
<file path=[Content_Types].xml><?xml version="1.0" encoding="utf-8"?>
<Types xmlns="http://schemas.openxmlformats.org/package/2006/content-types">
  <Default Extension="png" ContentType="image/png"/>
  <Default Extension="bin" ContentType="application/vnd.openxmlformats-officedocument.oleObject"/>
  <Default Extension="mov" ContentType="video/quicktime"/>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2"/>
  </p:notesMasterIdLst>
  <p:sldIdLst>
    <p:sldId id="257" r:id="rId2"/>
    <p:sldId id="295" r:id="rId3"/>
    <p:sldId id="297" r:id="rId4"/>
    <p:sldId id="261" r:id="rId5"/>
    <p:sldId id="262" r:id="rId6"/>
    <p:sldId id="263" r:id="rId7"/>
    <p:sldId id="264" r:id="rId8"/>
    <p:sldId id="281" r:id="rId9"/>
    <p:sldId id="265" r:id="rId10"/>
    <p:sldId id="282" r:id="rId11"/>
    <p:sldId id="267" r:id="rId12"/>
    <p:sldId id="284" r:id="rId13"/>
    <p:sldId id="283" r:id="rId14"/>
    <p:sldId id="285" r:id="rId15"/>
    <p:sldId id="296" r:id="rId16"/>
    <p:sldId id="270" r:id="rId17"/>
    <p:sldId id="272" r:id="rId18"/>
    <p:sldId id="288" r:id="rId19"/>
    <p:sldId id="287" r:id="rId20"/>
    <p:sldId id="289" r:id="rId21"/>
    <p:sldId id="290" r:id="rId22"/>
    <p:sldId id="291" r:id="rId23"/>
    <p:sldId id="292" r:id="rId24"/>
    <p:sldId id="274" r:id="rId25"/>
    <p:sldId id="293" r:id="rId26"/>
    <p:sldId id="277" r:id="rId27"/>
    <p:sldId id="294" r:id="rId28"/>
    <p:sldId id="278" r:id="rId29"/>
    <p:sldId id="279" r:id="rId30"/>
    <p:sldId id="280" r:id="rId3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jLJwolrfi5PDeh6aPBEoVZF/gRy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0" y="3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9.png"/></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image" Target="../media/image2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23677105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5" name="Google Shape;24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5" name="Google Shape;26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6" name="Google Shape;266;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5" name="Google Shape;26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6" name="Google Shape;266;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5" name="Google Shape;26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6" name="Google Shape;266;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5" name="Google Shape;26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6" name="Google Shape;266;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5" name="Google Shape;26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6" name="Google Shape;266;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2" name="Google Shape;28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2" name="Google Shape;28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4" name="Google Shape;314;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5" name="Google Shape;315;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4" name="Google Shape;314;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5" name="Google Shape;315;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4" name="Google Shape;324;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4" name="Google Shape;334;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4" name="Google Shape;34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6" name="Google Shape;15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 name="Google Shape;169;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 name="Google Shape;20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092844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和内容">
  <p:cSld name="标题和内容">
    <p:spTree>
      <p:nvGrpSpPr>
        <p:cNvPr id="1" name="Shape 21"/>
        <p:cNvGrpSpPr/>
        <p:nvPr/>
      </p:nvGrpSpPr>
      <p:grpSpPr>
        <a:xfrm>
          <a:off x="0" y="0"/>
          <a:ext cx="0" cy="0"/>
          <a:chOff x="0" y="0"/>
          <a:chExt cx="0" cy="0"/>
        </a:xfrm>
      </p:grpSpPr>
      <p:pic>
        <p:nvPicPr>
          <p:cNvPr id="22" name="Google Shape;22;p28"/>
          <p:cNvPicPr preferRelativeResize="0"/>
          <p:nvPr/>
        </p:nvPicPr>
        <p:blipFill rotWithShape="1">
          <a:blip r:embed="rId2">
            <a:alphaModFix/>
          </a:blip>
          <a:srcRect l="10828" t="13469" r="19167" b="15155"/>
          <a:stretch/>
        </p:blipFill>
        <p:spPr>
          <a:xfrm>
            <a:off x="0" y="-1"/>
            <a:ext cx="12192000" cy="692597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竖排标题与文本" type="vertTitleAndTx">
  <p:cSld name="VERTICAL_TITLE_AND_VERTICAL_TEXT">
    <p:spTree>
      <p:nvGrpSpPr>
        <p:cNvPr id="1" name="Shape 76"/>
        <p:cNvGrpSpPr/>
        <p:nvPr/>
      </p:nvGrpSpPr>
      <p:grpSpPr>
        <a:xfrm>
          <a:off x="0" y="0"/>
          <a:ext cx="0" cy="0"/>
          <a:chOff x="0" y="0"/>
          <a:chExt cx="0" cy="0"/>
        </a:xfrm>
      </p:grpSpPr>
      <p:sp>
        <p:nvSpPr>
          <p:cNvPr id="77" name="Google Shape;77;p3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3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23"/>
        <p:cNvGrpSpPr/>
        <p:nvPr/>
      </p:nvGrpSpPr>
      <p:grpSpPr>
        <a:xfrm>
          <a:off x="0" y="0"/>
          <a:ext cx="0" cy="0"/>
          <a:chOff x="0" y="0"/>
          <a:chExt cx="0" cy="0"/>
        </a:xfrm>
      </p:grpSpPr>
      <p:sp>
        <p:nvSpPr>
          <p:cNvPr id="24" name="Google Shape;24;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7" name="Google Shape;27;p29"/>
          <p:cNvPicPr preferRelativeResize="0"/>
          <p:nvPr/>
        </p:nvPicPr>
        <p:blipFill rotWithShape="1">
          <a:blip r:embed="rId2">
            <a:alphaModFix/>
          </a:blip>
          <a:srcRect l="10828" t="13469" r="19167" b="15155"/>
          <a:stretch/>
        </p:blipFill>
        <p:spPr>
          <a:xfrm>
            <a:off x="0" y="-1"/>
            <a:ext cx="12192000" cy="6925973"/>
          </a:xfrm>
          <a:prstGeom prst="rect">
            <a:avLst/>
          </a:prstGeom>
          <a:noFill/>
          <a:ln>
            <a:noFill/>
          </a:ln>
        </p:spPr>
      </p:pic>
      <p:pic>
        <p:nvPicPr>
          <p:cNvPr id="28" name="Google Shape;28;p29"/>
          <p:cNvPicPr preferRelativeResize="0"/>
          <p:nvPr/>
        </p:nvPicPr>
        <p:blipFill rotWithShape="1">
          <a:blip r:embed="rId3">
            <a:alphaModFix/>
          </a:blip>
          <a:srcRect t="32472" b="4547"/>
          <a:stretch/>
        </p:blipFill>
        <p:spPr>
          <a:xfrm>
            <a:off x="217712" y="5082777"/>
            <a:ext cx="11654972" cy="154809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9"/>
        <p:cNvGrpSpPr/>
        <p:nvPr/>
      </p:nvGrpSpPr>
      <p:grpSpPr>
        <a:xfrm>
          <a:off x="0" y="0"/>
          <a:ext cx="0" cy="0"/>
          <a:chOff x="0" y="0"/>
          <a:chExt cx="0" cy="0"/>
        </a:xfrm>
      </p:grpSpPr>
      <p:sp>
        <p:nvSpPr>
          <p:cNvPr id="30" name="Google Shape;30;p3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3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2" name="Google Shape;32;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35"/>
        <p:cNvGrpSpPr/>
        <p:nvPr/>
      </p:nvGrpSpPr>
      <p:grpSpPr>
        <a:xfrm>
          <a:off x="0" y="0"/>
          <a:ext cx="0" cy="0"/>
          <a:chOff x="0" y="0"/>
          <a:chExt cx="0" cy="0"/>
        </a:xfrm>
      </p:grpSpPr>
      <p:sp>
        <p:nvSpPr>
          <p:cNvPr id="36" name="Google Shape;36;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3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3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42"/>
        <p:cNvGrpSpPr/>
        <p:nvPr/>
      </p:nvGrpSpPr>
      <p:grpSpPr>
        <a:xfrm>
          <a:off x="0" y="0"/>
          <a:ext cx="0" cy="0"/>
          <a:chOff x="0" y="0"/>
          <a:chExt cx="0" cy="0"/>
        </a:xfrm>
      </p:grpSpPr>
      <p:sp>
        <p:nvSpPr>
          <p:cNvPr id="43" name="Google Shape;43;p3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3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3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3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3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51"/>
        <p:cNvGrpSpPr/>
        <p:nvPr/>
      </p:nvGrpSpPr>
      <p:grpSpPr>
        <a:xfrm>
          <a:off x="0" y="0"/>
          <a:ext cx="0" cy="0"/>
          <a:chOff x="0" y="0"/>
          <a:chExt cx="0" cy="0"/>
        </a:xfrm>
      </p:grpSpPr>
      <p:sp>
        <p:nvSpPr>
          <p:cNvPr id="52" name="Google Shape;52;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6"/>
        <p:cNvGrpSpPr/>
        <p:nvPr/>
      </p:nvGrpSpPr>
      <p:grpSpPr>
        <a:xfrm>
          <a:off x="0" y="0"/>
          <a:ext cx="0" cy="0"/>
          <a:chOff x="0" y="0"/>
          <a:chExt cx="0" cy="0"/>
        </a:xfrm>
      </p:grpSpPr>
      <p:sp>
        <p:nvSpPr>
          <p:cNvPr id="57" name="Google Shape;57;p3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3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9" name="Google Shape;59;p3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0" name="Google Shape;60;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3"/>
        <p:cNvGrpSpPr/>
        <p:nvPr/>
      </p:nvGrpSpPr>
      <p:grpSpPr>
        <a:xfrm>
          <a:off x="0" y="0"/>
          <a:ext cx="0" cy="0"/>
          <a:chOff x="0" y="0"/>
          <a:chExt cx="0" cy="0"/>
        </a:xfrm>
      </p:grpSpPr>
      <p:sp>
        <p:nvSpPr>
          <p:cNvPr id="64" name="Google Shape;64;p3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35"/>
          <p:cNvSpPr>
            <a:spLocks noGrp="1"/>
          </p:cNvSpPr>
          <p:nvPr>
            <p:ph type="pic" idx="2"/>
          </p:nvPr>
        </p:nvSpPr>
        <p:spPr>
          <a:xfrm>
            <a:off x="5183188" y="987425"/>
            <a:ext cx="6172200" cy="4873625"/>
          </a:xfrm>
          <a:prstGeom prst="rect">
            <a:avLst/>
          </a:prstGeom>
          <a:noFill/>
          <a:ln>
            <a:noFill/>
          </a:ln>
        </p:spPr>
      </p:sp>
      <p:sp>
        <p:nvSpPr>
          <p:cNvPr id="66" name="Google Shape;66;p3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 name="Google Shape;67;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70"/>
        <p:cNvGrpSpPr/>
        <p:nvPr/>
      </p:nvGrpSpPr>
      <p:grpSpPr>
        <a:xfrm>
          <a:off x="0" y="0"/>
          <a:ext cx="0" cy="0"/>
          <a:chOff x="0" y="0"/>
          <a:chExt cx="0" cy="0"/>
        </a:xfrm>
      </p:grpSpPr>
      <p:sp>
        <p:nvSpPr>
          <p:cNvPr id="71" name="Google Shape;71;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3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Arial"/>
                <a:ea typeface="Arial"/>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4.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18.png"/><Relationship Id="rId4" Type="http://schemas.openxmlformats.org/officeDocument/2006/relationships/oleObject" Target="../embeddings/oleObject1.bin"/></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19.png"/><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oleObject" Target="../embeddings/oleObject4.bin"/><Relationship Id="rId5" Type="http://schemas.openxmlformats.org/officeDocument/2006/relationships/image" Target="../media/image20.wmf"/><Relationship Id="rId4" Type="http://schemas.openxmlformats.org/officeDocument/2006/relationships/oleObject" Target="../embeddings/oleObject3.bin"/></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vmlDrawing" Target="../drawings/vmlDrawing4.vml"/><Relationship Id="rId5" Type="http://schemas.openxmlformats.org/officeDocument/2006/relationships/image" Target="../media/image18.png"/><Relationship Id="rId4" Type="http://schemas.openxmlformats.org/officeDocument/2006/relationships/oleObject" Target="../embeddings/oleObject5.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vmlDrawing" Target="../drawings/vmlDrawing5.vml"/><Relationship Id="rId5" Type="http://schemas.openxmlformats.org/officeDocument/2006/relationships/image" Target="../media/image20.wmf"/><Relationship Id="rId4" Type="http://schemas.openxmlformats.org/officeDocument/2006/relationships/oleObject" Target="../embeddings/oleObject6.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vmlDrawing" Target="../drawings/vmlDrawing6.vml"/><Relationship Id="rId5" Type="http://schemas.openxmlformats.org/officeDocument/2006/relationships/image" Target="../media/image20.wmf"/><Relationship Id="rId4" Type="http://schemas.openxmlformats.org/officeDocument/2006/relationships/oleObject" Target="../embeddings/oleObject7.bin"/></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23.jpg"/></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5.png"/><Relationship Id="rId2" Type="http://schemas.openxmlformats.org/officeDocument/2006/relationships/video" Target="../media/media2.mov"/><Relationship Id="rId1" Type="http://schemas.microsoft.com/office/2007/relationships/media" Target="../media/media2.mov"/><Relationship Id="rId6" Type="http://schemas.openxmlformats.org/officeDocument/2006/relationships/image" Target="../media/image9.png"/><Relationship Id="rId5" Type="http://schemas.openxmlformats.org/officeDocument/2006/relationships/image" Target="../media/image2.png"/><Relationship Id="rId4" Type="http://schemas.openxmlformats.org/officeDocument/2006/relationships/notesSlide" Target="../notesSlides/notesSlide24.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8.png"/><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7.jpeg"/><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1.jpg"/><Relationship Id="rId5" Type="http://schemas.openxmlformats.org/officeDocument/2006/relationships/image" Target="../media/image10.pn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pic>
        <p:nvPicPr>
          <p:cNvPr id="101" name="Google Shape;101;p2"/>
          <p:cNvPicPr preferRelativeResize="0"/>
          <p:nvPr/>
        </p:nvPicPr>
        <p:blipFill rotWithShape="1">
          <a:blip r:embed="rId3">
            <a:alphaModFix/>
          </a:blip>
          <a:srcRect/>
          <a:stretch/>
        </p:blipFill>
        <p:spPr>
          <a:xfrm>
            <a:off x="8159261" y="2748849"/>
            <a:ext cx="4289719" cy="4289719"/>
          </a:xfrm>
          <a:prstGeom prst="rect">
            <a:avLst/>
          </a:prstGeom>
          <a:noFill/>
          <a:ln>
            <a:noFill/>
          </a:ln>
        </p:spPr>
      </p:pic>
      <p:pic>
        <p:nvPicPr>
          <p:cNvPr id="102" name="Google Shape;102;p2"/>
          <p:cNvPicPr preferRelativeResize="0"/>
          <p:nvPr/>
        </p:nvPicPr>
        <p:blipFill rotWithShape="1">
          <a:blip r:embed="rId4">
            <a:alphaModFix/>
          </a:blip>
          <a:srcRect t="32472" b="4547"/>
          <a:stretch/>
        </p:blipFill>
        <p:spPr>
          <a:xfrm>
            <a:off x="217712" y="5307748"/>
            <a:ext cx="11654972" cy="1548098"/>
          </a:xfrm>
          <a:prstGeom prst="rect">
            <a:avLst/>
          </a:prstGeom>
          <a:noFill/>
          <a:ln>
            <a:noFill/>
          </a:ln>
        </p:spPr>
      </p:pic>
      <p:pic>
        <p:nvPicPr>
          <p:cNvPr id="104" name="Google Shape;104;p2"/>
          <p:cNvPicPr preferRelativeResize="0"/>
          <p:nvPr/>
        </p:nvPicPr>
        <p:blipFill rotWithShape="1">
          <a:blip r:embed="rId5">
            <a:alphaModFix/>
          </a:blip>
          <a:srcRect l="-11136" t="23628"/>
          <a:stretch/>
        </p:blipFill>
        <p:spPr>
          <a:xfrm rot="204227">
            <a:off x="-1871356" y="-653719"/>
            <a:ext cx="4274757" cy="2937588"/>
          </a:xfrm>
          <a:prstGeom prst="rect">
            <a:avLst/>
          </a:prstGeom>
          <a:noFill/>
          <a:ln>
            <a:noFill/>
          </a:ln>
        </p:spPr>
      </p:pic>
      <p:sp>
        <p:nvSpPr>
          <p:cNvPr id="8" name="TextBox 7">
            <a:extLst>
              <a:ext uri="{FF2B5EF4-FFF2-40B4-BE49-F238E27FC236}">
                <a16:creationId xmlns:a16="http://schemas.microsoft.com/office/drawing/2014/main" id="{641F8642-9758-8AD5-2CDB-D6DDBB18008D}"/>
              </a:ext>
            </a:extLst>
          </p:cNvPr>
          <p:cNvSpPr txBox="1"/>
          <p:nvPr/>
        </p:nvSpPr>
        <p:spPr>
          <a:xfrm>
            <a:off x="266023" y="2127042"/>
            <a:ext cx="11277599" cy="2748253"/>
          </a:xfrm>
          <a:prstGeom prst="rect">
            <a:avLst/>
          </a:prstGeom>
          <a:noFill/>
        </p:spPr>
        <p:txBody>
          <a:bodyPr wrap="square" rtlCol="0">
            <a:spAutoFit/>
          </a:bodyPr>
          <a:lstStyle/>
          <a:p>
            <a:pPr algn="ctr">
              <a:lnSpc>
                <a:spcPct val="150000"/>
              </a:lnSpc>
            </a:pPr>
            <a:r>
              <a:rPr lang="en-US" sz="4000" b="1" smtClean="0">
                <a:solidFill>
                  <a:schemeClr val="accent4"/>
                </a:solidFill>
                <a:latin typeface="Times New Roman" pitchFamily="18" charset="0"/>
                <a:cs typeface="Times New Roman" pitchFamily="18" charset="0"/>
              </a:rPr>
              <a:t>MÔN LỊCH SỬ</a:t>
            </a:r>
            <a:r>
              <a:rPr lang="en-US" sz="4000" b="1">
                <a:solidFill>
                  <a:schemeClr val="accent4"/>
                </a:solidFill>
                <a:latin typeface="Times New Roman" pitchFamily="18" charset="0"/>
                <a:cs typeface="Times New Roman" pitchFamily="18" charset="0"/>
              </a:rPr>
              <a:t/>
            </a:r>
            <a:br>
              <a:rPr lang="en-US" sz="4000" b="1">
                <a:solidFill>
                  <a:schemeClr val="accent4"/>
                </a:solidFill>
                <a:latin typeface="Times New Roman" pitchFamily="18" charset="0"/>
                <a:cs typeface="Times New Roman" pitchFamily="18" charset="0"/>
              </a:rPr>
            </a:br>
            <a:r>
              <a:rPr lang="en-US" sz="4000" b="1" smtClean="0">
                <a:solidFill>
                  <a:schemeClr val="accent4"/>
                </a:solidFill>
                <a:latin typeface="Times New Roman" pitchFamily="18" charset="0"/>
                <a:cs typeface="Times New Roman" pitchFamily="18" charset="0"/>
              </a:rPr>
              <a:t>Bài 8: Xô viết Nghệ - Tĩnh</a:t>
            </a:r>
          </a:p>
          <a:p>
            <a:pPr algn="ctr">
              <a:lnSpc>
                <a:spcPct val="150000"/>
              </a:lnSpc>
            </a:pPr>
            <a:endParaRPr lang="en-US" sz="4000" b="1" smtClean="0">
              <a:solidFill>
                <a:schemeClr val="bg2">
                  <a:lumMod val="10000"/>
                </a:schemeClr>
              </a:solidFill>
              <a:latin typeface="+mj-lt"/>
            </a:endParaRPr>
          </a:p>
        </p:txBody>
      </p:sp>
      <p:sp>
        <p:nvSpPr>
          <p:cNvPr id="9" name="Title 1"/>
          <p:cNvSpPr txBox="1">
            <a:spLocks/>
          </p:cNvSpPr>
          <p:nvPr/>
        </p:nvSpPr>
        <p:spPr>
          <a:xfrm>
            <a:off x="2347150" y="3905912"/>
            <a:ext cx="6934201" cy="1746522"/>
          </a:xfrm>
          <a:prstGeom prst="rect">
            <a:avLst/>
          </a:prstGeom>
        </p:spPr>
        <p:txBody>
          <a:bodyPr vert="horz" lIns="91440" tIns="45720" rIns="91440" bIns="45720" rtlCol="0" anchor="b">
            <a:normAutofit fontScale="25000" lnSpcReduction="200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ctr"/>
            <a:r>
              <a:rPr lang="en-US" sz="6000" smtClean="0">
                <a:solidFill>
                  <a:srgbClr val="FF0000"/>
                </a:solidFill>
              </a:rPr>
              <a:t/>
            </a:r>
            <a:br>
              <a:rPr lang="en-US" sz="6000" smtClean="0">
                <a:solidFill>
                  <a:srgbClr val="FF0000"/>
                </a:solidFill>
              </a:rPr>
            </a:br>
            <a:r>
              <a:rPr lang="en-US" sz="6000" smtClean="0">
                <a:solidFill>
                  <a:srgbClr val="FF0000"/>
                </a:solidFill>
              </a:rPr>
              <a:t/>
            </a:r>
            <a:br>
              <a:rPr lang="en-US" sz="6000" smtClean="0">
                <a:solidFill>
                  <a:srgbClr val="FF0000"/>
                </a:solidFill>
              </a:rPr>
            </a:br>
            <a:r>
              <a:rPr lang="en-US" sz="6000" smtClean="0">
                <a:solidFill>
                  <a:srgbClr val="FF0000"/>
                </a:solidFill>
              </a:rPr>
              <a:t/>
            </a:r>
            <a:br>
              <a:rPr lang="en-US" sz="6000" smtClean="0">
                <a:solidFill>
                  <a:srgbClr val="FF0000"/>
                </a:solidFill>
              </a:rPr>
            </a:br>
            <a:r>
              <a:rPr lang="en-US" sz="6000" smtClean="0">
                <a:solidFill>
                  <a:srgbClr val="FF0000"/>
                </a:solidFill>
              </a:rPr>
              <a:t/>
            </a:r>
            <a:br>
              <a:rPr lang="en-US" sz="6000" smtClean="0">
                <a:solidFill>
                  <a:srgbClr val="FF0000"/>
                </a:solidFill>
              </a:rPr>
            </a:br>
            <a:r>
              <a:rPr lang="en-US" sz="6000" smtClean="0">
                <a:solidFill>
                  <a:srgbClr val="FF0000"/>
                </a:solidFill>
              </a:rPr>
              <a:t/>
            </a:r>
            <a:br>
              <a:rPr lang="en-US" sz="6000" smtClean="0">
                <a:solidFill>
                  <a:srgbClr val="FF0000"/>
                </a:solidFill>
              </a:rPr>
            </a:br>
            <a:r>
              <a:rPr lang="en-US" sz="6000" smtClean="0">
                <a:solidFill>
                  <a:srgbClr val="FF0000"/>
                </a:solidFill>
              </a:rPr>
              <a:t/>
            </a:r>
            <a:br>
              <a:rPr lang="en-US" sz="6000" smtClean="0">
                <a:solidFill>
                  <a:srgbClr val="FF0000"/>
                </a:solidFill>
              </a:rPr>
            </a:br>
            <a:r>
              <a:rPr lang="en-US" sz="6000" smtClean="0">
                <a:solidFill>
                  <a:srgbClr val="FF0000"/>
                </a:solidFill>
              </a:rPr>
              <a:t/>
            </a:r>
            <a:br>
              <a:rPr lang="en-US" sz="6000" smtClean="0">
                <a:solidFill>
                  <a:srgbClr val="FF0000"/>
                </a:solidFill>
              </a:rPr>
            </a:br>
            <a:r>
              <a:rPr lang="en-US" sz="6000" smtClean="0">
                <a:solidFill>
                  <a:srgbClr val="FF0000"/>
                </a:solidFill>
              </a:rPr>
              <a:t/>
            </a:r>
            <a:br>
              <a:rPr lang="en-US" sz="6000" smtClean="0">
                <a:solidFill>
                  <a:srgbClr val="FF0000"/>
                </a:solidFill>
              </a:rPr>
            </a:br>
            <a:r>
              <a:rPr lang="en-US" smtClean="0">
                <a:solidFill>
                  <a:srgbClr val="FF0000"/>
                </a:solidFill>
              </a:rPr>
              <a:t/>
            </a:r>
            <a:br>
              <a:rPr lang="en-US" smtClean="0">
                <a:solidFill>
                  <a:srgbClr val="FF0000"/>
                </a:solidFill>
              </a:rPr>
            </a:br>
            <a:r>
              <a:rPr lang="en-US" sz="6000" smtClean="0">
                <a:solidFill>
                  <a:srgbClr val="FF0000"/>
                </a:solidFill>
              </a:rPr>
              <a:t/>
            </a:r>
            <a:br>
              <a:rPr lang="en-US" sz="6000" smtClean="0">
                <a:solidFill>
                  <a:srgbClr val="FF0000"/>
                </a:solidFill>
              </a:rPr>
            </a:br>
            <a:r>
              <a:rPr lang="en-US" sz="14400" i="1" smtClean="0">
                <a:solidFill>
                  <a:schemeClr val="accent2"/>
                </a:solidFill>
                <a:latin typeface="Times New Roman" pitchFamily="18" charset="0"/>
                <a:cs typeface="Times New Roman" pitchFamily="18" charset="0"/>
              </a:rPr>
              <a:t>Giáo viên: </a:t>
            </a:r>
            <a:r>
              <a:rPr lang="en-US" sz="14400" i="1" smtClean="0">
                <a:solidFill>
                  <a:schemeClr val="accent2"/>
                </a:solidFill>
                <a:latin typeface="Times New Roman" pitchFamily="18" charset="0"/>
                <a:cs typeface="Times New Roman" pitchFamily="18" charset="0"/>
              </a:rPr>
              <a:t>Đỗ Thị Duyên</a:t>
            </a:r>
            <a:r>
              <a:rPr lang="en-US" sz="14400" i="1" smtClean="0">
                <a:solidFill>
                  <a:schemeClr val="accent2"/>
                </a:solidFill>
                <a:latin typeface="Times New Roman" pitchFamily="18" charset="0"/>
                <a:cs typeface="Times New Roman" pitchFamily="18" charset="0"/>
              </a:rPr>
              <a:t/>
            </a:r>
            <a:br>
              <a:rPr lang="en-US" sz="14400" i="1" smtClean="0">
                <a:solidFill>
                  <a:schemeClr val="accent2"/>
                </a:solidFill>
                <a:latin typeface="Times New Roman" pitchFamily="18" charset="0"/>
                <a:cs typeface="Times New Roman" pitchFamily="18" charset="0"/>
              </a:rPr>
            </a:br>
            <a:endParaRPr lang="en-US" sz="14400" i="1" dirty="0">
              <a:solidFill>
                <a:schemeClr val="accent2"/>
              </a:solidFill>
              <a:latin typeface="Times New Roman" pitchFamily="18" charset="0"/>
              <a:cs typeface="Times New Roman" pitchFamily="18" charset="0"/>
            </a:endParaRPr>
          </a:p>
        </p:txBody>
      </p:sp>
      <p:grpSp>
        <p:nvGrpSpPr>
          <p:cNvPr id="11" name="Google Shape;161;p7"/>
          <p:cNvGrpSpPr/>
          <p:nvPr/>
        </p:nvGrpSpPr>
        <p:grpSpPr>
          <a:xfrm>
            <a:off x="258515" y="2117379"/>
            <a:ext cx="3471655" cy="1987371"/>
            <a:chOff x="17570" y="0"/>
            <a:chExt cx="8004877" cy="5465370"/>
          </a:xfrm>
        </p:grpSpPr>
        <p:pic>
          <p:nvPicPr>
            <p:cNvPr id="12" name="Google Shape;162;p7"/>
            <p:cNvPicPr preferRelativeResize="0"/>
            <p:nvPr/>
          </p:nvPicPr>
          <p:blipFill rotWithShape="1">
            <a:blip r:embed="rId6">
              <a:alphaModFix/>
            </a:blip>
            <a:srcRect/>
            <a:stretch/>
          </p:blipFill>
          <p:spPr>
            <a:xfrm>
              <a:off x="17570" y="0"/>
              <a:ext cx="8004877" cy="5465370"/>
            </a:xfrm>
            <a:prstGeom prst="rect">
              <a:avLst/>
            </a:prstGeom>
            <a:noFill/>
            <a:ln>
              <a:noFill/>
            </a:ln>
          </p:spPr>
        </p:pic>
        <p:pic>
          <p:nvPicPr>
            <p:cNvPr id="13" name="Google Shape;163;p7"/>
            <p:cNvPicPr preferRelativeResize="0"/>
            <p:nvPr/>
          </p:nvPicPr>
          <p:blipFill rotWithShape="1">
            <a:blip r:embed="rId7">
              <a:alphaModFix/>
            </a:blip>
            <a:srcRect/>
            <a:stretch/>
          </p:blipFill>
          <p:spPr>
            <a:xfrm>
              <a:off x="1590472" y="0"/>
              <a:ext cx="4505528" cy="3003685"/>
            </a:xfrm>
            <a:prstGeom prst="rect">
              <a:avLst/>
            </a:prstGeom>
            <a:noFill/>
            <a:ln>
              <a:noFill/>
            </a:ln>
          </p:spPr>
        </p:pic>
      </p:gr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7979" t="8691" r="34634" b="9593"/>
          <a:stretch/>
        </p:blipFill>
        <p:spPr bwMode="auto">
          <a:xfrm>
            <a:off x="1317318" y="493486"/>
            <a:ext cx="9476510" cy="5959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Google Shape;204;p10"/>
          <p:cNvSpPr/>
          <p:nvPr/>
        </p:nvSpPr>
        <p:spPr>
          <a:xfrm>
            <a:off x="2701637" y="1642694"/>
            <a:ext cx="4031672" cy="2078181"/>
          </a:xfrm>
          <a:custGeom>
            <a:avLst/>
            <a:gdLst/>
            <a:ahLst/>
            <a:cxnLst/>
            <a:rect l="l" t="t" r="r" b="b"/>
            <a:pathLst>
              <a:path w="1877212" h="1286845" extrusionOk="0">
                <a:moveTo>
                  <a:pt x="192690" y="260062"/>
                </a:moveTo>
                <a:cubicBezTo>
                  <a:pt x="208732" y="249367"/>
                  <a:pt x="214079" y="249367"/>
                  <a:pt x="256858" y="244020"/>
                </a:cubicBezTo>
                <a:cubicBezTo>
                  <a:pt x="299637" y="238673"/>
                  <a:pt x="398563" y="225304"/>
                  <a:pt x="449363" y="227978"/>
                </a:cubicBezTo>
                <a:cubicBezTo>
                  <a:pt x="500163" y="230652"/>
                  <a:pt x="516205" y="244020"/>
                  <a:pt x="561658" y="260062"/>
                </a:cubicBezTo>
                <a:cubicBezTo>
                  <a:pt x="607111" y="276104"/>
                  <a:pt x="687321" y="326905"/>
                  <a:pt x="722079" y="324231"/>
                </a:cubicBezTo>
                <a:cubicBezTo>
                  <a:pt x="756837" y="321557"/>
                  <a:pt x="746143" y="268083"/>
                  <a:pt x="770206" y="244020"/>
                </a:cubicBezTo>
                <a:cubicBezTo>
                  <a:pt x="794269" y="219957"/>
                  <a:pt x="866458" y="179852"/>
                  <a:pt x="866458" y="179852"/>
                </a:cubicBezTo>
                <a:cubicBezTo>
                  <a:pt x="893195" y="163810"/>
                  <a:pt x="930627" y="147767"/>
                  <a:pt x="930627" y="147767"/>
                </a:cubicBezTo>
                <a:cubicBezTo>
                  <a:pt x="943995" y="137072"/>
                  <a:pt x="933301" y="139746"/>
                  <a:pt x="946669" y="115683"/>
                </a:cubicBezTo>
                <a:cubicBezTo>
                  <a:pt x="960037" y="91620"/>
                  <a:pt x="984100" y="16757"/>
                  <a:pt x="1010837" y="3389"/>
                </a:cubicBezTo>
                <a:cubicBezTo>
                  <a:pt x="1037574" y="-9979"/>
                  <a:pt x="1066985" y="19431"/>
                  <a:pt x="1107090" y="35473"/>
                </a:cubicBezTo>
                <a:cubicBezTo>
                  <a:pt x="1147195" y="51515"/>
                  <a:pt x="1251469" y="99641"/>
                  <a:pt x="1251469" y="99641"/>
                </a:cubicBezTo>
                <a:cubicBezTo>
                  <a:pt x="1270185" y="121030"/>
                  <a:pt x="1219385" y="163810"/>
                  <a:pt x="1219385" y="163810"/>
                </a:cubicBezTo>
                <a:cubicBezTo>
                  <a:pt x="1211364" y="185199"/>
                  <a:pt x="1203342" y="227978"/>
                  <a:pt x="1203342" y="227978"/>
                </a:cubicBezTo>
                <a:cubicBezTo>
                  <a:pt x="1206016" y="246694"/>
                  <a:pt x="1235427" y="276104"/>
                  <a:pt x="1235427" y="276104"/>
                </a:cubicBezTo>
                <a:cubicBezTo>
                  <a:pt x="1251469" y="292146"/>
                  <a:pt x="1299595" y="324231"/>
                  <a:pt x="1299595" y="324231"/>
                </a:cubicBezTo>
                <a:cubicBezTo>
                  <a:pt x="1318311" y="334926"/>
                  <a:pt x="1342374" y="321557"/>
                  <a:pt x="1347721" y="340273"/>
                </a:cubicBezTo>
                <a:cubicBezTo>
                  <a:pt x="1353068" y="358989"/>
                  <a:pt x="1320984" y="420483"/>
                  <a:pt x="1331679" y="436525"/>
                </a:cubicBezTo>
                <a:cubicBezTo>
                  <a:pt x="1342374" y="452567"/>
                  <a:pt x="1385153" y="425830"/>
                  <a:pt x="1411890" y="436525"/>
                </a:cubicBezTo>
                <a:cubicBezTo>
                  <a:pt x="1438627" y="447220"/>
                  <a:pt x="1468037" y="489999"/>
                  <a:pt x="1492100" y="500694"/>
                </a:cubicBezTo>
                <a:cubicBezTo>
                  <a:pt x="1516163" y="511389"/>
                  <a:pt x="1532206" y="495347"/>
                  <a:pt x="1556269" y="500694"/>
                </a:cubicBezTo>
                <a:cubicBezTo>
                  <a:pt x="1580332" y="506041"/>
                  <a:pt x="1607069" y="516736"/>
                  <a:pt x="1636479" y="532778"/>
                </a:cubicBezTo>
                <a:cubicBezTo>
                  <a:pt x="1665889" y="548820"/>
                  <a:pt x="1703322" y="586251"/>
                  <a:pt x="1732732" y="596946"/>
                </a:cubicBezTo>
                <a:cubicBezTo>
                  <a:pt x="1762142" y="607641"/>
                  <a:pt x="1812942" y="596946"/>
                  <a:pt x="1812942" y="596946"/>
                </a:cubicBezTo>
                <a:cubicBezTo>
                  <a:pt x="1837005" y="596946"/>
                  <a:pt x="1874437" y="580904"/>
                  <a:pt x="1877111" y="596946"/>
                </a:cubicBezTo>
                <a:cubicBezTo>
                  <a:pt x="1879785" y="612988"/>
                  <a:pt x="1828985" y="693199"/>
                  <a:pt x="1828985" y="693199"/>
                </a:cubicBezTo>
                <a:cubicBezTo>
                  <a:pt x="1815617" y="709241"/>
                  <a:pt x="1796900" y="693199"/>
                  <a:pt x="1796900" y="693199"/>
                </a:cubicBezTo>
                <a:cubicBezTo>
                  <a:pt x="1796900" y="701220"/>
                  <a:pt x="1828985" y="741325"/>
                  <a:pt x="1828985" y="741325"/>
                </a:cubicBezTo>
                <a:cubicBezTo>
                  <a:pt x="1826311" y="757367"/>
                  <a:pt x="1804921" y="770736"/>
                  <a:pt x="1780858" y="789452"/>
                </a:cubicBezTo>
                <a:cubicBezTo>
                  <a:pt x="1756795" y="808168"/>
                  <a:pt x="1703322" y="829557"/>
                  <a:pt x="1684606" y="853620"/>
                </a:cubicBezTo>
                <a:cubicBezTo>
                  <a:pt x="1665890" y="877683"/>
                  <a:pt x="1655195" y="909768"/>
                  <a:pt x="1668563" y="933831"/>
                </a:cubicBezTo>
                <a:cubicBezTo>
                  <a:pt x="1681931" y="957894"/>
                  <a:pt x="1764816" y="997999"/>
                  <a:pt x="1764816" y="997999"/>
                </a:cubicBezTo>
                <a:cubicBezTo>
                  <a:pt x="1783532" y="1019388"/>
                  <a:pt x="1770163" y="1043451"/>
                  <a:pt x="1780858" y="1062167"/>
                </a:cubicBezTo>
                <a:cubicBezTo>
                  <a:pt x="1791553" y="1080883"/>
                  <a:pt x="1828985" y="1110294"/>
                  <a:pt x="1828985" y="1110294"/>
                </a:cubicBezTo>
                <a:cubicBezTo>
                  <a:pt x="1826311" y="1129010"/>
                  <a:pt x="1764816" y="1174462"/>
                  <a:pt x="1764816" y="1174462"/>
                </a:cubicBezTo>
                <a:cubicBezTo>
                  <a:pt x="1746100" y="1193178"/>
                  <a:pt x="1732732" y="1211894"/>
                  <a:pt x="1716690" y="1222589"/>
                </a:cubicBezTo>
                <a:cubicBezTo>
                  <a:pt x="1700648" y="1233284"/>
                  <a:pt x="1689953" y="1235957"/>
                  <a:pt x="1668563" y="1238631"/>
                </a:cubicBezTo>
                <a:cubicBezTo>
                  <a:pt x="1647173" y="1241305"/>
                  <a:pt x="1620437" y="1241305"/>
                  <a:pt x="1588353" y="1238631"/>
                </a:cubicBezTo>
                <a:cubicBezTo>
                  <a:pt x="1556269" y="1235957"/>
                  <a:pt x="1476058" y="1222589"/>
                  <a:pt x="1476058" y="1222589"/>
                </a:cubicBezTo>
                <a:cubicBezTo>
                  <a:pt x="1449321" y="1230610"/>
                  <a:pt x="1460016" y="1289431"/>
                  <a:pt x="1427932" y="1286757"/>
                </a:cubicBezTo>
                <a:cubicBezTo>
                  <a:pt x="1395848" y="1284083"/>
                  <a:pt x="1358416" y="1238630"/>
                  <a:pt x="1283553" y="1206546"/>
                </a:cubicBezTo>
                <a:cubicBezTo>
                  <a:pt x="1208690" y="1174462"/>
                  <a:pt x="1064311" y="1120989"/>
                  <a:pt x="978753" y="1094252"/>
                </a:cubicBezTo>
                <a:cubicBezTo>
                  <a:pt x="893195" y="1067515"/>
                  <a:pt x="831701" y="1078209"/>
                  <a:pt x="770206" y="1046125"/>
                </a:cubicBezTo>
                <a:cubicBezTo>
                  <a:pt x="708711" y="1014041"/>
                  <a:pt x="609785" y="901746"/>
                  <a:pt x="609785" y="901746"/>
                </a:cubicBezTo>
                <a:cubicBezTo>
                  <a:pt x="575027" y="875009"/>
                  <a:pt x="617806" y="917788"/>
                  <a:pt x="561658" y="885704"/>
                </a:cubicBezTo>
                <a:cubicBezTo>
                  <a:pt x="505511" y="853620"/>
                  <a:pt x="342416" y="743999"/>
                  <a:pt x="272900" y="709241"/>
                </a:cubicBezTo>
                <a:cubicBezTo>
                  <a:pt x="203384" y="674483"/>
                  <a:pt x="181994" y="693199"/>
                  <a:pt x="144563" y="677157"/>
                </a:cubicBezTo>
                <a:cubicBezTo>
                  <a:pt x="107132" y="661115"/>
                  <a:pt x="72374" y="626357"/>
                  <a:pt x="48311" y="612989"/>
                </a:cubicBezTo>
                <a:cubicBezTo>
                  <a:pt x="24248" y="599621"/>
                  <a:pt x="-2489" y="618336"/>
                  <a:pt x="185" y="596946"/>
                </a:cubicBezTo>
                <a:cubicBezTo>
                  <a:pt x="2859" y="575556"/>
                  <a:pt x="37616" y="508715"/>
                  <a:pt x="64353" y="484652"/>
                </a:cubicBezTo>
                <a:cubicBezTo>
                  <a:pt x="91090" y="460589"/>
                  <a:pt x="160606" y="452567"/>
                  <a:pt x="160606" y="452567"/>
                </a:cubicBezTo>
                <a:cubicBezTo>
                  <a:pt x="181995" y="439199"/>
                  <a:pt x="192690" y="428504"/>
                  <a:pt x="192690" y="404441"/>
                </a:cubicBezTo>
                <a:cubicBezTo>
                  <a:pt x="192690" y="380378"/>
                  <a:pt x="160606" y="308189"/>
                  <a:pt x="160606" y="308189"/>
                </a:cubicBezTo>
                <a:cubicBezTo>
                  <a:pt x="157932" y="284126"/>
                  <a:pt x="176648" y="270757"/>
                  <a:pt x="192690" y="260062"/>
                </a:cubicBezTo>
                <a:close/>
              </a:path>
            </a:pathLst>
          </a:cu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 name="Google Shape;207;p10"/>
          <p:cNvSpPr/>
          <p:nvPr/>
        </p:nvSpPr>
        <p:spPr>
          <a:xfrm>
            <a:off x="5202381" y="3407150"/>
            <a:ext cx="2867891" cy="1191491"/>
          </a:xfrm>
          <a:custGeom>
            <a:avLst/>
            <a:gdLst/>
            <a:ahLst/>
            <a:cxnLst/>
            <a:rect l="l" t="t" r="r" b="b"/>
            <a:pathLst>
              <a:path w="642435" h="370581" extrusionOk="0">
                <a:moveTo>
                  <a:pt x="331899" y="86"/>
                </a:moveTo>
                <a:cubicBezTo>
                  <a:pt x="339273" y="2544"/>
                  <a:pt x="334357" y="51706"/>
                  <a:pt x="346647" y="73828"/>
                </a:cubicBezTo>
                <a:cubicBezTo>
                  <a:pt x="358937" y="95950"/>
                  <a:pt x="405641" y="132821"/>
                  <a:pt x="405641" y="132821"/>
                </a:cubicBezTo>
                <a:cubicBezTo>
                  <a:pt x="417931" y="147569"/>
                  <a:pt x="409328" y="150028"/>
                  <a:pt x="420389" y="162318"/>
                </a:cubicBezTo>
                <a:cubicBezTo>
                  <a:pt x="431450" y="174608"/>
                  <a:pt x="456031" y="196731"/>
                  <a:pt x="472008" y="206563"/>
                </a:cubicBezTo>
                <a:cubicBezTo>
                  <a:pt x="487985" y="216395"/>
                  <a:pt x="502734" y="211479"/>
                  <a:pt x="516253" y="221311"/>
                </a:cubicBezTo>
                <a:cubicBezTo>
                  <a:pt x="529772" y="231143"/>
                  <a:pt x="540834" y="255725"/>
                  <a:pt x="553124" y="265557"/>
                </a:cubicBezTo>
                <a:cubicBezTo>
                  <a:pt x="565414" y="275389"/>
                  <a:pt x="589995" y="280305"/>
                  <a:pt x="589995" y="280305"/>
                </a:cubicBezTo>
                <a:cubicBezTo>
                  <a:pt x="601056" y="287679"/>
                  <a:pt x="610889" y="298741"/>
                  <a:pt x="619492" y="309802"/>
                </a:cubicBezTo>
                <a:cubicBezTo>
                  <a:pt x="628095" y="320863"/>
                  <a:pt x="646531" y="342986"/>
                  <a:pt x="641615" y="346673"/>
                </a:cubicBezTo>
                <a:cubicBezTo>
                  <a:pt x="636699" y="350360"/>
                  <a:pt x="607201" y="328237"/>
                  <a:pt x="589995" y="331924"/>
                </a:cubicBezTo>
                <a:cubicBezTo>
                  <a:pt x="572789" y="335611"/>
                  <a:pt x="560498" y="363879"/>
                  <a:pt x="538376" y="368795"/>
                </a:cubicBezTo>
                <a:cubicBezTo>
                  <a:pt x="516254" y="373711"/>
                  <a:pt x="476924" y="367566"/>
                  <a:pt x="457260" y="361421"/>
                </a:cubicBezTo>
                <a:cubicBezTo>
                  <a:pt x="437596" y="355276"/>
                  <a:pt x="426534" y="344214"/>
                  <a:pt x="420389" y="331924"/>
                </a:cubicBezTo>
                <a:cubicBezTo>
                  <a:pt x="414244" y="319634"/>
                  <a:pt x="427763" y="295053"/>
                  <a:pt x="420389" y="287679"/>
                </a:cubicBezTo>
                <a:cubicBezTo>
                  <a:pt x="413015" y="280305"/>
                  <a:pt x="393350" y="283992"/>
                  <a:pt x="376144" y="287679"/>
                </a:cubicBezTo>
                <a:cubicBezTo>
                  <a:pt x="358938" y="291366"/>
                  <a:pt x="334356" y="302428"/>
                  <a:pt x="317150" y="309802"/>
                </a:cubicBezTo>
                <a:cubicBezTo>
                  <a:pt x="299944" y="317176"/>
                  <a:pt x="272905" y="331924"/>
                  <a:pt x="272905" y="331924"/>
                </a:cubicBezTo>
                <a:cubicBezTo>
                  <a:pt x="260615" y="336840"/>
                  <a:pt x="243408" y="339299"/>
                  <a:pt x="243408" y="339299"/>
                </a:cubicBezTo>
                <a:cubicBezTo>
                  <a:pt x="234805" y="335612"/>
                  <a:pt x="232347" y="320863"/>
                  <a:pt x="221286" y="309802"/>
                </a:cubicBezTo>
                <a:cubicBezTo>
                  <a:pt x="210225" y="298741"/>
                  <a:pt x="194247" y="283992"/>
                  <a:pt x="177041" y="272931"/>
                </a:cubicBezTo>
                <a:cubicBezTo>
                  <a:pt x="159835" y="261870"/>
                  <a:pt x="138941" y="254495"/>
                  <a:pt x="118047" y="243434"/>
                </a:cubicBezTo>
                <a:cubicBezTo>
                  <a:pt x="97153" y="232373"/>
                  <a:pt x="70114" y="217624"/>
                  <a:pt x="51679" y="206563"/>
                </a:cubicBezTo>
                <a:cubicBezTo>
                  <a:pt x="33243" y="195502"/>
                  <a:pt x="16037" y="194273"/>
                  <a:pt x="7434" y="177066"/>
                </a:cubicBezTo>
                <a:cubicBezTo>
                  <a:pt x="-1169" y="159860"/>
                  <a:pt x="60" y="103324"/>
                  <a:pt x="60" y="103324"/>
                </a:cubicBezTo>
                <a:cubicBezTo>
                  <a:pt x="60" y="86118"/>
                  <a:pt x="7434" y="73828"/>
                  <a:pt x="7434" y="73828"/>
                </a:cubicBezTo>
                <a:cubicBezTo>
                  <a:pt x="13579" y="66454"/>
                  <a:pt x="13579" y="55392"/>
                  <a:pt x="36931" y="59079"/>
                </a:cubicBezTo>
                <a:cubicBezTo>
                  <a:pt x="60283" y="62766"/>
                  <a:pt x="126650" y="92263"/>
                  <a:pt x="147544" y="95950"/>
                </a:cubicBezTo>
                <a:cubicBezTo>
                  <a:pt x="168437" y="99637"/>
                  <a:pt x="147544" y="82431"/>
                  <a:pt x="162292" y="81202"/>
                </a:cubicBezTo>
                <a:cubicBezTo>
                  <a:pt x="177040" y="79973"/>
                  <a:pt x="212682" y="92263"/>
                  <a:pt x="236034" y="88576"/>
                </a:cubicBezTo>
                <a:cubicBezTo>
                  <a:pt x="259386" y="84889"/>
                  <a:pt x="285196" y="70140"/>
                  <a:pt x="302402" y="59079"/>
                </a:cubicBezTo>
                <a:cubicBezTo>
                  <a:pt x="319608" y="48018"/>
                  <a:pt x="324525" y="-2372"/>
                  <a:pt x="331899" y="86"/>
                </a:cubicBezTo>
                <a:close/>
              </a:path>
            </a:pathLst>
          </a:cu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6" name="Straight Arrow Connector 5"/>
          <p:cNvCxnSpPr/>
          <p:nvPr/>
        </p:nvCxnSpPr>
        <p:spPr>
          <a:xfrm flipV="1">
            <a:off x="6636327" y="2576946"/>
            <a:ext cx="1101436" cy="13161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7" name="Straight Arrow Connector 6"/>
          <p:cNvCxnSpPr>
            <a:endCxn id="8" idx="1"/>
          </p:cNvCxnSpPr>
          <p:nvPr/>
        </p:nvCxnSpPr>
        <p:spPr>
          <a:xfrm flipV="1">
            <a:off x="6733309" y="2681785"/>
            <a:ext cx="1004454" cy="851124"/>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8" name="Rectangle 7"/>
          <p:cNvSpPr/>
          <p:nvPr/>
        </p:nvSpPr>
        <p:spPr>
          <a:xfrm>
            <a:off x="7737763" y="1719618"/>
            <a:ext cx="3139193" cy="192433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r>
              <a:rPr lang="en-US" sz="2000" smtClean="0">
                <a:solidFill>
                  <a:srgbClr val="C00000"/>
                </a:solidFill>
                <a:latin typeface="Times New Roman" pitchFamily="18" charset="0"/>
                <a:cs typeface="Times New Roman" pitchFamily="18" charset="0"/>
              </a:rPr>
              <a:t>Đây là nơi diễn ra đỉnh cao của phong trào cách mạng Việt Nam.</a:t>
            </a:r>
          </a:p>
          <a:p>
            <a:r>
              <a:rPr lang="de-DE" sz="2000">
                <a:solidFill>
                  <a:srgbClr val="C00000"/>
                </a:solidFill>
                <a:latin typeface="Times New Roman" pitchFamily="18" charset="0"/>
                <a:cs typeface="Times New Roman" pitchFamily="18" charset="0"/>
              </a:rPr>
              <a:t>Nghệ - Tĩnh là </a:t>
            </a:r>
            <a:r>
              <a:rPr lang="de-DE" sz="2000" smtClean="0">
                <a:solidFill>
                  <a:srgbClr val="C00000"/>
                </a:solidFill>
                <a:latin typeface="Times New Roman" pitchFamily="18" charset="0"/>
                <a:cs typeface="Times New Roman" pitchFamily="18" charset="0"/>
              </a:rPr>
              <a:t>tên </a:t>
            </a:r>
            <a:r>
              <a:rPr lang="de-DE" sz="2000">
                <a:solidFill>
                  <a:srgbClr val="C00000"/>
                </a:solidFill>
                <a:latin typeface="Times New Roman" pitchFamily="18" charset="0"/>
                <a:cs typeface="Times New Roman" pitchFamily="18" charset="0"/>
              </a:rPr>
              <a:t>gọi tắt của hai tỉnh Nghệ An và Hà Tĩnh. </a:t>
            </a:r>
            <a:endParaRPr lang="vi-VN" sz="200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3381890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25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par>
                                <p:cTn id="18" presetID="16" presetClass="entr" presetSubtype="21"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arn(inVertical)">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pic>
        <p:nvPicPr>
          <p:cNvPr id="221" name="Google Shape;221;p12" descr="C:\Users\Administrator\Desktop\Dang11-1.jpg"/>
          <p:cNvPicPr preferRelativeResize="0"/>
          <p:nvPr/>
        </p:nvPicPr>
        <p:blipFill rotWithShape="1">
          <a:blip r:embed="rId3">
            <a:alphaModFix/>
          </a:blip>
          <a:srcRect/>
          <a:stretch/>
        </p:blipFill>
        <p:spPr>
          <a:xfrm>
            <a:off x="7222108" y="331217"/>
            <a:ext cx="4613396" cy="2732825"/>
          </a:xfrm>
          <a:prstGeom prst="rect">
            <a:avLst/>
          </a:prstGeom>
          <a:noFill/>
          <a:ln>
            <a:noFill/>
          </a:ln>
        </p:spPr>
      </p:pic>
      <p:sp>
        <p:nvSpPr>
          <p:cNvPr id="9" name="Rectangle 8"/>
          <p:cNvSpPr/>
          <p:nvPr/>
        </p:nvSpPr>
        <p:spPr>
          <a:xfrm>
            <a:off x="308900" y="396480"/>
            <a:ext cx="6562955" cy="1569660"/>
          </a:xfrm>
          <a:prstGeom prst="rect">
            <a:avLst/>
          </a:prstGeom>
        </p:spPr>
        <p:txBody>
          <a:bodyPr wrap="square">
            <a:spAutoFit/>
          </a:bodyPr>
          <a:lstStyle/>
          <a:p>
            <a:pPr eaLnBrk="1" hangingPunct="1">
              <a:spcBef>
                <a:spcPct val="50000"/>
              </a:spcBef>
              <a:defRPr/>
            </a:pPr>
            <a:r>
              <a:rPr lang="en-US" altLang="en-US" sz="3200" b="1">
                <a:solidFill>
                  <a:schemeClr val="bg1"/>
                </a:solidFill>
                <a:latin typeface="Times New Roman" panose="02020603050405020304" pitchFamily="18" charset="0"/>
                <a:cs typeface="Times New Roman" panose="02020603050405020304" pitchFamily="18" charset="0"/>
              </a:rPr>
              <a:t>1. Tinh thần cách mạng của nhân dân </a:t>
            </a:r>
            <a:r>
              <a:rPr lang="en-US" altLang="en-US" sz="3200" b="1" smtClean="0">
                <a:solidFill>
                  <a:schemeClr val="bg1"/>
                </a:solidFill>
                <a:latin typeface="Times New Roman" panose="02020603050405020304" pitchFamily="18" charset="0"/>
                <a:cs typeface="Times New Roman" panose="02020603050405020304" pitchFamily="18" charset="0"/>
              </a:rPr>
              <a:t>Nghệ - </a:t>
            </a:r>
            <a:r>
              <a:rPr lang="en-US" altLang="en-US" sz="3200" b="1">
                <a:solidFill>
                  <a:schemeClr val="bg1"/>
                </a:solidFill>
                <a:latin typeface="Times New Roman" panose="02020603050405020304" pitchFamily="18" charset="0"/>
                <a:cs typeface="Times New Roman" panose="02020603050405020304" pitchFamily="18" charset="0"/>
              </a:rPr>
              <a:t>Tĩnh trong những năm 1930-1931.</a:t>
            </a:r>
            <a:endParaRPr lang="en-US" altLang="en-US" sz="3200" b="1" dirty="0">
              <a:solidFill>
                <a:schemeClr val="bg1"/>
              </a:solidFill>
              <a:latin typeface="Times New Roman" panose="02020603050405020304" pitchFamily="18" charset="0"/>
              <a:cs typeface="Times New Roman" panose="02020603050405020304" pitchFamily="18" charset="0"/>
            </a:endParaRPr>
          </a:p>
        </p:txBody>
      </p:sp>
      <p:sp>
        <p:nvSpPr>
          <p:cNvPr id="10" name="Rectangle 9"/>
          <p:cNvSpPr/>
          <p:nvPr/>
        </p:nvSpPr>
        <p:spPr>
          <a:xfrm>
            <a:off x="366780" y="1966140"/>
            <a:ext cx="6505075" cy="1200329"/>
          </a:xfrm>
          <a:prstGeom prst="rect">
            <a:avLst/>
          </a:prstGeom>
        </p:spPr>
        <p:txBody>
          <a:bodyPr wrap="square">
            <a:spAutoFit/>
          </a:bodyPr>
          <a:lstStyle/>
          <a:p>
            <a:r>
              <a:rPr lang="en-US" sz="2400">
                <a:solidFill>
                  <a:schemeClr val="accent4"/>
                </a:solidFill>
                <a:latin typeface="Times New Roman" pitchFamily="18" charset="0"/>
                <a:cs typeface="Times New Roman" pitchFamily="18" charset="0"/>
              </a:rPr>
              <a:t>Đ</a:t>
            </a:r>
            <a:r>
              <a:rPr lang="en-US" sz="2400" smtClean="0">
                <a:solidFill>
                  <a:schemeClr val="accent4"/>
                </a:solidFill>
                <a:latin typeface="Times New Roman" pitchFamily="18" charset="0"/>
                <a:cs typeface="Times New Roman" pitchFamily="18" charset="0"/>
              </a:rPr>
              <a:t>ọc thông tin sách giáo khoa trang 17, 18 và trình bày diễn biến phong trào Xô viết Nghệ - Tĩnh theo trình tự thời gian: </a:t>
            </a:r>
            <a:endParaRPr lang="en-US" sz="2400">
              <a:solidFill>
                <a:schemeClr val="accent4"/>
              </a:solidFill>
              <a:latin typeface="Times New Roman" pitchFamily="18" charset="0"/>
              <a:cs typeface="Times New Roman" pitchFamily="18"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1852350154"/>
              </p:ext>
            </p:extLst>
          </p:nvPr>
        </p:nvGraphicFramePr>
        <p:xfrm>
          <a:off x="491470" y="3637586"/>
          <a:ext cx="6643620" cy="2194632"/>
        </p:xfrm>
        <a:graphic>
          <a:graphicData uri="http://schemas.openxmlformats.org/drawingml/2006/table">
            <a:tbl>
              <a:tblPr firstRow="1" bandRow="1">
                <a:tableStyleId>{284E427A-3D55-4303-BF80-6455036E1DE7}</a:tableStyleId>
              </a:tblPr>
              <a:tblGrid>
                <a:gridCol w="2916748">
                  <a:extLst>
                    <a:ext uri="{9D8B030D-6E8A-4147-A177-3AD203B41FA5}">
                      <a16:colId xmlns:a16="http://schemas.microsoft.com/office/drawing/2014/main" val="2132761417"/>
                    </a:ext>
                  </a:extLst>
                </a:gridCol>
                <a:gridCol w="3726872">
                  <a:extLst>
                    <a:ext uri="{9D8B030D-6E8A-4147-A177-3AD203B41FA5}">
                      <a16:colId xmlns:a16="http://schemas.microsoft.com/office/drawing/2014/main" val="143352428"/>
                    </a:ext>
                  </a:extLst>
                </a:gridCol>
              </a:tblGrid>
              <a:tr h="214337">
                <a:tc>
                  <a:txBody>
                    <a:bodyPr/>
                    <a:lstStyle/>
                    <a:p>
                      <a:pPr algn="ctr"/>
                      <a:r>
                        <a:rPr lang="en-US" sz="2400" dirty="0" err="1" smtClean="0">
                          <a:latin typeface="Times New Roman" pitchFamily="18" charset="0"/>
                          <a:cs typeface="Times New Roman" pitchFamily="18" charset="0"/>
                        </a:rPr>
                        <a:t>Thời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gian</a:t>
                      </a:r>
                      <a:endParaRPr lang="en-US" sz="2400" b="1" dirty="0">
                        <a:solidFill>
                          <a:srgbClr val="0070C0"/>
                        </a:solidFill>
                        <a:latin typeface="Times New Roman" panose="02020603050405020304" pitchFamily="18" charset="0"/>
                        <a:cs typeface="Times New Roman" panose="02020603050405020304" pitchFamily="18" charset="0"/>
                      </a:endParaRPr>
                    </a:p>
                  </a:txBody>
                  <a:tcPr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dirty="0" err="1" smtClean="0">
                          <a:latin typeface="Times New Roman" pitchFamily="18" charset="0"/>
                          <a:cs typeface="Times New Roman" pitchFamily="18" charset="0"/>
                        </a:rPr>
                        <a:t>Diễn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biến</a:t>
                      </a:r>
                      <a:r>
                        <a:rPr lang="en-US" sz="2400" baseline="0" dirty="0" smtClean="0">
                          <a:latin typeface="Times New Roman" pitchFamily="18" charset="0"/>
                          <a:cs typeface="Times New Roman" pitchFamily="18" charset="0"/>
                        </a:rPr>
                        <a:t> </a:t>
                      </a:r>
                      <a:r>
                        <a:rPr lang="en-US" sz="2400" baseline="0" dirty="0" err="1" smtClean="0">
                          <a:latin typeface="Times New Roman" pitchFamily="18" charset="0"/>
                          <a:cs typeface="Times New Roman" pitchFamily="18" charset="0"/>
                        </a:rPr>
                        <a:t>của</a:t>
                      </a:r>
                      <a:r>
                        <a:rPr lang="en-US" sz="2400" baseline="0" dirty="0" smtClean="0">
                          <a:latin typeface="Times New Roman" pitchFamily="18" charset="0"/>
                          <a:cs typeface="Times New Roman" pitchFamily="18" charset="0"/>
                        </a:rPr>
                        <a:t> </a:t>
                      </a:r>
                      <a:r>
                        <a:rPr lang="en-US" sz="2400" baseline="0" dirty="0" err="1" smtClean="0">
                          <a:latin typeface="Times New Roman" pitchFamily="18" charset="0"/>
                          <a:cs typeface="Times New Roman" pitchFamily="18" charset="0"/>
                        </a:rPr>
                        <a:t>phong</a:t>
                      </a:r>
                      <a:r>
                        <a:rPr lang="en-US" sz="2400" baseline="0" dirty="0" smtClean="0">
                          <a:latin typeface="Times New Roman" pitchFamily="18" charset="0"/>
                          <a:cs typeface="Times New Roman" pitchFamily="18" charset="0"/>
                        </a:rPr>
                        <a:t> </a:t>
                      </a:r>
                      <a:r>
                        <a:rPr lang="en-US" sz="2400" baseline="0" dirty="0" err="1" smtClean="0">
                          <a:latin typeface="Times New Roman" pitchFamily="18" charset="0"/>
                          <a:cs typeface="Times New Roman" pitchFamily="18" charset="0"/>
                        </a:rPr>
                        <a:t>trào</a:t>
                      </a:r>
                      <a:endParaRPr lang="en-US" sz="2400" b="1" dirty="0">
                        <a:solidFill>
                          <a:srgbClr val="0070C0"/>
                        </a:solidFill>
                        <a:latin typeface="Times New Roman" panose="02020603050405020304" pitchFamily="18" charset="0"/>
                        <a:cs typeface="Times New Roman" panose="02020603050405020304" pitchFamily="18" charset="0"/>
                      </a:endParaRPr>
                    </a:p>
                  </a:txBody>
                  <a:tcPr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86033006"/>
                  </a:ext>
                </a:extLst>
              </a:tr>
              <a:tr h="390844">
                <a:tc>
                  <a:txBody>
                    <a:bodyPr/>
                    <a:lstStyle/>
                    <a:p>
                      <a:pPr algn="l"/>
                      <a:r>
                        <a:rPr lang="en-US" sz="2400" smtClean="0">
                          <a:latin typeface="Times New Roman" pitchFamily="18" charset="0"/>
                          <a:cs typeface="Times New Roman" pitchFamily="18" charset="0"/>
                        </a:rPr>
                        <a:t>Ngày</a:t>
                      </a:r>
                      <a:r>
                        <a:rPr lang="en-US" sz="2400" baseline="0" smtClean="0">
                          <a:latin typeface="Times New Roman" pitchFamily="18" charset="0"/>
                          <a:cs typeface="Times New Roman" pitchFamily="18" charset="0"/>
                        </a:rPr>
                        <a:t> 12/9/1930</a:t>
                      </a:r>
                      <a:endParaRPr lang="en-US" sz="2400" b="1" dirty="0">
                        <a:latin typeface="Times New Roman" panose="02020603050405020304" pitchFamily="18" charset="0"/>
                        <a:cs typeface="Times New Roman" panose="02020603050405020304" pitchFamily="18" charset="0"/>
                      </a:endParaRPr>
                    </a:p>
                  </a:txBody>
                  <a:tcPr marT="45729" marB="457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en-US" sz="2400" dirty="0">
                        <a:latin typeface="Times New Roman" panose="02020603050405020304" pitchFamily="18" charset="0"/>
                        <a:cs typeface="Times New Roman" panose="02020603050405020304" pitchFamily="18" charset="0"/>
                      </a:endParaRPr>
                    </a:p>
                  </a:txBody>
                  <a:tcPr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09462919"/>
                  </a:ext>
                </a:extLst>
              </a:tr>
              <a:tr h="567351">
                <a:tc>
                  <a:txBody>
                    <a:bodyPr/>
                    <a:lstStyle/>
                    <a:p>
                      <a:pPr algn="l"/>
                      <a:r>
                        <a:rPr lang="en-US" sz="2400" dirty="0" err="1" smtClean="0">
                          <a:latin typeface="Times New Roman" pitchFamily="18" charset="0"/>
                          <a:cs typeface="Times New Roman" pitchFamily="18" charset="0"/>
                        </a:rPr>
                        <a:t>Trong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tháng</a:t>
                      </a:r>
                      <a:r>
                        <a:rPr lang="en-US" sz="2400" baseline="0" dirty="0" smtClean="0">
                          <a:latin typeface="Times New Roman" pitchFamily="18" charset="0"/>
                          <a:cs typeface="Times New Roman" pitchFamily="18" charset="0"/>
                        </a:rPr>
                        <a:t> 9 </a:t>
                      </a:r>
                      <a:r>
                        <a:rPr lang="en-US" sz="2400" baseline="0" dirty="0" err="1" smtClean="0">
                          <a:latin typeface="Times New Roman" pitchFamily="18" charset="0"/>
                          <a:cs typeface="Times New Roman" pitchFamily="18" charset="0"/>
                        </a:rPr>
                        <a:t>và</a:t>
                      </a:r>
                      <a:r>
                        <a:rPr lang="en-US" sz="2400" baseline="0" dirty="0" smtClean="0">
                          <a:latin typeface="Times New Roman" pitchFamily="18" charset="0"/>
                          <a:cs typeface="Times New Roman" pitchFamily="18" charset="0"/>
                        </a:rPr>
                        <a:t> </a:t>
                      </a:r>
                      <a:r>
                        <a:rPr lang="en-US" sz="2400" baseline="0" err="1" smtClean="0">
                          <a:latin typeface="Times New Roman" pitchFamily="18" charset="0"/>
                          <a:cs typeface="Times New Roman" pitchFamily="18" charset="0"/>
                        </a:rPr>
                        <a:t>tháng</a:t>
                      </a:r>
                      <a:r>
                        <a:rPr lang="en-US" sz="2400" baseline="0" smtClean="0">
                          <a:latin typeface="Times New Roman" pitchFamily="18" charset="0"/>
                          <a:cs typeface="Times New Roman" pitchFamily="18" charset="0"/>
                        </a:rPr>
                        <a:t> 10/1930</a:t>
                      </a:r>
                      <a:endParaRPr lang="en-US" sz="2400" b="1" dirty="0" smtClean="0">
                        <a:latin typeface="Times New Roman" panose="02020603050405020304" pitchFamily="18" charset="0"/>
                        <a:cs typeface="Times New Roman" panose="02020603050405020304" pitchFamily="18" charset="0"/>
                      </a:endParaRPr>
                    </a:p>
                  </a:txBody>
                  <a:tcPr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en-US" sz="2400">
                        <a:latin typeface="Times New Roman" panose="02020603050405020304" pitchFamily="18" charset="0"/>
                        <a:cs typeface="Times New Roman" panose="02020603050405020304" pitchFamily="18" charset="0"/>
                      </a:endParaRPr>
                    </a:p>
                  </a:txBody>
                  <a:tcPr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83939522"/>
                  </a:ext>
                </a:extLst>
              </a:tr>
              <a:tr h="39084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smtClean="0">
                          <a:latin typeface="Times New Roman" pitchFamily="18" charset="0"/>
                          <a:cs typeface="Times New Roman" pitchFamily="18" charset="0"/>
                        </a:rPr>
                        <a:t>Giữa năm</a:t>
                      </a:r>
                      <a:r>
                        <a:rPr lang="en-US" sz="2400" baseline="0" smtClean="0">
                          <a:latin typeface="Times New Roman" pitchFamily="18" charset="0"/>
                          <a:cs typeface="Times New Roman" pitchFamily="18" charset="0"/>
                        </a:rPr>
                        <a:t> 1931</a:t>
                      </a:r>
                      <a:endParaRPr lang="en-US" sz="2400" smtClean="0">
                        <a:latin typeface="Times New Roman" pitchFamily="18" charset="0"/>
                        <a:cs typeface="Times New Roman" pitchFamily="18" charset="0"/>
                      </a:endParaRPr>
                    </a:p>
                  </a:txBody>
                  <a:tcPr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400" dirty="0">
                        <a:latin typeface="Times New Roman" panose="02020603050405020304" pitchFamily="18" charset="0"/>
                        <a:cs typeface="Times New Roman" panose="02020603050405020304" pitchFamily="18" charset="0"/>
                      </a:endParaRPr>
                    </a:p>
                  </a:txBody>
                  <a:tcPr marT="45729" marB="457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95196632"/>
                  </a:ext>
                </a:extLst>
              </a:tr>
            </a:tbl>
          </a:graphicData>
        </a:graphic>
      </p:graphicFrame>
      <p:sp>
        <p:nvSpPr>
          <p:cNvPr id="12" name="Google Shape;234;p13"/>
          <p:cNvSpPr txBox="1"/>
          <p:nvPr/>
        </p:nvSpPr>
        <p:spPr>
          <a:xfrm>
            <a:off x="7222109" y="3064042"/>
            <a:ext cx="4613396" cy="461665"/>
          </a:xfrm>
          <a:prstGeom prst="rect">
            <a:avLst/>
          </a:prstGeom>
          <a:solidFill>
            <a:schemeClr val="accent2"/>
          </a:solidFill>
          <a:ln w="19050" cap="flat" cmpd="sng">
            <a:solidFill>
              <a:schemeClr val="lt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lt1"/>
                </a:solidFill>
                <a:latin typeface="Times New Roman"/>
                <a:ea typeface="Times New Roman"/>
                <a:cs typeface="Times New Roman"/>
                <a:sym typeface="Times New Roman"/>
              </a:rPr>
              <a:t>Hình 1: Xô viết Nghệ - Tĩnh</a:t>
            </a:r>
            <a:endParaRPr sz="2400">
              <a:solidFill>
                <a:schemeClr val="lt1"/>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1"/>
                                        </p:tgtEl>
                                        <p:attrNameLst>
                                          <p:attrName>style.visibility</p:attrName>
                                        </p:attrNameLst>
                                      </p:cBhvr>
                                      <p:to>
                                        <p:strVal val="visible"/>
                                      </p:to>
                                    </p:set>
                                    <p:animEffect transition="in" filter="fade">
                                      <p:cBhvr>
                                        <p:cTn id="7" dur="500"/>
                                        <p:tgtEl>
                                          <p:spTgt spid="22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593619579"/>
              </p:ext>
            </p:extLst>
          </p:nvPr>
        </p:nvGraphicFramePr>
        <p:xfrm>
          <a:off x="277091" y="226796"/>
          <a:ext cx="11790218" cy="6437241"/>
        </p:xfrm>
        <a:graphic>
          <a:graphicData uri="http://schemas.openxmlformats.org/drawingml/2006/table">
            <a:tbl>
              <a:tblPr firstRow="1" bandRow="1">
                <a:tableStyleId>{284E427A-3D55-4303-BF80-6455036E1DE7}</a:tableStyleId>
              </a:tblPr>
              <a:tblGrid>
                <a:gridCol w="4173531">
                  <a:extLst>
                    <a:ext uri="{9D8B030D-6E8A-4147-A177-3AD203B41FA5}">
                      <a16:colId xmlns:a16="http://schemas.microsoft.com/office/drawing/2014/main" val="2132761417"/>
                    </a:ext>
                  </a:extLst>
                </a:gridCol>
                <a:gridCol w="7616687">
                  <a:extLst>
                    <a:ext uri="{9D8B030D-6E8A-4147-A177-3AD203B41FA5}">
                      <a16:colId xmlns:a16="http://schemas.microsoft.com/office/drawing/2014/main" val="143352428"/>
                    </a:ext>
                  </a:extLst>
                </a:gridCol>
              </a:tblGrid>
              <a:tr h="464387">
                <a:tc>
                  <a:txBody>
                    <a:bodyPr/>
                    <a:lstStyle/>
                    <a:p>
                      <a:pPr algn="ctr"/>
                      <a:r>
                        <a:rPr lang="en-US" sz="2400" dirty="0" err="1" smtClean="0">
                          <a:latin typeface="Times New Roman" pitchFamily="18" charset="0"/>
                          <a:cs typeface="Times New Roman" pitchFamily="18" charset="0"/>
                        </a:rPr>
                        <a:t>Thời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gian</a:t>
                      </a:r>
                      <a:endParaRPr lang="en-US" sz="2400" b="1" dirty="0">
                        <a:solidFill>
                          <a:srgbClr val="0070C0"/>
                        </a:solidFill>
                        <a:latin typeface="Times New Roman" panose="02020603050405020304" pitchFamily="18" charset="0"/>
                        <a:cs typeface="Times New Roman" panose="02020603050405020304" pitchFamily="18" charset="0"/>
                      </a:endParaRPr>
                    </a:p>
                  </a:txBody>
                  <a:tcPr marT="45722" marB="45722"/>
                </a:tc>
                <a:tc>
                  <a:txBody>
                    <a:bodyPr/>
                    <a:lstStyle/>
                    <a:p>
                      <a:pPr algn="ctr"/>
                      <a:r>
                        <a:rPr lang="en-US" sz="2400" dirty="0" err="1" smtClean="0">
                          <a:latin typeface="Times New Roman" pitchFamily="18" charset="0"/>
                          <a:cs typeface="Times New Roman" pitchFamily="18" charset="0"/>
                        </a:rPr>
                        <a:t>Diễn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biến</a:t>
                      </a:r>
                      <a:r>
                        <a:rPr lang="en-US" sz="2400" baseline="0" dirty="0" smtClean="0">
                          <a:latin typeface="Times New Roman" pitchFamily="18" charset="0"/>
                          <a:cs typeface="Times New Roman" pitchFamily="18" charset="0"/>
                        </a:rPr>
                        <a:t> </a:t>
                      </a:r>
                      <a:r>
                        <a:rPr lang="en-US" sz="2400" baseline="0" dirty="0" err="1" smtClean="0">
                          <a:latin typeface="Times New Roman" pitchFamily="18" charset="0"/>
                          <a:cs typeface="Times New Roman" pitchFamily="18" charset="0"/>
                        </a:rPr>
                        <a:t>của</a:t>
                      </a:r>
                      <a:r>
                        <a:rPr lang="en-US" sz="2400" baseline="0" dirty="0" smtClean="0">
                          <a:latin typeface="Times New Roman" pitchFamily="18" charset="0"/>
                          <a:cs typeface="Times New Roman" pitchFamily="18" charset="0"/>
                        </a:rPr>
                        <a:t> </a:t>
                      </a:r>
                      <a:r>
                        <a:rPr lang="en-US" sz="2400" baseline="0" dirty="0" err="1" smtClean="0">
                          <a:latin typeface="Times New Roman" pitchFamily="18" charset="0"/>
                          <a:cs typeface="Times New Roman" pitchFamily="18" charset="0"/>
                        </a:rPr>
                        <a:t>phong</a:t>
                      </a:r>
                      <a:r>
                        <a:rPr lang="en-US" sz="2400" baseline="0" dirty="0" smtClean="0">
                          <a:latin typeface="Times New Roman" pitchFamily="18" charset="0"/>
                          <a:cs typeface="Times New Roman" pitchFamily="18" charset="0"/>
                        </a:rPr>
                        <a:t> </a:t>
                      </a:r>
                      <a:r>
                        <a:rPr lang="en-US" sz="2400" baseline="0" dirty="0" err="1" smtClean="0">
                          <a:latin typeface="Times New Roman" pitchFamily="18" charset="0"/>
                          <a:cs typeface="Times New Roman" pitchFamily="18" charset="0"/>
                        </a:rPr>
                        <a:t>trào</a:t>
                      </a:r>
                      <a:endParaRPr lang="en-US" sz="2400" b="1" dirty="0">
                        <a:solidFill>
                          <a:srgbClr val="0070C0"/>
                        </a:solidFill>
                        <a:latin typeface="Times New Roman" panose="02020603050405020304" pitchFamily="18" charset="0"/>
                        <a:cs typeface="Times New Roman" panose="02020603050405020304" pitchFamily="18" charset="0"/>
                      </a:endParaRPr>
                    </a:p>
                  </a:txBody>
                  <a:tcPr marT="45722" marB="45722"/>
                </a:tc>
                <a:extLst>
                  <a:ext uri="{0D108BD9-81ED-4DB2-BD59-A6C34878D82A}">
                    <a16:rowId xmlns:a16="http://schemas.microsoft.com/office/drawing/2014/main" val="1386033006"/>
                  </a:ext>
                </a:extLst>
              </a:tr>
              <a:tr h="2548489">
                <a:tc>
                  <a:txBody>
                    <a:bodyPr/>
                    <a:lstStyle/>
                    <a:p>
                      <a:endParaRPr lang="en-US" sz="2400" dirty="0" smtClean="0">
                        <a:latin typeface="Times New Roman" pitchFamily="18" charset="0"/>
                        <a:cs typeface="Times New Roman" pitchFamily="18" charset="0"/>
                      </a:endParaRPr>
                    </a:p>
                    <a:p>
                      <a:r>
                        <a:rPr lang="en-US" sz="2400" smtClean="0">
                          <a:latin typeface="Times New Roman" pitchFamily="18" charset="0"/>
                          <a:cs typeface="Times New Roman" pitchFamily="18" charset="0"/>
                        </a:rPr>
                        <a:t>       </a:t>
                      </a:r>
                    </a:p>
                    <a:p>
                      <a:r>
                        <a:rPr lang="en-US" sz="2400" smtClean="0">
                          <a:latin typeface="Times New Roman" pitchFamily="18" charset="0"/>
                          <a:cs typeface="Times New Roman" pitchFamily="18" charset="0"/>
                        </a:rPr>
                        <a:t>Ngày</a:t>
                      </a:r>
                      <a:r>
                        <a:rPr lang="en-US" sz="2400" baseline="0" smtClean="0">
                          <a:latin typeface="Times New Roman" pitchFamily="18" charset="0"/>
                          <a:cs typeface="Times New Roman" pitchFamily="18" charset="0"/>
                        </a:rPr>
                        <a:t> 12/9/1930</a:t>
                      </a:r>
                      <a:endParaRPr lang="en-US" sz="2400" baseline="0" dirty="0" smtClean="0">
                        <a:latin typeface="Times New Roman" panose="02020603050405020304" pitchFamily="18" charset="0"/>
                        <a:cs typeface="Times New Roman" panose="02020603050405020304" pitchFamily="18" charset="0"/>
                      </a:endParaRPr>
                    </a:p>
                  </a:txBody>
                  <a:tcPr marT="45722" marB="45722"/>
                </a:tc>
                <a:tc>
                  <a:txBody>
                    <a:bodyPr/>
                    <a:lstStyle/>
                    <a:p>
                      <a:endParaRPr lang="en-US" sz="2400" dirty="0">
                        <a:latin typeface="Times New Roman" panose="02020603050405020304" pitchFamily="18" charset="0"/>
                        <a:cs typeface="Times New Roman" panose="02020603050405020304" pitchFamily="18" charset="0"/>
                      </a:endParaRPr>
                    </a:p>
                  </a:txBody>
                  <a:tcPr marT="45722" marB="45722"/>
                </a:tc>
                <a:extLst>
                  <a:ext uri="{0D108BD9-81ED-4DB2-BD59-A6C34878D82A}">
                    <a16:rowId xmlns:a16="http://schemas.microsoft.com/office/drawing/2014/main" val="3409462919"/>
                  </a:ext>
                </a:extLst>
              </a:tr>
              <a:tr h="1845459">
                <a:tc>
                  <a:txBody>
                    <a:bodyPr/>
                    <a:lstStyle/>
                    <a:p>
                      <a:pPr algn="l"/>
                      <a:r>
                        <a:rPr lang="en-US" sz="2400" dirty="0" err="1" smtClean="0">
                          <a:latin typeface="Times New Roman" pitchFamily="18" charset="0"/>
                          <a:cs typeface="Times New Roman" pitchFamily="18" charset="0"/>
                        </a:rPr>
                        <a:t>Trong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tháng</a:t>
                      </a:r>
                      <a:r>
                        <a:rPr lang="en-US" sz="2400" baseline="0" dirty="0" smtClean="0">
                          <a:latin typeface="Times New Roman" pitchFamily="18" charset="0"/>
                          <a:cs typeface="Times New Roman" pitchFamily="18" charset="0"/>
                        </a:rPr>
                        <a:t> 9 </a:t>
                      </a:r>
                      <a:r>
                        <a:rPr lang="en-US" sz="2400" baseline="0" err="1" smtClean="0">
                          <a:latin typeface="Times New Roman" pitchFamily="18" charset="0"/>
                          <a:cs typeface="Times New Roman" pitchFamily="18" charset="0"/>
                        </a:rPr>
                        <a:t>và</a:t>
                      </a:r>
                      <a:r>
                        <a:rPr lang="en-US" sz="2400" baseline="0" smtClean="0">
                          <a:latin typeface="Times New Roman" pitchFamily="18" charset="0"/>
                          <a:cs typeface="Times New Roman" pitchFamily="18" charset="0"/>
                        </a:rPr>
                        <a:t> tháng 10/1930</a:t>
                      </a:r>
                      <a:endParaRPr lang="en-US" sz="2400" baseline="0" dirty="0" smtClean="0">
                        <a:latin typeface="Times New Roman" pitchFamily="18" charset="0"/>
                        <a:cs typeface="Times New Roman" pitchFamily="18" charset="0"/>
                      </a:endParaRPr>
                    </a:p>
                    <a:p>
                      <a:endParaRPr lang="en-US" sz="2400" baseline="0" dirty="0" smtClean="0">
                        <a:latin typeface="Times New Roman" pitchFamily="18" charset="0"/>
                        <a:cs typeface="Times New Roman" pitchFamily="18" charset="0"/>
                      </a:endParaRPr>
                    </a:p>
                  </a:txBody>
                  <a:tcPr marT="45722" marB="45722" anchor="ctr"/>
                </a:tc>
                <a:tc>
                  <a:txBody>
                    <a:bodyPr/>
                    <a:lstStyle/>
                    <a:p>
                      <a:endParaRPr lang="en-US" sz="2400" dirty="0">
                        <a:latin typeface="Times New Roman" panose="02020603050405020304" pitchFamily="18" charset="0"/>
                        <a:cs typeface="Times New Roman" panose="02020603050405020304" pitchFamily="18" charset="0"/>
                      </a:endParaRPr>
                    </a:p>
                  </a:txBody>
                  <a:tcPr marT="45722" marB="45722"/>
                </a:tc>
                <a:extLst>
                  <a:ext uri="{0D108BD9-81ED-4DB2-BD59-A6C34878D82A}">
                    <a16:rowId xmlns:a16="http://schemas.microsoft.com/office/drawing/2014/main" val="3783939522"/>
                  </a:ext>
                </a:extLst>
              </a:tr>
              <a:tr h="157890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smtClean="0">
                          <a:latin typeface="Times New Roman" pitchFamily="18" charset="0"/>
                          <a:cs typeface="Times New Roman" pitchFamily="18" charset="0"/>
                        </a:rPr>
                        <a:t>Giữa </a:t>
                      </a:r>
                      <a:r>
                        <a:rPr lang="en-US" sz="2400" dirty="0" err="1" smtClean="0">
                          <a:latin typeface="Times New Roman" pitchFamily="18" charset="0"/>
                          <a:cs typeface="Times New Roman" pitchFamily="18" charset="0"/>
                        </a:rPr>
                        <a:t>năm</a:t>
                      </a:r>
                      <a:r>
                        <a:rPr lang="en-US" sz="2400" baseline="0" dirty="0" smtClean="0">
                          <a:latin typeface="Times New Roman" pitchFamily="18" charset="0"/>
                          <a:cs typeface="Times New Roman" pitchFamily="18" charset="0"/>
                        </a:rPr>
                        <a:t> 1931</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2400" baseline="0" dirty="0" smtClean="0">
                        <a:latin typeface="Times New Roman" pitchFamily="18" charset="0"/>
                        <a:cs typeface="Times New Roman" pitchFamily="18" charset="0"/>
                      </a:endParaRPr>
                    </a:p>
                  </a:txBody>
                  <a:tcPr marT="45722" marB="45722" anchor="b"/>
                </a:tc>
                <a:tc>
                  <a:txBody>
                    <a:bodyPr/>
                    <a:lstStyle/>
                    <a:p>
                      <a:endParaRPr lang="en-US" sz="2400" dirty="0">
                        <a:latin typeface="Times New Roman" panose="02020603050405020304" pitchFamily="18" charset="0"/>
                        <a:cs typeface="Times New Roman" panose="02020603050405020304" pitchFamily="18" charset="0"/>
                      </a:endParaRPr>
                    </a:p>
                  </a:txBody>
                  <a:tcPr marT="45722" marB="45722"/>
                </a:tc>
                <a:extLst>
                  <a:ext uri="{0D108BD9-81ED-4DB2-BD59-A6C34878D82A}">
                    <a16:rowId xmlns:a16="http://schemas.microsoft.com/office/drawing/2014/main" val="2095196632"/>
                  </a:ext>
                </a:extLst>
              </a:tr>
            </a:tbl>
          </a:graphicData>
        </a:graphic>
      </p:graphicFrame>
      <p:sp>
        <p:nvSpPr>
          <p:cNvPr id="3" name="TextBox 2"/>
          <p:cNvSpPr txBox="1">
            <a:spLocks noChangeArrowheads="1"/>
          </p:cNvSpPr>
          <p:nvPr/>
        </p:nvSpPr>
        <p:spPr bwMode="auto">
          <a:xfrm>
            <a:off x="4675766" y="795122"/>
            <a:ext cx="7252998"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2400">
                <a:latin typeface="Times New Roman" pitchFamily="18" charset="0"/>
                <a:cs typeface="Times New Roman" pitchFamily="18" charset="0"/>
              </a:rPr>
              <a:t>Ngày 12-9-1930, hàng vạn nông dân các huyện Hưng Nguyên, Nam </a:t>
            </a:r>
            <a:r>
              <a:rPr lang="en-US" sz="2400" smtClean="0">
                <a:latin typeface="Times New Roman" pitchFamily="18" charset="0"/>
                <a:cs typeface="Times New Roman" pitchFamily="18" charset="0"/>
              </a:rPr>
              <a:t>Đàn (Nghệ </a:t>
            </a:r>
            <a:r>
              <a:rPr lang="en-US" sz="2400">
                <a:latin typeface="Times New Roman" pitchFamily="18" charset="0"/>
                <a:cs typeface="Times New Roman" pitchFamily="18" charset="0"/>
              </a:rPr>
              <a:t>An) với cờ đỏ, búa liềm dẫn đầu kéo về thị xã Vinh. Đoàn người ngày càng đông thêm, vừa đi vừa hô khẩu </a:t>
            </a:r>
            <a:r>
              <a:rPr lang="en-US" sz="2400" smtClean="0">
                <a:latin typeface="Times New Roman" pitchFamily="18" charset="0"/>
                <a:cs typeface="Times New Roman" pitchFamily="18" charset="0"/>
              </a:rPr>
              <a:t>hiệu “Đả </a:t>
            </a:r>
            <a:r>
              <a:rPr lang="en-US" sz="2400">
                <a:latin typeface="Times New Roman" pitchFamily="18" charset="0"/>
                <a:cs typeface="Times New Roman" pitchFamily="18" charset="0"/>
              </a:rPr>
              <a:t>đảo đế quốc!”; “ Đả đảo Nam triều!”; “ Nhà máy về tay thợ thuyền!” “ Ruộng đất về tay dân cày!”</a:t>
            </a:r>
          </a:p>
        </p:txBody>
      </p:sp>
      <p:sp>
        <p:nvSpPr>
          <p:cNvPr id="4" name="TextBox 3"/>
          <p:cNvSpPr txBox="1">
            <a:spLocks noChangeArrowheads="1"/>
          </p:cNvSpPr>
          <p:nvPr/>
        </p:nvSpPr>
        <p:spPr bwMode="auto">
          <a:xfrm>
            <a:off x="4675766" y="3288967"/>
            <a:ext cx="725299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2400">
                <a:latin typeface="Times New Roman" pitchFamily="18" charset="0"/>
                <a:cs typeface="Times New Roman" pitchFamily="18" charset="0"/>
              </a:rPr>
              <a:t>Suốt tháng 9 và tháng 10-1930, nông dân tiếp tục nổi dậy đánh phá các huyện </a:t>
            </a:r>
            <a:r>
              <a:rPr lang="en-US" sz="2400" smtClean="0">
                <a:latin typeface="Times New Roman" pitchFamily="18" charset="0"/>
                <a:cs typeface="Times New Roman" pitchFamily="18" charset="0"/>
              </a:rPr>
              <a:t>lị, </a:t>
            </a:r>
            <a:r>
              <a:rPr lang="en-US" sz="2400">
                <a:latin typeface="Times New Roman" pitchFamily="18" charset="0"/>
                <a:cs typeface="Times New Roman" pitchFamily="18" charset="0"/>
              </a:rPr>
              <a:t>đồn điền, nhà ga, công sở,… Những kẻ đứng đầu chính quyền thôn xã sợ hãi bỏ trốn </a:t>
            </a:r>
            <a:r>
              <a:rPr lang="en-US" sz="2400" smtClean="0">
                <a:latin typeface="Times New Roman" pitchFamily="18" charset="0"/>
                <a:cs typeface="Times New Roman" pitchFamily="18" charset="0"/>
              </a:rPr>
              <a:t>hoặc </a:t>
            </a:r>
            <a:r>
              <a:rPr lang="en-US" sz="2400">
                <a:latin typeface="Times New Roman" pitchFamily="18" charset="0"/>
                <a:cs typeface="Times New Roman" pitchFamily="18" charset="0"/>
              </a:rPr>
              <a:t>đầu hàng</a:t>
            </a:r>
          </a:p>
        </p:txBody>
      </p:sp>
      <p:sp>
        <p:nvSpPr>
          <p:cNvPr id="5" name="TextBox 4"/>
          <p:cNvSpPr txBox="1">
            <a:spLocks noChangeArrowheads="1"/>
          </p:cNvSpPr>
          <p:nvPr/>
        </p:nvSpPr>
        <p:spPr bwMode="auto">
          <a:xfrm>
            <a:off x="4675766" y="5266071"/>
            <a:ext cx="725299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2400">
                <a:latin typeface="Times New Roman" pitchFamily="18" charset="0"/>
                <a:cs typeface="Times New Roman" pitchFamily="18" charset="0"/>
              </a:rPr>
              <a:t>Bọn đế quốc, phong kiến dùng mọi thủ đoạn dã man để đàn áp, phong trao bị dập tắt.</a:t>
            </a:r>
          </a:p>
        </p:txBody>
      </p:sp>
    </p:spTree>
    <p:extLst>
      <p:ext uri="{BB962C8B-B14F-4D97-AF65-F5344CB8AC3E}">
        <p14:creationId xmlns:p14="http://schemas.microsoft.com/office/powerpoint/2010/main" val="3426199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pic>
        <p:nvPicPr>
          <p:cNvPr id="221" name="Google Shape;221;p12" descr="C:\Users\Administrator\Desktop\Dang11-1.jpg"/>
          <p:cNvPicPr preferRelativeResize="0"/>
          <p:nvPr/>
        </p:nvPicPr>
        <p:blipFill rotWithShape="1">
          <a:blip r:embed="rId3">
            <a:alphaModFix/>
          </a:blip>
          <a:srcRect/>
          <a:stretch/>
        </p:blipFill>
        <p:spPr>
          <a:xfrm>
            <a:off x="305378" y="2798619"/>
            <a:ext cx="4667940" cy="3037428"/>
          </a:xfrm>
          <a:prstGeom prst="rect">
            <a:avLst/>
          </a:prstGeom>
          <a:noFill/>
          <a:ln>
            <a:noFill/>
          </a:ln>
        </p:spPr>
      </p:pic>
      <p:sp>
        <p:nvSpPr>
          <p:cNvPr id="9" name="Rectangle 8"/>
          <p:cNvSpPr/>
          <p:nvPr/>
        </p:nvSpPr>
        <p:spPr>
          <a:xfrm>
            <a:off x="308900" y="396480"/>
            <a:ext cx="11526604" cy="1077218"/>
          </a:xfrm>
          <a:prstGeom prst="rect">
            <a:avLst/>
          </a:prstGeom>
        </p:spPr>
        <p:txBody>
          <a:bodyPr wrap="square">
            <a:spAutoFit/>
          </a:bodyPr>
          <a:lstStyle/>
          <a:p>
            <a:pPr eaLnBrk="1" hangingPunct="1">
              <a:spcBef>
                <a:spcPct val="50000"/>
              </a:spcBef>
              <a:defRPr/>
            </a:pPr>
            <a:r>
              <a:rPr lang="en-US" altLang="en-US" sz="3200" b="1">
                <a:solidFill>
                  <a:schemeClr val="bg1"/>
                </a:solidFill>
                <a:latin typeface="Times New Roman" panose="02020603050405020304" pitchFamily="18" charset="0"/>
                <a:cs typeface="Times New Roman" panose="02020603050405020304" pitchFamily="18" charset="0"/>
              </a:rPr>
              <a:t>1. Tinh thần cách mạng của nhân dân </a:t>
            </a:r>
            <a:r>
              <a:rPr lang="en-US" altLang="en-US" sz="3200" b="1" smtClean="0">
                <a:solidFill>
                  <a:schemeClr val="bg1"/>
                </a:solidFill>
                <a:latin typeface="Times New Roman" panose="02020603050405020304" pitchFamily="18" charset="0"/>
                <a:cs typeface="Times New Roman" panose="02020603050405020304" pitchFamily="18" charset="0"/>
              </a:rPr>
              <a:t>Nghệ - </a:t>
            </a:r>
            <a:r>
              <a:rPr lang="en-US" altLang="en-US" sz="3200" b="1">
                <a:solidFill>
                  <a:schemeClr val="bg1"/>
                </a:solidFill>
                <a:latin typeface="Times New Roman" panose="02020603050405020304" pitchFamily="18" charset="0"/>
                <a:cs typeface="Times New Roman" panose="02020603050405020304" pitchFamily="18" charset="0"/>
              </a:rPr>
              <a:t>Tĩnh trong những năm 1930-1931.</a:t>
            </a:r>
            <a:endParaRPr lang="en-US" altLang="en-US" sz="3200" b="1" dirty="0">
              <a:solidFill>
                <a:schemeClr val="bg1"/>
              </a:solidFill>
              <a:latin typeface="Times New Roman" panose="02020603050405020304" pitchFamily="18" charset="0"/>
              <a:cs typeface="Times New Roman" panose="02020603050405020304" pitchFamily="18" charset="0"/>
            </a:endParaRPr>
          </a:p>
        </p:txBody>
      </p:sp>
      <p:sp>
        <p:nvSpPr>
          <p:cNvPr id="6" name="Rectangle 5"/>
          <p:cNvSpPr/>
          <p:nvPr/>
        </p:nvSpPr>
        <p:spPr>
          <a:xfrm>
            <a:off x="342794" y="1473698"/>
            <a:ext cx="10030786" cy="523220"/>
          </a:xfrm>
          <a:prstGeom prst="rect">
            <a:avLst/>
          </a:prstGeom>
        </p:spPr>
        <p:txBody>
          <a:bodyPr wrap="square">
            <a:spAutoFit/>
          </a:bodyPr>
          <a:lstStyle/>
          <a:p>
            <a:r>
              <a:rPr lang="en-US" sz="2800">
                <a:solidFill>
                  <a:schemeClr val="accent4"/>
                </a:solidFill>
                <a:latin typeface="Times New Roman" pitchFamily="18" charset="0"/>
                <a:cs typeface="Times New Roman" pitchFamily="18" charset="0"/>
              </a:rPr>
              <a:t>Đ</a:t>
            </a:r>
            <a:r>
              <a:rPr lang="en-US" sz="2800" smtClean="0">
                <a:solidFill>
                  <a:schemeClr val="accent4"/>
                </a:solidFill>
                <a:latin typeface="Times New Roman" pitchFamily="18" charset="0"/>
                <a:cs typeface="Times New Roman" pitchFamily="18" charset="0"/>
              </a:rPr>
              <a:t>ọc thông tin sách giáo khoa trang 18, trả lời câu hỏi:</a:t>
            </a:r>
            <a:endParaRPr lang="en-US" sz="2800">
              <a:solidFill>
                <a:schemeClr val="accent4"/>
              </a:solidFill>
              <a:latin typeface="Times New Roman" pitchFamily="18" charset="0"/>
              <a:cs typeface="Times New Roman" pitchFamily="18" charset="0"/>
            </a:endParaRPr>
          </a:p>
        </p:txBody>
      </p:sp>
      <p:sp>
        <p:nvSpPr>
          <p:cNvPr id="7" name="Rectangle 6"/>
          <p:cNvSpPr/>
          <p:nvPr/>
        </p:nvSpPr>
        <p:spPr>
          <a:xfrm>
            <a:off x="305378" y="2062975"/>
            <a:ext cx="11492710" cy="523220"/>
          </a:xfrm>
          <a:prstGeom prst="rect">
            <a:avLst/>
          </a:prstGeom>
        </p:spPr>
        <p:txBody>
          <a:bodyPr wrap="square">
            <a:spAutoFit/>
          </a:bodyPr>
          <a:lstStyle/>
          <a:p>
            <a:pPr lvl="0"/>
            <a:r>
              <a:rPr lang="vi-VN" sz="2800" b="1" smtClean="0">
                <a:solidFill>
                  <a:schemeClr val="accent2"/>
                </a:solidFill>
                <a:latin typeface="Times New Roman"/>
                <a:ea typeface="Times New Roman"/>
                <a:cs typeface="Times New Roman"/>
                <a:sym typeface="Times New Roman"/>
              </a:rPr>
              <a:t>* Để ngăn chặn đoàn biểu tình ngày 12-9-1930 thực dân Pháp đã làm gì?</a:t>
            </a:r>
            <a:endParaRPr lang="vi-VN" sz="2800" b="1">
              <a:solidFill>
                <a:schemeClr val="accent2"/>
              </a:solidFill>
              <a:latin typeface="Times New Roman"/>
              <a:ea typeface="Times New Roman"/>
              <a:cs typeface="Times New Roman"/>
              <a:sym typeface="Times New Roman"/>
            </a:endParaRPr>
          </a:p>
        </p:txBody>
      </p:sp>
      <p:sp>
        <p:nvSpPr>
          <p:cNvPr id="8" name="Google Shape;234;p13"/>
          <p:cNvSpPr txBox="1"/>
          <p:nvPr/>
        </p:nvSpPr>
        <p:spPr>
          <a:xfrm>
            <a:off x="308900" y="5836047"/>
            <a:ext cx="4613396" cy="461665"/>
          </a:xfrm>
          <a:prstGeom prst="rect">
            <a:avLst/>
          </a:prstGeom>
          <a:solidFill>
            <a:schemeClr val="accent2"/>
          </a:solidFill>
          <a:ln w="19050" cap="flat" cmpd="sng">
            <a:solidFill>
              <a:schemeClr val="lt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lt1"/>
                </a:solidFill>
                <a:latin typeface="Times New Roman"/>
                <a:ea typeface="Times New Roman"/>
                <a:cs typeface="Times New Roman"/>
                <a:sym typeface="Times New Roman"/>
              </a:rPr>
              <a:t>Hình 1: Xô viết Nghệ - Tĩnh</a:t>
            </a:r>
            <a:endParaRPr sz="2400">
              <a:solidFill>
                <a:schemeClr val="lt1"/>
              </a:solidFill>
              <a:latin typeface="Times New Roman"/>
              <a:ea typeface="Times New Roman"/>
              <a:cs typeface="Times New Roman"/>
              <a:sym typeface="Times New Roman"/>
            </a:endParaRPr>
          </a:p>
        </p:txBody>
      </p:sp>
      <p:sp>
        <p:nvSpPr>
          <p:cNvPr id="12" name="TextBox 11"/>
          <p:cNvSpPr txBox="1">
            <a:spLocks noChangeArrowheads="1"/>
          </p:cNvSpPr>
          <p:nvPr/>
        </p:nvSpPr>
        <p:spPr bwMode="auto">
          <a:xfrm>
            <a:off x="5611089" y="2978505"/>
            <a:ext cx="5638801"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800">
                <a:solidFill>
                  <a:schemeClr val="bg1"/>
                </a:solidFill>
                <a:latin typeface="Times New Roman" pitchFamily="18" charset="0"/>
                <a:cs typeface="Times New Roman" pitchFamily="18" charset="0"/>
              </a:rPr>
              <a:t>Thực dân Pháp cho binh </a:t>
            </a:r>
            <a:r>
              <a:rPr lang="en-US" sz="2800" smtClean="0">
                <a:solidFill>
                  <a:schemeClr val="bg1"/>
                </a:solidFill>
                <a:latin typeface="Times New Roman" pitchFamily="18" charset="0"/>
                <a:cs typeface="Times New Roman" pitchFamily="18" charset="0"/>
              </a:rPr>
              <a:t>lính </a:t>
            </a:r>
            <a:r>
              <a:rPr lang="en-US" sz="2800">
                <a:solidFill>
                  <a:schemeClr val="bg1"/>
                </a:solidFill>
                <a:latin typeface="Times New Roman" pitchFamily="18" charset="0"/>
                <a:cs typeface="Times New Roman" pitchFamily="18" charset="0"/>
              </a:rPr>
              <a:t>đến đàn áp nhưng không ngăn được bước tiến của đoàn biểu tình. Chúng cho máy bay ném bom vào đoàn người, làm hơn 200 người </a:t>
            </a:r>
            <a:r>
              <a:rPr lang="en-US" sz="2800" smtClean="0">
                <a:solidFill>
                  <a:schemeClr val="bg1"/>
                </a:solidFill>
                <a:latin typeface="Times New Roman" pitchFamily="18" charset="0"/>
                <a:cs typeface="Times New Roman" pitchFamily="18" charset="0"/>
              </a:rPr>
              <a:t>chết, </a:t>
            </a:r>
            <a:r>
              <a:rPr lang="en-US" sz="2800">
                <a:solidFill>
                  <a:schemeClr val="bg1"/>
                </a:solidFill>
                <a:latin typeface="Times New Roman" pitchFamily="18" charset="0"/>
                <a:cs typeface="Times New Roman" pitchFamily="18" charset="0"/>
              </a:rPr>
              <a:t>hàng </a:t>
            </a:r>
            <a:r>
              <a:rPr lang="en-US" sz="2800" smtClean="0">
                <a:solidFill>
                  <a:schemeClr val="bg1"/>
                </a:solidFill>
                <a:latin typeface="Times New Roman" pitchFamily="18" charset="0"/>
                <a:cs typeface="Times New Roman" pitchFamily="18" charset="0"/>
              </a:rPr>
              <a:t>trăm </a:t>
            </a:r>
            <a:r>
              <a:rPr lang="en-US" sz="2800">
                <a:solidFill>
                  <a:schemeClr val="bg1"/>
                </a:solidFill>
                <a:latin typeface="Times New Roman" pitchFamily="18" charset="0"/>
                <a:cs typeface="Times New Roman" pitchFamily="18" charset="0"/>
              </a:rPr>
              <a:t>người bị thương.</a:t>
            </a:r>
          </a:p>
        </p:txBody>
      </p:sp>
    </p:spTree>
    <p:extLst>
      <p:ext uri="{BB962C8B-B14F-4D97-AF65-F5344CB8AC3E}">
        <p14:creationId xmlns:p14="http://schemas.microsoft.com/office/powerpoint/2010/main" val="2201873249"/>
      </p:ext>
    </p:extLst>
  </p:cSld>
  <p:clrMapOvr>
    <a:masterClrMapping/>
  </p:clrMapOvr>
  <mc:AlternateContent xmlns:mc="http://schemas.openxmlformats.org/markup-compatibility/2006" xmlns:p14="http://schemas.microsoft.com/office/powerpoint/2010/main">
    <mc:Choice Requires="p14">
      <p:transition spd="slow" p14:dur="20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1"/>
                                        </p:tgtEl>
                                        <p:attrNameLst>
                                          <p:attrName>style.visibility</p:attrName>
                                        </p:attrNameLst>
                                      </p:cBhvr>
                                      <p:to>
                                        <p:strVal val="visible"/>
                                      </p:to>
                                    </p:set>
                                    <p:animEffect transition="in" filter="fade">
                                      <p:cBhvr>
                                        <p:cTn id="7" dur="500"/>
                                        <p:tgtEl>
                                          <p:spTgt spid="22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9" name="Rectangle 8"/>
          <p:cNvSpPr/>
          <p:nvPr/>
        </p:nvSpPr>
        <p:spPr>
          <a:xfrm>
            <a:off x="308900" y="396480"/>
            <a:ext cx="11526604" cy="1077218"/>
          </a:xfrm>
          <a:prstGeom prst="rect">
            <a:avLst/>
          </a:prstGeom>
        </p:spPr>
        <p:txBody>
          <a:bodyPr wrap="square">
            <a:spAutoFit/>
          </a:bodyPr>
          <a:lstStyle/>
          <a:p>
            <a:pPr eaLnBrk="1" hangingPunct="1">
              <a:spcBef>
                <a:spcPct val="50000"/>
              </a:spcBef>
              <a:defRPr/>
            </a:pPr>
            <a:r>
              <a:rPr lang="en-US" altLang="en-US" sz="3200" b="1">
                <a:solidFill>
                  <a:schemeClr val="bg1"/>
                </a:solidFill>
                <a:latin typeface="Times New Roman" panose="02020603050405020304" pitchFamily="18" charset="0"/>
                <a:cs typeface="Times New Roman" panose="02020603050405020304" pitchFamily="18" charset="0"/>
              </a:rPr>
              <a:t>1. Tinh thần cách mạng của nhân dân Nghệ- Tĩnh trong những năm 1930-1931.</a:t>
            </a:r>
            <a:endParaRPr lang="en-US" altLang="en-US" sz="3200" b="1" dirty="0">
              <a:solidFill>
                <a:schemeClr val="bg1"/>
              </a:solidFill>
              <a:latin typeface="Times New Roman" panose="02020603050405020304" pitchFamily="18" charset="0"/>
              <a:cs typeface="Times New Roman" panose="02020603050405020304" pitchFamily="18" charset="0"/>
            </a:endParaRPr>
          </a:p>
        </p:txBody>
      </p:sp>
      <p:sp>
        <p:nvSpPr>
          <p:cNvPr id="10" name="Rectangle 9"/>
          <p:cNvSpPr/>
          <p:nvPr/>
        </p:nvSpPr>
        <p:spPr>
          <a:xfrm>
            <a:off x="308900" y="1473698"/>
            <a:ext cx="11610108" cy="954107"/>
          </a:xfrm>
          <a:prstGeom prst="rect">
            <a:avLst/>
          </a:prstGeom>
        </p:spPr>
        <p:txBody>
          <a:bodyPr wrap="square">
            <a:spAutoFit/>
          </a:bodyPr>
          <a:lstStyle/>
          <a:p>
            <a:r>
              <a:rPr lang="en-US" sz="2800" b="1" smtClean="0">
                <a:solidFill>
                  <a:schemeClr val="accent2"/>
                </a:solidFill>
                <a:latin typeface="Times New Roman" pitchFamily="18" charset="0"/>
                <a:cs typeface="Times New Roman" pitchFamily="18" charset="0"/>
              </a:rPr>
              <a:t>* Cuộc </a:t>
            </a:r>
            <a:r>
              <a:rPr lang="en-US" sz="2800" b="1">
                <a:solidFill>
                  <a:schemeClr val="accent2"/>
                </a:solidFill>
                <a:latin typeface="Times New Roman" pitchFamily="18" charset="0"/>
                <a:cs typeface="Times New Roman" pitchFamily="18" charset="0"/>
              </a:rPr>
              <a:t>biểu tình ngày 12-9-1930 đã cho thấy tinh thần đấu tranh của nhân dân </a:t>
            </a:r>
            <a:r>
              <a:rPr lang="en-US" sz="2800" b="1" smtClean="0">
                <a:solidFill>
                  <a:schemeClr val="accent2"/>
                </a:solidFill>
                <a:latin typeface="Times New Roman" pitchFamily="18" charset="0"/>
                <a:cs typeface="Times New Roman" pitchFamily="18" charset="0"/>
              </a:rPr>
              <a:t>Nghệ An - </a:t>
            </a:r>
            <a:r>
              <a:rPr lang="en-US" sz="2800" b="1">
                <a:solidFill>
                  <a:schemeClr val="accent2"/>
                </a:solidFill>
                <a:latin typeface="Times New Roman" pitchFamily="18" charset="0"/>
                <a:cs typeface="Times New Roman" pitchFamily="18" charset="0"/>
              </a:rPr>
              <a:t>Hà </a:t>
            </a:r>
            <a:r>
              <a:rPr lang="en-US" sz="2800" b="1" smtClean="0">
                <a:solidFill>
                  <a:schemeClr val="accent2"/>
                </a:solidFill>
                <a:latin typeface="Times New Roman" pitchFamily="18" charset="0"/>
                <a:cs typeface="Times New Roman" pitchFamily="18" charset="0"/>
              </a:rPr>
              <a:t>Tĩnh </a:t>
            </a:r>
            <a:r>
              <a:rPr lang="en-US" sz="2800" b="1">
                <a:solidFill>
                  <a:schemeClr val="accent2"/>
                </a:solidFill>
                <a:latin typeface="Times New Roman" pitchFamily="18" charset="0"/>
                <a:cs typeface="Times New Roman" pitchFamily="18" charset="0"/>
              </a:rPr>
              <a:t>như </a:t>
            </a:r>
            <a:r>
              <a:rPr lang="en-US" sz="2800" b="1" smtClean="0">
                <a:solidFill>
                  <a:schemeClr val="accent2"/>
                </a:solidFill>
                <a:latin typeface="Times New Roman" pitchFamily="18" charset="0"/>
                <a:cs typeface="Times New Roman" pitchFamily="18" charset="0"/>
              </a:rPr>
              <a:t>thế nào?</a:t>
            </a:r>
            <a:endParaRPr lang="en-US" sz="2800" b="1">
              <a:solidFill>
                <a:schemeClr val="accent2"/>
              </a:solidFill>
              <a:latin typeface="Times New Roman" pitchFamily="18" charset="0"/>
              <a:cs typeface="Times New Roman" pitchFamily="18" charset="0"/>
            </a:endParaRPr>
          </a:p>
        </p:txBody>
      </p:sp>
      <p:sp>
        <p:nvSpPr>
          <p:cNvPr id="11" name="TextBox 10"/>
          <p:cNvSpPr txBox="1">
            <a:spLocks noChangeArrowheads="1"/>
          </p:cNvSpPr>
          <p:nvPr/>
        </p:nvSpPr>
        <p:spPr bwMode="auto">
          <a:xfrm>
            <a:off x="5721927" y="2715491"/>
            <a:ext cx="5902035"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800">
                <a:solidFill>
                  <a:schemeClr val="bg1"/>
                </a:solidFill>
                <a:latin typeface="Times New Roman" pitchFamily="18" charset="0"/>
                <a:cs typeface="Times New Roman" pitchFamily="18" charset="0"/>
              </a:rPr>
              <a:t>Nhân dân có tinh thần đấu tranh cao, quyết tâm đánh đuổi thực dân Pháp và bè lũ tay sai. Cho dù chúng đàn áp dã man nhưng không thể làm lung lay ý chí </a:t>
            </a:r>
            <a:r>
              <a:rPr lang="en-US" sz="2800" smtClean="0">
                <a:solidFill>
                  <a:schemeClr val="bg1"/>
                </a:solidFill>
                <a:latin typeface="Times New Roman" pitchFamily="18" charset="0"/>
                <a:cs typeface="Times New Roman" pitchFamily="18" charset="0"/>
              </a:rPr>
              <a:t>chiến đấu </a:t>
            </a:r>
            <a:r>
              <a:rPr lang="en-US" sz="2800">
                <a:solidFill>
                  <a:schemeClr val="bg1"/>
                </a:solidFill>
                <a:latin typeface="Times New Roman" pitchFamily="18" charset="0"/>
                <a:cs typeface="Times New Roman" pitchFamily="18" charset="0"/>
              </a:rPr>
              <a:t>của nhân dân</a:t>
            </a:r>
            <a:r>
              <a:rPr lang="en-US" sz="2800" smtClean="0">
                <a:solidFill>
                  <a:schemeClr val="bg1"/>
                </a:solidFill>
                <a:latin typeface="Times New Roman" pitchFamily="18" charset="0"/>
                <a:cs typeface="Times New Roman" pitchFamily="18" charset="0"/>
              </a:rPr>
              <a:t>.</a:t>
            </a:r>
          </a:p>
          <a:p>
            <a:r>
              <a:rPr lang="en-US" sz="2800" smtClean="0">
                <a:solidFill>
                  <a:schemeClr val="bg1"/>
                </a:solidFill>
                <a:latin typeface="Times New Roman" pitchFamily="18" charset="0"/>
                <a:cs typeface="Times New Roman" pitchFamily="18" charset="0"/>
              </a:rPr>
              <a:t>Ngày 12-9 hàng năm trở thành ngày kỉ niệm Xô viết Nghệ Tĩnh.</a:t>
            </a:r>
            <a:endParaRPr lang="en-US" sz="2800">
              <a:solidFill>
                <a:schemeClr val="bg1"/>
              </a:solidFill>
              <a:latin typeface="Times New Roman" pitchFamily="18" charset="0"/>
              <a:cs typeface="Times New Roman" pitchFamily="18" charset="0"/>
            </a:endParaRPr>
          </a:p>
        </p:txBody>
      </p:sp>
      <p:pic>
        <p:nvPicPr>
          <p:cNvPr id="13" name="Google Shape;242;p14" descr="xo viet1"/>
          <p:cNvPicPr preferRelativeResize="0"/>
          <p:nvPr/>
        </p:nvPicPr>
        <p:blipFill rotWithShape="1">
          <a:blip r:embed="rId3">
            <a:alphaModFix/>
          </a:blip>
          <a:srcRect/>
          <a:stretch/>
        </p:blipFill>
        <p:spPr>
          <a:xfrm>
            <a:off x="308897" y="2715490"/>
            <a:ext cx="5094373" cy="3699163"/>
          </a:xfrm>
          <a:prstGeom prst="rect">
            <a:avLst/>
          </a:prstGeom>
          <a:noFill/>
          <a:ln>
            <a:noFill/>
          </a:ln>
        </p:spPr>
      </p:pic>
    </p:spTree>
    <p:extLst>
      <p:ext uri="{BB962C8B-B14F-4D97-AF65-F5344CB8AC3E}">
        <p14:creationId xmlns:p14="http://schemas.microsoft.com/office/powerpoint/2010/main" val="3019828130"/>
      </p:ext>
    </p:extLst>
  </p:cSld>
  <p:clrMapOvr>
    <a:masterClrMapping/>
  </p:clrMapOvr>
  <mc:AlternateContent xmlns:mc="http://schemas.openxmlformats.org/markup-compatibility/2006" xmlns:p14="http://schemas.microsoft.com/office/powerpoint/2010/main">
    <mc:Choice Requires="p14">
      <p:transition spd="slow" p14:dur="20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299009" y="2207989"/>
            <a:ext cx="3501100" cy="707886"/>
          </a:xfrm>
          <a:prstGeom prst="rect">
            <a:avLst/>
          </a:prstGeom>
        </p:spPr>
        <p:txBody>
          <a:bodyPr wrap="square">
            <a:spAutoFit/>
          </a:bodyPr>
          <a:lstStyle/>
          <a:p>
            <a:r>
              <a:rPr lang="en-US" sz="4000" b="1" smtClean="0">
                <a:solidFill>
                  <a:schemeClr val="accent2"/>
                </a:solidFill>
                <a:latin typeface="Times New Roman" pitchFamily="18" charset="0"/>
                <a:cs typeface="Times New Roman" pitchFamily="18" charset="0"/>
              </a:rPr>
              <a:t>Video 1</a:t>
            </a:r>
            <a:endParaRPr lang="en-US" sz="4000" b="1">
              <a:solidFill>
                <a:schemeClr val="accent2"/>
              </a:solidFill>
              <a:latin typeface="Times New Roman" pitchFamily="18" charset="0"/>
              <a:cs typeface="Times New Roman" pitchFamily="18" charset="0"/>
            </a:endParaRPr>
          </a:p>
        </p:txBody>
      </p:sp>
    </p:spTree>
    <p:extLst>
      <p:ext uri="{BB962C8B-B14F-4D97-AF65-F5344CB8AC3E}">
        <p14:creationId xmlns:p14="http://schemas.microsoft.com/office/powerpoint/2010/main" val="3655332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pic>
        <p:nvPicPr>
          <p:cNvPr id="247" name="Google Shape;247;p15"/>
          <p:cNvPicPr preferRelativeResize="0"/>
          <p:nvPr/>
        </p:nvPicPr>
        <p:blipFill rotWithShape="1">
          <a:blip r:embed="rId3">
            <a:alphaModFix/>
          </a:blip>
          <a:srcRect/>
          <a:stretch/>
        </p:blipFill>
        <p:spPr>
          <a:xfrm>
            <a:off x="8265334" y="2783573"/>
            <a:ext cx="4289719" cy="4289719"/>
          </a:xfrm>
          <a:prstGeom prst="rect">
            <a:avLst/>
          </a:prstGeom>
          <a:noFill/>
          <a:ln>
            <a:noFill/>
          </a:ln>
        </p:spPr>
      </p:pic>
      <p:grpSp>
        <p:nvGrpSpPr>
          <p:cNvPr id="248" name="Google Shape;248;p15"/>
          <p:cNvGrpSpPr/>
          <p:nvPr/>
        </p:nvGrpSpPr>
        <p:grpSpPr>
          <a:xfrm>
            <a:off x="217712" y="3137336"/>
            <a:ext cx="9731198" cy="1478447"/>
            <a:chOff x="2967532" y="1676549"/>
            <a:chExt cx="5881500" cy="1478447"/>
          </a:xfrm>
        </p:grpSpPr>
        <p:sp>
          <p:nvSpPr>
            <p:cNvPr id="249" name="Google Shape;249;p15"/>
            <p:cNvSpPr txBox="1"/>
            <p:nvPr/>
          </p:nvSpPr>
          <p:spPr>
            <a:xfrm>
              <a:off x="3163573" y="1676549"/>
              <a:ext cx="704387"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4400">
                <a:solidFill>
                  <a:srgbClr val="FFD966"/>
                </a:solidFill>
                <a:latin typeface="Times New Roman"/>
                <a:ea typeface="Times New Roman"/>
                <a:cs typeface="Times New Roman"/>
                <a:sym typeface="Times New Roman"/>
              </a:endParaRPr>
            </a:p>
          </p:txBody>
        </p:sp>
        <p:sp>
          <p:nvSpPr>
            <p:cNvPr id="250" name="Google Shape;250;p15"/>
            <p:cNvSpPr txBox="1"/>
            <p:nvPr/>
          </p:nvSpPr>
          <p:spPr>
            <a:xfrm>
              <a:off x="2967532" y="1708446"/>
              <a:ext cx="5881500" cy="144655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400" b="1">
                  <a:solidFill>
                    <a:srgbClr val="FFC000"/>
                  </a:solidFill>
                  <a:latin typeface="Times New Roman"/>
                  <a:ea typeface="Times New Roman"/>
                  <a:cs typeface="Times New Roman"/>
                  <a:sym typeface="Times New Roman"/>
                </a:rPr>
                <a:t>Những chuyển biến mới ở nơi nhân dân giành được chính quyền.</a:t>
              </a:r>
              <a:endParaRPr sz="4400" b="1">
                <a:solidFill>
                  <a:srgbClr val="FFC000"/>
                </a:solidFill>
                <a:latin typeface="Times New Roman"/>
                <a:ea typeface="Times New Roman"/>
                <a:cs typeface="Times New Roman"/>
                <a:sym typeface="Times New Roman"/>
              </a:endParaRPr>
            </a:p>
          </p:txBody>
        </p:sp>
      </p:grpSp>
      <p:pic>
        <p:nvPicPr>
          <p:cNvPr id="251" name="Google Shape;251;p15"/>
          <p:cNvPicPr preferRelativeResize="0"/>
          <p:nvPr/>
        </p:nvPicPr>
        <p:blipFill rotWithShape="1">
          <a:blip r:embed="rId4">
            <a:alphaModFix/>
          </a:blip>
          <a:srcRect t="32472" b="4547"/>
          <a:stretch/>
        </p:blipFill>
        <p:spPr>
          <a:xfrm>
            <a:off x="217712" y="5082777"/>
            <a:ext cx="11654972" cy="1548098"/>
          </a:xfrm>
          <a:prstGeom prst="rect">
            <a:avLst/>
          </a:prstGeom>
          <a:noFill/>
          <a:ln>
            <a:noFill/>
          </a:ln>
        </p:spPr>
      </p:pic>
      <p:pic>
        <p:nvPicPr>
          <p:cNvPr id="252" name="Google Shape;252;p15"/>
          <p:cNvPicPr preferRelativeResize="0"/>
          <p:nvPr/>
        </p:nvPicPr>
        <p:blipFill rotWithShape="1">
          <a:blip r:embed="rId5">
            <a:alphaModFix/>
          </a:blip>
          <a:srcRect l="-11136" t="23628"/>
          <a:stretch/>
        </p:blipFill>
        <p:spPr>
          <a:xfrm rot="204227">
            <a:off x="-1050777" y="-57704"/>
            <a:ext cx="3044717" cy="2092312"/>
          </a:xfrm>
          <a:prstGeom prst="rect">
            <a:avLst/>
          </a:prstGeom>
          <a:noFill/>
          <a:ln>
            <a:noFill/>
          </a:ln>
        </p:spPr>
      </p:pic>
      <p:sp>
        <p:nvSpPr>
          <p:cNvPr id="253" name="Google Shape;253;p15"/>
          <p:cNvSpPr/>
          <p:nvPr/>
        </p:nvSpPr>
        <p:spPr>
          <a:xfrm>
            <a:off x="4768875" y="2277123"/>
            <a:ext cx="1187116" cy="850232"/>
          </a:xfrm>
          <a:prstGeom prst="ellipse">
            <a:avLst/>
          </a:prstGeom>
          <a:solidFill>
            <a:srgbClr val="BF9000"/>
          </a:solidFill>
          <a:ln w="12700" cap="flat" cmpd="sng">
            <a:solidFill>
              <a:srgbClr val="BF9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5400">
                <a:solidFill>
                  <a:schemeClr val="lt1"/>
                </a:solidFill>
                <a:latin typeface="Times New Roman"/>
                <a:ea typeface="Times New Roman"/>
                <a:cs typeface="Times New Roman"/>
                <a:sym typeface="Times New Roman"/>
              </a:rPr>
              <a:t>2</a:t>
            </a:r>
            <a:endParaRPr sz="5400">
              <a:solidFill>
                <a:schemeClr val="lt1"/>
              </a:solidFill>
              <a:latin typeface="Times New Roman"/>
              <a:ea typeface="Times New Roman"/>
              <a:cs typeface="Times New Roman"/>
              <a:sym typeface="Times New Roman"/>
            </a:endParaRPr>
          </a:p>
        </p:txBody>
      </p:sp>
      <p:grpSp>
        <p:nvGrpSpPr>
          <p:cNvPr id="254" name="Google Shape;254;p15"/>
          <p:cNvGrpSpPr/>
          <p:nvPr/>
        </p:nvGrpSpPr>
        <p:grpSpPr>
          <a:xfrm>
            <a:off x="6585229" y="0"/>
            <a:ext cx="5969824" cy="3127355"/>
            <a:chOff x="17570" y="0"/>
            <a:chExt cx="8004877" cy="5465370"/>
          </a:xfrm>
        </p:grpSpPr>
        <p:pic>
          <p:nvPicPr>
            <p:cNvPr id="255" name="Google Shape;255;p15"/>
            <p:cNvPicPr preferRelativeResize="0"/>
            <p:nvPr/>
          </p:nvPicPr>
          <p:blipFill rotWithShape="1">
            <a:blip r:embed="rId6">
              <a:alphaModFix/>
            </a:blip>
            <a:srcRect/>
            <a:stretch/>
          </p:blipFill>
          <p:spPr>
            <a:xfrm>
              <a:off x="17570" y="0"/>
              <a:ext cx="8004877" cy="5465370"/>
            </a:xfrm>
            <a:prstGeom prst="rect">
              <a:avLst/>
            </a:prstGeom>
            <a:noFill/>
            <a:ln>
              <a:noFill/>
            </a:ln>
          </p:spPr>
        </p:pic>
        <p:pic>
          <p:nvPicPr>
            <p:cNvPr id="256" name="Google Shape;256;p15"/>
            <p:cNvPicPr preferRelativeResize="0"/>
            <p:nvPr/>
          </p:nvPicPr>
          <p:blipFill rotWithShape="1">
            <a:blip r:embed="rId7">
              <a:alphaModFix/>
            </a:blip>
            <a:srcRect/>
            <a:stretch/>
          </p:blipFill>
          <p:spPr>
            <a:xfrm>
              <a:off x="1590472" y="0"/>
              <a:ext cx="4505528" cy="3003685"/>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2"/>
                                        </p:tgtEl>
                                        <p:attrNameLst>
                                          <p:attrName>style.visibility</p:attrName>
                                        </p:attrNameLst>
                                      </p:cBhvr>
                                      <p:to>
                                        <p:strVal val="visible"/>
                                      </p:to>
                                    </p:set>
                                    <p:animEffect transition="in" filter="fade">
                                      <p:cBhvr>
                                        <p:cTn id="7" dur="500"/>
                                        <p:tgtEl>
                                          <p:spTgt spid="252"/>
                                        </p:tgtEl>
                                      </p:cBhvr>
                                    </p:animEffect>
                                  </p:childTnLst>
                                </p:cTn>
                              </p:par>
                            </p:childTnLst>
                          </p:cTn>
                        </p:par>
                        <p:par>
                          <p:cTn id="8" fill="hold">
                            <p:stCondLst>
                              <p:cond delay="500"/>
                            </p:stCondLst>
                            <p:childTnLst>
                              <p:par>
                                <p:cTn id="9" presetID="23" presetClass="entr" presetSubtype="16" fill="hold" nodeType="afterEffect">
                                  <p:stCondLst>
                                    <p:cond delay="0"/>
                                  </p:stCondLst>
                                  <p:childTnLst>
                                    <p:set>
                                      <p:cBhvr>
                                        <p:cTn id="10" dur="1" fill="hold">
                                          <p:stCondLst>
                                            <p:cond delay="0"/>
                                          </p:stCondLst>
                                        </p:cTn>
                                        <p:tgtEl>
                                          <p:spTgt spid="254"/>
                                        </p:tgtEl>
                                        <p:attrNameLst>
                                          <p:attrName>style.visibility</p:attrName>
                                        </p:attrNameLst>
                                      </p:cBhvr>
                                      <p:to>
                                        <p:strVal val="visible"/>
                                      </p:to>
                                    </p:set>
                                    <p:anim calcmode="lin" valueType="num">
                                      <p:cBhvr additive="base">
                                        <p:cTn id="11" dur="500"/>
                                        <p:tgtEl>
                                          <p:spTgt spid="254"/>
                                        </p:tgtEl>
                                        <p:attrNameLst>
                                          <p:attrName>ppt_w</p:attrName>
                                        </p:attrNameLst>
                                      </p:cBhvr>
                                      <p:tavLst>
                                        <p:tav tm="0">
                                          <p:val>
                                            <p:strVal val="0"/>
                                          </p:val>
                                        </p:tav>
                                        <p:tav tm="100000">
                                          <p:val>
                                            <p:strVal val="#ppt_w"/>
                                          </p:val>
                                        </p:tav>
                                      </p:tavLst>
                                    </p:anim>
                                    <p:anim calcmode="lin" valueType="num">
                                      <p:cBhvr additive="base">
                                        <p:cTn id="12" dur="500"/>
                                        <p:tgtEl>
                                          <p:spTgt spid="254"/>
                                        </p:tgtEl>
                                        <p:attrNameLst>
                                          <p:attrName>ppt_h</p:attrName>
                                        </p:attrNameLst>
                                      </p:cBhvr>
                                      <p:tavLst>
                                        <p:tav tm="0">
                                          <p:val>
                                            <p:strVal val="0"/>
                                          </p:val>
                                        </p:tav>
                                        <p:tav tm="100000">
                                          <p:val>
                                            <p:strVal val="#ppt_h"/>
                                          </p:val>
                                        </p:tav>
                                      </p:tavLst>
                                    </p:anim>
                                  </p:childTnLst>
                                </p:cTn>
                              </p:par>
                            </p:childTnLst>
                          </p:cTn>
                        </p:par>
                        <p:par>
                          <p:cTn id="13" fill="hold">
                            <p:stCondLst>
                              <p:cond delay="1000"/>
                            </p:stCondLst>
                            <p:childTnLst>
                              <p:par>
                                <p:cTn id="14" presetID="2" presetClass="entr" presetSubtype="8" fill="hold" nodeType="afterEffect">
                                  <p:stCondLst>
                                    <p:cond delay="0"/>
                                  </p:stCondLst>
                                  <p:childTnLst>
                                    <p:set>
                                      <p:cBhvr>
                                        <p:cTn id="15" dur="1" fill="hold">
                                          <p:stCondLst>
                                            <p:cond delay="0"/>
                                          </p:stCondLst>
                                        </p:cTn>
                                        <p:tgtEl>
                                          <p:spTgt spid="253"/>
                                        </p:tgtEl>
                                        <p:attrNameLst>
                                          <p:attrName>style.visibility</p:attrName>
                                        </p:attrNameLst>
                                      </p:cBhvr>
                                      <p:to>
                                        <p:strVal val="visible"/>
                                      </p:to>
                                    </p:set>
                                    <p:anim calcmode="lin" valueType="num">
                                      <p:cBhvr additive="base">
                                        <p:cTn id="16" dur="500"/>
                                        <p:tgtEl>
                                          <p:spTgt spid="253"/>
                                        </p:tgtEl>
                                        <p:attrNameLst>
                                          <p:attrName>ppt_x</p:attrName>
                                        </p:attrNameLst>
                                      </p:cBhvr>
                                      <p:tavLst>
                                        <p:tav tm="0">
                                          <p:val>
                                            <p:strVal val="#ppt_x-1"/>
                                          </p:val>
                                        </p:tav>
                                        <p:tav tm="100000">
                                          <p:val>
                                            <p:strVal val="#ppt_x"/>
                                          </p:val>
                                        </p:tav>
                                      </p:tavLst>
                                    </p:anim>
                                  </p:childTnLst>
                                </p:cTn>
                              </p:par>
                            </p:childTnLst>
                          </p:cTn>
                        </p:par>
                        <p:par>
                          <p:cTn id="17" fill="hold">
                            <p:stCondLst>
                              <p:cond delay="1500"/>
                            </p:stCondLst>
                            <p:childTnLst>
                              <p:par>
                                <p:cTn id="18" presetID="10" presetClass="entr" presetSubtype="0" fill="hold" nodeType="afterEffect">
                                  <p:stCondLst>
                                    <p:cond delay="0"/>
                                  </p:stCondLst>
                                  <p:childTnLst>
                                    <p:set>
                                      <p:cBhvr>
                                        <p:cTn id="19" dur="1" fill="hold">
                                          <p:stCondLst>
                                            <p:cond delay="0"/>
                                          </p:stCondLst>
                                        </p:cTn>
                                        <p:tgtEl>
                                          <p:spTgt spid="248"/>
                                        </p:tgtEl>
                                        <p:attrNameLst>
                                          <p:attrName>style.visibility</p:attrName>
                                        </p:attrNameLst>
                                      </p:cBhvr>
                                      <p:to>
                                        <p:strVal val="visible"/>
                                      </p:to>
                                    </p:set>
                                    <p:animEffect transition="in" filter="fade">
                                      <p:cBhvr>
                                        <p:cTn id="20" dur="500"/>
                                        <p:tgtEl>
                                          <p:spTgt spid="248"/>
                                        </p:tgtEl>
                                      </p:cBhvr>
                                    </p:animEffect>
                                  </p:childTnLst>
                                </p:cTn>
                              </p:par>
                            </p:childTnLst>
                          </p:cTn>
                        </p:par>
                        <p:par>
                          <p:cTn id="21" fill="hold">
                            <p:stCondLst>
                              <p:cond delay="2000"/>
                            </p:stCondLst>
                            <p:childTnLst>
                              <p:par>
                                <p:cTn id="22" presetID="10" presetClass="entr" presetSubtype="0" fill="hold" nodeType="afterEffect">
                                  <p:stCondLst>
                                    <p:cond delay="0"/>
                                  </p:stCondLst>
                                  <p:childTnLst>
                                    <p:set>
                                      <p:cBhvr>
                                        <p:cTn id="23" dur="1" fill="hold">
                                          <p:stCondLst>
                                            <p:cond delay="0"/>
                                          </p:stCondLst>
                                        </p:cTn>
                                        <p:tgtEl>
                                          <p:spTgt spid="247"/>
                                        </p:tgtEl>
                                        <p:attrNameLst>
                                          <p:attrName>style.visibility</p:attrName>
                                        </p:attrNameLst>
                                      </p:cBhvr>
                                      <p:to>
                                        <p:strVal val="visible"/>
                                      </p:to>
                                    </p:set>
                                    <p:animEffect transition="in" filter="fade">
                                      <p:cBhvr>
                                        <p:cTn id="24" dur="1000"/>
                                        <p:tgtEl>
                                          <p:spTgt spid="247"/>
                                        </p:tgtEl>
                                      </p:cBhvr>
                                    </p:animEffect>
                                  </p:childTnLst>
                                </p:cTn>
                              </p:par>
                            </p:childTnLst>
                          </p:cTn>
                        </p:par>
                        <p:par>
                          <p:cTn id="25" fill="hold">
                            <p:stCondLst>
                              <p:cond delay="3000"/>
                            </p:stCondLst>
                            <p:childTnLst>
                              <p:par>
                                <p:cTn id="26" presetID="10" presetClass="entr" presetSubtype="0" fill="hold" nodeType="afterEffect">
                                  <p:stCondLst>
                                    <p:cond delay="0"/>
                                  </p:stCondLst>
                                  <p:childTnLst>
                                    <p:set>
                                      <p:cBhvr>
                                        <p:cTn id="27" dur="1" fill="hold">
                                          <p:stCondLst>
                                            <p:cond delay="0"/>
                                          </p:stCondLst>
                                        </p:cTn>
                                        <p:tgtEl>
                                          <p:spTgt spid="251"/>
                                        </p:tgtEl>
                                        <p:attrNameLst>
                                          <p:attrName>style.visibility</p:attrName>
                                        </p:attrNameLst>
                                      </p:cBhvr>
                                      <p:to>
                                        <p:strVal val="visible"/>
                                      </p:to>
                                    </p:set>
                                    <p:animEffect transition="in" filter="fade">
                                      <p:cBhvr>
                                        <p:cTn id="28" dur="500"/>
                                        <p:tgtEl>
                                          <p:spTgt spid="2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7" name="Rectangle 6"/>
          <p:cNvSpPr/>
          <p:nvPr/>
        </p:nvSpPr>
        <p:spPr>
          <a:xfrm>
            <a:off x="290945" y="391180"/>
            <a:ext cx="11526982" cy="523220"/>
          </a:xfrm>
          <a:prstGeom prst="rect">
            <a:avLst/>
          </a:prstGeom>
        </p:spPr>
        <p:txBody>
          <a:bodyPr wrap="square">
            <a:spAutoFit/>
          </a:bodyPr>
          <a:lstStyle/>
          <a:p>
            <a:pPr lvl="0"/>
            <a:r>
              <a:rPr lang="vi-VN" sz="2800" b="1" smtClean="0">
                <a:solidFill>
                  <a:srgbClr val="FFC000"/>
                </a:solidFill>
                <a:latin typeface="Times New Roman"/>
                <a:ea typeface="Times New Roman"/>
                <a:cs typeface="Times New Roman"/>
                <a:sym typeface="Times New Roman"/>
              </a:rPr>
              <a:t>2. Những </a:t>
            </a:r>
            <a:r>
              <a:rPr lang="vi-VN" sz="2800" b="1">
                <a:solidFill>
                  <a:srgbClr val="FFC000"/>
                </a:solidFill>
                <a:latin typeface="Times New Roman"/>
                <a:ea typeface="Times New Roman"/>
                <a:cs typeface="Times New Roman"/>
                <a:sym typeface="Times New Roman"/>
              </a:rPr>
              <a:t>chuyển biến mới ở nơi nhân dân giành được chính quyền.</a:t>
            </a:r>
          </a:p>
        </p:txBody>
      </p:sp>
      <p:graphicFrame>
        <p:nvGraphicFramePr>
          <p:cNvPr id="2" name="Object 1"/>
          <p:cNvGraphicFramePr>
            <a:graphicFrameLocks noChangeAspect="1"/>
          </p:cNvGraphicFramePr>
          <p:nvPr>
            <p:extLst>
              <p:ext uri="{D42A27DB-BD31-4B8C-83A1-F6EECF244321}">
                <p14:modId xmlns:p14="http://schemas.microsoft.com/office/powerpoint/2010/main" val="1617143883"/>
              </p:ext>
            </p:extLst>
          </p:nvPr>
        </p:nvGraphicFramePr>
        <p:xfrm>
          <a:off x="290945" y="1684255"/>
          <a:ext cx="5987457" cy="4173765"/>
        </p:xfrm>
        <a:graphic>
          <a:graphicData uri="http://schemas.openxmlformats.org/presentationml/2006/ole">
            <mc:AlternateContent xmlns:mc="http://schemas.openxmlformats.org/markup-compatibility/2006">
              <mc:Choice xmlns:v="urn:schemas-microsoft-com:vml" Requires="v">
                <p:oleObj spid="_x0000_s3096" r:id="rId4" imgW="0" imgH="0" progId="PBrush">
                  <p:embed/>
                </p:oleObj>
              </mc:Choice>
              <mc:Fallback>
                <p:oleObj r:id="rId4" imgW="0" imgH="0" progId="PBrush">
                  <p:embed/>
                  <p:pic>
                    <p:nvPicPr>
                      <p:cNvPr id="0" name="Google Shape;279;p18"/>
                      <p:cNvPicPr>
                        <a:picLocks noChangeAspect="1" noChangeArrowheads="1"/>
                      </p:cNvPicPr>
                      <p:nvPr/>
                    </p:nvPicPr>
                    <p:blipFill>
                      <a:blip r:embed="rId5">
                        <a:extLst>
                          <a:ext uri="{28A0092B-C50C-407E-A947-70E740481C1C}">
                            <a14:useLocalDpi xmlns:a14="http://schemas.microsoft.com/office/drawing/2010/main" val="0"/>
                          </a:ext>
                        </a:extLst>
                      </a:blip>
                      <a:srcRect b="17500"/>
                      <a:stretch>
                        <a:fillRect/>
                      </a:stretch>
                    </p:blipFill>
                    <p:spPr bwMode="auto">
                      <a:xfrm>
                        <a:off x="290945" y="1684255"/>
                        <a:ext cx="5987457" cy="4173765"/>
                      </a:xfrm>
                      <a:prstGeom prst="rect">
                        <a:avLst/>
                      </a:prstGeom>
                      <a:noFill/>
                      <a:ln>
                        <a:noFill/>
                      </a:ln>
                    </p:spPr>
                  </p:pic>
                </p:oleObj>
              </mc:Fallback>
            </mc:AlternateContent>
          </a:graphicData>
        </a:graphic>
      </p:graphicFrame>
      <p:sp>
        <p:nvSpPr>
          <p:cNvPr id="9" name="Rectangle 8"/>
          <p:cNvSpPr/>
          <p:nvPr/>
        </p:nvSpPr>
        <p:spPr>
          <a:xfrm>
            <a:off x="290945" y="919279"/>
            <a:ext cx="10490372" cy="523220"/>
          </a:xfrm>
          <a:prstGeom prst="rect">
            <a:avLst/>
          </a:prstGeom>
        </p:spPr>
        <p:txBody>
          <a:bodyPr wrap="none">
            <a:spAutoFit/>
          </a:bodyPr>
          <a:lstStyle/>
          <a:p>
            <a:pPr lvl="0" algn="ctr"/>
            <a:r>
              <a:rPr lang="vi-VN" sz="2800" b="1" smtClean="0">
                <a:solidFill>
                  <a:schemeClr val="bg1"/>
                </a:solidFill>
                <a:latin typeface="Times New Roman"/>
                <a:ea typeface="Times New Roman"/>
                <a:cs typeface="Times New Roman"/>
                <a:sym typeface="Times New Roman"/>
              </a:rPr>
              <a:t>Quan sát hình 2 trang 18 sách giáo khoa và nêu nội dung của hình.</a:t>
            </a:r>
            <a:endParaRPr lang="vi-VN" sz="2800" b="1">
              <a:solidFill>
                <a:schemeClr val="bg1"/>
              </a:solidFill>
              <a:latin typeface="Times New Roman"/>
              <a:ea typeface="Times New Roman"/>
              <a:cs typeface="Times New Roman"/>
              <a:sym typeface="Times New Roman"/>
            </a:endParaRPr>
          </a:p>
        </p:txBody>
      </p:sp>
      <p:sp>
        <p:nvSpPr>
          <p:cNvPr id="10" name="Google Shape;234;p13"/>
          <p:cNvSpPr txBox="1"/>
          <p:nvPr/>
        </p:nvSpPr>
        <p:spPr>
          <a:xfrm>
            <a:off x="290945" y="5873092"/>
            <a:ext cx="5987457" cy="646290"/>
          </a:xfrm>
          <a:prstGeom prst="rect">
            <a:avLst/>
          </a:prstGeom>
          <a:solidFill>
            <a:schemeClr val="accent2"/>
          </a:solidFill>
          <a:ln w="19050" cap="flat" cmpd="sng">
            <a:solidFill>
              <a:schemeClr val="lt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Times New Roman"/>
                <a:ea typeface="Times New Roman"/>
                <a:cs typeface="Times New Roman"/>
                <a:sym typeface="Times New Roman"/>
              </a:rPr>
              <a:t>Hình </a:t>
            </a:r>
            <a:r>
              <a:rPr lang="en-US" sz="1800" smtClean="0">
                <a:solidFill>
                  <a:schemeClr val="lt1"/>
                </a:solidFill>
                <a:latin typeface="Times New Roman"/>
                <a:ea typeface="Times New Roman"/>
                <a:cs typeface="Times New Roman"/>
                <a:sym typeface="Times New Roman"/>
              </a:rPr>
              <a:t>2: Người nông dân Hà Tĩnh được cày trên thửa ruộng do chính quyền Xô viết chia trong những năm 1930-1931</a:t>
            </a:r>
            <a:endParaRPr sz="1800">
              <a:solidFill>
                <a:schemeClr val="lt1"/>
              </a:solidFill>
              <a:latin typeface="Times New Roman"/>
              <a:ea typeface="Times New Roman"/>
              <a:cs typeface="Times New Roman"/>
              <a:sym typeface="Times New Roman"/>
            </a:endParaRPr>
          </a:p>
        </p:txBody>
      </p:sp>
      <p:sp>
        <p:nvSpPr>
          <p:cNvPr id="11" name="Rectangle 10"/>
          <p:cNvSpPr/>
          <p:nvPr/>
        </p:nvSpPr>
        <p:spPr>
          <a:xfrm>
            <a:off x="6333819" y="1669054"/>
            <a:ext cx="4810008" cy="523220"/>
          </a:xfrm>
          <a:prstGeom prst="rect">
            <a:avLst/>
          </a:prstGeom>
        </p:spPr>
        <p:txBody>
          <a:bodyPr wrap="square">
            <a:spAutoFit/>
          </a:bodyPr>
          <a:lstStyle/>
          <a:p>
            <a:pPr lvl="0" algn="ctr"/>
            <a:r>
              <a:rPr lang="vi-VN" sz="2800" b="1" smtClean="0">
                <a:solidFill>
                  <a:srgbClr val="FFFF00"/>
                </a:solidFill>
                <a:latin typeface="Times New Roman"/>
                <a:ea typeface="Times New Roman"/>
                <a:cs typeface="Times New Roman"/>
                <a:sym typeface="Times New Roman"/>
              </a:rPr>
              <a:t>Chính quyền Xô viết là gì?</a:t>
            </a:r>
            <a:endParaRPr lang="vi-VN" sz="2800" b="1">
              <a:solidFill>
                <a:srgbClr val="FFFF00"/>
              </a:solidFill>
              <a:latin typeface="Times New Roman"/>
              <a:ea typeface="Times New Roman"/>
              <a:cs typeface="Times New Roman"/>
              <a:sym typeface="Times New Roman"/>
            </a:endParaRPr>
          </a:p>
        </p:txBody>
      </p:sp>
      <p:sp>
        <p:nvSpPr>
          <p:cNvPr id="12" name="TextBox 11"/>
          <p:cNvSpPr txBox="1">
            <a:spLocks noChangeArrowheads="1"/>
          </p:cNvSpPr>
          <p:nvPr/>
        </p:nvSpPr>
        <p:spPr bwMode="auto">
          <a:xfrm>
            <a:off x="6608616" y="2570018"/>
            <a:ext cx="5174673"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800">
                <a:solidFill>
                  <a:schemeClr val="bg1"/>
                </a:solidFill>
                <a:latin typeface="Times New Roman" pitchFamily="18" charset="0"/>
                <a:cs typeface="Times New Roman" pitchFamily="18" charset="0"/>
              </a:rPr>
              <a:t>Chính quyền Xô viết là chính quyền được thành lập trong phong </a:t>
            </a:r>
            <a:r>
              <a:rPr lang="en-US" sz="2800" smtClean="0">
                <a:solidFill>
                  <a:schemeClr val="bg1"/>
                </a:solidFill>
                <a:latin typeface="Times New Roman" pitchFamily="18" charset="0"/>
                <a:cs typeface="Times New Roman" pitchFamily="18" charset="0"/>
              </a:rPr>
              <a:t>trào </a:t>
            </a:r>
            <a:r>
              <a:rPr lang="en-US" sz="2800">
                <a:solidFill>
                  <a:schemeClr val="bg1"/>
                </a:solidFill>
                <a:latin typeface="Times New Roman" pitchFamily="18" charset="0"/>
                <a:cs typeface="Times New Roman" pitchFamily="18" charset="0"/>
              </a:rPr>
              <a:t>cách mạng ở nước Nga hồi đầu thế kỉ XX. Trong những năm 1930-1931, phong trào cách mạng ở Nghệ Tĩnh lấy tên này đặt cho chính quyền mới.</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0945" y="391180"/>
            <a:ext cx="11526982" cy="523220"/>
          </a:xfrm>
          <a:prstGeom prst="rect">
            <a:avLst/>
          </a:prstGeom>
        </p:spPr>
        <p:txBody>
          <a:bodyPr wrap="square">
            <a:spAutoFit/>
          </a:bodyPr>
          <a:lstStyle/>
          <a:p>
            <a:pPr lvl="0"/>
            <a:r>
              <a:rPr lang="vi-VN" sz="2800" b="1" smtClean="0">
                <a:solidFill>
                  <a:srgbClr val="FFC000"/>
                </a:solidFill>
                <a:latin typeface="Times New Roman"/>
                <a:ea typeface="Times New Roman"/>
                <a:cs typeface="Times New Roman"/>
                <a:sym typeface="Times New Roman"/>
              </a:rPr>
              <a:t>2. Những </a:t>
            </a:r>
            <a:r>
              <a:rPr lang="vi-VN" sz="2800" b="1">
                <a:solidFill>
                  <a:srgbClr val="FFC000"/>
                </a:solidFill>
                <a:latin typeface="Times New Roman"/>
                <a:ea typeface="Times New Roman"/>
                <a:cs typeface="Times New Roman"/>
                <a:sym typeface="Times New Roman"/>
              </a:rPr>
              <a:t>chuyển biến mới ở nơi nhân dân giành được chính quyền.</a:t>
            </a:r>
          </a:p>
        </p:txBody>
      </p:sp>
      <p:sp>
        <p:nvSpPr>
          <p:cNvPr id="3" name="Rectangle 2"/>
          <p:cNvSpPr/>
          <p:nvPr/>
        </p:nvSpPr>
        <p:spPr>
          <a:xfrm>
            <a:off x="335972" y="920381"/>
            <a:ext cx="11436927" cy="954107"/>
          </a:xfrm>
          <a:prstGeom prst="rect">
            <a:avLst/>
          </a:prstGeom>
        </p:spPr>
        <p:txBody>
          <a:bodyPr wrap="square">
            <a:spAutoFit/>
          </a:bodyPr>
          <a:lstStyle/>
          <a:p>
            <a:pPr lvl="0"/>
            <a:r>
              <a:rPr lang="vi-VN" sz="2800" b="1" smtClean="0">
                <a:solidFill>
                  <a:schemeClr val="bg1"/>
                </a:solidFill>
                <a:latin typeface="Times New Roman"/>
                <a:ea typeface="Times New Roman"/>
                <a:cs typeface="Times New Roman"/>
                <a:sym typeface="Times New Roman"/>
              </a:rPr>
              <a:t>Khi  sống dưới ách đô hộ của thực dân Pháp người nông dân có đất không? Họ phải cày ruộng cho ai?</a:t>
            </a:r>
            <a:endParaRPr lang="vi-VN" sz="2800" b="1">
              <a:solidFill>
                <a:schemeClr val="bg1"/>
              </a:solidFill>
              <a:latin typeface="Times New Roman"/>
              <a:ea typeface="Times New Roman"/>
              <a:cs typeface="Times New Roman"/>
              <a:sym typeface="Times New Roman"/>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1046067004"/>
              </p:ext>
            </p:extLst>
          </p:nvPr>
        </p:nvGraphicFramePr>
        <p:xfrm>
          <a:off x="335972" y="2087129"/>
          <a:ext cx="11578937" cy="4493781"/>
        </p:xfrm>
        <a:graphic>
          <a:graphicData uri="http://schemas.openxmlformats.org/presentationml/2006/ole">
            <mc:AlternateContent xmlns:mc="http://schemas.openxmlformats.org/markup-compatibility/2006">
              <mc:Choice xmlns:v="urn:schemas-microsoft-com:vml" Requires="v">
                <p:oleObj spid="_x0000_s5145" name="Bitmap Image" r:id="rId3" imgW="4904762" imgH="4809524" progId="PBrush">
                  <p:embed/>
                </p:oleObj>
              </mc:Choice>
              <mc:Fallback>
                <p:oleObj name="Bitmap Image" r:id="rId3" imgW="4904762" imgH="4809524" progId="PBrush">
                  <p:embed/>
                  <p:pic>
                    <p:nvPicPr>
                      <p:cNvPr id="0" name="Object 4"/>
                      <p:cNvPicPr>
                        <a:picLocks noChangeAspect="1" noChangeArrowheads="1"/>
                      </p:cNvPicPr>
                      <p:nvPr/>
                    </p:nvPicPr>
                    <p:blipFill>
                      <a:blip r:embed="rId4">
                        <a:lum bright="-6000" contrast="30000"/>
                        <a:extLst>
                          <a:ext uri="{28A0092B-C50C-407E-A947-70E740481C1C}">
                            <a14:useLocalDpi xmlns:a14="http://schemas.microsoft.com/office/drawing/2010/main" val="0"/>
                          </a:ext>
                        </a:extLst>
                      </a:blip>
                      <a:srcRect b="20370"/>
                      <a:stretch>
                        <a:fillRect/>
                      </a:stretch>
                    </p:blipFill>
                    <p:spPr bwMode="auto">
                      <a:xfrm>
                        <a:off x="335972" y="2087129"/>
                        <a:ext cx="11578937" cy="4493781"/>
                      </a:xfrm>
                      <a:prstGeom prst="rect">
                        <a:avLst/>
                      </a:prstGeom>
                      <a:noFill/>
                      <a:ln w="38100" cmpd="dbl">
                        <a:solidFill>
                          <a:schemeClr val="bg2"/>
                        </a:solidFill>
                        <a:miter lim="800000"/>
                        <a:headEnd/>
                        <a:tailEnd/>
                      </a:ln>
                      <a:effectLst/>
                    </p:spPr>
                  </p:pic>
                </p:oleObj>
              </mc:Fallback>
            </mc:AlternateContent>
          </a:graphicData>
        </a:graphic>
      </p:graphicFrame>
    </p:spTree>
    <p:extLst>
      <p:ext uri="{BB962C8B-B14F-4D97-AF65-F5344CB8AC3E}">
        <p14:creationId xmlns:p14="http://schemas.microsoft.com/office/powerpoint/2010/main" val="3324892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2838237054"/>
              </p:ext>
            </p:extLst>
          </p:nvPr>
        </p:nvGraphicFramePr>
        <p:xfrm>
          <a:off x="6899564" y="3141617"/>
          <a:ext cx="4989929" cy="3478403"/>
        </p:xfrm>
        <a:graphic>
          <a:graphicData uri="http://schemas.openxmlformats.org/presentationml/2006/ole">
            <mc:AlternateContent xmlns:mc="http://schemas.openxmlformats.org/markup-compatibility/2006">
              <mc:Choice xmlns:v="urn:schemas-microsoft-com:vml" Requires="v">
                <p:oleObj spid="_x0000_s4144" name="Bitmap Image" r:id="rId4" imgW="8782200" imgH="5400720" progId="Paint.Picture">
                  <p:embed/>
                </p:oleObj>
              </mc:Choice>
              <mc:Fallback>
                <p:oleObj name="Bitmap Image" r:id="rId4" imgW="8782200" imgH="5400720" progId="Paint.Picture">
                  <p:embed/>
                  <p:pic>
                    <p:nvPicPr>
                      <p:cNvPr id="0" name=""/>
                      <p:cNvPicPr>
                        <a:picLocks noChangeAspect="1" noChangeArrowheads="1"/>
                      </p:cNvPicPr>
                      <p:nvPr/>
                    </p:nvPicPr>
                    <p:blipFill>
                      <a:blip r:embed="rId5"/>
                      <a:srcRect b="17500"/>
                      <a:stretch>
                        <a:fillRect/>
                      </a:stretch>
                    </p:blipFill>
                    <p:spPr bwMode="auto">
                      <a:xfrm>
                        <a:off x="6899564" y="3141617"/>
                        <a:ext cx="4989929" cy="3478403"/>
                      </a:xfrm>
                      <a:prstGeom prst="rect">
                        <a:avLst/>
                      </a:prstGeom>
                      <a:noFill/>
                      <a:ln>
                        <a:noFill/>
                      </a:ln>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689523162"/>
              </p:ext>
            </p:extLst>
          </p:nvPr>
        </p:nvGraphicFramePr>
        <p:xfrm>
          <a:off x="288454" y="347906"/>
          <a:ext cx="4354512" cy="3581400"/>
        </p:xfrm>
        <a:graphic>
          <a:graphicData uri="http://schemas.openxmlformats.org/presentationml/2006/ole">
            <mc:AlternateContent xmlns:mc="http://schemas.openxmlformats.org/markup-compatibility/2006">
              <mc:Choice xmlns:v="urn:schemas-microsoft-com:vml" Requires="v">
                <p:oleObj spid="_x0000_s4145" name="Bitmap Image" r:id="rId6" imgW="4904762" imgH="4809524" progId="PBrush">
                  <p:embed/>
                </p:oleObj>
              </mc:Choice>
              <mc:Fallback>
                <p:oleObj name="Bitmap Image" r:id="rId6" imgW="4904762" imgH="4809524" progId="PBrush">
                  <p:embed/>
                  <p:pic>
                    <p:nvPicPr>
                      <p:cNvPr id="0" name="Object 4"/>
                      <p:cNvPicPr>
                        <a:picLocks noChangeAspect="1" noChangeArrowheads="1"/>
                      </p:cNvPicPr>
                      <p:nvPr/>
                    </p:nvPicPr>
                    <p:blipFill>
                      <a:blip r:embed="rId7">
                        <a:lum bright="-6000" contrast="30000"/>
                        <a:extLst>
                          <a:ext uri="{28A0092B-C50C-407E-A947-70E740481C1C}">
                            <a14:useLocalDpi xmlns:a14="http://schemas.microsoft.com/office/drawing/2010/main" val="0"/>
                          </a:ext>
                        </a:extLst>
                      </a:blip>
                      <a:srcRect b="20370"/>
                      <a:stretch>
                        <a:fillRect/>
                      </a:stretch>
                    </p:blipFill>
                    <p:spPr bwMode="auto">
                      <a:xfrm>
                        <a:off x="288454" y="347906"/>
                        <a:ext cx="4354512" cy="3581400"/>
                      </a:xfrm>
                      <a:prstGeom prst="rect">
                        <a:avLst/>
                      </a:prstGeom>
                      <a:noFill/>
                      <a:ln w="38100" cmpd="dbl">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 name="Text Box 9"/>
          <p:cNvSpPr txBox="1">
            <a:spLocks noChangeArrowheads="1"/>
          </p:cNvSpPr>
          <p:nvPr/>
        </p:nvSpPr>
        <p:spPr bwMode="auto">
          <a:xfrm>
            <a:off x="5961432" y="444888"/>
            <a:ext cx="5475391" cy="156966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Tw Cen MT" pitchFamily="34" charset="0"/>
              </a:defRPr>
            </a:lvl1pPr>
            <a:lvl2pPr marL="742950" indent="-285750">
              <a:defRPr>
                <a:solidFill>
                  <a:schemeClr val="tx1"/>
                </a:solidFill>
                <a:latin typeface="Tw Cen MT" pitchFamily="34" charset="0"/>
              </a:defRPr>
            </a:lvl2pPr>
            <a:lvl3pPr>
              <a:defRPr sz="1600">
                <a:solidFill>
                  <a:schemeClr val="tx1"/>
                </a:solidFill>
                <a:latin typeface="Tw Cen MT" pitchFamily="34" charset="0"/>
              </a:defRPr>
            </a:lvl3pPr>
            <a:lvl4pPr>
              <a:defRPr sz="1400">
                <a:solidFill>
                  <a:schemeClr val="tx1"/>
                </a:solidFill>
                <a:latin typeface="Tw Cen MT" pitchFamily="34" charset="0"/>
              </a:defRPr>
            </a:lvl4pPr>
            <a:lvl5pPr>
              <a:defRPr sz="1400">
                <a:solidFill>
                  <a:schemeClr val="tx1"/>
                </a:solidFill>
                <a:latin typeface="Tw Cen MT" pitchFamily="34" charset="0"/>
              </a:defRPr>
            </a:lvl5pPr>
            <a:lvl6pPr fontAlgn="base">
              <a:spcAft>
                <a:spcPct val="0"/>
              </a:spcAft>
              <a:buFont typeface="Arial" charset="0"/>
              <a:defRPr sz="1400">
                <a:solidFill>
                  <a:schemeClr val="tx1"/>
                </a:solidFill>
                <a:latin typeface="Tw Cen MT" pitchFamily="34" charset="0"/>
              </a:defRPr>
            </a:lvl6pPr>
            <a:lvl7pPr fontAlgn="base">
              <a:spcAft>
                <a:spcPct val="0"/>
              </a:spcAft>
              <a:buFont typeface="Arial" charset="0"/>
              <a:defRPr sz="1400">
                <a:solidFill>
                  <a:schemeClr val="tx1"/>
                </a:solidFill>
                <a:latin typeface="Tw Cen MT" pitchFamily="34" charset="0"/>
              </a:defRPr>
            </a:lvl7pPr>
            <a:lvl8pPr fontAlgn="base">
              <a:spcAft>
                <a:spcPct val="0"/>
              </a:spcAft>
              <a:buFont typeface="Arial" charset="0"/>
              <a:defRPr sz="1400">
                <a:solidFill>
                  <a:schemeClr val="tx1"/>
                </a:solidFill>
                <a:latin typeface="Tw Cen MT" pitchFamily="34" charset="0"/>
              </a:defRPr>
            </a:lvl8pPr>
            <a:lvl9pPr fontAlgn="base">
              <a:spcAft>
                <a:spcPct val="0"/>
              </a:spcAft>
              <a:buFont typeface="Arial" charset="0"/>
              <a:defRPr sz="1400">
                <a:solidFill>
                  <a:schemeClr val="tx1"/>
                </a:solidFill>
                <a:latin typeface="Tw Cen MT" pitchFamily="34" charset="0"/>
              </a:defRPr>
            </a:lvl9pPr>
          </a:lstStyle>
          <a:p>
            <a:pPr eaLnBrk="1" hangingPunct="1">
              <a:spcBef>
                <a:spcPct val="50000"/>
              </a:spcBef>
            </a:pPr>
            <a:r>
              <a:rPr lang="en-US" altLang="en-US" sz="2400" b="1" smtClean="0">
                <a:solidFill>
                  <a:srgbClr val="FF0000"/>
                </a:solidFill>
                <a:latin typeface="Times New Roman" pitchFamily="18" charset="0"/>
              </a:rPr>
              <a:t>Dưới </a:t>
            </a:r>
            <a:r>
              <a:rPr lang="en-US" altLang="en-US" sz="2400" b="1">
                <a:solidFill>
                  <a:srgbClr val="FF0000"/>
                </a:solidFill>
                <a:latin typeface="Times New Roman" pitchFamily="18" charset="0"/>
              </a:rPr>
              <a:t>thời Pháp thuộc, người nông dân không có ruộng, họ cày thuê, cuốc mướn cho địa </a:t>
            </a:r>
            <a:r>
              <a:rPr lang="en-US" altLang="en-US" sz="2400" b="1" smtClean="0">
                <a:solidFill>
                  <a:srgbClr val="FF0000"/>
                </a:solidFill>
                <a:latin typeface="Times New Roman" pitchFamily="18" charset="0"/>
              </a:rPr>
              <a:t>chủ, </a:t>
            </a:r>
            <a:r>
              <a:rPr lang="en-US" altLang="en-US" sz="2400" b="1">
                <a:solidFill>
                  <a:srgbClr val="FF0000"/>
                </a:solidFill>
                <a:latin typeface="Times New Roman" pitchFamily="18" charset="0"/>
              </a:rPr>
              <a:t>thực dân hay bỏ làng đi làm việc khác.</a:t>
            </a:r>
          </a:p>
        </p:txBody>
      </p:sp>
      <p:sp>
        <p:nvSpPr>
          <p:cNvPr id="14" name="Right Arrow 13"/>
          <p:cNvSpPr/>
          <p:nvPr/>
        </p:nvSpPr>
        <p:spPr>
          <a:xfrm rot="10465828" flipV="1">
            <a:off x="4631353" y="954736"/>
            <a:ext cx="1302077" cy="640361"/>
          </a:xfrm>
          <a:prstGeom prst="right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vi-VN"/>
          </a:p>
        </p:txBody>
      </p:sp>
      <p:sp>
        <p:nvSpPr>
          <p:cNvPr id="15" name="Text Box 10"/>
          <p:cNvSpPr txBox="1">
            <a:spLocks noChangeArrowheads="1"/>
          </p:cNvSpPr>
          <p:nvPr/>
        </p:nvSpPr>
        <p:spPr bwMode="auto">
          <a:xfrm>
            <a:off x="1172377" y="4491096"/>
            <a:ext cx="4334091" cy="193899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Tw Cen MT" pitchFamily="34" charset="0"/>
              </a:defRPr>
            </a:lvl1pPr>
            <a:lvl2pPr marL="742950" indent="-285750">
              <a:defRPr>
                <a:solidFill>
                  <a:schemeClr val="tx1"/>
                </a:solidFill>
                <a:latin typeface="Tw Cen MT" pitchFamily="34" charset="0"/>
              </a:defRPr>
            </a:lvl2pPr>
            <a:lvl3pPr>
              <a:defRPr sz="1600">
                <a:solidFill>
                  <a:schemeClr val="tx1"/>
                </a:solidFill>
                <a:latin typeface="Tw Cen MT" pitchFamily="34" charset="0"/>
              </a:defRPr>
            </a:lvl3pPr>
            <a:lvl4pPr>
              <a:defRPr sz="1400">
                <a:solidFill>
                  <a:schemeClr val="tx1"/>
                </a:solidFill>
                <a:latin typeface="Tw Cen MT" pitchFamily="34" charset="0"/>
              </a:defRPr>
            </a:lvl4pPr>
            <a:lvl5pPr>
              <a:defRPr sz="1400">
                <a:solidFill>
                  <a:schemeClr val="tx1"/>
                </a:solidFill>
                <a:latin typeface="Tw Cen MT" pitchFamily="34" charset="0"/>
              </a:defRPr>
            </a:lvl5pPr>
            <a:lvl6pPr fontAlgn="base">
              <a:spcAft>
                <a:spcPct val="0"/>
              </a:spcAft>
              <a:buFont typeface="Arial" charset="0"/>
              <a:defRPr sz="1400">
                <a:solidFill>
                  <a:schemeClr val="tx1"/>
                </a:solidFill>
                <a:latin typeface="Tw Cen MT" pitchFamily="34" charset="0"/>
              </a:defRPr>
            </a:lvl6pPr>
            <a:lvl7pPr fontAlgn="base">
              <a:spcAft>
                <a:spcPct val="0"/>
              </a:spcAft>
              <a:buFont typeface="Arial" charset="0"/>
              <a:defRPr sz="1400">
                <a:solidFill>
                  <a:schemeClr val="tx1"/>
                </a:solidFill>
                <a:latin typeface="Tw Cen MT" pitchFamily="34" charset="0"/>
              </a:defRPr>
            </a:lvl7pPr>
            <a:lvl8pPr fontAlgn="base">
              <a:spcAft>
                <a:spcPct val="0"/>
              </a:spcAft>
              <a:buFont typeface="Arial" charset="0"/>
              <a:defRPr sz="1400">
                <a:solidFill>
                  <a:schemeClr val="tx1"/>
                </a:solidFill>
                <a:latin typeface="Tw Cen MT" pitchFamily="34" charset="0"/>
              </a:defRPr>
            </a:lvl8pPr>
            <a:lvl9pPr fontAlgn="base">
              <a:spcAft>
                <a:spcPct val="0"/>
              </a:spcAft>
              <a:buFont typeface="Arial" charset="0"/>
              <a:defRPr sz="1400">
                <a:solidFill>
                  <a:schemeClr val="tx1"/>
                </a:solidFill>
                <a:latin typeface="Tw Cen MT" pitchFamily="34" charset="0"/>
              </a:defRPr>
            </a:lvl9pPr>
          </a:lstStyle>
          <a:p>
            <a:r>
              <a:rPr lang="en-US" sz="2400" b="1" smtClean="0">
                <a:solidFill>
                  <a:srgbClr val="FF0000"/>
                </a:solidFill>
                <a:latin typeface="Times New Roman" pitchFamily="18" charset="0"/>
                <a:cs typeface="Times New Roman" pitchFamily="18" charset="0"/>
              </a:rPr>
              <a:t>Những </a:t>
            </a:r>
            <a:r>
              <a:rPr lang="en-US" sz="2400" b="1">
                <a:solidFill>
                  <a:srgbClr val="FF0000"/>
                </a:solidFill>
                <a:latin typeface="Times New Roman" pitchFamily="18" charset="0"/>
                <a:cs typeface="Times New Roman" pitchFamily="18" charset="0"/>
              </a:rPr>
              <a:t>năm 1930-1931 ở những nơi nhân dân giành đươc chính quyền cách mạng, ruộng đất của địa chủ bị tịch thu, chia cho nông dân.</a:t>
            </a:r>
            <a:endParaRPr lang="vi-VN" sz="2400">
              <a:solidFill>
                <a:srgbClr val="FF0000"/>
              </a:solidFill>
              <a:latin typeface="Times New Roman" pitchFamily="18" charset="0"/>
              <a:cs typeface="Times New Roman" pitchFamily="18" charset="0"/>
            </a:endParaRPr>
          </a:p>
        </p:txBody>
      </p:sp>
      <p:sp>
        <p:nvSpPr>
          <p:cNvPr id="16" name="Right Arrow 15"/>
          <p:cNvSpPr/>
          <p:nvPr/>
        </p:nvSpPr>
        <p:spPr>
          <a:xfrm rot="20967422" flipV="1">
            <a:off x="5492262" y="4785861"/>
            <a:ext cx="1416796" cy="618923"/>
          </a:xfrm>
          <a:prstGeom prst="right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25906523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randombar(horizontal)">
                                      <p:cBhvr>
                                        <p:cTn id="12" dur="500"/>
                                        <p:tgtEl>
                                          <p:spTgt spid="13"/>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arn(inVertical)">
                                      <p:cBhvr>
                                        <p:cTn id="15" dur="500"/>
                                        <p:tgtEl>
                                          <p:spTgt spid="14"/>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strips(downLeft)">
                                      <p:cBhvr>
                                        <p:cTn id="18" dur="2000"/>
                                        <p:tgtEl>
                                          <p:spTgt spid="15"/>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barn(inVertical)">
                                      <p:cBhvr>
                                        <p:cTn id="21" dur="500"/>
                                        <p:tgtEl>
                                          <p:spTgt spid="16"/>
                                        </p:tgtEl>
                                      </p:cBhvr>
                                    </p:animEffect>
                                  </p:childTnLst>
                                </p:cTn>
                              </p:par>
                              <p:par>
                                <p:cTn id="22" presetID="16" presetClass="entr" presetSubtype="21"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barn(inVertical)">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pic>
        <p:nvPicPr>
          <p:cNvPr id="101" name="Google Shape;101;p2"/>
          <p:cNvPicPr preferRelativeResize="0"/>
          <p:nvPr/>
        </p:nvPicPr>
        <p:blipFill rotWithShape="1">
          <a:blip r:embed="rId3">
            <a:alphaModFix/>
          </a:blip>
          <a:srcRect/>
          <a:stretch/>
        </p:blipFill>
        <p:spPr>
          <a:xfrm>
            <a:off x="8159261" y="2748849"/>
            <a:ext cx="4289719" cy="4289719"/>
          </a:xfrm>
          <a:prstGeom prst="rect">
            <a:avLst/>
          </a:prstGeom>
          <a:noFill/>
          <a:ln>
            <a:noFill/>
          </a:ln>
        </p:spPr>
      </p:pic>
      <p:pic>
        <p:nvPicPr>
          <p:cNvPr id="102" name="Google Shape;102;p2"/>
          <p:cNvPicPr preferRelativeResize="0"/>
          <p:nvPr/>
        </p:nvPicPr>
        <p:blipFill rotWithShape="1">
          <a:blip r:embed="rId4">
            <a:alphaModFix/>
          </a:blip>
          <a:srcRect t="32472" b="4547"/>
          <a:stretch/>
        </p:blipFill>
        <p:spPr>
          <a:xfrm>
            <a:off x="217712" y="5082777"/>
            <a:ext cx="11654972" cy="1548098"/>
          </a:xfrm>
          <a:prstGeom prst="rect">
            <a:avLst/>
          </a:prstGeom>
          <a:noFill/>
          <a:ln>
            <a:noFill/>
          </a:ln>
        </p:spPr>
      </p:pic>
      <p:sp>
        <p:nvSpPr>
          <p:cNvPr id="103" name="Google Shape;103;p2"/>
          <p:cNvSpPr txBox="1"/>
          <p:nvPr/>
        </p:nvSpPr>
        <p:spPr>
          <a:xfrm>
            <a:off x="1617569" y="2024201"/>
            <a:ext cx="9532211" cy="19389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0" b="1" dirty="0" err="1">
                <a:solidFill>
                  <a:schemeClr val="accent2"/>
                </a:solidFill>
                <a:latin typeface="Arial"/>
                <a:ea typeface="Arial"/>
                <a:cs typeface="Arial"/>
                <a:sym typeface="Arial"/>
              </a:rPr>
              <a:t>Khởi</a:t>
            </a:r>
            <a:r>
              <a:rPr lang="en-US" sz="12000" b="1" dirty="0">
                <a:solidFill>
                  <a:schemeClr val="accent2"/>
                </a:solidFill>
                <a:latin typeface="Arial"/>
                <a:ea typeface="Arial"/>
                <a:cs typeface="Arial"/>
                <a:sym typeface="Arial"/>
              </a:rPr>
              <a:t> </a:t>
            </a:r>
            <a:r>
              <a:rPr lang="en-US" sz="12000" b="1" dirty="0" err="1">
                <a:solidFill>
                  <a:schemeClr val="accent2"/>
                </a:solidFill>
                <a:latin typeface="Arial"/>
                <a:ea typeface="Arial"/>
                <a:cs typeface="Arial"/>
                <a:sym typeface="Arial"/>
              </a:rPr>
              <a:t>động</a:t>
            </a:r>
            <a:endParaRPr sz="12000" b="1" dirty="0">
              <a:solidFill>
                <a:schemeClr val="accent2"/>
              </a:solidFill>
              <a:latin typeface="Arial"/>
              <a:ea typeface="Arial"/>
              <a:cs typeface="Arial"/>
              <a:sym typeface="Arial"/>
            </a:endParaRPr>
          </a:p>
        </p:txBody>
      </p:sp>
      <p:pic>
        <p:nvPicPr>
          <p:cNvPr id="104" name="Google Shape;104;p2"/>
          <p:cNvPicPr preferRelativeResize="0"/>
          <p:nvPr/>
        </p:nvPicPr>
        <p:blipFill rotWithShape="1">
          <a:blip r:embed="rId5">
            <a:alphaModFix/>
          </a:blip>
          <a:srcRect l="-11136" t="23628"/>
          <a:stretch/>
        </p:blipFill>
        <p:spPr>
          <a:xfrm rot="204227">
            <a:off x="-901989" y="-218289"/>
            <a:ext cx="4274757" cy="2937588"/>
          </a:xfrm>
          <a:prstGeom prst="rect">
            <a:avLst/>
          </a:prstGeom>
          <a:noFill/>
          <a:ln>
            <a:noFill/>
          </a:ln>
        </p:spPr>
      </p:pic>
    </p:spTree>
    <p:extLst>
      <p:ext uri="{BB962C8B-B14F-4D97-AF65-F5344CB8AC3E}">
        <p14:creationId xmlns:p14="http://schemas.microsoft.com/office/powerpoint/2010/main" val="105839470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fade">
                                      <p:cBhvr>
                                        <p:cTn id="7" dur="500"/>
                                        <p:tgtEl>
                                          <p:spTgt spid="10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1"/>
                                        </p:tgtEl>
                                        <p:attrNameLst>
                                          <p:attrName>style.visibility</p:attrName>
                                        </p:attrNameLst>
                                      </p:cBhvr>
                                      <p:to>
                                        <p:strVal val="visible"/>
                                      </p:to>
                                    </p:set>
                                    <p:animEffect transition="in" filter="fade">
                                      <p:cBhvr>
                                        <p:cTn id="11" dur="1000"/>
                                        <p:tgtEl>
                                          <p:spTgt spid="101"/>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103"/>
                                        </p:tgtEl>
                                        <p:attrNameLst>
                                          <p:attrName>style.visibility</p:attrName>
                                        </p:attrNameLst>
                                      </p:cBhvr>
                                      <p:to>
                                        <p:strVal val="visible"/>
                                      </p:to>
                                    </p:set>
                                    <p:animEffect transition="in" filter="fade">
                                      <p:cBhvr>
                                        <p:cTn id="15" dur="10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7" name="Rectangle 6"/>
          <p:cNvSpPr/>
          <p:nvPr/>
        </p:nvSpPr>
        <p:spPr>
          <a:xfrm>
            <a:off x="290945" y="391180"/>
            <a:ext cx="11526982" cy="523220"/>
          </a:xfrm>
          <a:prstGeom prst="rect">
            <a:avLst/>
          </a:prstGeom>
        </p:spPr>
        <p:txBody>
          <a:bodyPr wrap="square">
            <a:spAutoFit/>
          </a:bodyPr>
          <a:lstStyle/>
          <a:p>
            <a:pPr lvl="0"/>
            <a:r>
              <a:rPr lang="vi-VN" sz="2800" b="1" smtClean="0">
                <a:solidFill>
                  <a:srgbClr val="FFC000"/>
                </a:solidFill>
                <a:latin typeface="Times New Roman"/>
                <a:ea typeface="Times New Roman"/>
                <a:cs typeface="Times New Roman"/>
                <a:sym typeface="Times New Roman"/>
              </a:rPr>
              <a:t>2. Những </a:t>
            </a:r>
            <a:r>
              <a:rPr lang="vi-VN" sz="2800" b="1">
                <a:solidFill>
                  <a:srgbClr val="FFC000"/>
                </a:solidFill>
                <a:latin typeface="Times New Roman"/>
                <a:ea typeface="Times New Roman"/>
                <a:cs typeface="Times New Roman"/>
                <a:sym typeface="Times New Roman"/>
              </a:rPr>
              <a:t>chuyển biến mới ở nơi nhân dân giành được chính quyền.</a:t>
            </a:r>
          </a:p>
        </p:txBody>
      </p:sp>
      <p:graphicFrame>
        <p:nvGraphicFramePr>
          <p:cNvPr id="2" name="Object 1"/>
          <p:cNvGraphicFramePr>
            <a:graphicFrameLocks noChangeAspect="1"/>
          </p:cNvGraphicFramePr>
          <p:nvPr>
            <p:extLst>
              <p:ext uri="{D42A27DB-BD31-4B8C-83A1-F6EECF244321}">
                <p14:modId xmlns:p14="http://schemas.microsoft.com/office/powerpoint/2010/main" val="860760290"/>
              </p:ext>
            </p:extLst>
          </p:nvPr>
        </p:nvGraphicFramePr>
        <p:xfrm>
          <a:off x="6250037" y="2148502"/>
          <a:ext cx="5678399" cy="3882204"/>
        </p:xfrm>
        <a:graphic>
          <a:graphicData uri="http://schemas.openxmlformats.org/presentationml/2006/ole">
            <mc:AlternateContent xmlns:mc="http://schemas.openxmlformats.org/markup-compatibility/2006">
              <mc:Choice xmlns:v="urn:schemas-microsoft-com:vml" Requires="v">
                <p:oleObj spid="_x0000_s6167" r:id="rId4" imgW="0" imgH="0" progId="PBrush">
                  <p:embed/>
                </p:oleObj>
              </mc:Choice>
              <mc:Fallback>
                <p:oleObj r:id="rId4" imgW="0" imgH="0" progId="PBrush">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b="17500"/>
                      <a:stretch>
                        <a:fillRect/>
                      </a:stretch>
                    </p:blipFill>
                    <p:spPr bwMode="auto">
                      <a:xfrm>
                        <a:off x="6250037" y="2148502"/>
                        <a:ext cx="5678399" cy="3882204"/>
                      </a:xfrm>
                      <a:prstGeom prst="rect">
                        <a:avLst/>
                      </a:prstGeom>
                      <a:noFill/>
                      <a:ln>
                        <a:noFill/>
                      </a:ln>
                    </p:spPr>
                  </p:pic>
                </p:oleObj>
              </mc:Fallback>
            </mc:AlternateContent>
          </a:graphicData>
        </a:graphic>
      </p:graphicFrame>
      <p:sp>
        <p:nvSpPr>
          <p:cNvPr id="10" name="Google Shape;234;p13"/>
          <p:cNvSpPr txBox="1"/>
          <p:nvPr/>
        </p:nvSpPr>
        <p:spPr>
          <a:xfrm>
            <a:off x="6250037" y="6011637"/>
            <a:ext cx="5678399" cy="646290"/>
          </a:xfrm>
          <a:prstGeom prst="rect">
            <a:avLst/>
          </a:prstGeom>
          <a:solidFill>
            <a:schemeClr val="accent2"/>
          </a:solidFill>
          <a:ln w="19050" cap="flat" cmpd="sng">
            <a:solidFill>
              <a:schemeClr val="lt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Times New Roman"/>
                <a:ea typeface="Times New Roman"/>
                <a:cs typeface="Times New Roman"/>
                <a:sym typeface="Times New Roman"/>
              </a:rPr>
              <a:t>Hình </a:t>
            </a:r>
            <a:r>
              <a:rPr lang="en-US" sz="1800" smtClean="0">
                <a:solidFill>
                  <a:schemeClr val="lt1"/>
                </a:solidFill>
                <a:latin typeface="Times New Roman"/>
                <a:ea typeface="Times New Roman"/>
                <a:cs typeface="Times New Roman"/>
                <a:sym typeface="Times New Roman"/>
              </a:rPr>
              <a:t>2: Người nông dân Hà Tĩnh được cày trên thửa ruộng do chính quyền Xô viết chia trong những năm 1930-1931</a:t>
            </a:r>
            <a:endParaRPr sz="1800">
              <a:solidFill>
                <a:schemeClr val="lt1"/>
              </a:solidFill>
              <a:latin typeface="Times New Roman"/>
              <a:ea typeface="Times New Roman"/>
              <a:cs typeface="Times New Roman"/>
              <a:sym typeface="Times New Roman"/>
            </a:endParaRPr>
          </a:p>
        </p:txBody>
      </p:sp>
      <p:sp>
        <p:nvSpPr>
          <p:cNvPr id="13" name="Rectangle 12"/>
          <p:cNvSpPr/>
          <p:nvPr/>
        </p:nvSpPr>
        <p:spPr>
          <a:xfrm>
            <a:off x="290945" y="2011509"/>
            <a:ext cx="5903674" cy="1255728"/>
          </a:xfrm>
          <a:prstGeom prst="rect">
            <a:avLst/>
          </a:prstGeom>
        </p:spPr>
        <p:txBody>
          <a:bodyPr wrap="square">
            <a:spAutoFit/>
          </a:bodyPr>
          <a:lstStyle/>
          <a:p>
            <a:pPr lvl="0">
              <a:lnSpc>
                <a:spcPct val="90000"/>
              </a:lnSpc>
              <a:buClr>
                <a:srgbClr val="F7CAAC"/>
              </a:buClr>
              <a:buSzPts val="3600"/>
            </a:pPr>
            <a:r>
              <a:rPr lang="vi-VN" sz="2800" b="1" smtClean="0">
                <a:solidFill>
                  <a:schemeClr val="accent2"/>
                </a:solidFill>
                <a:latin typeface="Times New Roman"/>
                <a:ea typeface="Times New Roman"/>
                <a:cs typeface="Times New Roman"/>
                <a:sym typeface="Times New Roman"/>
              </a:rPr>
              <a:t>Câu 1.Những </a:t>
            </a:r>
            <a:r>
              <a:rPr lang="vi-VN" sz="2800" b="1">
                <a:solidFill>
                  <a:schemeClr val="accent2"/>
                </a:solidFill>
                <a:latin typeface="Times New Roman"/>
                <a:ea typeface="Times New Roman"/>
                <a:cs typeface="Times New Roman"/>
                <a:sym typeface="Times New Roman"/>
              </a:rPr>
              <a:t>năm 1930 -1931, trong các thôn xã ở Nghệ - Tĩnh có chính quyền Xô viết đã diễn ra điều gì mới?</a:t>
            </a:r>
            <a:endParaRPr lang="vi-VN" sz="2800" b="1" dirty="0">
              <a:solidFill>
                <a:schemeClr val="accent2"/>
              </a:solidFill>
            </a:endParaRPr>
          </a:p>
        </p:txBody>
      </p:sp>
      <p:sp>
        <p:nvSpPr>
          <p:cNvPr id="14" name="Rectangle 13"/>
          <p:cNvSpPr/>
          <p:nvPr/>
        </p:nvSpPr>
        <p:spPr>
          <a:xfrm>
            <a:off x="346363" y="3655639"/>
            <a:ext cx="5699596" cy="867930"/>
          </a:xfrm>
          <a:prstGeom prst="rect">
            <a:avLst/>
          </a:prstGeom>
        </p:spPr>
        <p:txBody>
          <a:bodyPr wrap="square">
            <a:spAutoFit/>
          </a:bodyPr>
          <a:lstStyle/>
          <a:p>
            <a:pPr lvl="0">
              <a:lnSpc>
                <a:spcPct val="90000"/>
              </a:lnSpc>
              <a:buClr>
                <a:srgbClr val="F7CAAC"/>
              </a:buClr>
              <a:buSzPts val="3600"/>
            </a:pPr>
            <a:r>
              <a:rPr lang="vi-VN" sz="2800" b="1" smtClean="0">
                <a:solidFill>
                  <a:schemeClr val="accent2"/>
                </a:solidFill>
                <a:latin typeface="Times New Roman"/>
                <a:ea typeface="Times New Roman"/>
                <a:cs typeface="Times New Roman"/>
                <a:sym typeface="Times New Roman"/>
              </a:rPr>
              <a:t>Câu 2. Được sống dưới chính quyền Xô viết, người dân có cảm nghĩ gì?</a:t>
            </a:r>
            <a:endParaRPr lang="vi-VN" sz="2800" b="1" dirty="0">
              <a:solidFill>
                <a:schemeClr val="accent2"/>
              </a:solidFill>
            </a:endParaRPr>
          </a:p>
        </p:txBody>
      </p:sp>
      <p:sp>
        <p:nvSpPr>
          <p:cNvPr id="15" name="Rectangle 14"/>
          <p:cNvSpPr/>
          <p:nvPr/>
        </p:nvSpPr>
        <p:spPr>
          <a:xfrm>
            <a:off x="463383" y="1069281"/>
            <a:ext cx="9429183" cy="523220"/>
          </a:xfrm>
          <a:prstGeom prst="rect">
            <a:avLst/>
          </a:prstGeom>
        </p:spPr>
        <p:txBody>
          <a:bodyPr wrap="none">
            <a:spAutoFit/>
          </a:bodyPr>
          <a:lstStyle/>
          <a:p>
            <a:pPr lvl="0" algn="ctr"/>
            <a:r>
              <a:rPr lang="en-US" sz="2800">
                <a:solidFill>
                  <a:schemeClr val="bg1"/>
                </a:solidFill>
                <a:latin typeface="Times New Roman"/>
                <a:ea typeface="Times New Roman"/>
                <a:cs typeface="Times New Roman"/>
                <a:sym typeface="Times New Roman"/>
              </a:rPr>
              <a:t>Đọc thông tin </a:t>
            </a:r>
            <a:r>
              <a:rPr lang="en-US" sz="2800" smtClean="0">
                <a:solidFill>
                  <a:schemeClr val="bg1"/>
                </a:solidFill>
                <a:latin typeface="Times New Roman"/>
                <a:ea typeface="Times New Roman"/>
                <a:cs typeface="Times New Roman"/>
                <a:sym typeface="Times New Roman"/>
              </a:rPr>
              <a:t>SGK/18 và quan </a:t>
            </a:r>
            <a:r>
              <a:rPr lang="en-US" sz="2800">
                <a:solidFill>
                  <a:schemeClr val="bg1"/>
                </a:solidFill>
                <a:latin typeface="Times New Roman"/>
                <a:ea typeface="Times New Roman"/>
                <a:cs typeface="Times New Roman"/>
                <a:sym typeface="Times New Roman"/>
              </a:rPr>
              <a:t>sát hình </a:t>
            </a:r>
            <a:r>
              <a:rPr lang="en-US" sz="2800" smtClean="0">
                <a:solidFill>
                  <a:schemeClr val="bg1"/>
                </a:solidFill>
                <a:latin typeface="Times New Roman"/>
                <a:ea typeface="Times New Roman"/>
                <a:cs typeface="Times New Roman"/>
                <a:sym typeface="Times New Roman"/>
              </a:rPr>
              <a:t>2, trả lời các câu hỏi sau.</a:t>
            </a:r>
            <a:endParaRPr lang="vi-VN" sz="2800" b="1">
              <a:solidFill>
                <a:schemeClr val="bg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4144755170"/>
      </p:ext>
    </p:extLst>
  </p:cSld>
  <p:clrMapOvr>
    <a:masterClrMapping/>
  </p:clrMapOvr>
  <mc:AlternateContent xmlns:mc="http://schemas.openxmlformats.org/markup-compatibility/2006" xmlns:p14="http://schemas.microsoft.com/office/powerpoint/2010/main">
    <mc:Choice Requires="p14">
      <p:transition spd="slow" p14:dur="2000">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7" name="Rectangle 6"/>
          <p:cNvSpPr/>
          <p:nvPr/>
        </p:nvSpPr>
        <p:spPr>
          <a:xfrm>
            <a:off x="290945" y="391180"/>
            <a:ext cx="11526982" cy="523220"/>
          </a:xfrm>
          <a:prstGeom prst="rect">
            <a:avLst/>
          </a:prstGeom>
        </p:spPr>
        <p:txBody>
          <a:bodyPr wrap="square">
            <a:spAutoFit/>
          </a:bodyPr>
          <a:lstStyle/>
          <a:p>
            <a:pPr lvl="0"/>
            <a:r>
              <a:rPr lang="vi-VN" sz="2800" b="1" smtClean="0">
                <a:solidFill>
                  <a:srgbClr val="FFC000"/>
                </a:solidFill>
                <a:latin typeface="Times New Roman"/>
                <a:ea typeface="Times New Roman"/>
                <a:cs typeface="Times New Roman"/>
                <a:sym typeface="Times New Roman"/>
              </a:rPr>
              <a:t>2. Những </a:t>
            </a:r>
            <a:r>
              <a:rPr lang="vi-VN" sz="2800" b="1">
                <a:solidFill>
                  <a:srgbClr val="FFC000"/>
                </a:solidFill>
                <a:latin typeface="Times New Roman"/>
                <a:ea typeface="Times New Roman"/>
                <a:cs typeface="Times New Roman"/>
                <a:sym typeface="Times New Roman"/>
              </a:rPr>
              <a:t>chuyển biến mới ở nơi nhân dân giành được chính quyền.</a:t>
            </a:r>
          </a:p>
        </p:txBody>
      </p:sp>
      <p:graphicFrame>
        <p:nvGraphicFramePr>
          <p:cNvPr id="2" name="Object 1"/>
          <p:cNvGraphicFramePr>
            <a:graphicFrameLocks noChangeAspect="1"/>
          </p:cNvGraphicFramePr>
          <p:nvPr>
            <p:extLst>
              <p:ext uri="{D42A27DB-BD31-4B8C-83A1-F6EECF244321}">
                <p14:modId xmlns:p14="http://schemas.microsoft.com/office/powerpoint/2010/main" val="683934303"/>
              </p:ext>
            </p:extLst>
          </p:nvPr>
        </p:nvGraphicFramePr>
        <p:xfrm>
          <a:off x="237163" y="2677524"/>
          <a:ext cx="5069129" cy="3492229"/>
        </p:xfrm>
        <a:graphic>
          <a:graphicData uri="http://schemas.openxmlformats.org/presentationml/2006/ole">
            <mc:AlternateContent xmlns:mc="http://schemas.openxmlformats.org/markup-compatibility/2006">
              <mc:Choice xmlns:v="urn:schemas-microsoft-com:vml" Requires="v">
                <p:oleObj spid="_x0000_s7192" name="Bitmap Image" r:id="rId4" imgW="8782200" imgH="5400720" progId="Paint.Picture">
                  <p:embed/>
                </p:oleObj>
              </mc:Choice>
              <mc:Fallback>
                <p:oleObj name="Bitmap Image" r:id="rId4" imgW="8782200" imgH="5400720" progId="Paint.Picture">
                  <p:embed/>
                  <p:pic>
                    <p:nvPicPr>
                      <p:cNvPr id="0" name=""/>
                      <p:cNvPicPr>
                        <a:picLocks noChangeAspect="1" noChangeArrowheads="1"/>
                      </p:cNvPicPr>
                      <p:nvPr/>
                    </p:nvPicPr>
                    <p:blipFill>
                      <a:blip r:embed="rId5"/>
                      <a:srcRect b="17500"/>
                      <a:stretch>
                        <a:fillRect/>
                      </a:stretch>
                    </p:blipFill>
                    <p:spPr bwMode="auto">
                      <a:xfrm>
                        <a:off x="237163" y="2677524"/>
                        <a:ext cx="5069129" cy="3492229"/>
                      </a:xfrm>
                      <a:prstGeom prst="rect">
                        <a:avLst/>
                      </a:prstGeom>
                      <a:noFill/>
                      <a:ln>
                        <a:noFill/>
                      </a:ln>
                    </p:spPr>
                  </p:pic>
                </p:oleObj>
              </mc:Fallback>
            </mc:AlternateContent>
          </a:graphicData>
        </a:graphic>
      </p:graphicFrame>
      <p:sp>
        <p:nvSpPr>
          <p:cNvPr id="10" name="Google Shape;234;p13"/>
          <p:cNvSpPr txBox="1"/>
          <p:nvPr/>
        </p:nvSpPr>
        <p:spPr>
          <a:xfrm>
            <a:off x="154038" y="6108618"/>
            <a:ext cx="5152254" cy="523180"/>
          </a:xfrm>
          <a:prstGeom prst="rect">
            <a:avLst/>
          </a:prstGeom>
          <a:solidFill>
            <a:schemeClr val="accent2"/>
          </a:solidFill>
          <a:ln w="19050" cap="flat" cmpd="sng">
            <a:solidFill>
              <a:schemeClr val="lt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a:solidFill>
                  <a:schemeClr val="lt1"/>
                </a:solidFill>
                <a:latin typeface="Times New Roman"/>
                <a:ea typeface="Times New Roman"/>
                <a:cs typeface="Times New Roman"/>
                <a:sym typeface="Times New Roman"/>
              </a:rPr>
              <a:t>Hình </a:t>
            </a:r>
            <a:r>
              <a:rPr lang="en-US" smtClean="0">
                <a:solidFill>
                  <a:schemeClr val="lt1"/>
                </a:solidFill>
                <a:latin typeface="Times New Roman"/>
                <a:ea typeface="Times New Roman"/>
                <a:cs typeface="Times New Roman"/>
                <a:sym typeface="Times New Roman"/>
              </a:rPr>
              <a:t>2: Người nông dân Hà Tĩnh được cày trên thửa ruộng do chính quyền Xô viết chia trong những năm 1930-1931</a:t>
            </a:r>
            <a:endParaRPr>
              <a:solidFill>
                <a:schemeClr val="lt1"/>
              </a:solidFill>
              <a:latin typeface="Times New Roman"/>
              <a:ea typeface="Times New Roman"/>
              <a:cs typeface="Times New Roman"/>
              <a:sym typeface="Times New Roman"/>
            </a:endParaRPr>
          </a:p>
        </p:txBody>
      </p:sp>
      <p:sp>
        <p:nvSpPr>
          <p:cNvPr id="13" name="Rectangle 12"/>
          <p:cNvSpPr/>
          <p:nvPr/>
        </p:nvSpPr>
        <p:spPr>
          <a:xfrm>
            <a:off x="463382" y="1163130"/>
            <a:ext cx="10446328" cy="867930"/>
          </a:xfrm>
          <a:prstGeom prst="rect">
            <a:avLst/>
          </a:prstGeom>
        </p:spPr>
        <p:txBody>
          <a:bodyPr wrap="square">
            <a:spAutoFit/>
          </a:bodyPr>
          <a:lstStyle/>
          <a:p>
            <a:pPr lvl="0">
              <a:lnSpc>
                <a:spcPct val="90000"/>
              </a:lnSpc>
              <a:buClr>
                <a:srgbClr val="F7CAAC"/>
              </a:buClr>
              <a:buSzPts val="3600"/>
            </a:pPr>
            <a:r>
              <a:rPr lang="vi-VN" sz="2800" b="1" smtClean="0">
                <a:solidFill>
                  <a:schemeClr val="accent2"/>
                </a:solidFill>
                <a:latin typeface="Times New Roman"/>
                <a:ea typeface="Times New Roman"/>
                <a:cs typeface="Times New Roman"/>
                <a:sym typeface="Times New Roman"/>
              </a:rPr>
              <a:t>Câu 1.Những </a:t>
            </a:r>
            <a:r>
              <a:rPr lang="vi-VN" sz="2800" b="1">
                <a:solidFill>
                  <a:schemeClr val="accent2"/>
                </a:solidFill>
                <a:latin typeface="Times New Roman"/>
                <a:ea typeface="Times New Roman"/>
                <a:cs typeface="Times New Roman"/>
                <a:sym typeface="Times New Roman"/>
              </a:rPr>
              <a:t>năm 1930 -1931, trong các thôn xã ở Nghệ - Tĩnh có chính quyền Xô viết đã diễn ra điều gì mới?</a:t>
            </a:r>
            <a:endParaRPr lang="vi-VN" sz="2800" b="1" dirty="0">
              <a:solidFill>
                <a:schemeClr val="accent2"/>
              </a:solidFill>
            </a:endParaRPr>
          </a:p>
        </p:txBody>
      </p:sp>
      <p:sp>
        <p:nvSpPr>
          <p:cNvPr id="8" name="Google Shape;270;p17"/>
          <p:cNvSpPr txBox="1"/>
          <p:nvPr/>
        </p:nvSpPr>
        <p:spPr>
          <a:xfrm>
            <a:off x="5816753" y="3016413"/>
            <a:ext cx="5968685"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lt1"/>
              </a:buClr>
              <a:buSzPts val="3200"/>
              <a:buFont typeface="Times New Roman"/>
              <a:buNone/>
            </a:pPr>
            <a:r>
              <a:rPr lang="en-US" sz="2800" b="1">
                <a:solidFill>
                  <a:schemeClr val="lt1"/>
                </a:solidFill>
                <a:latin typeface="Times New Roman"/>
                <a:ea typeface="Times New Roman"/>
                <a:cs typeface="Times New Roman"/>
                <a:sym typeface="Times New Roman"/>
              </a:rPr>
              <a:t>- </a:t>
            </a:r>
            <a:r>
              <a:rPr lang="en-US" sz="2600">
                <a:solidFill>
                  <a:schemeClr val="lt1"/>
                </a:solidFill>
                <a:latin typeface="Times New Roman"/>
                <a:ea typeface="Times New Roman"/>
                <a:cs typeface="Times New Roman"/>
                <a:sym typeface="Times New Roman"/>
              </a:rPr>
              <a:t>Bãi bỏ những tập tục mê tín dị đoan.</a:t>
            </a:r>
            <a:endParaRPr sz="2600"/>
          </a:p>
        </p:txBody>
      </p:sp>
      <p:sp>
        <p:nvSpPr>
          <p:cNvPr id="9" name="Google Shape;271;p17"/>
          <p:cNvSpPr txBox="1"/>
          <p:nvPr/>
        </p:nvSpPr>
        <p:spPr>
          <a:xfrm>
            <a:off x="5854281" y="3547954"/>
            <a:ext cx="6270472" cy="12926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lt1"/>
              </a:buClr>
              <a:buSzPts val="3200"/>
              <a:buFont typeface="Times New Roman"/>
              <a:buNone/>
            </a:pPr>
            <a:r>
              <a:rPr lang="en-US" sz="2600" b="1">
                <a:solidFill>
                  <a:schemeClr val="lt1"/>
                </a:solidFill>
                <a:latin typeface="Times New Roman"/>
                <a:ea typeface="Times New Roman"/>
                <a:cs typeface="Times New Roman"/>
                <a:sym typeface="Times New Roman"/>
              </a:rPr>
              <a:t>- </a:t>
            </a:r>
            <a:r>
              <a:rPr lang="en-US" sz="2600">
                <a:solidFill>
                  <a:schemeClr val="lt1"/>
                </a:solidFill>
                <a:latin typeface="Times New Roman"/>
                <a:ea typeface="Times New Roman"/>
                <a:cs typeface="Times New Roman"/>
                <a:sym typeface="Times New Roman"/>
              </a:rPr>
              <a:t>Tịch thu ruộng đất của địa chủ, xoá bỏ các thứ thuế vô </a:t>
            </a:r>
            <a:r>
              <a:rPr lang="en-US" sz="2600" smtClean="0">
                <a:solidFill>
                  <a:schemeClr val="lt1"/>
                </a:solidFill>
                <a:latin typeface="Times New Roman"/>
                <a:ea typeface="Times New Roman"/>
                <a:cs typeface="Times New Roman"/>
                <a:sym typeface="Times New Roman"/>
              </a:rPr>
              <a:t>lí, nông dân được chia ruộng đất để cày cấy.</a:t>
            </a:r>
            <a:endParaRPr sz="2600"/>
          </a:p>
        </p:txBody>
      </p:sp>
      <p:sp>
        <p:nvSpPr>
          <p:cNvPr id="11" name="Google Shape;272;p17"/>
          <p:cNvSpPr txBox="1"/>
          <p:nvPr/>
        </p:nvSpPr>
        <p:spPr>
          <a:xfrm>
            <a:off x="5730152" y="4935512"/>
            <a:ext cx="6141885" cy="1723508"/>
          </a:xfrm>
          <a:prstGeom prst="rect">
            <a:avLst/>
          </a:prstGeom>
          <a:noFill/>
          <a:ln>
            <a:noFill/>
          </a:ln>
        </p:spPr>
        <p:txBody>
          <a:bodyPr spcFirstLastPara="1" wrap="square" lIns="91425" tIns="45700" rIns="91425" bIns="45700" anchor="t" anchorCtr="0">
            <a:spAutoFit/>
          </a:bodyPr>
          <a:lstStyle/>
          <a:p>
            <a:pPr>
              <a:buClr>
                <a:schemeClr val="lt1"/>
              </a:buClr>
              <a:buSzPts val="3200"/>
            </a:pPr>
            <a:r>
              <a:rPr lang="en-US" sz="2600" b="1">
                <a:solidFill>
                  <a:schemeClr val="lt1"/>
                </a:solidFill>
                <a:latin typeface="Times New Roman"/>
                <a:ea typeface="Times New Roman"/>
                <a:cs typeface="Times New Roman"/>
                <a:sym typeface="Times New Roman"/>
              </a:rPr>
              <a:t>- </a:t>
            </a:r>
            <a:r>
              <a:rPr lang="en-US" altLang="en-US" sz="2600">
                <a:solidFill>
                  <a:schemeClr val="bg1"/>
                </a:solidFill>
                <a:latin typeface="Times New Roman" pitchFamily="18" charset="0"/>
                <a:cs typeface="Times New Roman" pitchFamily="18" charset="0"/>
              </a:rPr>
              <a:t>Nhân dân giành được quyền làm chủ, xây dựng cuộc sống mới, được nghe giải thích chính sách và bàn bạc công việc chung.</a:t>
            </a:r>
          </a:p>
          <a:p>
            <a:pPr marL="0" marR="0" lvl="0" indent="0" algn="l" rtl="0">
              <a:spcBef>
                <a:spcPts val="0"/>
              </a:spcBef>
              <a:spcAft>
                <a:spcPts val="0"/>
              </a:spcAft>
              <a:buClr>
                <a:schemeClr val="lt1"/>
              </a:buClr>
              <a:buSzPts val="3200"/>
              <a:buFont typeface="Times New Roman"/>
              <a:buNone/>
            </a:pPr>
            <a:endParaRPr sz="2800"/>
          </a:p>
        </p:txBody>
      </p:sp>
      <p:sp>
        <p:nvSpPr>
          <p:cNvPr id="12" name="Google Shape;269;p17"/>
          <p:cNvSpPr txBox="1"/>
          <p:nvPr/>
        </p:nvSpPr>
        <p:spPr>
          <a:xfrm>
            <a:off x="5816754" y="2385157"/>
            <a:ext cx="6270472"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lt1"/>
              </a:buClr>
              <a:buSzPts val="3200"/>
              <a:buFont typeface="Times New Roman"/>
              <a:buNone/>
            </a:pPr>
            <a:r>
              <a:rPr lang="en-US" sz="3200" b="1">
                <a:solidFill>
                  <a:schemeClr val="lt1"/>
                </a:solidFill>
                <a:latin typeface="Times New Roman"/>
                <a:ea typeface="Times New Roman"/>
                <a:cs typeface="Times New Roman"/>
                <a:sym typeface="Times New Roman"/>
              </a:rPr>
              <a:t>- </a:t>
            </a:r>
            <a:r>
              <a:rPr lang="en-US" sz="2600" smtClean="0">
                <a:solidFill>
                  <a:schemeClr val="lt1"/>
                </a:solidFill>
                <a:latin typeface="Times New Roman"/>
                <a:ea typeface="Times New Roman"/>
                <a:cs typeface="Times New Roman"/>
                <a:sym typeface="Times New Roman"/>
              </a:rPr>
              <a:t>Ở các thôn xã không </a:t>
            </a:r>
            <a:r>
              <a:rPr lang="en-US" sz="2600">
                <a:solidFill>
                  <a:schemeClr val="lt1"/>
                </a:solidFill>
                <a:latin typeface="Times New Roman"/>
                <a:ea typeface="Times New Roman"/>
                <a:cs typeface="Times New Roman"/>
                <a:sym typeface="Times New Roman"/>
              </a:rPr>
              <a:t>hề xảy ra trộm cắp.</a:t>
            </a:r>
            <a:endParaRPr sz="2600"/>
          </a:p>
        </p:txBody>
      </p:sp>
    </p:spTree>
    <p:extLst>
      <p:ext uri="{BB962C8B-B14F-4D97-AF65-F5344CB8AC3E}">
        <p14:creationId xmlns:p14="http://schemas.microsoft.com/office/powerpoint/2010/main" val="523844384"/>
      </p:ext>
    </p:extLst>
  </p:cSld>
  <p:clrMapOvr>
    <a:masterClrMapping/>
  </p:clrMapOvr>
  <mc:AlternateContent xmlns:mc="http://schemas.openxmlformats.org/markup-compatibility/2006" xmlns:p14="http://schemas.microsoft.com/office/powerpoint/2010/main">
    <mc:Choice Requires="p14">
      <p:transition spd="slow" p14:dur="2000">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8" grpId="0"/>
      <p:bldP spid="9" grpId="0"/>
      <p:bldP spid="11"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7" name="Rectangle 6"/>
          <p:cNvSpPr/>
          <p:nvPr/>
        </p:nvSpPr>
        <p:spPr>
          <a:xfrm>
            <a:off x="290945" y="391180"/>
            <a:ext cx="11526982" cy="523220"/>
          </a:xfrm>
          <a:prstGeom prst="rect">
            <a:avLst/>
          </a:prstGeom>
        </p:spPr>
        <p:txBody>
          <a:bodyPr wrap="square">
            <a:spAutoFit/>
          </a:bodyPr>
          <a:lstStyle/>
          <a:p>
            <a:pPr lvl="0"/>
            <a:r>
              <a:rPr lang="vi-VN" sz="2800" b="1" smtClean="0">
                <a:solidFill>
                  <a:srgbClr val="FFC000"/>
                </a:solidFill>
                <a:latin typeface="Times New Roman"/>
                <a:ea typeface="Times New Roman"/>
                <a:cs typeface="Times New Roman"/>
                <a:sym typeface="Times New Roman"/>
              </a:rPr>
              <a:t>2. Những </a:t>
            </a:r>
            <a:r>
              <a:rPr lang="vi-VN" sz="2800" b="1">
                <a:solidFill>
                  <a:srgbClr val="FFC000"/>
                </a:solidFill>
                <a:latin typeface="Times New Roman"/>
                <a:ea typeface="Times New Roman"/>
                <a:cs typeface="Times New Roman"/>
                <a:sym typeface="Times New Roman"/>
              </a:rPr>
              <a:t>chuyển biến mới ở nơi nhân dân giành được chính quyền.</a:t>
            </a:r>
          </a:p>
        </p:txBody>
      </p:sp>
      <p:graphicFrame>
        <p:nvGraphicFramePr>
          <p:cNvPr id="2" name="Object 1"/>
          <p:cNvGraphicFramePr>
            <a:graphicFrameLocks noChangeAspect="1"/>
          </p:cNvGraphicFramePr>
          <p:nvPr>
            <p:extLst>
              <p:ext uri="{D42A27DB-BD31-4B8C-83A1-F6EECF244321}">
                <p14:modId xmlns:p14="http://schemas.microsoft.com/office/powerpoint/2010/main" val="1796715278"/>
              </p:ext>
            </p:extLst>
          </p:nvPr>
        </p:nvGraphicFramePr>
        <p:xfrm>
          <a:off x="237163" y="2677524"/>
          <a:ext cx="5193819" cy="3492229"/>
        </p:xfrm>
        <a:graphic>
          <a:graphicData uri="http://schemas.openxmlformats.org/presentationml/2006/ole">
            <mc:AlternateContent xmlns:mc="http://schemas.openxmlformats.org/markup-compatibility/2006">
              <mc:Choice xmlns:v="urn:schemas-microsoft-com:vml" Requires="v">
                <p:oleObj spid="_x0000_s8215" name="Bitmap Image" r:id="rId4" imgW="8782200" imgH="5400720" progId="Paint.Picture">
                  <p:embed/>
                </p:oleObj>
              </mc:Choice>
              <mc:Fallback>
                <p:oleObj name="Bitmap Image" r:id="rId4" imgW="8782200" imgH="5400720" progId="Paint.Picture">
                  <p:embed/>
                  <p:pic>
                    <p:nvPicPr>
                      <p:cNvPr id="0" name=""/>
                      <p:cNvPicPr>
                        <a:picLocks noChangeAspect="1" noChangeArrowheads="1"/>
                      </p:cNvPicPr>
                      <p:nvPr/>
                    </p:nvPicPr>
                    <p:blipFill>
                      <a:blip r:embed="rId5"/>
                      <a:srcRect b="17500"/>
                      <a:stretch>
                        <a:fillRect/>
                      </a:stretch>
                    </p:blipFill>
                    <p:spPr bwMode="auto">
                      <a:xfrm>
                        <a:off x="237163" y="2677524"/>
                        <a:ext cx="5193819" cy="3492229"/>
                      </a:xfrm>
                      <a:prstGeom prst="rect">
                        <a:avLst/>
                      </a:prstGeom>
                      <a:noFill/>
                      <a:ln>
                        <a:noFill/>
                      </a:ln>
                    </p:spPr>
                  </p:pic>
                </p:oleObj>
              </mc:Fallback>
            </mc:AlternateContent>
          </a:graphicData>
        </a:graphic>
      </p:graphicFrame>
      <p:sp>
        <p:nvSpPr>
          <p:cNvPr id="10" name="Google Shape;234;p13"/>
          <p:cNvSpPr txBox="1"/>
          <p:nvPr/>
        </p:nvSpPr>
        <p:spPr>
          <a:xfrm>
            <a:off x="154038" y="6108618"/>
            <a:ext cx="5276944" cy="523180"/>
          </a:xfrm>
          <a:prstGeom prst="rect">
            <a:avLst/>
          </a:prstGeom>
          <a:solidFill>
            <a:schemeClr val="accent2"/>
          </a:solidFill>
          <a:ln w="19050" cap="flat" cmpd="sng">
            <a:solidFill>
              <a:schemeClr val="lt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a:solidFill>
                  <a:schemeClr val="lt1"/>
                </a:solidFill>
                <a:latin typeface="Times New Roman"/>
                <a:ea typeface="Times New Roman"/>
                <a:cs typeface="Times New Roman"/>
                <a:sym typeface="Times New Roman"/>
              </a:rPr>
              <a:t>Hình </a:t>
            </a:r>
            <a:r>
              <a:rPr lang="en-US" smtClean="0">
                <a:solidFill>
                  <a:schemeClr val="lt1"/>
                </a:solidFill>
                <a:latin typeface="Times New Roman"/>
                <a:ea typeface="Times New Roman"/>
                <a:cs typeface="Times New Roman"/>
                <a:sym typeface="Times New Roman"/>
              </a:rPr>
              <a:t>2: Người nông dân Hà Tĩnh được cày trên thửa ruộng do chính quyền Xô viết chia trong những năm 1930-1931</a:t>
            </a:r>
            <a:endParaRPr>
              <a:solidFill>
                <a:schemeClr val="lt1"/>
              </a:solidFill>
              <a:latin typeface="Times New Roman"/>
              <a:ea typeface="Times New Roman"/>
              <a:cs typeface="Times New Roman"/>
              <a:sym typeface="Times New Roman"/>
            </a:endParaRPr>
          </a:p>
        </p:txBody>
      </p:sp>
      <p:sp>
        <p:nvSpPr>
          <p:cNvPr id="14" name="Rectangle 13"/>
          <p:cNvSpPr/>
          <p:nvPr/>
        </p:nvSpPr>
        <p:spPr>
          <a:xfrm>
            <a:off x="404401" y="1367018"/>
            <a:ext cx="11300069" cy="480131"/>
          </a:xfrm>
          <a:prstGeom prst="rect">
            <a:avLst/>
          </a:prstGeom>
        </p:spPr>
        <p:txBody>
          <a:bodyPr wrap="square">
            <a:spAutoFit/>
          </a:bodyPr>
          <a:lstStyle/>
          <a:p>
            <a:pPr lvl="0">
              <a:lnSpc>
                <a:spcPct val="90000"/>
              </a:lnSpc>
              <a:buClr>
                <a:srgbClr val="F7CAAC"/>
              </a:buClr>
              <a:buSzPts val="3600"/>
            </a:pPr>
            <a:r>
              <a:rPr lang="vi-VN" sz="2800" b="1" smtClean="0">
                <a:solidFill>
                  <a:schemeClr val="accent2"/>
                </a:solidFill>
                <a:latin typeface="Times New Roman"/>
                <a:ea typeface="Times New Roman"/>
                <a:cs typeface="Times New Roman"/>
                <a:sym typeface="Times New Roman"/>
              </a:rPr>
              <a:t>Câu 2. Được sống dưới chính quyền Xô viết, người dân có cảm nghĩ gì?</a:t>
            </a:r>
            <a:endParaRPr lang="vi-VN" sz="2800" b="1" dirty="0">
              <a:solidFill>
                <a:schemeClr val="accent2"/>
              </a:solidFill>
            </a:endParaRPr>
          </a:p>
        </p:txBody>
      </p:sp>
      <p:sp>
        <p:nvSpPr>
          <p:cNvPr id="16" name="TextBox 15"/>
          <p:cNvSpPr txBox="1">
            <a:spLocks noChangeArrowheads="1"/>
          </p:cNvSpPr>
          <p:nvPr/>
        </p:nvSpPr>
        <p:spPr bwMode="auto">
          <a:xfrm>
            <a:off x="5996396" y="2526543"/>
            <a:ext cx="577821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3200">
                <a:solidFill>
                  <a:schemeClr val="bg1"/>
                </a:solidFill>
                <a:latin typeface="Times New Roman" pitchFamily="18" charset="0"/>
                <a:cs typeface="Times New Roman" pitchFamily="18" charset="0"/>
              </a:rPr>
              <a:t>Người dân ai cũng cảm thấy phấn khởi, thoát khỏi ách nô lệ và trở thành người chủ thôn xóm.</a:t>
            </a:r>
          </a:p>
        </p:txBody>
      </p:sp>
    </p:spTree>
    <p:extLst>
      <p:ext uri="{BB962C8B-B14F-4D97-AF65-F5344CB8AC3E}">
        <p14:creationId xmlns:p14="http://schemas.microsoft.com/office/powerpoint/2010/main" val="2143176193"/>
      </p:ext>
    </p:extLst>
  </p:cSld>
  <p:clrMapOvr>
    <a:masterClrMapping/>
  </p:clrMapOvr>
  <mc:AlternateContent xmlns:mc="http://schemas.openxmlformats.org/markup-compatibility/2006" xmlns:p14="http://schemas.microsoft.com/office/powerpoint/2010/main">
    <mc:Choice Requires="p14">
      <p:transition spd="slow" p14:dur="2000">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50328" y="2452256"/>
            <a:ext cx="2129752" cy="707886"/>
          </a:xfrm>
          <a:prstGeom prst="rect">
            <a:avLst/>
          </a:prstGeom>
        </p:spPr>
        <p:txBody>
          <a:bodyPr wrap="square">
            <a:spAutoFit/>
          </a:bodyPr>
          <a:lstStyle/>
          <a:p>
            <a:r>
              <a:rPr lang="en-US" sz="4000" b="1">
                <a:solidFill>
                  <a:schemeClr val="accent2"/>
                </a:solidFill>
                <a:latin typeface="Times New Roman" pitchFamily="18" charset="0"/>
                <a:cs typeface="Times New Roman" pitchFamily="18" charset="0"/>
              </a:rPr>
              <a:t>Video </a:t>
            </a:r>
            <a:r>
              <a:rPr lang="en-US" sz="4000" b="1" smtClean="0">
                <a:solidFill>
                  <a:schemeClr val="accent2"/>
                </a:solidFill>
                <a:latin typeface="Times New Roman" pitchFamily="18" charset="0"/>
                <a:cs typeface="Times New Roman" pitchFamily="18" charset="0"/>
              </a:rPr>
              <a:t>2</a:t>
            </a:r>
            <a:endParaRPr lang="en-US" sz="4000" b="1">
              <a:solidFill>
                <a:schemeClr val="accent2"/>
              </a:solidFill>
              <a:latin typeface="Times New Roman" pitchFamily="18" charset="0"/>
              <a:cs typeface="Times New Roman" pitchFamily="18" charset="0"/>
            </a:endParaRPr>
          </a:p>
        </p:txBody>
      </p:sp>
    </p:spTree>
    <p:extLst>
      <p:ext uri="{BB962C8B-B14F-4D97-AF65-F5344CB8AC3E}">
        <p14:creationId xmlns:p14="http://schemas.microsoft.com/office/powerpoint/2010/main" val="29694582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pic>
        <p:nvPicPr>
          <p:cNvPr id="284" name="Google Shape;284;p19"/>
          <p:cNvPicPr preferRelativeResize="0"/>
          <p:nvPr/>
        </p:nvPicPr>
        <p:blipFill rotWithShape="1">
          <a:blip r:embed="rId3">
            <a:alphaModFix/>
          </a:blip>
          <a:srcRect/>
          <a:stretch/>
        </p:blipFill>
        <p:spPr>
          <a:xfrm>
            <a:off x="8239472" y="2716794"/>
            <a:ext cx="4289719" cy="4289719"/>
          </a:xfrm>
          <a:prstGeom prst="rect">
            <a:avLst/>
          </a:prstGeom>
          <a:noFill/>
          <a:ln>
            <a:noFill/>
          </a:ln>
        </p:spPr>
      </p:pic>
      <p:grpSp>
        <p:nvGrpSpPr>
          <p:cNvPr id="285" name="Google Shape;285;p19"/>
          <p:cNvGrpSpPr/>
          <p:nvPr/>
        </p:nvGrpSpPr>
        <p:grpSpPr>
          <a:xfrm>
            <a:off x="2053368" y="2705056"/>
            <a:ext cx="6865358" cy="1464564"/>
            <a:chOff x="3163573" y="1676549"/>
            <a:chExt cx="6217996" cy="1464564"/>
          </a:xfrm>
        </p:grpSpPr>
        <p:sp>
          <p:nvSpPr>
            <p:cNvPr id="286" name="Google Shape;286;p19"/>
            <p:cNvSpPr txBox="1"/>
            <p:nvPr/>
          </p:nvSpPr>
          <p:spPr>
            <a:xfrm>
              <a:off x="3163573" y="1676549"/>
              <a:ext cx="704387"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4400">
                <a:solidFill>
                  <a:srgbClr val="FFD966"/>
                </a:solidFill>
                <a:latin typeface="Times New Roman"/>
                <a:ea typeface="Times New Roman"/>
                <a:cs typeface="Times New Roman"/>
                <a:sym typeface="Times New Roman"/>
              </a:endParaRPr>
            </a:p>
          </p:txBody>
        </p:sp>
        <p:sp>
          <p:nvSpPr>
            <p:cNvPr id="287" name="Google Shape;287;p19"/>
            <p:cNvSpPr txBox="1"/>
            <p:nvPr/>
          </p:nvSpPr>
          <p:spPr>
            <a:xfrm>
              <a:off x="3500069" y="1694563"/>
              <a:ext cx="5881500" cy="1446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1">
                  <a:solidFill>
                    <a:srgbClr val="FFC000"/>
                  </a:solidFill>
                  <a:latin typeface="Times New Roman"/>
                  <a:ea typeface="Times New Roman"/>
                  <a:cs typeface="Times New Roman"/>
                  <a:sym typeface="Times New Roman"/>
                </a:rPr>
                <a:t>Ý nghĩa của phong trào Xô viết Nghệ - Tĩnh</a:t>
              </a:r>
              <a:endParaRPr sz="4400" b="1">
                <a:solidFill>
                  <a:srgbClr val="FFC000"/>
                </a:solidFill>
                <a:latin typeface="Times New Roman"/>
                <a:ea typeface="Times New Roman"/>
                <a:cs typeface="Times New Roman"/>
                <a:sym typeface="Times New Roman"/>
              </a:endParaRPr>
            </a:p>
          </p:txBody>
        </p:sp>
      </p:grpSp>
      <p:pic>
        <p:nvPicPr>
          <p:cNvPr id="288" name="Google Shape;288;p19"/>
          <p:cNvPicPr preferRelativeResize="0"/>
          <p:nvPr/>
        </p:nvPicPr>
        <p:blipFill rotWithShape="1">
          <a:blip r:embed="rId4">
            <a:alphaModFix/>
          </a:blip>
          <a:srcRect t="32472" b="4547"/>
          <a:stretch/>
        </p:blipFill>
        <p:spPr>
          <a:xfrm>
            <a:off x="217712" y="5082777"/>
            <a:ext cx="11654972" cy="1548098"/>
          </a:xfrm>
          <a:prstGeom prst="rect">
            <a:avLst/>
          </a:prstGeom>
          <a:noFill/>
          <a:ln>
            <a:noFill/>
          </a:ln>
        </p:spPr>
      </p:pic>
      <p:pic>
        <p:nvPicPr>
          <p:cNvPr id="289" name="Google Shape;289;p19"/>
          <p:cNvPicPr preferRelativeResize="0"/>
          <p:nvPr/>
        </p:nvPicPr>
        <p:blipFill rotWithShape="1">
          <a:blip r:embed="rId5">
            <a:alphaModFix/>
          </a:blip>
          <a:srcRect l="-11136" t="23628"/>
          <a:stretch/>
        </p:blipFill>
        <p:spPr>
          <a:xfrm rot="204227">
            <a:off x="-1050777" y="-57704"/>
            <a:ext cx="3044717" cy="2092312"/>
          </a:xfrm>
          <a:prstGeom prst="rect">
            <a:avLst/>
          </a:prstGeom>
          <a:noFill/>
          <a:ln>
            <a:noFill/>
          </a:ln>
        </p:spPr>
      </p:pic>
      <p:sp>
        <p:nvSpPr>
          <p:cNvPr id="290" name="Google Shape;290;p19"/>
          <p:cNvSpPr/>
          <p:nvPr/>
        </p:nvSpPr>
        <p:spPr>
          <a:xfrm>
            <a:off x="1146138" y="2291678"/>
            <a:ext cx="1187116" cy="850232"/>
          </a:xfrm>
          <a:prstGeom prst="ellipse">
            <a:avLst/>
          </a:prstGeom>
          <a:solidFill>
            <a:srgbClr val="BF9000"/>
          </a:solidFill>
          <a:ln w="12700" cap="flat" cmpd="sng">
            <a:solidFill>
              <a:srgbClr val="BF9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5400">
                <a:solidFill>
                  <a:schemeClr val="lt1"/>
                </a:solidFill>
                <a:latin typeface="Times New Roman"/>
                <a:ea typeface="Times New Roman"/>
                <a:cs typeface="Times New Roman"/>
                <a:sym typeface="Times New Roman"/>
              </a:rPr>
              <a:t>3</a:t>
            </a:r>
            <a:endParaRPr sz="5400">
              <a:solidFill>
                <a:schemeClr val="lt1"/>
              </a:solidFill>
              <a:latin typeface="Times New Roman"/>
              <a:ea typeface="Times New Roman"/>
              <a:cs typeface="Times New Roman"/>
              <a:sym typeface="Times New Roman"/>
            </a:endParaRPr>
          </a:p>
        </p:txBody>
      </p:sp>
      <p:grpSp>
        <p:nvGrpSpPr>
          <p:cNvPr id="291" name="Google Shape;291;p19"/>
          <p:cNvGrpSpPr/>
          <p:nvPr/>
        </p:nvGrpSpPr>
        <p:grpSpPr>
          <a:xfrm>
            <a:off x="6585229" y="0"/>
            <a:ext cx="5969824" cy="3365423"/>
            <a:chOff x="17570" y="0"/>
            <a:chExt cx="8004877" cy="5465370"/>
          </a:xfrm>
        </p:grpSpPr>
        <p:pic>
          <p:nvPicPr>
            <p:cNvPr id="292" name="Google Shape;292;p19"/>
            <p:cNvPicPr preferRelativeResize="0"/>
            <p:nvPr/>
          </p:nvPicPr>
          <p:blipFill rotWithShape="1">
            <a:blip r:embed="rId6">
              <a:alphaModFix/>
            </a:blip>
            <a:srcRect/>
            <a:stretch/>
          </p:blipFill>
          <p:spPr>
            <a:xfrm>
              <a:off x="17570" y="0"/>
              <a:ext cx="8004877" cy="5465370"/>
            </a:xfrm>
            <a:prstGeom prst="rect">
              <a:avLst/>
            </a:prstGeom>
            <a:noFill/>
            <a:ln>
              <a:noFill/>
            </a:ln>
          </p:spPr>
        </p:pic>
        <p:pic>
          <p:nvPicPr>
            <p:cNvPr id="293" name="Google Shape;293;p19"/>
            <p:cNvPicPr preferRelativeResize="0"/>
            <p:nvPr/>
          </p:nvPicPr>
          <p:blipFill rotWithShape="1">
            <a:blip r:embed="rId7">
              <a:alphaModFix/>
            </a:blip>
            <a:srcRect/>
            <a:stretch/>
          </p:blipFill>
          <p:spPr>
            <a:xfrm>
              <a:off x="1590472" y="0"/>
              <a:ext cx="4505528" cy="3003685"/>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9"/>
                                        </p:tgtEl>
                                        <p:attrNameLst>
                                          <p:attrName>style.visibility</p:attrName>
                                        </p:attrNameLst>
                                      </p:cBhvr>
                                      <p:to>
                                        <p:strVal val="visible"/>
                                      </p:to>
                                    </p:set>
                                    <p:animEffect transition="in" filter="fade">
                                      <p:cBhvr>
                                        <p:cTn id="7" dur="500"/>
                                        <p:tgtEl>
                                          <p:spTgt spid="289"/>
                                        </p:tgtEl>
                                      </p:cBhvr>
                                    </p:animEffect>
                                  </p:childTnLst>
                                </p:cTn>
                              </p:par>
                            </p:childTnLst>
                          </p:cTn>
                        </p:par>
                        <p:par>
                          <p:cTn id="8" fill="hold">
                            <p:stCondLst>
                              <p:cond delay="500"/>
                            </p:stCondLst>
                            <p:childTnLst>
                              <p:par>
                                <p:cTn id="9" presetID="23" presetClass="entr" presetSubtype="16" fill="hold" nodeType="afterEffect">
                                  <p:stCondLst>
                                    <p:cond delay="0"/>
                                  </p:stCondLst>
                                  <p:childTnLst>
                                    <p:set>
                                      <p:cBhvr>
                                        <p:cTn id="10" dur="1" fill="hold">
                                          <p:stCondLst>
                                            <p:cond delay="0"/>
                                          </p:stCondLst>
                                        </p:cTn>
                                        <p:tgtEl>
                                          <p:spTgt spid="291"/>
                                        </p:tgtEl>
                                        <p:attrNameLst>
                                          <p:attrName>style.visibility</p:attrName>
                                        </p:attrNameLst>
                                      </p:cBhvr>
                                      <p:to>
                                        <p:strVal val="visible"/>
                                      </p:to>
                                    </p:set>
                                    <p:anim calcmode="lin" valueType="num">
                                      <p:cBhvr additive="base">
                                        <p:cTn id="11" dur="500"/>
                                        <p:tgtEl>
                                          <p:spTgt spid="291"/>
                                        </p:tgtEl>
                                        <p:attrNameLst>
                                          <p:attrName>ppt_w</p:attrName>
                                        </p:attrNameLst>
                                      </p:cBhvr>
                                      <p:tavLst>
                                        <p:tav tm="0">
                                          <p:val>
                                            <p:strVal val="0"/>
                                          </p:val>
                                        </p:tav>
                                        <p:tav tm="100000">
                                          <p:val>
                                            <p:strVal val="#ppt_w"/>
                                          </p:val>
                                        </p:tav>
                                      </p:tavLst>
                                    </p:anim>
                                    <p:anim calcmode="lin" valueType="num">
                                      <p:cBhvr additive="base">
                                        <p:cTn id="12" dur="500"/>
                                        <p:tgtEl>
                                          <p:spTgt spid="291"/>
                                        </p:tgtEl>
                                        <p:attrNameLst>
                                          <p:attrName>ppt_h</p:attrName>
                                        </p:attrNameLst>
                                      </p:cBhvr>
                                      <p:tavLst>
                                        <p:tav tm="0">
                                          <p:val>
                                            <p:strVal val="0"/>
                                          </p:val>
                                        </p:tav>
                                        <p:tav tm="100000">
                                          <p:val>
                                            <p:strVal val="#ppt_h"/>
                                          </p:val>
                                        </p:tav>
                                      </p:tavLst>
                                    </p:anim>
                                  </p:childTnLst>
                                </p:cTn>
                              </p:par>
                            </p:childTnLst>
                          </p:cTn>
                        </p:par>
                        <p:par>
                          <p:cTn id="13" fill="hold">
                            <p:stCondLst>
                              <p:cond delay="1000"/>
                            </p:stCondLst>
                            <p:childTnLst>
                              <p:par>
                                <p:cTn id="14" presetID="2" presetClass="entr" presetSubtype="8" fill="hold" nodeType="afterEffect">
                                  <p:stCondLst>
                                    <p:cond delay="0"/>
                                  </p:stCondLst>
                                  <p:childTnLst>
                                    <p:set>
                                      <p:cBhvr>
                                        <p:cTn id="15" dur="1" fill="hold">
                                          <p:stCondLst>
                                            <p:cond delay="0"/>
                                          </p:stCondLst>
                                        </p:cTn>
                                        <p:tgtEl>
                                          <p:spTgt spid="290"/>
                                        </p:tgtEl>
                                        <p:attrNameLst>
                                          <p:attrName>style.visibility</p:attrName>
                                        </p:attrNameLst>
                                      </p:cBhvr>
                                      <p:to>
                                        <p:strVal val="visible"/>
                                      </p:to>
                                    </p:set>
                                    <p:anim calcmode="lin" valueType="num">
                                      <p:cBhvr additive="base">
                                        <p:cTn id="16" dur="500"/>
                                        <p:tgtEl>
                                          <p:spTgt spid="290"/>
                                        </p:tgtEl>
                                        <p:attrNameLst>
                                          <p:attrName>ppt_x</p:attrName>
                                        </p:attrNameLst>
                                      </p:cBhvr>
                                      <p:tavLst>
                                        <p:tav tm="0">
                                          <p:val>
                                            <p:strVal val="#ppt_x-1"/>
                                          </p:val>
                                        </p:tav>
                                        <p:tav tm="100000">
                                          <p:val>
                                            <p:strVal val="#ppt_x"/>
                                          </p:val>
                                        </p:tav>
                                      </p:tavLst>
                                    </p:anim>
                                  </p:childTnLst>
                                </p:cTn>
                              </p:par>
                            </p:childTnLst>
                          </p:cTn>
                        </p:par>
                        <p:par>
                          <p:cTn id="17" fill="hold">
                            <p:stCondLst>
                              <p:cond delay="1500"/>
                            </p:stCondLst>
                            <p:childTnLst>
                              <p:par>
                                <p:cTn id="18" presetID="10" presetClass="entr" presetSubtype="0" fill="hold" nodeType="afterEffect">
                                  <p:stCondLst>
                                    <p:cond delay="0"/>
                                  </p:stCondLst>
                                  <p:childTnLst>
                                    <p:set>
                                      <p:cBhvr>
                                        <p:cTn id="19" dur="1" fill="hold">
                                          <p:stCondLst>
                                            <p:cond delay="0"/>
                                          </p:stCondLst>
                                        </p:cTn>
                                        <p:tgtEl>
                                          <p:spTgt spid="285"/>
                                        </p:tgtEl>
                                        <p:attrNameLst>
                                          <p:attrName>style.visibility</p:attrName>
                                        </p:attrNameLst>
                                      </p:cBhvr>
                                      <p:to>
                                        <p:strVal val="visible"/>
                                      </p:to>
                                    </p:set>
                                    <p:animEffect transition="in" filter="fade">
                                      <p:cBhvr>
                                        <p:cTn id="20" dur="500"/>
                                        <p:tgtEl>
                                          <p:spTgt spid="285"/>
                                        </p:tgtEl>
                                      </p:cBhvr>
                                    </p:animEffect>
                                  </p:childTnLst>
                                </p:cTn>
                              </p:par>
                            </p:childTnLst>
                          </p:cTn>
                        </p:par>
                        <p:par>
                          <p:cTn id="21" fill="hold">
                            <p:stCondLst>
                              <p:cond delay="2000"/>
                            </p:stCondLst>
                            <p:childTnLst>
                              <p:par>
                                <p:cTn id="22" presetID="10" presetClass="entr" presetSubtype="0" fill="hold" nodeType="afterEffect">
                                  <p:stCondLst>
                                    <p:cond delay="0"/>
                                  </p:stCondLst>
                                  <p:childTnLst>
                                    <p:set>
                                      <p:cBhvr>
                                        <p:cTn id="23" dur="1" fill="hold">
                                          <p:stCondLst>
                                            <p:cond delay="0"/>
                                          </p:stCondLst>
                                        </p:cTn>
                                        <p:tgtEl>
                                          <p:spTgt spid="284"/>
                                        </p:tgtEl>
                                        <p:attrNameLst>
                                          <p:attrName>style.visibility</p:attrName>
                                        </p:attrNameLst>
                                      </p:cBhvr>
                                      <p:to>
                                        <p:strVal val="visible"/>
                                      </p:to>
                                    </p:set>
                                    <p:animEffect transition="in" filter="fade">
                                      <p:cBhvr>
                                        <p:cTn id="24" dur="1000"/>
                                        <p:tgtEl>
                                          <p:spTgt spid="284"/>
                                        </p:tgtEl>
                                      </p:cBhvr>
                                    </p:animEffect>
                                  </p:childTnLst>
                                </p:cTn>
                              </p:par>
                            </p:childTnLst>
                          </p:cTn>
                        </p:par>
                        <p:par>
                          <p:cTn id="25" fill="hold">
                            <p:stCondLst>
                              <p:cond delay="3000"/>
                            </p:stCondLst>
                            <p:childTnLst>
                              <p:par>
                                <p:cTn id="26" presetID="10" presetClass="entr" presetSubtype="0" fill="hold" nodeType="afterEffect">
                                  <p:stCondLst>
                                    <p:cond delay="0"/>
                                  </p:stCondLst>
                                  <p:childTnLst>
                                    <p:set>
                                      <p:cBhvr>
                                        <p:cTn id="27" dur="1" fill="hold">
                                          <p:stCondLst>
                                            <p:cond delay="0"/>
                                          </p:stCondLst>
                                        </p:cTn>
                                        <p:tgtEl>
                                          <p:spTgt spid="288"/>
                                        </p:tgtEl>
                                        <p:attrNameLst>
                                          <p:attrName>style.visibility</p:attrName>
                                        </p:attrNameLst>
                                      </p:cBhvr>
                                      <p:to>
                                        <p:strVal val="visible"/>
                                      </p:to>
                                    </p:set>
                                    <p:animEffect transition="in" filter="fade">
                                      <p:cBhvr>
                                        <p:cTn id="28" dur="500"/>
                                        <p:tgtEl>
                                          <p:spTgt spid="2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12" name="Google Shape;287;p19"/>
          <p:cNvSpPr txBox="1"/>
          <p:nvPr/>
        </p:nvSpPr>
        <p:spPr>
          <a:xfrm>
            <a:off x="391377" y="399792"/>
            <a:ext cx="11551241"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smtClean="0">
                <a:solidFill>
                  <a:srgbClr val="FFC000"/>
                </a:solidFill>
                <a:latin typeface="Times New Roman"/>
                <a:ea typeface="Times New Roman"/>
                <a:cs typeface="Times New Roman"/>
                <a:sym typeface="Times New Roman"/>
              </a:rPr>
              <a:t>3. Ý </a:t>
            </a:r>
            <a:r>
              <a:rPr lang="en-US" sz="3600" b="1">
                <a:solidFill>
                  <a:srgbClr val="FFC000"/>
                </a:solidFill>
                <a:latin typeface="Times New Roman"/>
                <a:ea typeface="Times New Roman"/>
                <a:cs typeface="Times New Roman"/>
                <a:sym typeface="Times New Roman"/>
              </a:rPr>
              <a:t>nghĩa của phong trào Xô viết Nghệ - Tĩnh</a:t>
            </a:r>
            <a:endParaRPr sz="3600" b="1">
              <a:solidFill>
                <a:srgbClr val="FFC000"/>
              </a:solidFill>
              <a:latin typeface="Times New Roman"/>
              <a:ea typeface="Times New Roman"/>
              <a:cs typeface="Times New Roman"/>
              <a:sym typeface="Times New Roman"/>
            </a:endParaRPr>
          </a:p>
        </p:txBody>
      </p:sp>
      <p:sp>
        <p:nvSpPr>
          <p:cNvPr id="13" name="Google Shape;299;p20"/>
          <p:cNvSpPr txBox="1"/>
          <p:nvPr/>
        </p:nvSpPr>
        <p:spPr>
          <a:xfrm>
            <a:off x="362101" y="1105469"/>
            <a:ext cx="7649135" cy="1299039"/>
          </a:xfrm>
          <a:prstGeom prst="rect">
            <a:avLst/>
          </a:prstGeom>
          <a:noFill/>
          <a:ln>
            <a:noFill/>
          </a:ln>
        </p:spPr>
        <p:txBody>
          <a:bodyPr spcFirstLastPara="1" wrap="square" lIns="91425" tIns="45700" rIns="91425" bIns="45700" anchor="t" anchorCtr="0">
            <a:noAutofit/>
          </a:bodyPr>
          <a:lstStyle/>
          <a:p>
            <a:pPr marR="0" lvl="0" algn="just" rtl="0">
              <a:lnSpc>
                <a:spcPct val="90000"/>
              </a:lnSpc>
              <a:spcBef>
                <a:spcPts val="0"/>
              </a:spcBef>
              <a:spcAft>
                <a:spcPts val="0"/>
              </a:spcAft>
              <a:buClr>
                <a:schemeClr val="lt1"/>
              </a:buClr>
              <a:buSzPts val="3200"/>
            </a:pPr>
            <a:r>
              <a:rPr lang="en-US" sz="3200" b="1" smtClean="0">
                <a:solidFill>
                  <a:schemeClr val="accent2"/>
                </a:solidFill>
                <a:latin typeface="Times New Roman"/>
                <a:ea typeface="Times New Roman"/>
                <a:cs typeface="Times New Roman"/>
                <a:sym typeface="Times New Roman"/>
              </a:rPr>
              <a:t>Phong </a:t>
            </a:r>
            <a:r>
              <a:rPr lang="en-US" sz="3200" b="1">
                <a:solidFill>
                  <a:schemeClr val="accent2"/>
                </a:solidFill>
                <a:latin typeface="Times New Roman"/>
                <a:ea typeface="Times New Roman"/>
                <a:cs typeface="Times New Roman"/>
                <a:sym typeface="Times New Roman"/>
              </a:rPr>
              <a:t>trào Xô viết Nghệ - Tĩnh chứng tỏ tinh thần cách mạng của nhân </a:t>
            </a:r>
            <a:r>
              <a:rPr lang="en-US" sz="3200" b="1" smtClean="0">
                <a:solidFill>
                  <a:schemeClr val="accent2"/>
                </a:solidFill>
                <a:latin typeface="Times New Roman"/>
                <a:ea typeface="Times New Roman"/>
                <a:cs typeface="Times New Roman"/>
                <a:sym typeface="Times New Roman"/>
              </a:rPr>
              <a:t>dân ta như </a:t>
            </a:r>
            <a:r>
              <a:rPr lang="en-US" sz="3200" b="1">
                <a:solidFill>
                  <a:schemeClr val="accent2"/>
                </a:solidFill>
                <a:latin typeface="Times New Roman"/>
                <a:ea typeface="Times New Roman"/>
                <a:cs typeface="Times New Roman"/>
                <a:sym typeface="Times New Roman"/>
              </a:rPr>
              <a:t>thế nào?</a:t>
            </a:r>
            <a:endParaRPr b="1">
              <a:solidFill>
                <a:schemeClr val="accent2"/>
              </a:solidFill>
            </a:endParaRPr>
          </a:p>
        </p:txBody>
      </p:sp>
      <p:sp>
        <p:nvSpPr>
          <p:cNvPr id="14" name="Google Shape;303;p20"/>
          <p:cNvSpPr txBox="1"/>
          <p:nvPr/>
        </p:nvSpPr>
        <p:spPr>
          <a:xfrm>
            <a:off x="362101" y="2404508"/>
            <a:ext cx="7751311" cy="2062063"/>
          </a:xfrm>
          <a:prstGeom prst="rect">
            <a:avLst/>
          </a:prstGeom>
          <a:noFill/>
          <a:ln>
            <a:noFill/>
          </a:ln>
        </p:spPr>
        <p:txBody>
          <a:bodyPr spcFirstLastPara="1" wrap="square" lIns="91425" tIns="45700" rIns="91425" bIns="45700" anchor="t" anchorCtr="0">
            <a:spAutoFit/>
          </a:bodyPr>
          <a:lstStyle/>
          <a:p>
            <a:pPr lvl="0">
              <a:buClr>
                <a:srgbClr val="F0587D"/>
              </a:buClr>
              <a:buSzPts val="3200"/>
            </a:pPr>
            <a:r>
              <a:rPr lang="en-US" sz="3200" dirty="0">
                <a:solidFill>
                  <a:schemeClr val="bg1"/>
                </a:solidFill>
                <a:latin typeface="Times New Roman" pitchFamily="18" charset="0"/>
                <a:ea typeface="Times New Roman"/>
                <a:cs typeface="Times New Roman" pitchFamily="18" charset="0"/>
                <a:sym typeface="Times New Roman"/>
              </a:rPr>
              <a:t>- </a:t>
            </a:r>
            <a:r>
              <a:rPr lang="en-US" sz="3200" dirty="0" err="1">
                <a:solidFill>
                  <a:schemeClr val="bg1"/>
                </a:solidFill>
                <a:latin typeface="Times New Roman" pitchFamily="18" charset="0"/>
                <a:ea typeface="Times New Roman"/>
                <a:cs typeface="Times New Roman" pitchFamily="18" charset="0"/>
                <a:sym typeface="Times New Roman"/>
              </a:rPr>
              <a:t>Chứng</a:t>
            </a:r>
            <a:r>
              <a:rPr lang="en-US" sz="3200" dirty="0">
                <a:solidFill>
                  <a:schemeClr val="bg1"/>
                </a:solidFill>
                <a:latin typeface="Times New Roman" pitchFamily="18" charset="0"/>
                <a:ea typeface="Times New Roman"/>
                <a:cs typeface="Times New Roman" pitchFamily="18" charset="0"/>
                <a:sym typeface="Times New Roman"/>
              </a:rPr>
              <a:t> </a:t>
            </a:r>
            <a:r>
              <a:rPr lang="en-US" sz="3200" dirty="0" err="1">
                <a:solidFill>
                  <a:schemeClr val="bg1"/>
                </a:solidFill>
                <a:latin typeface="Times New Roman" pitchFamily="18" charset="0"/>
                <a:ea typeface="Times New Roman"/>
                <a:cs typeface="Times New Roman" pitchFamily="18" charset="0"/>
                <a:sym typeface="Times New Roman"/>
              </a:rPr>
              <a:t>tỏ</a:t>
            </a:r>
            <a:r>
              <a:rPr lang="en-US" sz="3200" dirty="0">
                <a:solidFill>
                  <a:schemeClr val="bg1"/>
                </a:solidFill>
                <a:latin typeface="Times New Roman" pitchFamily="18" charset="0"/>
                <a:ea typeface="Times New Roman"/>
                <a:cs typeface="Times New Roman" pitchFamily="18" charset="0"/>
                <a:sym typeface="Times New Roman"/>
              </a:rPr>
              <a:t> </a:t>
            </a:r>
            <a:r>
              <a:rPr lang="en-US" sz="3200" dirty="0" err="1">
                <a:solidFill>
                  <a:schemeClr val="bg1"/>
                </a:solidFill>
                <a:latin typeface="Times New Roman" pitchFamily="18" charset="0"/>
                <a:ea typeface="Times New Roman"/>
                <a:cs typeface="Times New Roman" pitchFamily="18" charset="0"/>
                <a:sym typeface="Times New Roman"/>
              </a:rPr>
              <a:t>tinh</a:t>
            </a:r>
            <a:r>
              <a:rPr lang="en-US" sz="3200" dirty="0">
                <a:solidFill>
                  <a:schemeClr val="bg1"/>
                </a:solidFill>
                <a:latin typeface="Times New Roman" pitchFamily="18" charset="0"/>
                <a:ea typeface="Times New Roman"/>
                <a:cs typeface="Times New Roman" pitchFamily="18" charset="0"/>
                <a:sym typeface="Times New Roman"/>
              </a:rPr>
              <a:t> </a:t>
            </a:r>
            <a:r>
              <a:rPr lang="en-US" sz="3200" dirty="0" err="1">
                <a:solidFill>
                  <a:schemeClr val="bg1"/>
                </a:solidFill>
                <a:latin typeface="Times New Roman" pitchFamily="18" charset="0"/>
                <a:ea typeface="Times New Roman"/>
                <a:cs typeface="Times New Roman" pitchFamily="18" charset="0"/>
                <a:sym typeface="Times New Roman"/>
              </a:rPr>
              <a:t>thần</a:t>
            </a:r>
            <a:r>
              <a:rPr lang="en-US" sz="3200" dirty="0">
                <a:solidFill>
                  <a:schemeClr val="bg1"/>
                </a:solidFill>
                <a:latin typeface="Times New Roman" pitchFamily="18" charset="0"/>
                <a:ea typeface="Times New Roman"/>
                <a:cs typeface="Times New Roman" pitchFamily="18" charset="0"/>
                <a:sym typeface="Times New Roman"/>
              </a:rPr>
              <a:t> </a:t>
            </a:r>
            <a:r>
              <a:rPr lang="en-US" sz="3200" dirty="0" err="1">
                <a:solidFill>
                  <a:schemeClr val="bg1"/>
                </a:solidFill>
                <a:latin typeface="Times New Roman" pitchFamily="18" charset="0"/>
                <a:ea typeface="Times New Roman"/>
                <a:cs typeface="Times New Roman" pitchFamily="18" charset="0"/>
                <a:sym typeface="Times New Roman"/>
              </a:rPr>
              <a:t>dũng</a:t>
            </a:r>
            <a:r>
              <a:rPr lang="en-US" sz="3200" dirty="0">
                <a:solidFill>
                  <a:schemeClr val="bg1"/>
                </a:solidFill>
                <a:latin typeface="Times New Roman" pitchFamily="18" charset="0"/>
                <a:ea typeface="Times New Roman"/>
                <a:cs typeface="Times New Roman" pitchFamily="18" charset="0"/>
                <a:sym typeface="Times New Roman"/>
              </a:rPr>
              <a:t> </a:t>
            </a:r>
            <a:r>
              <a:rPr lang="en-US" sz="3200" dirty="0" err="1">
                <a:solidFill>
                  <a:schemeClr val="bg1"/>
                </a:solidFill>
                <a:latin typeface="Times New Roman" pitchFamily="18" charset="0"/>
                <a:ea typeface="Times New Roman"/>
                <a:cs typeface="Times New Roman" pitchFamily="18" charset="0"/>
                <a:sym typeface="Times New Roman"/>
              </a:rPr>
              <a:t>cảm</a:t>
            </a:r>
            <a:r>
              <a:rPr lang="en-US" sz="3200" dirty="0">
                <a:solidFill>
                  <a:schemeClr val="bg1"/>
                </a:solidFill>
                <a:latin typeface="Times New Roman" pitchFamily="18" charset="0"/>
                <a:ea typeface="Times New Roman"/>
                <a:cs typeface="Times New Roman" pitchFamily="18" charset="0"/>
                <a:sym typeface="Times New Roman"/>
              </a:rPr>
              <a:t>, </a:t>
            </a:r>
            <a:r>
              <a:rPr lang="en-US" sz="3200" dirty="0" err="1">
                <a:solidFill>
                  <a:schemeClr val="bg1"/>
                </a:solidFill>
                <a:latin typeface="Times New Roman" pitchFamily="18" charset="0"/>
                <a:ea typeface="Times New Roman"/>
                <a:cs typeface="Times New Roman" pitchFamily="18" charset="0"/>
                <a:sym typeface="Times New Roman"/>
              </a:rPr>
              <a:t>khả</a:t>
            </a:r>
            <a:r>
              <a:rPr lang="en-US" sz="3200" dirty="0">
                <a:solidFill>
                  <a:schemeClr val="bg1"/>
                </a:solidFill>
                <a:latin typeface="Times New Roman" pitchFamily="18" charset="0"/>
                <a:ea typeface="Times New Roman"/>
                <a:cs typeface="Times New Roman" pitchFamily="18" charset="0"/>
                <a:sym typeface="Times New Roman"/>
              </a:rPr>
              <a:t> </a:t>
            </a:r>
            <a:r>
              <a:rPr lang="en-US" sz="3200" dirty="0" err="1">
                <a:solidFill>
                  <a:schemeClr val="bg1"/>
                </a:solidFill>
                <a:latin typeface="Times New Roman" pitchFamily="18" charset="0"/>
                <a:ea typeface="Times New Roman"/>
                <a:cs typeface="Times New Roman" pitchFamily="18" charset="0"/>
                <a:sym typeface="Times New Roman"/>
              </a:rPr>
              <a:t>năng</a:t>
            </a:r>
            <a:r>
              <a:rPr lang="en-US" sz="3200" dirty="0">
                <a:solidFill>
                  <a:schemeClr val="bg1"/>
                </a:solidFill>
                <a:latin typeface="Times New Roman" pitchFamily="18" charset="0"/>
                <a:ea typeface="Times New Roman"/>
                <a:cs typeface="Times New Roman" pitchFamily="18" charset="0"/>
                <a:sym typeface="Times New Roman"/>
              </a:rPr>
              <a:t> </a:t>
            </a:r>
            <a:r>
              <a:rPr lang="en-US" sz="3200" dirty="0" err="1">
                <a:solidFill>
                  <a:schemeClr val="bg1"/>
                </a:solidFill>
                <a:latin typeface="Times New Roman" pitchFamily="18" charset="0"/>
                <a:ea typeface="Times New Roman"/>
                <a:cs typeface="Times New Roman" pitchFamily="18" charset="0"/>
                <a:sym typeface="Times New Roman"/>
              </a:rPr>
              <a:t>làm</a:t>
            </a:r>
            <a:r>
              <a:rPr lang="en-US" sz="3200" dirty="0">
                <a:solidFill>
                  <a:schemeClr val="bg1"/>
                </a:solidFill>
                <a:latin typeface="Times New Roman" pitchFamily="18" charset="0"/>
                <a:ea typeface="Times New Roman"/>
                <a:cs typeface="Times New Roman" pitchFamily="18" charset="0"/>
                <a:sym typeface="Times New Roman"/>
              </a:rPr>
              <a:t> </a:t>
            </a:r>
            <a:r>
              <a:rPr lang="en-US" sz="3200" dirty="0" err="1">
                <a:solidFill>
                  <a:schemeClr val="bg1"/>
                </a:solidFill>
                <a:latin typeface="Times New Roman" pitchFamily="18" charset="0"/>
                <a:ea typeface="Times New Roman"/>
                <a:cs typeface="Times New Roman" pitchFamily="18" charset="0"/>
                <a:sym typeface="Times New Roman"/>
              </a:rPr>
              <a:t>cách</a:t>
            </a:r>
            <a:r>
              <a:rPr lang="en-US" sz="3200" dirty="0">
                <a:solidFill>
                  <a:schemeClr val="bg1"/>
                </a:solidFill>
                <a:latin typeface="Times New Roman" pitchFamily="18" charset="0"/>
                <a:ea typeface="Times New Roman"/>
                <a:cs typeface="Times New Roman" pitchFamily="18" charset="0"/>
                <a:sym typeface="Times New Roman"/>
              </a:rPr>
              <a:t> </a:t>
            </a:r>
            <a:r>
              <a:rPr lang="en-US" sz="3200" dirty="0" err="1">
                <a:solidFill>
                  <a:schemeClr val="bg1"/>
                </a:solidFill>
                <a:latin typeface="Times New Roman" pitchFamily="18" charset="0"/>
                <a:ea typeface="Times New Roman"/>
                <a:cs typeface="Times New Roman" pitchFamily="18" charset="0"/>
                <a:sym typeface="Times New Roman"/>
              </a:rPr>
              <a:t>mạng</a:t>
            </a:r>
            <a:r>
              <a:rPr lang="en-US" sz="3200" dirty="0">
                <a:solidFill>
                  <a:schemeClr val="bg1"/>
                </a:solidFill>
                <a:latin typeface="Times New Roman" pitchFamily="18" charset="0"/>
                <a:ea typeface="Times New Roman"/>
                <a:cs typeface="Times New Roman" pitchFamily="18" charset="0"/>
                <a:sym typeface="Times New Roman"/>
              </a:rPr>
              <a:t> </a:t>
            </a:r>
            <a:r>
              <a:rPr lang="en-US" sz="3200" dirty="0" err="1">
                <a:solidFill>
                  <a:schemeClr val="bg1"/>
                </a:solidFill>
                <a:latin typeface="Times New Roman" pitchFamily="18" charset="0"/>
                <a:ea typeface="Times New Roman"/>
                <a:cs typeface="Times New Roman" pitchFamily="18" charset="0"/>
                <a:sym typeface="Times New Roman"/>
              </a:rPr>
              <a:t>của</a:t>
            </a:r>
            <a:r>
              <a:rPr lang="en-US" sz="3200" dirty="0">
                <a:solidFill>
                  <a:schemeClr val="bg1"/>
                </a:solidFill>
                <a:latin typeface="Times New Roman" pitchFamily="18" charset="0"/>
                <a:ea typeface="Times New Roman"/>
                <a:cs typeface="Times New Roman" pitchFamily="18" charset="0"/>
                <a:sym typeface="Times New Roman"/>
              </a:rPr>
              <a:t> </a:t>
            </a:r>
            <a:r>
              <a:rPr lang="en-US" sz="3200" err="1">
                <a:solidFill>
                  <a:schemeClr val="bg1"/>
                </a:solidFill>
                <a:latin typeface="Times New Roman" pitchFamily="18" charset="0"/>
                <a:ea typeface="Times New Roman"/>
                <a:cs typeface="Times New Roman" pitchFamily="18" charset="0"/>
                <a:sym typeface="Times New Roman"/>
              </a:rPr>
              <a:t>nhân</a:t>
            </a:r>
            <a:r>
              <a:rPr lang="en-US" sz="3200">
                <a:solidFill>
                  <a:schemeClr val="bg1"/>
                </a:solidFill>
                <a:latin typeface="Times New Roman" pitchFamily="18" charset="0"/>
                <a:ea typeface="Times New Roman"/>
                <a:cs typeface="Times New Roman" pitchFamily="18" charset="0"/>
                <a:sym typeface="Times New Roman"/>
              </a:rPr>
              <a:t> </a:t>
            </a:r>
            <a:r>
              <a:rPr lang="en-US" sz="3200" smtClean="0">
                <a:solidFill>
                  <a:schemeClr val="bg1"/>
                </a:solidFill>
                <a:latin typeface="Times New Roman" pitchFamily="18" charset="0"/>
                <a:ea typeface="Times New Roman"/>
                <a:cs typeface="Times New Roman" pitchFamily="18" charset="0"/>
                <a:sym typeface="Times New Roman"/>
              </a:rPr>
              <a:t>dân.</a:t>
            </a:r>
            <a:r>
              <a:rPr lang="de-DE">
                <a:latin typeface="Times New Roman" pitchFamily="18" charset="0"/>
                <a:cs typeface="Times New Roman" pitchFamily="18" charset="0"/>
              </a:rPr>
              <a:t> </a:t>
            </a:r>
            <a:r>
              <a:rPr lang="de-DE" sz="3200">
                <a:solidFill>
                  <a:schemeClr val="bg1"/>
                </a:solidFill>
                <a:latin typeface="Times New Roman" pitchFamily="18" charset="0"/>
                <a:cs typeface="Times New Roman" pitchFamily="18" charset="0"/>
              </a:rPr>
              <a:t>Đ</a:t>
            </a:r>
            <a:r>
              <a:rPr lang="de-DE" sz="3200" smtClean="0">
                <a:solidFill>
                  <a:schemeClr val="bg1"/>
                </a:solidFill>
                <a:latin typeface="Times New Roman" pitchFamily="18" charset="0"/>
                <a:cs typeface="Times New Roman" pitchFamily="18" charset="0"/>
              </a:rPr>
              <a:t>ây là sự </a:t>
            </a:r>
            <a:r>
              <a:rPr lang="de-DE" sz="3200">
                <a:solidFill>
                  <a:schemeClr val="bg1"/>
                </a:solidFill>
                <a:latin typeface="Times New Roman" pitchFamily="18" charset="0"/>
                <a:cs typeface="Times New Roman" pitchFamily="18" charset="0"/>
              </a:rPr>
              <a:t>thành công bước đầu cho thấy nhân dân ta hoàn toàn có thể làm cách mạng thành công.</a:t>
            </a:r>
            <a:endParaRPr sz="3200" dirty="0">
              <a:solidFill>
                <a:schemeClr val="bg1"/>
              </a:solidFill>
              <a:latin typeface="Times New Roman" pitchFamily="18" charset="0"/>
              <a:cs typeface="Times New Roman" pitchFamily="18" charset="0"/>
            </a:endParaRPr>
          </a:p>
        </p:txBody>
      </p:sp>
      <p:sp>
        <p:nvSpPr>
          <p:cNvPr id="15" name="Google Shape;305;p20"/>
          <p:cNvSpPr txBox="1"/>
          <p:nvPr/>
        </p:nvSpPr>
        <p:spPr>
          <a:xfrm>
            <a:off x="-1" y="4638860"/>
            <a:ext cx="11876611" cy="1299039"/>
          </a:xfrm>
          <a:prstGeom prst="rect">
            <a:avLst/>
          </a:prstGeom>
          <a:noFill/>
          <a:ln>
            <a:noFill/>
          </a:ln>
        </p:spPr>
        <p:txBody>
          <a:bodyPr spcFirstLastPara="1" wrap="square" lIns="91425" tIns="45700" rIns="91425" bIns="45700" anchor="t" anchorCtr="0">
            <a:noAutofit/>
          </a:bodyPr>
          <a:lstStyle/>
          <a:p>
            <a:pPr lvl="0">
              <a:lnSpc>
                <a:spcPct val="90000"/>
              </a:lnSpc>
              <a:buClr>
                <a:schemeClr val="lt1"/>
              </a:buClr>
              <a:buSzPts val="3200"/>
            </a:pPr>
            <a:r>
              <a:rPr lang="de-DE" sz="3200" b="1" smtClean="0">
                <a:solidFill>
                  <a:schemeClr val="accent2"/>
                </a:solidFill>
                <a:latin typeface="Times New Roman" pitchFamily="18" charset="0"/>
                <a:cs typeface="Times New Roman" pitchFamily="18" charset="0"/>
              </a:rPr>
              <a:t>    Phong trào này </a:t>
            </a:r>
            <a:r>
              <a:rPr lang="de-DE" sz="3200" b="1">
                <a:solidFill>
                  <a:schemeClr val="accent2"/>
                </a:solidFill>
                <a:latin typeface="Times New Roman" pitchFamily="18" charset="0"/>
                <a:cs typeface="Times New Roman" pitchFamily="18" charset="0"/>
              </a:rPr>
              <a:t>có tác động gì đối với phong trào của cả nước?</a:t>
            </a:r>
            <a:endParaRPr b="1">
              <a:solidFill>
                <a:schemeClr val="accent2"/>
              </a:solidFill>
              <a:latin typeface="Times New Roman" pitchFamily="18" charset="0"/>
              <a:cs typeface="Times New Roman" pitchFamily="18" charset="0"/>
            </a:endParaRPr>
          </a:p>
        </p:txBody>
      </p:sp>
      <p:sp>
        <p:nvSpPr>
          <p:cNvPr id="16" name="Google Shape;304;p20"/>
          <p:cNvSpPr txBox="1"/>
          <p:nvPr/>
        </p:nvSpPr>
        <p:spPr>
          <a:xfrm>
            <a:off x="430794" y="5288379"/>
            <a:ext cx="11015020" cy="1077178"/>
          </a:xfrm>
          <a:prstGeom prst="rect">
            <a:avLst/>
          </a:prstGeom>
          <a:noFill/>
          <a:ln>
            <a:noFill/>
          </a:ln>
        </p:spPr>
        <p:txBody>
          <a:bodyPr spcFirstLastPara="1" wrap="square" lIns="91425" tIns="45700" rIns="91425" bIns="45700" anchor="t" anchorCtr="0">
            <a:spAutoFit/>
          </a:bodyPr>
          <a:lstStyle/>
          <a:p>
            <a:pPr lvl="0">
              <a:buClr>
                <a:srgbClr val="F0587D"/>
              </a:buClr>
              <a:buSzPts val="3200"/>
            </a:pPr>
            <a:r>
              <a:rPr lang="en-US" sz="3200">
                <a:solidFill>
                  <a:schemeClr val="bg1"/>
                </a:solidFill>
                <a:latin typeface="Times New Roman"/>
                <a:ea typeface="Times New Roman"/>
                <a:cs typeface="Times New Roman"/>
                <a:sym typeface="Times New Roman"/>
              </a:rPr>
              <a:t>- </a:t>
            </a:r>
            <a:r>
              <a:rPr lang="de-DE" sz="3200">
                <a:solidFill>
                  <a:schemeClr val="bg1"/>
                </a:solidFill>
                <a:latin typeface="Times New Roman" pitchFamily="18" charset="0"/>
                <a:cs typeface="Times New Roman" pitchFamily="18" charset="0"/>
              </a:rPr>
              <a:t>Phong trào Xô </a:t>
            </a:r>
            <a:r>
              <a:rPr lang="de-DE" sz="3200" smtClean="0">
                <a:solidFill>
                  <a:schemeClr val="bg1"/>
                </a:solidFill>
                <a:latin typeface="Times New Roman" pitchFamily="18" charset="0"/>
                <a:cs typeface="Times New Roman" pitchFamily="18" charset="0"/>
              </a:rPr>
              <a:t>viết </a:t>
            </a:r>
            <a:r>
              <a:rPr lang="de-DE" sz="3200">
                <a:solidFill>
                  <a:schemeClr val="bg1"/>
                </a:solidFill>
                <a:latin typeface="Times New Roman" pitchFamily="18" charset="0"/>
                <a:cs typeface="Times New Roman" pitchFamily="18" charset="0"/>
              </a:rPr>
              <a:t>Nghệ </a:t>
            </a:r>
            <a:r>
              <a:rPr lang="de-DE" sz="3200" smtClean="0">
                <a:solidFill>
                  <a:schemeClr val="bg1"/>
                </a:solidFill>
                <a:latin typeface="Times New Roman" pitchFamily="18" charset="0"/>
                <a:cs typeface="Times New Roman" pitchFamily="18" charset="0"/>
              </a:rPr>
              <a:t>- Tĩnh </a:t>
            </a:r>
            <a:r>
              <a:rPr lang="de-DE" sz="3200">
                <a:solidFill>
                  <a:schemeClr val="bg1"/>
                </a:solidFill>
                <a:latin typeface="Times New Roman" pitchFamily="18" charset="0"/>
                <a:cs typeface="Times New Roman" pitchFamily="18" charset="0"/>
              </a:rPr>
              <a:t>đã khích lệ, </a:t>
            </a:r>
            <a:r>
              <a:rPr lang="de-DE" sz="3200" smtClean="0">
                <a:solidFill>
                  <a:schemeClr val="bg1"/>
                </a:solidFill>
                <a:latin typeface="Times New Roman" pitchFamily="18" charset="0"/>
                <a:cs typeface="Times New Roman" pitchFamily="18" charset="0"/>
              </a:rPr>
              <a:t>cổ </a:t>
            </a:r>
            <a:r>
              <a:rPr lang="de-DE" sz="3200">
                <a:solidFill>
                  <a:schemeClr val="bg1"/>
                </a:solidFill>
                <a:latin typeface="Times New Roman" pitchFamily="18" charset="0"/>
                <a:cs typeface="Times New Roman" pitchFamily="18" charset="0"/>
              </a:rPr>
              <a:t>vũ động viên tinh thần yêu nước của nhân dân ta.</a:t>
            </a:r>
            <a:endParaRPr dirty="0">
              <a:solidFill>
                <a:schemeClr val="bg1"/>
              </a:solidFill>
              <a:latin typeface="Times New Roman" pitchFamily="18" charset="0"/>
              <a:cs typeface="Times New Roman" pitchFamily="18" charset="0"/>
            </a:endParaRPr>
          </a:p>
        </p:txBody>
      </p:sp>
      <p:pic>
        <p:nvPicPr>
          <p:cNvPr id="17" name="Picture 2" descr="D:\Documents\bai-8-ls5-xo-viet-nghe-tinh-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4181" y="1039130"/>
            <a:ext cx="3702429" cy="3227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857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750"/>
                                        <p:tgtEl>
                                          <p:spTgt spid="13"/>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750"/>
                                        <p:tgtEl>
                                          <p:spTgt spid="15"/>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pic>
        <p:nvPicPr>
          <p:cNvPr id="317" name="Google Shape;317;p22" descr="IMG_0764"/>
          <p:cNvPicPr preferRelativeResize="0"/>
          <p:nvPr/>
        </p:nvPicPr>
        <p:blipFill rotWithShape="1">
          <a:blip r:embed="rId3">
            <a:alphaModFix/>
          </a:blip>
          <a:srcRect l="1613" r="1612" b="16129"/>
          <a:stretch/>
        </p:blipFill>
        <p:spPr>
          <a:xfrm>
            <a:off x="239594" y="332508"/>
            <a:ext cx="11619897" cy="5451637"/>
          </a:xfrm>
          <a:prstGeom prst="rect">
            <a:avLst/>
          </a:prstGeom>
          <a:noFill/>
          <a:ln>
            <a:noFill/>
          </a:ln>
        </p:spPr>
      </p:pic>
      <p:sp>
        <p:nvSpPr>
          <p:cNvPr id="318" name="Google Shape;318;p22"/>
          <p:cNvSpPr txBox="1"/>
          <p:nvPr/>
        </p:nvSpPr>
        <p:spPr>
          <a:xfrm>
            <a:off x="1477542" y="5381537"/>
            <a:ext cx="9144000" cy="40260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2800"/>
              <a:buFont typeface="Arial"/>
              <a:buNone/>
            </a:pPr>
            <a:endParaRPr sz="2800" b="1">
              <a:solidFill>
                <a:srgbClr val="F8CBAD"/>
              </a:solidFill>
              <a:latin typeface="Times New Roman"/>
              <a:ea typeface="Times New Roman"/>
              <a:cs typeface="Times New Roman"/>
              <a:sym typeface="Times New Roman"/>
            </a:endParaRPr>
          </a:p>
          <a:p>
            <a:pPr marL="0" marR="0" lvl="0" indent="0" algn="ctr" rtl="0">
              <a:spcBef>
                <a:spcPts val="0"/>
              </a:spcBef>
              <a:spcAft>
                <a:spcPts val="0"/>
              </a:spcAft>
              <a:buClr>
                <a:srgbClr val="F8CBAD"/>
              </a:buClr>
              <a:buSzPts val="2800"/>
              <a:buFont typeface="Arial"/>
              <a:buNone/>
            </a:pPr>
            <a:r>
              <a:rPr lang="en-US" sz="2800" b="1">
                <a:solidFill>
                  <a:srgbClr val="F8CBAD"/>
                </a:solidFill>
                <a:latin typeface="Times New Roman"/>
                <a:ea typeface="Times New Roman"/>
                <a:cs typeface="Times New Roman"/>
                <a:sym typeface="Times New Roman"/>
              </a:rPr>
              <a:t>Nghĩa trang 12-9 tại Hưng </a:t>
            </a:r>
            <a:r>
              <a:rPr lang="en-US" sz="2800" b="1" smtClean="0">
                <a:solidFill>
                  <a:srgbClr val="F8CBAD"/>
                </a:solidFill>
                <a:latin typeface="Times New Roman"/>
                <a:ea typeface="Times New Roman"/>
                <a:cs typeface="Times New Roman"/>
                <a:sym typeface="Times New Roman"/>
              </a:rPr>
              <a:t>Nguyên – Nghệ An</a:t>
            </a:r>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7"/>
                                        </p:tgtEl>
                                        <p:attrNameLst>
                                          <p:attrName>style.visibility</p:attrName>
                                        </p:attrNameLst>
                                      </p:cBhvr>
                                      <p:to>
                                        <p:strVal val="visible"/>
                                      </p:to>
                                    </p:set>
                                    <p:animEffect transition="in" filter="fade">
                                      <p:cBhvr>
                                        <p:cTn id="7" dur="500"/>
                                        <p:tgtEl>
                                          <p:spTgt spid="3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18"/>
                                        </p:tgtEl>
                                        <p:attrNameLst>
                                          <p:attrName>style.visibility</p:attrName>
                                        </p:attrNameLst>
                                      </p:cBhvr>
                                      <p:to>
                                        <p:strVal val="visible"/>
                                      </p:to>
                                    </p:set>
                                    <p:animEffect transition="in" filter="fade">
                                      <p:cBhvr>
                                        <p:cTn id="12" dur="750"/>
                                        <p:tgtEl>
                                          <p:spTgt spid="3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pic>
        <p:nvPicPr>
          <p:cNvPr id="319" name="Google Shape;319;p22" descr="Ngã ba Nghen"/>
          <p:cNvPicPr preferRelativeResize="0"/>
          <p:nvPr/>
        </p:nvPicPr>
        <p:blipFill rotWithShape="1">
          <a:blip r:embed="rId3">
            <a:alphaModFix/>
          </a:blip>
          <a:srcRect t="10001"/>
          <a:stretch/>
        </p:blipFill>
        <p:spPr>
          <a:xfrm>
            <a:off x="290946" y="360217"/>
            <a:ext cx="11596254" cy="5389419"/>
          </a:xfrm>
          <a:prstGeom prst="rect">
            <a:avLst/>
          </a:prstGeom>
          <a:noFill/>
          <a:ln>
            <a:noFill/>
          </a:ln>
        </p:spPr>
      </p:pic>
      <p:sp>
        <p:nvSpPr>
          <p:cNvPr id="320" name="Google Shape;320;p22"/>
          <p:cNvSpPr txBox="1"/>
          <p:nvPr/>
        </p:nvSpPr>
        <p:spPr>
          <a:xfrm>
            <a:off x="290947" y="5940615"/>
            <a:ext cx="11596253" cy="41555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F8CBAD"/>
              </a:buClr>
              <a:buSzPts val="2800"/>
              <a:buFont typeface="Arial"/>
              <a:buNone/>
            </a:pPr>
            <a:r>
              <a:rPr lang="en-US" sz="2800" b="1">
                <a:solidFill>
                  <a:srgbClr val="F8CBAD"/>
                </a:solidFill>
                <a:latin typeface="Times New Roman"/>
                <a:ea typeface="Times New Roman"/>
                <a:cs typeface="Times New Roman"/>
                <a:sym typeface="Times New Roman"/>
              </a:rPr>
              <a:t>Đài tưởng niệm các chiến sĩ Xô Viết tại Ngã ba Nghèn</a:t>
            </a:r>
            <a:endParaRPr/>
          </a:p>
        </p:txBody>
      </p:sp>
    </p:spTree>
    <p:extLst>
      <p:ext uri="{BB962C8B-B14F-4D97-AF65-F5344CB8AC3E}">
        <p14:creationId xmlns:p14="http://schemas.microsoft.com/office/powerpoint/2010/main" val="326785973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9"/>
                                        </p:tgtEl>
                                        <p:attrNameLst>
                                          <p:attrName>style.visibility</p:attrName>
                                        </p:attrNameLst>
                                      </p:cBhvr>
                                      <p:to>
                                        <p:strVal val="visible"/>
                                      </p:to>
                                    </p:set>
                                    <p:animEffect transition="in" filter="fade">
                                      <p:cBhvr>
                                        <p:cTn id="7" dur="500"/>
                                        <p:tgtEl>
                                          <p:spTgt spid="3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20"/>
                                        </p:tgtEl>
                                        <p:attrNameLst>
                                          <p:attrName>style.visibility</p:attrName>
                                        </p:attrNameLst>
                                      </p:cBhvr>
                                      <p:to>
                                        <p:strVal val="visible"/>
                                      </p:to>
                                    </p:set>
                                    <p:animEffect transition="in" filter="fade">
                                      <p:cBhvr>
                                        <p:cTn id="12" dur="500"/>
                                        <p:tgtEl>
                                          <p:spTgt spid="3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pic>
        <p:nvPicPr>
          <p:cNvPr id="327" name="Google Shape;327;p23"/>
          <p:cNvPicPr preferRelativeResize="0"/>
          <p:nvPr/>
        </p:nvPicPr>
        <p:blipFill rotWithShape="1">
          <a:blip r:embed="rId3">
            <a:alphaModFix/>
          </a:blip>
          <a:srcRect/>
          <a:stretch/>
        </p:blipFill>
        <p:spPr>
          <a:xfrm>
            <a:off x="304800" y="430448"/>
            <a:ext cx="5575495" cy="3841301"/>
          </a:xfrm>
          <a:prstGeom prst="rect">
            <a:avLst/>
          </a:prstGeom>
          <a:noFill/>
          <a:ln>
            <a:noFill/>
          </a:ln>
        </p:spPr>
      </p:pic>
      <p:sp>
        <p:nvSpPr>
          <p:cNvPr id="328" name="Google Shape;328;p23"/>
          <p:cNvSpPr txBox="1"/>
          <p:nvPr/>
        </p:nvSpPr>
        <p:spPr>
          <a:xfrm>
            <a:off x="304800" y="4464187"/>
            <a:ext cx="5363570" cy="41555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F8CBAD"/>
              </a:buClr>
              <a:buSzPts val="2800"/>
              <a:buFont typeface="Arial"/>
              <a:buNone/>
            </a:pPr>
            <a:r>
              <a:rPr lang="en-US" sz="2800" b="1">
                <a:solidFill>
                  <a:srgbClr val="F8CBAD"/>
                </a:solidFill>
                <a:latin typeface="Times New Roman"/>
                <a:ea typeface="Times New Roman"/>
                <a:cs typeface="Times New Roman"/>
                <a:sym typeface="Times New Roman"/>
              </a:rPr>
              <a:t>Tượng đài công – nông – binh ngã ba Bến Thủy – Nghệ An</a:t>
            </a:r>
            <a:endParaRPr sz="2800" b="1">
              <a:solidFill>
                <a:srgbClr val="F8CBAD"/>
              </a:solidFill>
              <a:latin typeface="Times New Roman"/>
              <a:ea typeface="Times New Roman"/>
              <a:cs typeface="Times New Roman"/>
              <a:sym typeface="Times New Roman"/>
            </a:endParaRPr>
          </a:p>
        </p:txBody>
      </p:sp>
      <p:pic>
        <p:nvPicPr>
          <p:cNvPr id="329" name="Google Shape;329;p23"/>
          <p:cNvPicPr preferRelativeResize="0"/>
          <p:nvPr/>
        </p:nvPicPr>
        <p:blipFill rotWithShape="1">
          <a:blip r:embed="rId4">
            <a:alphaModFix/>
          </a:blip>
          <a:srcRect l="4327" r="15192"/>
          <a:stretch/>
        </p:blipFill>
        <p:spPr>
          <a:xfrm>
            <a:off x="6330463" y="430448"/>
            <a:ext cx="5584872" cy="3769033"/>
          </a:xfrm>
          <a:prstGeom prst="rect">
            <a:avLst/>
          </a:prstGeom>
          <a:noFill/>
          <a:ln>
            <a:noFill/>
          </a:ln>
        </p:spPr>
      </p:pic>
      <p:sp>
        <p:nvSpPr>
          <p:cNvPr id="330" name="Google Shape;330;p23"/>
          <p:cNvSpPr txBox="1"/>
          <p:nvPr/>
        </p:nvSpPr>
        <p:spPr>
          <a:xfrm>
            <a:off x="6441114" y="4437542"/>
            <a:ext cx="5363570" cy="41555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F8CBAD"/>
              </a:buClr>
              <a:buSzPts val="2800"/>
              <a:buFont typeface="Arial"/>
              <a:buNone/>
            </a:pPr>
            <a:r>
              <a:rPr lang="en-US" sz="2800" b="1">
                <a:solidFill>
                  <a:srgbClr val="F8CBAD"/>
                </a:solidFill>
                <a:latin typeface="Times New Roman"/>
                <a:ea typeface="Times New Roman"/>
                <a:cs typeface="Times New Roman"/>
                <a:sym typeface="Times New Roman"/>
              </a:rPr>
              <a:t>Bảo tàng Xô viết Nghệ - Tĩnh</a:t>
            </a:r>
            <a:endParaRPr sz="2800" b="1">
              <a:solidFill>
                <a:srgbClr val="F8CBAD"/>
              </a:solidFill>
              <a:latin typeface="Times New Roman"/>
              <a:ea typeface="Times New Roman"/>
              <a:cs typeface="Times New Roman"/>
              <a:sym typeface="Times New Roman"/>
            </a:endParaRPr>
          </a:p>
        </p:txBody>
      </p:sp>
      <p:pic>
        <p:nvPicPr>
          <p:cNvPr id="331" name="Google Shape;331;p23"/>
          <p:cNvPicPr preferRelativeResize="0"/>
          <p:nvPr/>
        </p:nvPicPr>
        <p:blipFill rotWithShape="1">
          <a:blip r:embed="rId5">
            <a:alphaModFix/>
          </a:blip>
          <a:srcRect t="32472" b="4547"/>
          <a:stretch/>
        </p:blipFill>
        <p:spPr>
          <a:xfrm>
            <a:off x="260363" y="5462885"/>
            <a:ext cx="11654972" cy="12946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8"/>
                                        </p:tgtEl>
                                        <p:attrNameLst>
                                          <p:attrName>style.visibility</p:attrName>
                                        </p:attrNameLst>
                                      </p:cBhvr>
                                      <p:to>
                                        <p:strVal val="visible"/>
                                      </p:to>
                                    </p:set>
                                    <p:animEffect transition="in" filter="fade">
                                      <p:cBhvr>
                                        <p:cTn id="7" dur="500"/>
                                        <p:tgtEl>
                                          <p:spTgt spid="3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27"/>
                                        </p:tgtEl>
                                        <p:attrNameLst>
                                          <p:attrName>style.visibility</p:attrName>
                                        </p:attrNameLst>
                                      </p:cBhvr>
                                      <p:to>
                                        <p:strVal val="visible"/>
                                      </p:to>
                                    </p:set>
                                    <p:animEffect transition="in" filter="fade">
                                      <p:cBhvr>
                                        <p:cTn id="12" dur="500"/>
                                        <p:tgtEl>
                                          <p:spTgt spid="32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30"/>
                                        </p:tgtEl>
                                        <p:attrNameLst>
                                          <p:attrName>style.visibility</p:attrName>
                                        </p:attrNameLst>
                                      </p:cBhvr>
                                      <p:to>
                                        <p:strVal val="visible"/>
                                      </p:to>
                                    </p:set>
                                    <p:animEffect transition="in" filter="fade">
                                      <p:cBhvr>
                                        <p:cTn id="17" dur="500"/>
                                        <p:tgtEl>
                                          <p:spTgt spid="33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29"/>
                                        </p:tgtEl>
                                        <p:attrNameLst>
                                          <p:attrName>style.visibility</p:attrName>
                                        </p:attrNameLst>
                                      </p:cBhvr>
                                      <p:to>
                                        <p:strVal val="visible"/>
                                      </p:to>
                                    </p:set>
                                    <p:animEffect transition="in" filter="fade">
                                      <p:cBhvr>
                                        <p:cTn id="22" dur="500"/>
                                        <p:tgtEl>
                                          <p:spTgt spid="32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30">
                                            <p:txEl>
                                              <p:pRg st="0" end="0"/>
                                            </p:txEl>
                                          </p:spTgt>
                                        </p:tgtEl>
                                        <p:attrNameLst>
                                          <p:attrName>style.visibility</p:attrName>
                                        </p:attrNameLst>
                                      </p:cBhvr>
                                      <p:to>
                                        <p:strVal val="visible"/>
                                      </p:to>
                                    </p:set>
                                    <p:animEffect transition="in" filter="fade">
                                      <p:cBhvr>
                                        <p:cTn id="27" dur="500"/>
                                        <p:tgtEl>
                                          <p:spTgt spid="33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grpSp>
        <p:nvGrpSpPr>
          <p:cNvPr id="336" name="Google Shape;336;p24"/>
          <p:cNvGrpSpPr/>
          <p:nvPr/>
        </p:nvGrpSpPr>
        <p:grpSpPr>
          <a:xfrm>
            <a:off x="7596552" y="154745"/>
            <a:ext cx="4874093" cy="2574388"/>
            <a:chOff x="17570" y="0"/>
            <a:chExt cx="8004877" cy="5465370"/>
          </a:xfrm>
        </p:grpSpPr>
        <p:pic>
          <p:nvPicPr>
            <p:cNvPr id="337" name="Google Shape;337;p24"/>
            <p:cNvPicPr preferRelativeResize="0"/>
            <p:nvPr/>
          </p:nvPicPr>
          <p:blipFill rotWithShape="1">
            <a:blip r:embed="rId3">
              <a:alphaModFix/>
            </a:blip>
            <a:srcRect/>
            <a:stretch/>
          </p:blipFill>
          <p:spPr>
            <a:xfrm>
              <a:off x="17570" y="0"/>
              <a:ext cx="8004877" cy="5465370"/>
            </a:xfrm>
            <a:prstGeom prst="rect">
              <a:avLst/>
            </a:prstGeom>
            <a:noFill/>
            <a:ln>
              <a:noFill/>
            </a:ln>
          </p:spPr>
        </p:pic>
        <p:pic>
          <p:nvPicPr>
            <p:cNvPr id="338" name="Google Shape;338;p24"/>
            <p:cNvPicPr preferRelativeResize="0"/>
            <p:nvPr/>
          </p:nvPicPr>
          <p:blipFill rotWithShape="1">
            <a:blip r:embed="rId4">
              <a:alphaModFix/>
            </a:blip>
            <a:srcRect/>
            <a:stretch/>
          </p:blipFill>
          <p:spPr>
            <a:xfrm>
              <a:off x="1590472" y="0"/>
              <a:ext cx="4505528" cy="3003685"/>
            </a:xfrm>
            <a:prstGeom prst="rect">
              <a:avLst/>
            </a:prstGeom>
            <a:noFill/>
            <a:ln>
              <a:noFill/>
            </a:ln>
          </p:spPr>
        </p:pic>
      </p:grpSp>
      <p:sp>
        <p:nvSpPr>
          <p:cNvPr id="339" name="Google Shape;339;p24"/>
          <p:cNvSpPr txBox="1"/>
          <p:nvPr/>
        </p:nvSpPr>
        <p:spPr>
          <a:xfrm>
            <a:off x="340323" y="1758562"/>
            <a:ext cx="7256229" cy="397031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Clr>
                <a:schemeClr val="lt1"/>
              </a:buClr>
              <a:buSzPts val="3600"/>
              <a:buFont typeface="Arial"/>
              <a:buNone/>
            </a:pPr>
            <a:r>
              <a:rPr lang="en-US" sz="3600" b="1">
                <a:solidFill>
                  <a:schemeClr val="lt1"/>
                </a:solidFill>
                <a:latin typeface="Times New Roman"/>
                <a:ea typeface="Times New Roman"/>
                <a:cs typeface="Times New Roman"/>
                <a:sym typeface="Times New Roman"/>
              </a:rPr>
              <a:t>     Trong những năm 1930-1931, nhân dân Nghệ -Tĩnh đã đấu tranh quyết liệt,  giành được quyền làm chủ, xây dựng cuộc sống mới văn minh, tiến bộ ở nhiều vùng nông thôn rộng lớn. Ngày 12-9 là ngày kỉ niệm Xô viết Nghệ -Tĩnh.</a:t>
            </a:r>
            <a:endParaRPr/>
          </a:p>
        </p:txBody>
      </p:sp>
      <p:sp>
        <p:nvSpPr>
          <p:cNvPr id="340" name="Google Shape;340;p24"/>
          <p:cNvSpPr txBox="1"/>
          <p:nvPr/>
        </p:nvSpPr>
        <p:spPr>
          <a:xfrm>
            <a:off x="2441072" y="928240"/>
            <a:ext cx="2438400" cy="64135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FFFF00"/>
              </a:buClr>
              <a:buSzPts val="3600"/>
              <a:buFont typeface="Times New Roman"/>
              <a:buNone/>
            </a:pPr>
            <a:r>
              <a:rPr lang="en-US" sz="3600" b="1">
                <a:solidFill>
                  <a:srgbClr val="FFFF00"/>
                </a:solidFill>
                <a:latin typeface="Times New Roman"/>
                <a:ea typeface="Times New Roman"/>
                <a:cs typeface="Times New Roman"/>
                <a:sym typeface="Times New Roman"/>
              </a:rPr>
              <a:t>GHI NHỚ</a:t>
            </a:r>
            <a:endParaRPr/>
          </a:p>
        </p:txBody>
      </p:sp>
      <p:pic>
        <p:nvPicPr>
          <p:cNvPr id="8" name="Picture 2" descr="D:\Documents\bai-8-ls5-xo-viet-nghe-tinh-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74748" y="2729133"/>
            <a:ext cx="3702429" cy="32272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9">
                                            <p:txEl>
                                              <p:pRg st="0" end="0"/>
                                            </p:txEl>
                                          </p:spTgt>
                                        </p:tgtEl>
                                        <p:attrNameLst>
                                          <p:attrName>style.visibility</p:attrName>
                                        </p:attrNameLst>
                                      </p:cBhvr>
                                      <p:to>
                                        <p:strVal val="visible"/>
                                      </p:to>
                                    </p:set>
                                    <p:animEffect transition="in" filter="fade">
                                      <p:cBhvr>
                                        <p:cTn id="7" dur="80"/>
                                        <p:tgtEl>
                                          <p:spTgt spid="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40"/>
                                        </p:tgtEl>
                                        <p:attrNameLst>
                                          <p:attrName>style.visibility</p:attrName>
                                        </p:attrNameLst>
                                      </p:cBhvr>
                                      <p:to>
                                        <p:strVal val="visible"/>
                                      </p:to>
                                    </p:set>
                                    <p:animEffect transition="in" filter="fade">
                                      <p:cBhvr>
                                        <p:cTn id="12" dur="2000"/>
                                        <p:tgtEl>
                                          <p:spTgt spid="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22328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pic>
        <p:nvPicPr>
          <p:cNvPr id="348" name="Google Shape;348;p25"/>
          <p:cNvPicPr preferRelativeResize="0"/>
          <p:nvPr/>
        </p:nvPicPr>
        <p:blipFill rotWithShape="1">
          <a:blip r:embed="rId5">
            <a:alphaModFix/>
          </a:blip>
          <a:srcRect t="32472" b="4547"/>
          <a:stretch/>
        </p:blipFill>
        <p:spPr>
          <a:xfrm>
            <a:off x="383975" y="5008009"/>
            <a:ext cx="11424050" cy="1630856"/>
          </a:xfrm>
          <a:prstGeom prst="rect">
            <a:avLst/>
          </a:prstGeom>
          <a:noFill/>
          <a:ln>
            <a:noFill/>
          </a:ln>
        </p:spPr>
      </p:pic>
      <p:pic>
        <p:nvPicPr>
          <p:cNvPr id="351" name="Google Shape;351;p25"/>
          <p:cNvPicPr preferRelativeResize="0"/>
          <p:nvPr/>
        </p:nvPicPr>
        <p:blipFill rotWithShape="1">
          <a:blip r:embed="rId6">
            <a:alphaModFix/>
          </a:blip>
          <a:srcRect/>
          <a:stretch/>
        </p:blipFill>
        <p:spPr>
          <a:xfrm>
            <a:off x="1123950" y="7473347"/>
            <a:ext cx="609600" cy="609600"/>
          </a:xfrm>
          <a:prstGeom prst="rect">
            <a:avLst/>
          </a:prstGeom>
          <a:noFill/>
          <a:ln>
            <a:noFill/>
          </a:ln>
        </p:spPr>
      </p:pic>
      <p:pic>
        <p:nvPicPr>
          <p:cNvPr id="2" name="copy_6CE90506-CC2B-4A54-A8D3-88A9D4681E12.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rot="10800000" flipH="1" flipV="1">
            <a:off x="249382" y="304800"/>
            <a:ext cx="11665527" cy="640310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51"/>
                                        </p:tgtEl>
                                        <p:attrNameLst>
                                          <p:attrName>style.visibility</p:attrName>
                                        </p:attrNameLst>
                                      </p:cBhvr>
                                      <p:to>
                                        <p:strVal val="visible"/>
                                      </p:to>
                                    </p:set>
                                    <p:animEffect transition="in" filter="fade">
                                      <p:cBhvr>
                                        <p:cTn id="7" dur="1"/>
                                        <p:tgtEl>
                                          <p:spTgt spid="35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video>
              <p:cMediaNode vol="80000">
                <p:cTn id="13" fill="hold" display="0">
                  <p:stCondLst>
                    <p:cond delay="indefinite"/>
                  </p:stCondLst>
                </p:cTn>
                <p:tgtEl>
                  <p:spTgt spid="2"/>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pic>
        <p:nvPicPr>
          <p:cNvPr id="152" name="Google Shape;152;p6"/>
          <p:cNvPicPr preferRelativeResize="0"/>
          <p:nvPr/>
        </p:nvPicPr>
        <p:blipFill rotWithShape="1">
          <a:blip r:embed="rId5">
            <a:alphaModFix/>
          </a:blip>
          <a:srcRect t="32472" b="4547"/>
          <a:stretch/>
        </p:blipFill>
        <p:spPr>
          <a:xfrm>
            <a:off x="265839" y="5130903"/>
            <a:ext cx="11654972" cy="1548098"/>
          </a:xfrm>
          <a:prstGeom prst="rect">
            <a:avLst/>
          </a:prstGeom>
          <a:noFill/>
          <a:ln>
            <a:noFill/>
          </a:ln>
        </p:spPr>
      </p:pic>
      <p:sp>
        <p:nvSpPr>
          <p:cNvPr id="3" name="TextBox 2">
            <a:extLst>
              <a:ext uri="{FF2B5EF4-FFF2-40B4-BE49-F238E27FC236}">
                <a16:creationId xmlns:a16="http://schemas.microsoft.com/office/drawing/2014/main" id="{7E1FDE18-D6DD-5BCB-4F48-18F2FFDE833D}"/>
              </a:ext>
            </a:extLst>
          </p:cNvPr>
          <p:cNvSpPr txBox="1"/>
          <p:nvPr/>
        </p:nvSpPr>
        <p:spPr>
          <a:xfrm>
            <a:off x="265839" y="322696"/>
            <a:ext cx="10626436" cy="923330"/>
          </a:xfrm>
          <a:prstGeom prst="rect">
            <a:avLst/>
          </a:prstGeom>
          <a:noFill/>
        </p:spPr>
        <p:txBody>
          <a:bodyPr wrap="square" rtlCol="0">
            <a:spAutoFit/>
          </a:bodyPr>
          <a:lstStyle/>
          <a:p>
            <a:r>
              <a:rPr lang="en-US" sz="5400" smtClean="0">
                <a:solidFill>
                  <a:schemeClr val="bg1"/>
                </a:solidFill>
                <a:latin typeface="Times New Roman" pitchFamily="18" charset="0"/>
                <a:cs typeface="Times New Roman" pitchFamily="18" charset="0"/>
              </a:rPr>
              <a:t>Quan sát và mô tả bức trannh</a:t>
            </a:r>
            <a:endParaRPr lang="en-US" sz="5400" dirty="0">
              <a:solidFill>
                <a:schemeClr val="bg1"/>
              </a:solidFill>
              <a:latin typeface="Times New Roman" pitchFamily="18" charset="0"/>
              <a:cs typeface="Times New Roman" pitchFamily="18" charset="0"/>
            </a:endParaRPr>
          </a:p>
        </p:txBody>
      </p:sp>
      <p:pic>
        <p:nvPicPr>
          <p:cNvPr id="2050" name="Picture 2" descr="D:\Documents\bai-8-ls5-xo-viet-nghe-tinh-0.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5839" y="1400174"/>
            <a:ext cx="11654972" cy="5278827"/>
          </a:xfrm>
          <a:prstGeom prst="rect">
            <a:avLst/>
          </a:prstGeom>
          <a:noFill/>
          <a:extLst>
            <a:ext uri="{909E8E84-426E-40DD-AFC4-6F175D3DCCD1}">
              <a14:hiddenFill xmlns:a14="http://schemas.microsoft.com/office/drawing/2010/main">
                <a:solidFill>
                  <a:srgbClr val="FFFFFF"/>
                </a:solidFill>
              </a14:hiddenFill>
            </a:ext>
          </a:extLst>
        </p:spPr>
      </p:pic>
      <p:pic>
        <p:nvPicPr>
          <p:cNvPr id="2" name="copy_A6F8B2A5-0DBB-4CCF-A853-5008338D348E.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764071" y="5904952"/>
            <a:ext cx="440315" cy="293543"/>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9" name="Google Shape;159;p7"/>
          <p:cNvSpPr txBox="1"/>
          <p:nvPr/>
        </p:nvSpPr>
        <p:spPr>
          <a:xfrm>
            <a:off x="5310487" y="1565029"/>
            <a:ext cx="6381546"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400" b="1" u="sng" dirty="0">
                <a:solidFill>
                  <a:schemeClr val="accent2"/>
                </a:solidFill>
                <a:latin typeface="Arial"/>
                <a:ea typeface="Arial"/>
                <a:cs typeface="Arial"/>
                <a:sym typeface="Arial"/>
              </a:rPr>
              <a:t>LỊCH SỬ</a:t>
            </a:r>
            <a:endParaRPr sz="4400" b="1" u="sng" dirty="0">
              <a:solidFill>
                <a:schemeClr val="accent2"/>
              </a:solidFill>
              <a:latin typeface="Arial"/>
              <a:ea typeface="Arial"/>
              <a:cs typeface="Arial"/>
              <a:sym typeface="Arial"/>
            </a:endParaRPr>
          </a:p>
        </p:txBody>
      </p:sp>
      <p:pic>
        <p:nvPicPr>
          <p:cNvPr id="160" name="Google Shape;160;p7"/>
          <p:cNvPicPr preferRelativeResize="0"/>
          <p:nvPr/>
        </p:nvPicPr>
        <p:blipFill rotWithShape="1">
          <a:blip r:embed="rId3">
            <a:alphaModFix/>
          </a:blip>
          <a:srcRect/>
          <a:stretch/>
        </p:blipFill>
        <p:spPr>
          <a:xfrm>
            <a:off x="1123950" y="7473347"/>
            <a:ext cx="609600" cy="609600"/>
          </a:xfrm>
          <a:prstGeom prst="rect">
            <a:avLst/>
          </a:prstGeom>
          <a:noFill/>
          <a:ln>
            <a:noFill/>
          </a:ln>
        </p:spPr>
      </p:pic>
      <p:grpSp>
        <p:nvGrpSpPr>
          <p:cNvPr id="161" name="Google Shape;161;p7"/>
          <p:cNvGrpSpPr/>
          <p:nvPr/>
        </p:nvGrpSpPr>
        <p:grpSpPr>
          <a:xfrm>
            <a:off x="258516" y="523319"/>
            <a:ext cx="5969824" cy="3365423"/>
            <a:chOff x="17570" y="0"/>
            <a:chExt cx="8004877" cy="5465370"/>
          </a:xfrm>
        </p:grpSpPr>
        <p:pic>
          <p:nvPicPr>
            <p:cNvPr id="162" name="Google Shape;162;p7"/>
            <p:cNvPicPr preferRelativeResize="0"/>
            <p:nvPr/>
          </p:nvPicPr>
          <p:blipFill rotWithShape="1">
            <a:blip r:embed="rId4">
              <a:alphaModFix/>
            </a:blip>
            <a:srcRect/>
            <a:stretch/>
          </p:blipFill>
          <p:spPr>
            <a:xfrm>
              <a:off x="17570" y="0"/>
              <a:ext cx="8004877" cy="5465370"/>
            </a:xfrm>
            <a:prstGeom prst="rect">
              <a:avLst/>
            </a:prstGeom>
            <a:noFill/>
            <a:ln>
              <a:noFill/>
            </a:ln>
          </p:spPr>
        </p:pic>
        <p:pic>
          <p:nvPicPr>
            <p:cNvPr id="163" name="Google Shape;163;p7"/>
            <p:cNvPicPr preferRelativeResize="0"/>
            <p:nvPr/>
          </p:nvPicPr>
          <p:blipFill rotWithShape="1">
            <a:blip r:embed="rId5">
              <a:alphaModFix/>
            </a:blip>
            <a:srcRect/>
            <a:stretch/>
          </p:blipFill>
          <p:spPr>
            <a:xfrm>
              <a:off x="1590472" y="0"/>
              <a:ext cx="4505528" cy="3003685"/>
            </a:xfrm>
            <a:prstGeom prst="rect">
              <a:avLst/>
            </a:prstGeom>
            <a:noFill/>
            <a:ln>
              <a:noFill/>
            </a:ln>
          </p:spPr>
        </p:pic>
      </p:grpSp>
      <p:sp>
        <p:nvSpPr>
          <p:cNvPr id="164" name="Google Shape;164;p7"/>
          <p:cNvSpPr txBox="1"/>
          <p:nvPr/>
        </p:nvSpPr>
        <p:spPr>
          <a:xfrm>
            <a:off x="2692062" y="2919246"/>
            <a:ext cx="11997332" cy="193899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000" b="1" dirty="0">
                <a:solidFill>
                  <a:srgbClr val="8DCA32"/>
                </a:solidFill>
                <a:sym typeface="Arial"/>
              </a:rPr>
              <a:t>XÔ VIẾT </a:t>
            </a:r>
            <a:endParaRPr b="1" dirty="0"/>
          </a:p>
          <a:p>
            <a:pPr marL="0" marR="0" lvl="0" indent="0" algn="ctr" rtl="0">
              <a:spcBef>
                <a:spcPts val="0"/>
              </a:spcBef>
              <a:spcAft>
                <a:spcPts val="0"/>
              </a:spcAft>
              <a:buNone/>
            </a:pPr>
            <a:r>
              <a:rPr lang="en-US" sz="6000" b="1" dirty="0">
                <a:solidFill>
                  <a:srgbClr val="8DCA32"/>
                </a:solidFill>
                <a:sym typeface="Arial"/>
              </a:rPr>
              <a:t>NGHỆ - TĨNH</a:t>
            </a:r>
            <a:endParaRPr sz="6000" b="1" dirty="0">
              <a:solidFill>
                <a:srgbClr val="8DCA32"/>
              </a:solidFill>
              <a:sym typeface="Arial"/>
            </a:endParaRPr>
          </a:p>
        </p:txBody>
      </p:sp>
      <p:pic>
        <p:nvPicPr>
          <p:cNvPr id="166" name="Google Shape;166;p7"/>
          <p:cNvPicPr preferRelativeResize="0"/>
          <p:nvPr/>
        </p:nvPicPr>
        <p:blipFill rotWithShape="1">
          <a:blip r:embed="rId6">
            <a:alphaModFix/>
          </a:blip>
          <a:srcRect t="32472" b="4547"/>
          <a:stretch/>
        </p:blipFill>
        <p:spPr>
          <a:xfrm>
            <a:off x="37061" y="5309902"/>
            <a:ext cx="11654972" cy="154809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0"/>
                                        </p:tgtEl>
                                        <p:attrNameLst>
                                          <p:attrName>style.visibility</p:attrName>
                                        </p:attrNameLst>
                                      </p:cBhvr>
                                      <p:to>
                                        <p:strVal val="visible"/>
                                      </p:to>
                                    </p:set>
                                    <p:animEffect transition="in" filter="fade">
                                      <p:cBhvr>
                                        <p:cTn id="7" dur="1"/>
                                        <p:tgtEl>
                                          <p:spTgt spid="16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9"/>
                                        </p:tgtEl>
                                        <p:attrNameLst>
                                          <p:attrName>style.visibility</p:attrName>
                                        </p:attrNameLst>
                                      </p:cBhvr>
                                      <p:to>
                                        <p:strVal val="visible"/>
                                      </p:to>
                                    </p:set>
                                    <p:animEffect transition="in" filter="fade">
                                      <p:cBhvr>
                                        <p:cTn id="12" dur="1822"/>
                                        <p:tgtEl>
                                          <p:spTgt spid="159"/>
                                        </p:tgtEl>
                                      </p:cBhvr>
                                    </p:animEffect>
                                  </p:childTnLst>
                                </p:cTn>
                              </p:par>
                            </p:childTnLst>
                          </p:cTn>
                        </p:par>
                        <p:par>
                          <p:cTn id="13" fill="hold">
                            <p:stCondLst>
                              <p:cond delay="1822"/>
                            </p:stCondLst>
                            <p:childTnLst>
                              <p:par>
                                <p:cTn id="14" presetID="23" presetClass="entr" presetSubtype="16" fill="hold" nodeType="afterEffect">
                                  <p:stCondLst>
                                    <p:cond delay="0"/>
                                  </p:stCondLst>
                                  <p:childTnLst>
                                    <p:set>
                                      <p:cBhvr>
                                        <p:cTn id="15" dur="1" fill="hold">
                                          <p:stCondLst>
                                            <p:cond delay="0"/>
                                          </p:stCondLst>
                                        </p:cTn>
                                        <p:tgtEl>
                                          <p:spTgt spid="161"/>
                                        </p:tgtEl>
                                        <p:attrNameLst>
                                          <p:attrName>style.visibility</p:attrName>
                                        </p:attrNameLst>
                                      </p:cBhvr>
                                      <p:to>
                                        <p:strVal val="visible"/>
                                      </p:to>
                                    </p:set>
                                    <p:anim calcmode="lin" valueType="num">
                                      <p:cBhvr additive="base">
                                        <p:cTn id="16" dur="500"/>
                                        <p:tgtEl>
                                          <p:spTgt spid="161"/>
                                        </p:tgtEl>
                                        <p:attrNameLst>
                                          <p:attrName>ppt_w</p:attrName>
                                        </p:attrNameLst>
                                      </p:cBhvr>
                                      <p:tavLst>
                                        <p:tav tm="0">
                                          <p:val>
                                            <p:strVal val="0"/>
                                          </p:val>
                                        </p:tav>
                                        <p:tav tm="100000">
                                          <p:val>
                                            <p:strVal val="#ppt_w"/>
                                          </p:val>
                                        </p:tav>
                                      </p:tavLst>
                                    </p:anim>
                                    <p:anim calcmode="lin" valueType="num">
                                      <p:cBhvr additive="base">
                                        <p:cTn id="17" dur="500"/>
                                        <p:tgtEl>
                                          <p:spTgt spid="161"/>
                                        </p:tgtEl>
                                        <p:attrNameLst>
                                          <p:attrName>ppt_h</p:attrName>
                                        </p:attrNameLst>
                                      </p:cBhvr>
                                      <p:tavLst>
                                        <p:tav tm="0">
                                          <p:val>
                                            <p:strVal val="0"/>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164"/>
                                        </p:tgtEl>
                                        <p:attrNameLst>
                                          <p:attrName>style.visibility</p:attrName>
                                        </p:attrNameLst>
                                      </p:cBhvr>
                                      <p:to>
                                        <p:strVal val="visible"/>
                                      </p:to>
                                    </p:set>
                                    <p:anim calcmode="lin" valueType="num">
                                      <p:cBhvr additive="base">
                                        <p:cTn id="22" dur="500"/>
                                        <p:tgtEl>
                                          <p:spTgt spid="164"/>
                                        </p:tgtEl>
                                        <p:attrNameLst>
                                          <p:attrName>ppt_w</p:attrName>
                                        </p:attrNameLst>
                                      </p:cBhvr>
                                      <p:tavLst>
                                        <p:tav tm="0">
                                          <p:val>
                                            <p:strVal val="0"/>
                                          </p:val>
                                        </p:tav>
                                        <p:tav tm="100000">
                                          <p:val>
                                            <p:strVal val="#ppt_w"/>
                                          </p:val>
                                        </p:tav>
                                      </p:tavLst>
                                    </p:anim>
                                    <p:anim calcmode="lin" valueType="num">
                                      <p:cBhvr additive="base">
                                        <p:cTn id="23" dur="500"/>
                                        <p:tgtEl>
                                          <p:spTgt spid="164"/>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pic>
        <p:nvPicPr>
          <p:cNvPr id="173" name="Google Shape;173;p8"/>
          <p:cNvPicPr preferRelativeResize="0"/>
          <p:nvPr/>
        </p:nvPicPr>
        <p:blipFill rotWithShape="1">
          <a:blip r:embed="rId3">
            <a:alphaModFix/>
          </a:blip>
          <a:srcRect l="-11136" t="23628"/>
          <a:stretch/>
        </p:blipFill>
        <p:spPr>
          <a:xfrm rot="204227">
            <a:off x="9747365" y="-250209"/>
            <a:ext cx="3044717" cy="2092312"/>
          </a:xfrm>
          <a:prstGeom prst="rect">
            <a:avLst/>
          </a:prstGeom>
          <a:noFill/>
          <a:ln>
            <a:noFill/>
          </a:ln>
        </p:spPr>
      </p:pic>
      <p:sp>
        <p:nvSpPr>
          <p:cNvPr id="174" name="Google Shape;174;p8"/>
          <p:cNvSpPr txBox="1"/>
          <p:nvPr/>
        </p:nvSpPr>
        <p:spPr>
          <a:xfrm>
            <a:off x="4606326" y="445024"/>
            <a:ext cx="2877744"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5400" b="1">
                <a:solidFill>
                  <a:srgbClr val="FFC000"/>
                </a:solidFill>
                <a:latin typeface="Times New Roman"/>
                <a:ea typeface="Times New Roman"/>
                <a:cs typeface="Times New Roman"/>
                <a:sym typeface="Times New Roman"/>
              </a:rPr>
              <a:t>Nội dung</a:t>
            </a:r>
            <a:endParaRPr sz="5400" b="1">
              <a:solidFill>
                <a:srgbClr val="FFC000"/>
              </a:solidFill>
              <a:latin typeface="Times New Roman"/>
              <a:ea typeface="Times New Roman"/>
              <a:cs typeface="Times New Roman"/>
              <a:sym typeface="Times New Roman"/>
            </a:endParaRPr>
          </a:p>
        </p:txBody>
      </p:sp>
      <p:sp>
        <p:nvSpPr>
          <p:cNvPr id="177" name="Google Shape;177;p8"/>
          <p:cNvSpPr txBox="1"/>
          <p:nvPr/>
        </p:nvSpPr>
        <p:spPr>
          <a:xfrm>
            <a:off x="252080" y="1374606"/>
            <a:ext cx="4232834" cy="20620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smtClean="0">
                <a:solidFill>
                  <a:schemeClr val="lt1"/>
                </a:solidFill>
                <a:latin typeface="Times New Roman"/>
                <a:ea typeface="Times New Roman"/>
                <a:cs typeface="Times New Roman"/>
                <a:sym typeface="Times New Roman"/>
              </a:rPr>
              <a:t>1. Tinh thần cách mạng của nhân dân Nghệ -Tĩnh trong những năm 1930-1931.</a:t>
            </a:r>
            <a:endParaRPr sz="3200" b="1">
              <a:solidFill>
                <a:schemeClr val="lt1"/>
              </a:solidFill>
              <a:latin typeface="Times New Roman"/>
              <a:ea typeface="Times New Roman"/>
              <a:cs typeface="Times New Roman"/>
              <a:sym typeface="Times New Roman"/>
            </a:endParaRPr>
          </a:p>
        </p:txBody>
      </p:sp>
      <p:sp>
        <p:nvSpPr>
          <p:cNvPr id="180" name="Google Shape;180;p8"/>
          <p:cNvSpPr txBox="1"/>
          <p:nvPr/>
        </p:nvSpPr>
        <p:spPr>
          <a:xfrm>
            <a:off x="4606326" y="1506551"/>
            <a:ext cx="3586008" cy="20620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smtClean="0">
                <a:solidFill>
                  <a:schemeClr val="lt1"/>
                </a:solidFill>
                <a:latin typeface="Times New Roman"/>
                <a:ea typeface="Times New Roman"/>
                <a:cs typeface="Times New Roman"/>
                <a:sym typeface="Times New Roman"/>
              </a:rPr>
              <a:t>2. Những </a:t>
            </a:r>
            <a:r>
              <a:rPr lang="en-US" sz="3200" b="1">
                <a:solidFill>
                  <a:schemeClr val="lt1"/>
                </a:solidFill>
                <a:latin typeface="Times New Roman"/>
                <a:ea typeface="Times New Roman"/>
                <a:cs typeface="Times New Roman"/>
                <a:sym typeface="Times New Roman"/>
              </a:rPr>
              <a:t>chuyển biến mới ở nơi nhân dân giành được chính quyền.</a:t>
            </a:r>
            <a:endParaRPr sz="3200" b="1">
              <a:solidFill>
                <a:schemeClr val="lt1"/>
              </a:solidFill>
              <a:latin typeface="Times New Roman"/>
              <a:ea typeface="Times New Roman"/>
              <a:cs typeface="Times New Roman"/>
              <a:sym typeface="Times New Roman"/>
            </a:endParaRPr>
          </a:p>
        </p:txBody>
      </p:sp>
      <p:sp>
        <p:nvSpPr>
          <p:cNvPr id="183" name="Google Shape;183;p8"/>
          <p:cNvSpPr txBox="1"/>
          <p:nvPr/>
        </p:nvSpPr>
        <p:spPr>
          <a:xfrm>
            <a:off x="8582556" y="1502543"/>
            <a:ext cx="3290128" cy="15696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smtClean="0">
                <a:solidFill>
                  <a:schemeClr val="lt1"/>
                </a:solidFill>
                <a:latin typeface="Times New Roman"/>
                <a:ea typeface="Times New Roman"/>
                <a:cs typeface="Times New Roman"/>
                <a:sym typeface="Times New Roman"/>
              </a:rPr>
              <a:t>3. Ý </a:t>
            </a:r>
            <a:r>
              <a:rPr lang="en-US" sz="3200" b="1">
                <a:solidFill>
                  <a:schemeClr val="lt1"/>
                </a:solidFill>
                <a:latin typeface="Times New Roman"/>
                <a:ea typeface="Times New Roman"/>
                <a:cs typeface="Times New Roman"/>
                <a:sym typeface="Times New Roman"/>
              </a:rPr>
              <a:t>nghĩa của phong trào Xô viết Nghệ - </a:t>
            </a:r>
            <a:r>
              <a:rPr lang="en-US" sz="3200" b="1" smtClean="0">
                <a:solidFill>
                  <a:schemeClr val="lt1"/>
                </a:solidFill>
                <a:latin typeface="Times New Roman"/>
                <a:ea typeface="Times New Roman"/>
                <a:cs typeface="Times New Roman"/>
                <a:sym typeface="Times New Roman"/>
              </a:rPr>
              <a:t>Tĩnh.</a:t>
            </a:r>
            <a:endParaRPr sz="3200" b="1">
              <a:solidFill>
                <a:schemeClr val="lt1"/>
              </a:solidFill>
              <a:latin typeface="Times New Roman"/>
              <a:ea typeface="Times New Roman"/>
              <a:cs typeface="Times New Roman"/>
              <a:sym typeface="Times New Roman"/>
            </a:endParaRPr>
          </a:p>
        </p:txBody>
      </p:sp>
      <p:pic>
        <p:nvPicPr>
          <p:cNvPr id="15" name="Picture 2" descr="D:\Documents\bai-8-ls5-xo-viet-nghe-tinh-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079" y="3766068"/>
            <a:ext cx="3012199" cy="282869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3" name="AutoShape 2" descr="D:\Documents\ban-do-vi-tri-viet-nam-scaled.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pic>
        <p:nvPicPr>
          <p:cNvPr id="3075"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6144" t="14854" r="6144" b="7075"/>
          <a:stretch/>
        </p:blipFill>
        <p:spPr bwMode="auto">
          <a:xfrm>
            <a:off x="4429260" y="3766068"/>
            <a:ext cx="3231876" cy="275369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pic>
        <p:nvPicPr>
          <p:cNvPr id="18" name="Google Shape;327;p23"/>
          <p:cNvPicPr preferRelativeResize="0"/>
          <p:nvPr/>
        </p:nvPicPr>
        <p:blipFill rotWithShape="1">
          <a:blip r:embed="rId6">
            <a:alphaModFix/>
          </a:blip>
          <a:srcRect/>
          <a:stretch/>
        </p:blipFill>
        <p:spPr>
          <a:xfrm>
            <a:off x="8478982" y="3727643"/>
            <a:ext cx="3209830" cy="275369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4"/>
                                        </p:tgtEl>
                                        <p:attrNameLst>
                                          <p:attrName>style.visibility</p:attrName>
                                        </p:attrNameLst>
                                      </p:cBhvr>
                                      <p:to>
                                        <p:strVal val="visible"/>
                                      </p:to>
                                    </p:set>
                                    <p:animEffect transition="in" filter="fade">
                                      <p:cBhvr>
                                        <p:cTn id="7" dur="1000"/>
                                        <p:tgtEl>
                                          <p:spTgt spid="17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7"/>
                                        </p:tgtEl>
                                        <p:attrNameLst>
                                          <p:attrName>style.visibility</p:attrName>
                                        </p:attrNameLst>
                                      </p:cBhvr>
                                      <p:to>
                                        <p:strVal val="visible"/>
                                      </p:to>
                                    </p:set>
                                    <p:animEffect transition="in" filter="barn(inVertical)">
                                      <p:cBhvr>
                                        <p:cTn id="12" dur="500"/>
                                        <p:tgtEl>
                                          <p:spTgt spid="17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80"/>
                                        </p:tgtEl>
                                        <p:attrNameLst>
                                          <p:attrName>style.visibility</p:attrName>
                                        </p:attrNameLst>
                                      </p:cBhvr>
                                      <p:to>
                                        <p:strVal val="visible"/>
                                      </p:to>
                                    </p:set>
                                    <p:animEffect transition="in" filter="barn(inVertical)">
                                      <p:cBhvr>
                                        <p:cTn id="22" dur="500"/>
                                        <p:tgtEl>
                                          <p:spTgt spid="18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075"/>
                                        </p:tgtEl>
                                        <p:attrNameLst>
                                          <p:attrName>style.visibility</p:attrName>
                                        </p:attrNameLst>
                                      </p:cBhvr>
                                      <p:to>
                                        <p:strVal val="visible"/>
                                      </p:to>
                                    </p:set>
                                    <p:animEffect transition="in" filter="barn(inVertical)">
                                      <p:cBhvr>
                                        <p:cTn id="27" dur="500"/>
                                        <p:tgtEl>
                                          <p:spTgt spid="307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83"/>
                                        </p:tgtEl>
                                        <p:attrNameLst>
                                          <p:attrName>style.visibility</p:attrName>
                                        </p:attrNameLst>
                                      </p:cBhvr>
                                      <p:to>
                                        <p:strVal val="visible"/>
                                      </p:to>
                                    </p:set>
                                    <p:animEffect transition="in" filter="barn(inVertical)">
                                      <p:cBhvr>
                                        <p:cTn id="32" dur="500"/>
                                        <p:tgtEl>
                                          <p:spTgt spid="183"/>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barn(inVertical)">
                                      <p:cBhvr>
                                        <p:cTn id="3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 grpId="0"/>
      <p:bldP spid="180" grpId="0"/>
      <p:bldP spid="18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pic>
        <p:nvPicPr>
          <p:cNvPr id="188" name="Google Shape;188;p9"/>
          <p:cNvPicPr preferRelativeResize="0"/>
          <p:nvPr/>
        </p:nvPicPr>
        <p:blipFill rotWithShape="1">
          <a:blip r:embed="rId3">
            <a:alphaModFix/>
          </a:blip>
          <a:srcRect/>
          <a:stretch/>
        </p:blipFill>
        <p:spPr>
          <a:xfrm>
            <a:off x="8239472" y="2716794"/>
            <a:ext cx="4289719" cy="4289719"/>
          </a:xfrm>
          <a:prstGeom prst="rect">
            <a:avLst/>
          </a:prstGeom>
          <a:noFill/>
          <a:ln>
            <a:noFill/>
          </a:ln>
        </p:spPr>
      </p:pic>
      <p:grpSp>
        <p:nvGrpSpPr>
          <p:cNvPr id="189" name="Google Shape;189;p9"/>
          <p:cNvGrpSpPr/>
          <p:nvPr/>
        </p:nvGrpSpPr>
        <p:grpSpPr>
          <a:xfrm>
            <a:off x="1745644" y="2263439"/>
            <a:ext cx="7190539" cy="2123618"/>
            <a:chOff x="2884865" y="1234932"/>
            <a:chExt cx="6512514" cy="2123618"/>
          </a:xfrm>
        </p:grpSpPr>
        <p:sp>
          <p:nvSpPr>
            <p:cNvPr id="190" name="Google Shape;190;p9"/>
            <p:cNvSpPr txBox="1"/>
            <p:nvPr/>
          </p:nvSpPr>
          <p:spPr>
            <a:xfrm>
              <a:off x="3163573" y="1676549"/>
              <a:ext cx="704387"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4400">
                <a:solidFill>
                  <a:srgbClr val="FFD966"/>
                </a:solidFill>
                <a:latin typeface="Times New Roman"/>
                <a:ea typeface="Times New Roman"/>
                <a:cs typeface="Times New Roman"/>
                <a:sym typeface="Times New Roman"/>
              </a:endParaRPr>
            </a:p>
          </p:txBody>
        </p:sp>
        <p:sp>
          <p:nvSpPr>
            <p:cNvPr id="191" name="Google Shape;191;p9"/>
            <p:cNvSpPr txBox="1"/>
            <p:nvPr/>
          </p:nvSpPr>
          <p:spPr>
            <a:xfrm>
              <a:off x="2884865" y="1234932"/>
              <a:ext cx="6512514" cy="2123618"/>
            </a:xfrm>
            <a:prstGeom prst="rect">
              <a:avLst/>
            </a:prstGeom>
            <a:noFill/>
            <a:ln>
              <a:noFill/>
            </a:ln>
          </p:spPr>
          <p:txBody>
            <a:bodyPr spcFirstLastPara="1" wrap="square" lIns="91425" tIns="45700" rIns="91425" bIns="45700" anchor="t" anchorCtr="0">
              <a:spAutoFit/>
            </a:bodyPr>
            <a:lstStyle/>
            <a:p>
              <a:pPr lvl="0"/>
              <a:r>
                <a:rPr lang="vi-VN" sz="4400" b="1">
                  <a:solidFill>
                    <a:schemeClr val="lt1"/>
                  </a:solidFill>
                  <a:latin typeface="Times New Roman"/>
                  <a:ea typeface="Times New Roman"/>
                  <a:cs typeface="Times New Roman"/>
                  <a:sym typeface="Times New Roman"/>
                </a:rPr>
                <a:t>Tinh thần cách mạng của nhân dân </a:t>
              </a:r>
              <a:r>
                <a:rPr lang="vi-VN" sz="4400" b="1" smtClean="0">
                  <a:solidFill>
                    <a:schemeClr val="lt1"/>
                  </a:solidFill>
                  <a:latin typeface="Times New Roman"/>
                  <a:ea typeface="Times New Roman"/>
                  <a:cs typeface="Times New Roman"/>
                  <a:sym typeface="Times New Roman"/>
                </a:rPr>
                <a:t>Nghệ -</a:t>
              </a:r>
              <a:r>
                <a:rPr lang="vi-VN" sz="4400" b="1">
                  <a:solidFill>
                    <a:schemeClr val="lt1"/>
                  </a:solidFill>
                  <a:latin typeface="Times New Roman"/>
                  <a:ea typeface="Times New Roman"/>
                  <a:cs typeface="Times New Roman"/>
                  <a:sym typeface="Times New Roman"/>
                </a:rPr>
                <a:t>Tĩnh trong những năm 1930-1931</a:t>
              </a:r>
            </a:p>
          </p:txBody>
        </p:sp>
      </p:grpSp>
      <p:pic>
        <p:nvPicPr>
          <p:cNvPr id="193" name="Google Shape;193;p9"/>
          <p:cNvPicPr preferRelativeResize="0"/>
          <p:nvPr/>
        </p:nvPicPr>
        <p:blipFill rotWithShape="1">
          <a:blip r:embed="rId4">
            <a:alphaModFix/>
          </a:blip>
          <a:srcRect l="-11136" t="23628"/>
          <a:stretch/>
        </p:blipFill>
        <p:spPr>
          <a:xfrm rot="204227">
            <a:off x="-1050777" y="-57704"/>
            <a:ext cx="3044717" cy="2092312"/>
          </a:xfrm>
          <a:prstGeom prst="rect">
            <a:avLst/>
          </a:prstGeom>
          <a:noFill/>
          <a:ln>
            <a:noFill/>
          </a:ln>
        </p:spPr>
      </p:pic>
      <p:sp>
        <p:nvSpPr>
          <p:cNvPr id="194" name="Google Shape;194;p9"/>
          <p:cNvSpPr/>
          <p:nvPr/>
        </p:nvSpPr>
        <p:spPr>
          <a:xfrm>
            <a:off x="471581" y="1682711"/>
            <a:ext cx="1187116" cy="850232"/>
          </a:xfrm>
          <a:prstGeom prst="ellipse">
            <a:avLst/>
          </a:prstGeom>
          <a:solidFill>
            <a:srgbClr val="BF9000"/>
          </a:solidFill>
          <a:ln w="12700" cap="flat" cmpd="sng">
            <a:solidFill>
              <a:srgbClr val="BF9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5400">
                <a:solidFill>
                  <a:schemeClr val="lt1"/>
                </a:solidFill>
                <a:latin typeface="Times New Roman"/>
                <a:ea typeface="Times New Roman"/>
                <a:cs typeface="Times New Roman"/>
                <a:sym typeface="Times New Roman"/>
              </a:rPr>
              <a:t>1</a:t>
            </a:r>
            <a:endParaRPr sz="5400">
              <a:solidFill>
                <a:schemeClr val="lt1"/>
              </a:solidFill>
              <a:latin typeface="Times New Roman"/>
              <a:ea typeface="Times New Roman"/>
              <a:cs typeface="Times New Roman"/>
              <a:sym typeface="Times New Roman"/>
            </a:endParaRPr>
          </a:p>
        </p:txBody>
      </p:sp>
      <p:grpSp>
        <p:nvGrpSpPr>
          <p:cNvPr id="195" name="Google Shape;195;p9"/>
          <p:cNvGrpSpPr/>
          <p:nvPr/>
        </p:nvGrpSpPr>
        <p:grpSpPr>
          <a:xfrm>
            <a:off x="6453396" y="180283"/>
            <a:ext cx="5969824" cy="3365423"/>
            <a:chOff x="17570" y="0"/>
            <a:chExt cx="8004877" cy="5465370"/>
          </a:xfrm>
        </p:grpSpPr>
        <p:pic>
          <p:nvPicPr>
            <p:cNvPr id="196" name="Google Shape;196;p9"/>
            <p:cNvPicPr preferRelativeResize="0"/>
            <p:nvPr/>
          </p:nvPicPr>
          <p:blipFill rotWithShape="1">
            <a:blip r:embed="rId5">
              <a:alphaModFix/>
            </a:blip>
            <a:srcRect/>
            <a:stretch/>
          </p:blipFill>
          <p:spPr>
            <a:xfrm>
              <a:off x="17570" y="0"/>
              <a:ext cx="8004877" cy="5465370"/>
            </a:xfrm>
            <a:prstGeom prst="rect">
              <a:avLst/>
            </a:prstGeom>
            <a:noFill/>
            <a:ln>
              <a:noFill/>
            </a:ln>
          </p:spPr>
        </p:pic>
        <p:pic>
          <p:nvPicPr>
            <p:cNvPr id="197" name="Google Shape;197;p9"/>
            <p:cNvPicPr preferRelativeResize="0"/>
            <p:nvPr/>
          </p:nvPicPr>
          <p:blipFill rotWithShape="1">
            <a:blip r:embed="rId6">
              <a:alphaModFix/>
            </a:blip>
            <a:srcRect/>
            <a:stretch/>
          </p:blipFill>
          <p:spPr>
            <a:xfrm>
              <a:off x="1590472" y="0"/>
              <a:ext cx="4505528" cy="3003685"/>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3"/>
                                        </p:tgtEl>
                                        <p:attrNameLst>
                                          <p:attrName>style.visibility</p:attrName>
                                        </p:attrNameLst>
                                      </p:cBhvr>
                                      <p:to>
                                        <p:strVal val="visible"/>
                                      </p:to>
                                    </p:set>
                                    <p:animEffect transition="in" filter="fade">
                                      <p:cBhvr>
                                        <p:cTn id="7" dur="500"/>
                                        <p:tgtEl>
                                          <p:spTgt spid="193"/>
                                        </p:tgtEl>
                                      </p:cBhvr>
                                    </p:animEffect>
                                  </p:childTnLst>
                                </p:cTn>
                              </p:par>
                            </p:childTnLst>
                          </p:cTn>
                        </p:par>
                        <p:par>
                          <p:cTn id="8" fill="hold">
                            <p:stCondLst>
                              <p:cond delay="500"/>
                            </p:stCondLst>
                            <p:childTnLst>
                              <p:par>
                                <p:cTn id="9" presetID="23" presetClass="entr" presetSubtype="16" fill="hold" nodeType="afterEffect">
                                  <p:stCondLst>
                                    <p:cond delay="0"/>
                                  </p:stCondLst>
                                  <p:childTnLst>
                                    <p:set>
                                      <p:cBhvr>
                                        <p:cTn id="10" dur="1" fill="hold">
                                          <p:stCondLst>
                                            <p:cond delay="0"/>
                                          </p:stCondLst>
                                        </p:cTn>
                                        <p:tgtEl>
                                          <p:spTgt spid="195"/>
                                        </p:tgtEl>
                                        <p:attrNameLst>
                                          <p:attrName>style.visibility</p:attrName>
                                        </p:attrNameLst>
                                      </p:cBhvr>
                                      <p:to>
                                        <p:strVal val="visible"/>
                                      </p:to>
                                    </p:set>
                                    <p:anim calcmode="lin" valueType="num">
                                      <p:cBhvr additive="base">
                                        <p:cTn id="11" dur="500"/>
                                        <p:tgtEl>
                                          <p:spTgt spid="195"/>
                                        </p:tgtEl>
                                        <p:attrNameLst>
                                          <p:attrName>ppt_w</p:attrName>
                                        </p:attrNameLst>
                                      </p:cBhvr>
                                      <p:tavLst>
                                        <p:tav tm="0">
                                          <p:val>
                                            <p:strVal val="0"/>
                                          </p:val>
                                        </p:tav>
                                        <p:tav tm="100000">
                                          <p:val>
                                            <p:strVal val="#ppt_w"/>
                                          </p:val>
                                        </p:tav>
                                      </p:tavLst>
                                    </p:anim>
                                    <p:anim calcmode="lin" valueType="num">
                                      <p:cBhvr additive="base">
                                        <p:cTn id="12" dur="500"/>
                                        <p:tgtEl>
                                          <p:spTgt spid="195"/>
                                        </p:tgtEl>
                                        <p:attrNameLst>
                                          <p:attrName>ppt_h</p:attrName>
                                        </p:attrNameLst>
                                      </p:cBhvr>
                                      <p:tavLst>
                                        <p:tav tm="0">
                                          <p:val>
                                            <p:strVal val="0"/>
                                          </p:val>
                                        </p:tav>
                                        <p:tav tm="100000">
                                          <p:val>
                                            <p:strVal val="#ppt_h"/>
                                          </p:val>
                                        </p:tav>
                                      </p:tavLst>
                                    </p:anim>
                                  </p:childTnLst>
                                </p:cTn>
                              </p:par>
                            </p:childTnLst>
                          </p:cTn>
                        </p:par>
                        <p:par>
                          <p:cTn id="13" fill="hold">
                            <p:stCondLst>
                              <p:cond delay="1000"/>
                            </p:stCondLst>
                            <p:childTnLst>
                              <p:par>
                                <p:cTn id="14" presetID="2" presetClass="entr" presetSubtype="8" fill="hold" nodeType="afterEffect">
                                  <p:stCondLst>
                                    <p:cond delay="0"/>
                                  </p:stCondLst>
                                  <p:childTnLst>
                                    <p:set>
                                      <p:cBhvr>
                                        <p:cTn id="15" dur="1" fill="hold">
                                          <p:stCondLst>
                                            <p:cond delay="0"/>
                                          </p:stCondLst>
                                        </p:cTn>
                                        <p:tgtEl>
                                          <p:spTgt spid="194"/>
                                        </p:tgtEl>
                                        <p:attrNameLst>
                                          <p:attrName>style.visibility</p:attrName>
                                        </p:attrNameLst>
                                      </p:cBhvr>
                                      <p:to>
                                        <p:strVal val="visible"/>
                                      </p:to>
                                    </p:set>
                                    <p:anim calcmode="lin" valueType="num">
                                      <p:cBhvr additive="base">
                                        <p:cTn id="16" dur="500"/>
                                        <p:tgtEl>
                                          <p:spTgt spid="194"/>
                                        </p:tgtEl>
                                        <p:attrNameLst>
                                          <p:attrName>ppt_x</p:attrName>
                                        </p:attrNameLst>
                                      </p:cBhvr>
                                      <p:tavLst>
                                        <p:tav tm="0">
                                          <p:val>
                                            <p:strVal val="#ppt_x-1"/>
                                          </p:val>
                                        </p:tav>
                                        <p:tav tm="100000">
                                          <p:val>
                                            <p:strVal val="#ppt_x"/>
                                          </p:val>
                                        </p:tav>
                                      </p:tavLst>
                                    </p:anim>
                                  </p:childTnLst>
                                </p:cTn>
                              </p:par>
                            </p:childTnLst>
                          </p:cTn>
                        </p:par>
                        <p:par>
                          <p:cTn id="17" fill="hold">
                            <p:stCondLst>
                              <p:cond delay="1500"/>
                            </p:stCondLst>
                            <p:childTnLst>
                              <p:par>
                                <p:cTn id="18" presetID="10" presetClass="entr" presetSubtype="0" fill="hold" nodeType="afterEffect">
                                  <p:stCondLst>
                                    <p:cond delay="0"/>
                                  </p:stCondLst>
                                  <p:childTnLst>
                                    <p:set>
                                      <p:cBhvr>
                                        <p:cTn id="19" dur="1" fill="hold">
                                          <p:stCondLst>
                                            <p:cond delay="0"/>
                                          </p:stCondLst>
                                        </p:cTn>
                                        <p:tgtEl>
                                          <p:spTgt spid="189"/>
                                        </p:tgtEl>
                                        <p:attrNameLst>
                                          <p:attrName>style.visibility</p:attrName>
                                        </p:attrNameLst>
                                      </p:cBhvr>
                                      <p:to>
                                        <p:strVal val="visible"/>
                                      </p:to>
                                    </p:set>
                                    <p:animEffect transition="in" filter="fade">
                                      <p:cBhvr>
                                        <p:cTn id="20" dur="500"/>
                                        <p:tgtEl>
                                          <p:spTgt spid="189"/>
                                        </p:tgtEl>
                                      </p:cBhvr>
                                    </p:animEffect>
                                  </p:childTnLst>
                                </p:cTn>
                              </p:par>
                            </p:childTnLst>
                          </p:cTn>
                        </p:par>
                        <p:par>
                          <p:cTn id="21" fill="hold">
                            <p:stCondLst>
                              <p:cond delay="2000"/>
                            </p:stCondLst>
                            <p:childTnLst>
                              <p:par>
                                <p:cTn id="22" presetID="10" presetClass="entr" presetSubtype="0" fill="hold" nodeType="afterEffect">
                                  <p:stCondLst>
                                    <p:cond delay="0"/>
                                  </p:stCondLst>
                                  <p:childTnLst>
                                    <p:set>
                                      <p:cBhvr>
                                        <p:cTn id="23" dur="1" fill="hold">
                                          <p:stCondLst>
                                            <p:cond delay="0"/>
                                          </p:stCondLst>
                                        </p:cTn>
                                        <p:tgtEl>
                                          <p:spTgt spid="188"/>
                                        </p:tgtEl>
                                        <p:attrNameLst>
                                          <p:attrName>style.visibility</p:attrName>
                                        </p:attrNameLst>
                                      </p:cBhvr>
                                      <p:to>
                                        <p:strVal val="visible"/>
                                      </p:to>
                                    </p:set>
                                    <p:animEffect transition="in" filter="fade">
                                      <p:cBhvr>
                                        <p:cTn id="24" dur="1000"/>
                                        <p:tgtEl>
                                          <p:spTgt spid="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Rectangle 1"/>
          <p:cNvSpPr/>
          <p:nvPr/>
        </p:nvSpPr>
        <p:spPr>
          <a:xfrm>
            <a:off x="308901" y="396480"/>
            <a:ext cx="11402290" cy="1200329"/>
          </a:xfrm>
          <a:prstGeom prst="rect">
            <a:avLst/>
          </a:prstGeom>
        </p:spPr>
        <p:txBody>
          <a:bodyPr wrap="square">
            <a:spAutoFit/>
          </a:bodyPr>
          <a:lstStyle/>
          <a:p>
            <a:pPr eaLnBrk="1" hangingPunct="1">
              <a:spcBef>
                <a:spcPct val="50000"/>
              </a:spcBef>
              <a:defRPr/>
            </a:pPr>
            <a:r>
              <a:rPr lang="en-US" altLang="en-US" sz="3600" b="1">
                <a:solidFill>
                  <a:schemeClr val="bg1"/>
                </a:solidFill>
                <a:latin typeface="Times New Roman" panose="02020603050405020304" pitchFamily="18" charset="0"/>
                <a:cs typeface="Times New Roman" panose="02020603050405020304" pitchFamily="18" charset="0"/>
              </a:rPr>
              <a:t>1. Tinh thần cách mạng của nhân dân </a:t>
            </a:r>
            <a:r>
              <a:rPr lang="en-US" altLang="en-US" sz="3600" b="1" smtClean="0">
                <a:solidFill>
                  <a:schemeClr val="bg1"/>
                </a:solidFill>
                <a:latin typeface="Times New Roman" panose="02020603050405020304" pitchFamily="18" charset="0"/>
                <a:cs typeface="Times New Roman" panose="02020603050405020304" pitchFamily="18" charset="0"/>
              </a:rPr>
              <a:t>Nghệ - </a:t>
            </a:r>
            <a:r>
              <a:rPr lang="en-US" altLang="en-US" sz="3600" b="1">
                <a:solidFill>
                  <a:schemeClr val="bg1"/>
                </a:solidFill>
                <a:latin typeface="Times New Roman" panose="02020603050405020304" pitchFamily="18" charset="0"/>
                <a:cs typeface="Times New Roman" panose="02020603050405020304" pitchFamily="18" charset="0"/>
              </a:rPr>
              <a:t>Tĩnh trong những năm 1930-1931.</a:t>
            </a:r>
            <a:endParaRPr lang="en-US" altLang="en-US" sz="3600" b="1" dirty="0">
              <a:solidFill>
                <a:schemeClr val="bg1"/>
              </a:solidFill>
              <a:latin typeface="Times New Roman" panose="02020603050405020304" pitchFamily="18" charset="0"/>
              <a:cs typeface="Times New Roman" panose="02020603050405020304" pitchFamily="18" charset="0"/>
            </a:endParaRPr>
          </a:p>
        </p:txBody>
      </p:sp>
      <p:sp>
        <p:nvSpPr>
          <p:cNvPr id="3" name="Rectangle 2"/>
          <p:cNvSpPr/>
          <p:nvPr/>
        </p:nvSpPr>
        <p:spPr>
          <a:xfrm>
            <a:off x="308901" y="1467238"/>
            <a:ext cx="11509026" cy="1077218"/>
          </a:xfrm>
          <a:prstGeom prst="rect">
            <a:avLst/>
          </a:prstGeom>
        </p:spPr>
        <p:txBody>
          <a:bodyPr wrap="square">
            <a:spAutoFit/>
          </a:bodyPr>
          <a:lstStyle/>
          <a:p>
            <a:r>
              <a:rPr lang="en-US" sz="3200" smtClean="0">
                <a:solidFill>
                  <a:schemeClr val="accent4">
                    <a:lumMod val="60000"/>
                    <a:lumOff val="40000"/>
                  </a:schemeClr>
                </a:solidFill>
                <a:latin typeface="Times New Roman" pitchFamily="18" charset="0"/>
                <a:cs typeface="Times New Roman" pitchFamily="18" charset="0"/>
              </a:rPr>
              <a:t>Đọc thông tin sách giáo khoa trang 17 và</a:t>
            </a:r>
            <a:r>
              <a:rPr lang="en-US" sz="3200">
                <a:solidFill>
                  <a:schemeClr val="accent4">
                    <a:lumMod val="60000"/>
                    <a:lumOff val="40000"/>
                  </a:schemeClr>
                </a:solidFill>
                <a:latin typeface="Times New Roman" pitchFamily="18" charset="0"/>
                <a:cs typeface="Times New Roman" pitchFamily="18" charset="0"/>
              </a:rPr>
              <a:t> </a:t>
            </a:r>
            <a:r>
              <a:rPr lang="en-US" sz="3200" smtClean="0">
                <a:solidFill>
                  <a:schemeClr val="accent4">
                    <a:lumMod val="60000"/>
                    <a:lumOff val="40000"/>
                  </a:schemeClr>
                </a:solidFill>
                <a:latin typeface="Times New Roman" pitchFamily="18" charset="0"/>
                <a:cs typeface="Times New Roman" pitchFamily="18" charset="0"/>
              </a:rPr>
              <a:t>hoàn </a:t>
            </a:r>
            <a:r>
              <a:rPr lang="en-US" sz="3200">
                <a:solidFill>
                  <a:schemeClr val="accent4">
                    <a:lumMod val="60000"/>
                    <a:lumOff val="40000"/>
                  </a:schemeClr>
                </a:solidFill>
                <a:latin typeface="Times New Roman" pitchFamily="18" charset="0"/>
                <a:cs typeface="Times New Roman" pitchFamily="18" charset="0"/>
              </a:rPr>
              <a:t>thiện nội dung còn thiếu vào </a:t>
            </a:r>
            <a:r>
              <a:rPr lang="en-US" sz="3200" smtClean="0">
                <a:solidFill>
                  <a:schemeClr val="accent4">
                    <a:lumMod val="60000"/>
                    <a:lumOff val="40000"/>
                  </a:schemeClr>
                </a:solidFill>
                <a:latin typeface="Times New Roman" pitchFamily="18" charset="0"/>
                <a:cs typeface="Times New Roman" pitchFamily="18" charset="0"/>
              </a:rPr>
              <a:t>phiếu bài tập.</a:t>
            </a:r>
            <a:endParaRPr lang="en-US" sz="3200">
              <a:solidFill>
                <a:schemeClr val="accent4">
                  <a:lumMod val="60000"/>
                  <a:lumOff val="40000"/>
                </a:schemeClr>
              </a:solidFill>
              <a:latin typeface="Times New Roman" pitchFamily="18" charset="0"/>
              <a:cs typeface="Times New Roman"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169179177"/>
              </p:ext>
            </p:extLst>
          </p:nvPr>
        </p:nvGraphicFramePr>
        <p:xfrm>
          <a:off x="921964" y="2869025"/>
          <a:ext cx="10176163" cy="3668213"/>
        </p:xfrm>
        <a:graphic>
          <a:graphicData uri="http://schemas.openxmlformats.org/drawingml/2006/table">
            <a:tbl>
              <a:tblPr firstRow="1" bandRow="1">
                <a:tableStyleId>{21E4AEA4-8DFA-4A89-87EB-49C32662AFE0}</a:tableStyleId>
              </a:tblPr>
              <a:tblGrid>
                <a:gridCol w="4163291">
                  <a:extLst>
                    <a:ext uri="{9D8B030D-6E8A-4147-A177-3AD203B41FA5}">
                      <a16:colId xmlns:a16="http://schemas.microsoft.com/office/drawing/2014/main" val="3407276180"/>
                    </a:ext>
                  </a:extLst>
                </a:gridCol>
                <a:gridCol w="6012872">
                  <a:extLst>
                    <a:ext uri="{9D8B030D-6E8A-4147-A177-3AD203B41FA5}">
                      <a16:colId xmlns:a16="http://schemas.microsoft.com/office/drawing/2014/main" val="1792003724"/>
                    </a:ext>
                  </a:extLst>
                </a:gridCol>
              </a:tblGrid>
              <a:tr h="764204">
                <a:tc gridSpan="2">
                  <a:txBody>
                    <a:bodyPr/>
                    <a:lstStyle/>
                    <a:p>
                      <a:pPr algn="ctr"/>
                      <a:r>
                        <a:rPr lang="en-US" sz="2800" dirty="0" err="1" smtClean="0">
                          <a:latin typeface="Times New Roman" pitchFamily="18" charset="0"/>
                          <a:cs typeface="Times New Roman" pitchFamily="18" charset="0"/>
                        </a:rPr>
                        <a:t>Phong</a:t>
                      </a:r>
                      <a:r>
                        <a:rPr lang="en-US" sz="2800" baseline="0" dirty="0" smtClean="0">
                          <a:latin typeface="Times New Roman" pitchFamily="18" charset="0"/>
                          <a:cs typeface="Times New Roman" pitchFamily="18" charset="0"/>
                        </a:rPr>
                        <a:t> </a:t>
                      </a:r>
                      <a:r>
                        <a:rPr lang="en-US" sz="2800" baseline="0" dirty="0" err="1" smtClean="0">
                          <a:latin typeface="Times New Roman" pitchFamily="18" charset="0"/>
                          <a:cs typeface="Times New Roman" pitchFamily="18" charset="0"/>
                        </a:rPr>
                        <a:t>trào</a:t>
                      </a:r>
                      <a:r>
                        <a:rPr lang="en-US" sz="2800" baseline="0" dirty="0" smtClean="0">
                          <a:latin typeface="Times New Roman" pitchFamily="18" charset="0"/>
                          <a:cs typeface="Times New Roman" pitchFamily="18" charset="0"/>
                        </a:rPr>
                        <a:t> </a:t>
                      </a:r>
                      <a:r>
                        <a:rPr lang="en-US" sz="2800" baseline="0" dirty="0" err="1" smtClean="0">
                          <a:latin typeface="Times New Roman" pitchFamily="18" charset="0"/>
                          <a:cs typeface="Times New Roman" pitchFamily="18" charset="0"/>
                        </a:rPr>
                        <a:t>Xô</a:t>
                      </a:r>
                      <a:r>
                        <a:rPr lang="en-US" sz="2800" baseline="0" dirty="0" smtClean="0">
                          <a:latin typeface="Times New Roman" pitchFamily="18" charset="0"/>
                          <a:cs typeface="Times New Roman" pitchFamily="18" charset="0"/>
                        </a:rPr>
                        <a:t> </a:t>
                      </a:r>
                      <a:r>
                        <a:rPr lang="en-US" sz="2800" baseline="0" dirty="0" err="1" smtClean="0">
                          <a:latin typeface="Times New Roman" pitchFamily="18" charset="0"/>
                          <a:cs typeface="Times New Roman" pitchFamily="18" charset="0"/>
                        </a:rPr>
                        <a:t>viết</a:t>
                      </a:r>
                      <a:r>
                        <a:rPr lang="en-US" sz="2800" baseline="0" dirty="0" smtClean="0">
                          <a:latin typeface="Times New Roman" pitchFamily="18" charset="0"/>
                          <a:cs typeface="Times New Roman" pitchFamily="18" charset="0"/>
                        </a:rPr>
                        <a:t> </a:t>
                      </a:r>
                      <a:r>
                        <a:rPr lang="en-US" sz="2800" baseline="0" dirty="0" err="1" smtClean="0">
                          <a:latin typeface="Times New Roman" pitchFamily="18" charset="0"/>
                          <a:cs typeface="Times New Roman" pitchFamily="18" charset="0"/>
                        </a:rPr>
                        <a:t>Nghệ</a:t>
                      </a:r>
                      <a:r>
                        <a:rPr lang="en-US" sz="2800" baseline="0" dirty="0" smtClean="0">
                          <a:latin typeface="Times New Roman" pitchFamily="18" charset="0"/>
                          <a:cs typeface="Times New Roman" pitchFamily="18" charset="0"/>
                        </a:rPr>
                        <a:t> - </a:t>
                      </a:r>
                      <a:r>
                        <a:rPr lang="en-US" sz="2800" baseline="0" dirty="0" err="1" smtClean="0">
                          <a:latin typeface="Times New Roman" pitchFamily="18" charset="0"/>
                          <a:cs typeface="Times New Roman" pitchFamily="18" charset="0"/>
                        </a:rPr>
                        <a:t>Tĩnh</a:t>
                      </a:r>
                      <a:endParaRPr lang="en-US" sz="2800" b="1" dirty="0">
                        <a:solidFill>
                          <a:schemeClr val="bg1"/>
                        </a:solidFill>
                        <a:latin typeface="Times New Roman" panose="02020603050405020304" pitchFamily="18" charset="0"/>
                        <a:cs typeface="Times New Roman" panose="02020603050405020304" pitchFamily="18" charset="0"/>
                      </a:endParaRPr>
                    </a:p>
                  </a:txBody>
                  <a:tcPr marT="45707" marB="45707" anchor="ctr"/>
                </a:tc>
                <a:tc hMerge="1">
                  <a:txBody>
                    <a:bodyPr/>
                    <a:lstStyle/>
                    <a:p>
                      <a:endParaRPr lang="en-US" dirty="0"/>
                    </a:p>
                  </a:txBody>
                  <a:tcPr/>
                </a:tc>
                <a:extLst>
                  <a:ext uri="{0D108BD9-81ED-4DB2-BD59-A6C34878D82A}">
                    <a16:rowId xmlns:a16="http://schemas.microsoft.com/office/drawing/2014/main" val="2878376766"/>
                  </a:ext>
                </a:extLst>
              </a:tr>
              <a:tr h="764204">
                <a:tc>
                  <a:txBody>
                    <a:bodyPr/>
                    <a:lstStyle/>
                    <a:p>
                      <a:pPr algn="l"/>
                      <a:r>
                        <a:rPr lang="en-US" sz="2800" dirty="0" err="1" smtClean="0">
                          <a:latin typeface="Times New Roman" pitchFamily="18" charset="0"/>
                          <a:cs typeface="Times New Roman" pitchFamily="18" charset="0"/>
                        </a:rPr>
                        <a:t>Thời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gian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diễn</a:t>
                      </a:r>
                      <a:r>
                        <a:rPr lang="en-US" sz="2800" baseline="0" dirty="0" smtClean="0">
                          <a:latin typeface="Times New Roman" pitchFamily="18" charset="0"/>
                          <a:cs typeface="Times New Roman" pitchFamily="18" charset="0"/>
                        </a:rPr>
                        <a:t> </a:t>
                      </a:r>
                      <a:r>
                        <a:rPr lang="en-US" sz="2800" baseline="0" dirty="0" err="1" smtClean="0">
                          <a:latin typeface="Times New Roman" pitchFamily="18" charset="0"/>
                          <a:cs typeface="Times New Roman" pitchFamily="18" charset="0"/>
                        </a:rPr>
                        <a:t>ra</a:t>
                      </a:r>
                      <a:endParaRPr lang="en-US" sz="2800" dirty="0">
                        <a:solidFill>
                          <a:schemeClr val="bg1"/>
                        </a:solidFill>
                        <a:latin typeface="Times New Roman" panose="02020603050405020304" pitchFamily="18" charset="0"/>
                        <a:cs typeface="Times New Roman" panose="02020603050405020304" pitchFamily="18" charset="0"/>
                      </a:endParaRPr>
                    </a:p>
                  </a:txBody>
                  <a:tcPr marT="45707" marB="45707" anchor="ctr"/>
                </a:tc>
                <a:tc>
                  <a:txBody>
                    <a:bodyPr/>
                    <a:lstStyle/>
                    <a:p>
                      <a:pPr algn="l"/>
                      <a:endParaRPr lang="en-US" sz="2800" dirty="0">
                        <a:solidFill>
                          <a:schemeClr val="bg1"/>
                        </a:solidFill>
                        <a:latin typeface="Times New Roman" panose="02020603050405020304" pitchFamily="18" charset="0"/>
                        <a:cs typeface="Times New Roman" panose="02020603050405020304" pitchFamily="18" charset="0"/>
                      </a:endParaRPr>
                    </a:p>
                  </a:txBody>
                  <a:tcPr marT="45707" marB="45707" anchor="ctr"/>
                </a:tc>
                <a:extLst>
                  <a:ext uri="{0D108BD9-81ED-4DB2-BD59-A6C34878D82A}">
                    <a16:rowId xmlns:a16="http://schemas.microsoft.com/office/drawing/2014/main" val="3709236330"/>
                  </a:ext>
                </a:extLst>
              </a:tr>
              <a:tr h="764204">
                <a:tc>
                  <a:txBody>
                    <a:bodyPr/>
                    <a:lstStyle/>
                    <a:p>
                      <a:pPr algn="l"/>
                      <a:r>
                        <a:rPr lang="en-US" sz="2800" dirty="0" err="1" smtClean="0">
                          <a:latin typeface="Times New Roman" pitchFamily="18" charset="0"/>
                          <a:cs typeface="Times New Roman" pitchFamily="18" charset="0"/>
                        </a:rPr>
                        <a:t>Lãnh</a:t>
                      </a:r>
                      <a:r>
                        <a:rPr lang="en-US" sz="2800" baseline="0" dirty="0" smtClean="0">
                          <a:latin typeface="Times New Roman" pitchFamily="18" charset="0"/>
                          <a:cs typeface="Times New Roman" pitchFamily="18" charset="0"/>
                        </a:rPr>
                        <a:t> </a:t>
                      </a:r>
                      <a:r>
                        <a:rPr lang="en-US" sz="2800" baseline="0" dirty="0" err="1" smtClean="0">
                          <a:latin typeface="Times New Roman" pitchFamily="18" charset="0"/>
                          <a:cs typeface="Times New Roman" pitchFamily="18" charset="0"/>
                        </a:rPr>
                        <a:t>đạo</a:t>
                      </a:r>
                      <a:endParaRPr lang="en-US" sz="2800" dirty="0">
                        <a:solidFill>
                          <a:schemeClr val="bg1"/>
                        </a:solidFill>
                        <a:latin typeface="Times New Roman" panose="02020603050405020304" pitchFamily="18" charset="0"/>
                        <a:cs typeface="Times New Roman" panose="02020603050405020304" pitchFamily="18" charset="0"/>
                      </a:endParaRPr>
                    </a:p>
                  </a:txBody>
                  <a:tcPr marT="45707" marB="45707" anchor="ctr"/>
                </a:tc>
                <a:tc>
                  <a:txBody>
                    <a:bodyPr/>
                    <a:lstStyle/>
                    <a:p>
                      <a:pPr algn="l"/>
                      <a:endParaRPr lang="en-US" sz="2800" dirty="0">
                        <a:solidFill>
                          <a:schemeClr val="bg1"/>
                        </a:solidFill>
                        <a:latin typeface="Times New Roman" panose="02020603050405020304" pitchFamily="18" charset="0"/>
                        <a:cs typeface="Times New Roman" panose="02020603050405020304" pitchFamily="18" charset="0"/>
                      </a:endParaRPr>
                    </a:p>
                  </a:txBody>
                  <a:tcPr marT="45707" marB="45707" anchor="ctr"/>
                </a:tc>
                <a:extLst>
                  <a:ext uri="{0D108BD9-81ED-4DB2-BD59-A6C34878D82A}">
                    <a16:rowId xmlns:a16="http://schemas.microsoft.com/office/drawing/2014/main" val="3893306612"/>
                  </a:ext>
                </a:extLst>
              </a:tr>
              <a:tr h="1375601">
                <a:tc>
                  <a:txBody>
                    <a:bodyPr/>
                    <a:lstStyle/>
                    <a:p>
                      <a:pPr algn="l"/>
                      <a:r>
                        <a:rPr lang="en-US" sz="2800" dirty="0" err="1" smtClean="0">
                          <a:latin typeface="Times New Roman" pitchFamily="18" charset="0"/>
                          <a:cs typeface="Times New Roman" pitchFamily="18" charset="0"/>
                        </a:rPr>
                        <a:t>Nơi</a:t>
                      </a:r>
                      <a:r>
                        <a:rPr lang="en-US" sz="2800" baseline="0" dirty="0" smtClean="0">
                          <a:latin typeface="Times New Roman" pitchFamily="18" charset="0"/>
                          <a:cs typeface="Times New Roman" pitchFamily="18" charset="0"/>
                        </a:rPr>
                        <a:t> </a:t>
                      </a:r>
                      <a:r>
                        <a:rPr lang="en-US" sz="2800" baseline="0" dirty="0" err="1" smtClean="0">
                          <a:latin typeface="Times New Roman" pitchFamily="18" charset="0"/>
                          <a:cs typeface="Times New Roman" pitchFamily="18" charset="0"/>
                        </a:rPr>
                        <a:t>phong</a:t>
                      </a:r>
                      <a:r>
                        <a:rPr lang="en-US" sz="2800" baseline="0" dirty="0" smtClean="0">
                          <a:latin typeface="Times New Roman" pitchFamily="18" charset="0"/>
                          <a:cs typeface="Times New Roman" pitchFamily="18" charset="0"/>
                        </a:rPr>
                        <a:t> </a:t>
                      </a:r>
                      <a:r>
                        <a:rPr lang="en-US" sz="2800" baseline="0" dirty="0" err="1" smtClean="0">
                          <a:latin typeface="Times New Roman" pitchFamily="18" charset="0"/>
                          <a:cs typeface="Times New Roman" pitchFamily="18" charset="0"/>
                        </a:rPr>
                        <a:t>trào</a:t>
                      </a:r>
                      <a:r>
                        <a:rPr lang="en-US" sz="2800" baseline="0" dirty="0" smtClean="0">
                          <a:latin typeface="Times New Roman" pitchFamily="18" charset="0"/>
                          <a:cs typeface="Times New Roman" pitchFamily="18" charset="0"/>
                        </a:rPr>
                        <a:t> </a:t>
                      </a:r>
                      <a:r>
                        <a:rPr lang="en-US" sz="2800" baseline="0" dirty="0" err="1" smtClean="0">
                          <a:latin typeface="Times New Roman" pitchFamily="18" charset="0"/>
                          <a:cs typeface="Times New Roman" pitchFamily="18" charset="0"/>
                        </a:rPr>
                        <a:t>phát</a:t>
                      </a:r>
                      <a:r>
                        <a:rPr lang="en-US" sz="2800" baseline="0" dirty="0" smtClean="0">
                          <a:latin typeface="Times New Roman" pitchFamily="18" charset="0"/>
                          <a:cs typeface="Times New Roman" pitchFamily="18" charset="0"/>
                        </a:rPr>
                        <a:t> </a:t>
                      </a:r>
                      <a:r>
                        <a:rPr lang="en-US" sz="2800" baseline="0" dirty="0" err="1" smtClean="0">
                          <a:latin typeface="Times New Roman" pitchFamily="18" charset="0"/>
                          <a:cs typeface="Times New Roman" pitchFamily="18" charset="0"/>
                        </a:rPr>
                        <a:t>triển</a:t>
                      </a:r>
                      <a:r>
                        <a:rPr lang="en-US" sz="2800" baseline="0" dirty="0" smtClean="0">
                          <a:latin typeface="Times New Roman" pitchFamily="18" charset="0"/>
                          <a:cs typeface="Times New Roman" pitchFamily="18" charset="0"/>
                        </a:rPr>
                        <a:t> </a:t>
                      </a:r>
                      <a:r>
                        <a:rPr lang="en-US" sz="2800" baseline="0" dirty="0" err="1" smtClean="0">
                          <a:latin typeface="Times New Roman" pitchFamily="18" charset="0"/>
                          <a:cs typeface="Times New Roman" pitchFamily="18" charset="0"/>
                        </a:rPr>
                        <a:t>mạnh</a:t>
                      </a:r>
                      <a:r>
                        <a:rPr lang="en-US" sz="2800" baseline="0" dirty="0" smtClean="0">
                          <a:latin typeface="Times New Roman" pitchFamily="18" charset="0"/>
                          <a:cs typeface="Times New Roman" pitchFamily="18" charset="0"/>
                        </a:rPr>
                        <a:t> </a:t>
                      </a:r>
                      <a:r>
                        <a:rPr lang="en-US" sz="2800" baseline="0" dirty="0" err="1" smtClean="0">
                          <a:latin typeface="Times New Roman" pitchFamily="18" charset="0"/>
                          <a:cs typeface="Times New Roman" pitchFamily="18" charset="0"/>
                        </a:rPr>
                        <a:t>mẽ</a:t>
                      </a:r>
                      <a:r>
                        <a:rPr lang="en-US" sz="2800" baseline="0" dirty="0" smtClean="0">
                          <a:latin typeface="Times New Roman" pitchFamily="18" charset="0"/>
                          <a:cs typeface="Times New Roman" pitchFamily="18" charset="0"/>
                        </a:rPr>
                        <a:t> </a:t>
                      </a:r>
                      <a:r>
                        <a:rPr lang="en-US" sz="2800" baseline="0" dirty="0" err="1" smtClean="0">
                          <a:latin typeface="Times New Roman" pitchFamily="18" charset="0"/>
                          <a:cs typeface="Times New Roman" pitchFamily="18" charset="0"/>
                        </a:rPr>
                        <a:t>nhất</a:t>
                      </a:r>
                      <a:r>
                        <a:rPr lang="en-US" sz="2800" baseline="0" dirty="0" smtClean="0">
                          <a:latin typeface="Times New Roman" pitchFamily="18" charset="0"/>
                          <a:cs typeface="Times New Roman" pitchFamily="18" charset="0"/>
                        </a:rPr>
                        <a:t>.</a:t>
                      </a:r>
                      <a:endParaRPr lang="en-US" sz="2800" dirty="0">
                        <a:solidFill>
                          <a:schemeClr val="bg1"/>
                        </a:solidFill>
                        <a:latin typeface="Times New Roman" panose="02020603050405020304" pitchFamily="18" charset="0"/>
                        <a:cs typeface="Times New Roman" panose="02020603050405020304" pitchFamily="18" charset="0"/>
                      </a:endParaRPr>
                    </a:p>
                  </a:txBody>
                  <a:tcPr marT="45707" marB="45707" anchor="ctr"/>
                </a:tc>
                <a:tc>
                  <a:txBody>
                    <a:bodyPr/>
                    <a:lstStyle/>
                    <a:p>
                      <a:pPr algn="l"/>
                      <a:endParaRPr lang="en-US" sz="2800" dirty="0">
                        <a:solidFill>
                          <a:schemeClr val="bg1"/>
                        </a:solidFill>
                        <a:latin typeface="Times New Roman" panose="02020603050405020304" pitchFamily="18" charset="0"/>
                        <a:cs typeface="Times New Roman" panose="02020603050405020304" pitchFamily="18" charset="0"/>
                      </a:endParaRPr>
                    </a:p>
                  </a:txBody>
                  <a:tcPr marT="45707" marB="45707" anchor="ctr"/>
                </a:tc>
                <a:extLst>
                  <a:ext uri="{0D108BD9-81ED-4DB2-BD59-A6C34878D82A}">
                    <a16:rowId xmlns:a16="http://schemas.microsoft.com/office/drawing/2014/main" val="2295652418"/>
                  </a:ext>
                </a:extLst>
              </a:tr>
            </a:tbl>
          </a:graphicData>
        </a:graphic>
      </p:graphicFrame>
      <p:sp>
        <p:nvSpPr>
          <p:cNvPr id="7" name="TextBox 6"/>
          <p:cNvSpPr txBox="1">
            <a:spLocks noChangeArrowheads="1"/>
          </p:cNvSpPr>
          <p:nvPr/>
        </p:nvSpPr>
        <p:spPr bwMode="auto">
          <a:xfrm>
            <a:off x="5216093" y="3723987"/>
            <a:ext cx="553503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800">
                <a:latin typeface="Times New Roman" pitchFamily="18" charset="0"/>
                <a:cs typeface="Times New Roman" pitchFamily="18" charset="0"/>
              </a:rPr>
              <a:t>Trong những năm </a:t>
            </a:r>
            <a:r>
              <a:rPr lang="en-US" sz="2800" smtClean="0">
                <a:latin typeface="Times New Roman" pitchFamily="18" charset="0"/>
                <a:cs typeface="Times New Roman" pitchFamily="18" charset="0"/>
              </a:rPr>
              <a:t>1930 - </a:t>
            </a:r>
            <a:r>
              <a:rPr lang="en-US" sz="2800">
                <a:latin typeface="Times New Roman" pitchFamily="18" charset="0"/>
                <a:cs typeface="Times New Roman" pitchFamily="18" charset="0"/>
              </a:rPr>
              <a:t>1931</a:t>
            </a:r>
          </a:p>
        </p:txBody>
      </p:sp>
    </p:spTree>
    <p:extLst>
      <p:ext uri="{BB962C8B-B14F-4D97-AF65-F5344CB8AC3E}">
        <p14:creationId xmlns:p14="http://schemas.microsoft.com/office/powerpoint/2010/main" val="3955976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pic>
        <p:nvPicPr>
          <p:cNvPr id="203" name="Google Shape;203;p10"/>
          <p:cNvPicPr preferRelativeResize="0"/>
          <p:nvPr/>
        </p:nvPicPr>
        <p:blipFill rotWithShape="1">
          <a:blip r:embed="rId3">
            <a:alphaModFix/>
          </a:blip>
          <a:srcRect/>
          <a:stretch/>
        </p:blipFill>
        <p:spPr>
          <a:xfrm>
            <a:off x="6497052" y="301606"/>
            <a:ext cx="5230320" cy="6307742"/>
          </a:xfrm>
          <a:prstGeom prst="rect">
            <a:avLst/>
          </a:prstGeom>
          <a:noFill/>
          <a:ln>
            <a:noFill/>
          </a:ln>
        </p:spPr>
      </p:pic>
      <p:sp>
        <p:nvSpPr>
          <p:cNvPr id="204" name="Google Shape;204;p10"/>
          <p:cNvSpPr/>
          <p:nvPr/>
        </p:nvSpPr>
        <p:spPr>
          <a:xfrm>
            <a:off x="7409923" y="1796019"/>
            <a:ext cx="835719" cy="546129"/>
          </a:xfrm>
          <a:custGeom>
            <a:avLst/>
            <a:gdLst/>
            <a:ahLst/>
            <a:cxnLst/>
            <a:rect l="l" t="t" r="r" b="b"/>
            <a:pathLst>
              <a:path w="1877212" h="1286845" extrusionOk="0">
                <a:moveTo>
                  <a:pt x="192690" y="260062"/>
                </a:moveTo>
                <a:cubicBezTo>
                  <a:pt x="208732" y="249367"/>
                  <a:pt x="214079" y="249367"/>
                  <a:pt x="256858" y="244020"/>
                </a:cubicBezTo>
                <a:cubicBezTo>
                  <a:pt x="299637" y="238673"/>
                  <a:pt x="398563" y="225304"/>
                  <a:pt x="449363" y="227978"/>
                </a:cubicBezTo>
                <a:cubicBezTo>
                  <a:pt x="500163" y="230652"/>
                  <a:pt x="516205" y="244020"/>
                  <a:pt x="561658" y="260062"/>
                </a:cubicBezTo>
                <a:cubicBezTo>
                  <a:pt x="607111" y="276104"/>
                  <a:pt x="687321" y="326905"/>
                  <a:pt x="722079" y="324231"/>
                </a:cubicBezTo>
                <a:cubicBezTo>
                  <a:pt x="756837" y="321557"/>
                  <a:pt x="746143" y="268083"/>
                  <a:pt x="770206" y="244020"/>
                </a:cubicBezTo>
                <a:cubicBezTo>
                  <a:pt x="794269" y="219957"/>
                  <a:pt x="866458" y="179852"/>
                  <a:pt x="866458" y="179852"/>
                </a:cubicBezTo>
                <a:cubicBezTo>
                  <a:pt x="893195" y="163810"/>
                  <a:pt x="930627" y="147767"/>
                  <a:pt x="930627" y="147767"/>
                </a:cubicBezTo>
                <a:cubicBezTo>
                  <a:pt x="943995" y="137072"/>
                  <a:pt x="933301" y="139746"/>
                  <a:pt x="946669" y="115683"/>
                </a:cubicBezTo>
                <a:cubicBezTo>
                  <a:pt x="960037" y="91620"/>
                  <a:pt x="984100" y="16757"/>
                  <a:pt x="1010837" y="3389"/>
                </a:cubicBezTo>
                <a:cubicBezTo>
                  <a:pt x="1037574" y="-9979"/>
                  <a:pt x="1066985" y="19431"/>
                  <a:pt x="1107090" y="35473"/>
                </a:cubicBezTo>
                <a:cubicBezTo>
                  <a:pt x="1147195" y="51515"/>
                  <a:pt x="1251469" y="99641"/>
                  <a:pt x="1251469" y="99641"/>
                </a:cubicBezTo>
                <a:cubicBezTo>
                  <a:pt x="1270185" y="121030"/>
                  <a:pt x="1219385" y="163810"/>
                  <a:pt x="1219385" y="163810"/>
                </a:cubicBezTo>
                <a:cubicBezTo>
                  <a:pt x="1211364" y="185199"/>
                  <a:pt x="1203342" y="227978"/>
                  <a:pt x="1203342" y="227978"/>
                </a:cubicBezTo>
                <a:cubicBezTo>
                  <a:pt x="1206016" y="246694"/>
                  <a:pt x="1235427" y="276104"/>
                  <a:pt x="1235427" y="276104"/>
                </a:cubicBezTo>
                <a:cubicBezTo>
                  <a:pt x="1251469" y="292146"/>
                  <a:pt x="1299595" y="324231"/>
                  <a:pt x="1299595" y="324231"/>
                </a:cubicBezTo>
                <a:cubicBezTo>
                  <a:pt x="1318311" y="334926"/>
                  <a:pt x="1342374" y="321557"/>
                  <a:pt x="1347721" y="340273"/>
                </a:cubicBezTo>
                <a:cubicBezTo>
                  <a:pt x="1353068" y="358989"/>
                  <a:pt x="1320984" y="420483"/>
                  <a:pt x="1331679" y="436525"/>
                </a:cubicBezTo>
                <a:cubicBezTo>
                  <a:pt x="1342374" y="452567"/>
                  <a:pt x="1385153" y="425830"/>
                  <a:pt x="1411890" y="436525"/>
                </a:cubicBezTo>
                <a:cubicBezTo>
                  <a:pt x="1438627" y="447220"/>
                  <a:pt x="1468037" y="489999"/>
                  <a:pt x="1492100" y="500694"/>
                </a:cubicBezTo>
                <a:cubicBezTo>
                  <a:pt x="1516163" y="511389"/>
                  <a:pt x="1532206" y="495347"/>
                  <a:pt x="1556269" y="500694"/>
                </a:cubicBezTo>
                <a:cubicBezTo>
                  <a:pt x="1580332" y="506041"/>
                  <a:pt x="1607069" y="516736"/>
                  <a:pt x="1636479" y="532778"/>
                </a:cubicBezTo>
                <a:cubicBezTo>
                  <a:pt x="1665889" y="548820"/>
                  <a:pt x="1703322" y="586251"/>
                  <a:pt x="1732732" y="596946"/>
                </a:cubicBezTo>
                <a:cubicBezTo>
                  <a:pt x="1762142" y="607641"/>
                  <a:pt x="1812942" y="596946"/>
                  <a:pt x="1812942" y="596946"/>
                </a:cubicBezTo>
                <a:cubicBezTo>
                  <a:pt x="1837005" y="596946"/>
                  <a:pt x="1874437" y="580904"/>
                  <a:pt x="1877111" y="596946"/>
                </a:cubicBezTo>
                <a:cubicBezTo>
                  <a:pt x="1879785" y="612988"/>
                  <a:pt x="1828985" y="693199"/>
                  <a:pt x="1828985" y="693199"/>
                </a:cubicBezTo>
                <a:cubicBezTo>
                  <a:pt x="1815617" y="709241"/>
                  <a:pt x="1796900" y="693199"/>
                  <a:pt x="1796900" y="693199"/>
                </a:cubicBezTo>
                <a:cubicBezTo>
                  <a:pt x="1796900" y="701220"/>
                  <a:pt x="1828985" y="741325"/>
                  <a:pt x="1828985" y="741325"/>
                </a:cubicBezTo>
                <a:cubicBezTo>
                  <a:pt x="1826311" y="757367"/>
                  <a:pt x="1804921" y="770736"/>
                  <a:pt x="1780858" y="789452"/>
                </a:cubicBezTo>
                <a:cubicBezTo>
                  <a:pt x="1756795" y="808168"/>
                  <a:pt x="1703322" y="829557"/>
                  <a:pt x="1684606" y="853620"/>
                </a:cubicBezTo>
                <a:cubicBezTo>
                  <a:pt x="1665890" y="877683"/>
                  <a:pt x="1655195" y="909768"/>
                  <a:pt x="1668563" y="933831"/>
                </a:cubicBezTo>
                <a:cubicBezTo>
                  <a:pt x="1681931" y="957894"/>
                  <a:pt x="1764816" y="997999"/>
                  <a:pt x="1764816" y="997999"/>
                </a:cubicBezTo>
                <a:cubicBezTo>
                  <a:pt x="1783532" y="1019388"/>
                  <a:pt x="1770163" y="1043451"/>
                  <a:pt x="1780858" y="1062167"/>
                </a:cubicBezTo>
                <a:cubicBezTo>
                  <a:pt x="1791553" y="1080883"/>
                  <a:pt x="1828985" y="1110294"/>
                  <a:pt x="1828985" y="1110294"/>
                </a:cubicBezTo>
                <a:cubicBezTo>
                  <a:pt x="1826311" y="1129010"/>
                  <a:pt x="1764816" y="1174462"/>
                  <a:pt x="1764816" y="1174462"/>
                </a:cubicBezTo>
                <a:cubicBezTo>
                  <a:pt x="1746100" y="1193178"/>
                  <a:pt x="1732732" y="1211894"/>
                  <a:pt x="1716690" y="1222589"/>
                </a:cubicBezTo>
                <a:cubicBezTo>
                  <a:pt x="1700648" y="1233284"/>
                  <a:pt x="1689953" y="1235957"/>
                  <a:pt x="1668563" y="1238631"/>
                </a:cubicBezTo>
                <a:cubicBezTo>
                  <a:pt x="1647173" y="1241305"/>
                  <a:pt x="1620437" y="1241305"/>
                  <a:pt x="1588353" y="1238631"/>
                </a:cubicBezTo>
                <a:cubicBezTo>
                  <a:pt x="1556269" y="1235957"/>
                  <a:pt x="1476058" y="1222589"/>
                  <a:pt x="1476058" y="1222589"/>
                </a:cubicBezTo>
                <a:cubicBezTo>
                  <a:pt x="1449321" y="1230610"/>
                  <a:pt x="1460016" y="1289431"/>
                  <a:pt x="1427932" y="1286757"/>
                </a:cubicBezTo>
                <a:cubicBezTo>
                  <a:pt x="1395848" y="1284083"/>
                  <a:pt x="1358416" y="1238630"/>
                  <a:pt x="1283553" y="1206546"/>
                </a:cubicBezTo>
                <a:cubicBezTo>
                  <a:pt x="1208690" y="1174462"/>
                  <a:pt x="1064311" y="1120989"/>
                  <a:pt x="978753" y="1094252"/>
                </a:cubicBezTo>
                <a:cubicBezTo>
                  <a:pt x="893195" y="1067515"/>
                  <a:pt x="831701" y="1078209"/>
                  <a:pt x="770206" y="1046125"/>
                </a:cubicBezTo>
                <a:cubicBezTo>
                  <a:pt x="708711" y="1014041"/>
                  <a:pt x="609785" y="901746"/>
                  <a:pt x="609785" y="901746"/>
                </a:cubicBezTo>
                <a:cubicBezTo>
                  <a:pt x="575027" y="875009"/>
                  <a:pt x="617806" y="917788"/>
                  <a:pt x="561658" y="885704"/>
                </a:cubicBezTo>
                <a:cubicBezTo>
                  <a:pt x="505511" y="853620"/>
                  <a:pt x="342416" y="743999"/>
                  <a:pt x="272900" y="709241"/>
                </a:cubicBezTo>
                <a:cubicBezTo>
                  <a:pt x="203384" y="674483"/>
                  <a:pt x="181994" y="693199"/>
                  <a:pt x="144563" y="677157"/>
                </a:cubicBezTo>
                <a:cubicBezTo>
                  <a:pt x="107132" y="661115"/>
                  <a:pt x="72374" y="626357"/>
                  <a:pt x="48311" y="612989"/>
                </a:cubicBezTo>
                <a:cubicBezTo>
                  <a:pt x="24248" y="599621"/>
                  <a:pt x="-2489" y="618336"/>
                  <a:pt x="185" y="596946"/>
                </a:cubicBezTo>
                <a:cubicBezTo>
                  <a:pt x="2859" y="575556"/>
                  <a:pt x="37616" y="508715"/>
                  <a:pt x="64353" y="484652"/>
                </a:cubicBezTo>
                <a:cubicBezTo>
                  <a:pt x="91090" y="460589"/>
                  <a:pt x="160606" y="452567"/>
                  <a:pt x="160606" y="452567"/>
                </a:cubicBezTo>
                <a:cubicBezTo>
                  <a:pt x="181995" y="439199"/>
                  <a:pt x="192690" y="428504"/>
                  <a:pt x="192690" y="404441"/>
                </a:cubicBezTo>
                <a:cubicBezTo>
                  <a:pt x="192690" y="380378"/>
                  <a:pt x="160606" y="308189"/>
                  <a:pt x="160606" y="308189"/>
                </a:cubicBezTo>
                <a:cubicBezTo>
                  <a:pt x="157932" y="284126"/>
                  <a:pt x="176648" y="270757"/>
                  <a:pt x="192690" y="260062"/>
                </a:cubicBezTo>
                <a:close/>
              </a:path>
            </a:pathLst>
          </a:cu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5" name="Google Shape;205;p10"/>
          <p:cNvSpPr/>
          <p:nvPr/>
        </p:nvSpPr>
        <p:spPr>
          <a:xfrm>
            <a:off x="9019280" y="1179094"/>
            <a:ext cx="1651200" cy="515345"/>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0000" y="22500"/>
                </a:moveTo>
                <a:lnTo>
                  <a:pt x="-20000" y="22500"/>
                </a:lnTo>
                <a:lnTo>
                  <a:pt x="-76111" y="219690"/>
                </a:lnTo>
              </a:path>
            </a:pathLst>
          </a:custGeom>
          <a:solidFill>
            <a:srgbClr val="FBE4D4"/>
          </a:solidFill>
          <a:ln w="127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b="1">
                <a:solidFill>
                  <a:schemeClr val="dk1"/>
                </a:solidFill>
                <a:latin typeface="Times New Roman"/>
                <a:ea typeface="Times New Roman"/>
                <a:cs typeface="Times New Roman"/>
                <a:sym typeface="Times New Roman"/>
              </a:rPr>
              <a:t>Nghệ An</a:t>
            </a:r>
            <a:endParaRPr sz="2800" b="1">
              <a:solidFill>
                <a:schemeClr val="dk1"/>
              </a:solidFill>
              <a:latin typeface="Times New Roman"/>
              <a:ea typeface="Times New Roman"/>
              <a:cs typeface="Times New Roman"/>
              <a:sym typeface="Times New Roman"/>
            </a:endParaRPr>
          </a:p>
        </p:txBody>
      </p:sp>
      <p:sp>
        <p:nvSpPr>
          <p:cNvPr id="206" name="Google Shape;206;p10"/>
          <p:cNvSpPr/>
          <p:nvPr/>
        </p:nvSpPr>
        <p:spPr>
          <a:xfrm>
            <a:off x="9019280" y="1919428"/>
            <a:ext cx="1651200" cy="514044"/>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0000" y="22500"/>
                </a:moveTo>
                <a:lnTo>
                  <a:pt x="-20000" y="22500"/>
                </a:lnTo>
                <a:lnTo>
                  <a:pt x="-56000" y="135000"/>
                </a:lnTo>
              </a:path>
            </a:pathLst>
          </a:custGeom>
          <a:solidFill>
            <a:srgbClr val="FBE4D4"/>
          </a:solidFill>
          <a:ln w="127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b="1">
                <a:solidFill>
                  <a:schemeClr val="dk1"/>
                </a:solidFill>
                <a:latin typeface="Times New Roman"/>
                <a:ea typeface="Times New Roman"/>
                <a:cs typeface="Times New Roman"/>
                <a:sym typeface="Times New Roman"/>
              </a:rPr>
              <a:t>Hà Tĩnh</a:t>
            </a:r>
            <a:endParaRPr sz="2800" b="1">
              <a:solidFill>
                <a:schemeClr val="dk1"/>
              </a:solidFill>
              <a:latin typeface="Times New Roman"/>
              <a:ea typeface="Times New Roman"/>
              <a:cs typeface="Times New Roman"/>
              <a:sym typeface="Times New Roman"/>
            </a:endParaRPr>
          </a:p>
        </p:txBody>
      </p:sp>
      <p:sp>
        <p:nvSpPr>
          <p:cNvPr id="207" name="Google Shape;207;p10"/>
          <p:cNvSpPr/>
          <p:nvPr/>
        </p:nvSpPr>
        <p:spPr>
          <a:xfrm>
            <a:off x="7919824" y="2271166"/>
            <a:ext cx="642435" cy="370581"/>
          </a:xfrm>
          <a:custGeom>
            <a:avLst/>
            <a:gdLst/>
            <a:ahLst/>
            <a:cxnLst/>
            <a:rect l="l" t="t" r="r" b="b"/>
            <a:pathLst>
              <a:path w="642435" h="370581" extrusionOk="0">
                <a:moveTo>
                  <a:pt x="331899" y="86"/>
                </a:moveTo>
                <a:cubicBezTo>
                  <a:pt x="339273" y="2544"/>
                  <a:pt x="334357" y="51706"/>
                  <a:pt x="346647" y="73828"/>
                </a:cubicBezTo>
                <a:cubicBezTo>
                  <a:pt x="358937" y="95950"/>
                  <a:pt x="405641" y="132821"/>
                  <a:pt x="405641" y="132821"/>
                </a:cubicBezTo>
                <a:cubicBezTo>
                  <a:pt x="417931" y="147569"/>
                  <a:pt x="409328" y="150028"/>
                  <a:pt x="420389" y="162318"/>
                </a:cubicBezTo>
                <a:cubicBezTo>
                  <a:pt x="431450" y="174608"/>
                  <a:pt x="456031" y="196731"/>
                  <a:pt x="472008" y="206563"/>
                </a:cubicBezTo>
                <a:cubicBezTo>
                  <a:pt x="487985" y="216395"/>
                  <a:pt x="502734" y="211479"/>
                  <a:pt x="516253" y="221311"/>
                </a:cubicBezTo>
                <a:cubicBezTo>
                  <a:pt x="529772" y="231143"/>
                  <a:pt x="540834" y="255725"/>
                  <a:pt x="553124" y="265557"/>
                </a:cubicBezTo>
                <a:cubicBezTo>
                  <a:pt x="565414" y="275389"/>
                  <a:pt x="589995" y="280305"/>
                  <a:pt x="589995" y="280305"/>
                </a:cubicBezTo>
                <a:cubicBezTo>
                  <a:pt x="601056" y="287679"/>
                  <a:pt x="610889" y="298741"/>
                  <a:pt x="619492" y="309802"/>
                </a:cubicBezTo>
                <a:cubicBezTo>
                  <a:pt x="628095" y="320863"/>
                  <a:pt x="646531" y="342986"/>
                  <a:pt x="641615" y="346673"/>
                </a:cubicBezTo>
                <a:cubicBezTo>
                  <a:pt x="636699" y="350360"/>
                  <a:pt x="607201" y="328237"/>
                  <a:pt x="589995" y="331924"/>
                </a:cubicBezTo>
                <a:cubicBezTo>
                  <a:pt x="572789" y="335611"/>
                  <a:pt x="560498" y="363879"/>
                  <a:pt x="538376" y="368795"/>
                </a:cubicBezTo>
                <a:cubicBezTo>
                  <a:pt x="516254" y="373711"/>
                  <a:pt x="476924" y="367566"/>
                  <a:pt x="457260" y="361421"/>
                </a:cubicBezTo>
                <a:cubicBezTo>
                  <a:pt x="437596" y="355276"/>
                  <a:pt x="426534" y="344214"/>
                  <a:pt x="420389" y="331924"/>
                </a:cubicBezTo>
                <a:cubicBezTo>
                  <a:pt x="414244" y="319634"/>
                  <a:pt x="427763" y="295053"/>
                  <a:pt x="420389" y="287679"/>
                </a:cubicBezTo>
                <a:cubicBezTo>
                  <a:pt x="413015" y="280305"/>
                  <a:pt x="393350" y="283992"/>
                  <a:pt x="376144" y="287679"/>
                </a:cubicBezTo>
                <a:cubicBezTo>
                  <a:pt x="358938" y="291366"/>
                  <a:pt x="334356" y="302428"/>
                  <a:pt x="317150" y="309802"/>
                </a:cubicBezTo>
                <a:cubicBezTo>
                  <a:pt x="299944" y="317176"/>
                  <a:pt x="272905" y="331924"/>
                  <a:pt x="272905" y="331924"/>
                </a:cubicBezTo>
                <a:cubicBezTo>
                  <a:pt x="260615" y="336840"/>
                  <a:pt x="243408" y="339299"/>
                  <a:pt x="243408" y="339299"/>
                </a:cubicBezTo>
                <a:cubicBezTo>
                  <a:pt x="234805" y="335612"/>
                  <a:pt x="232347" y="320863"/>
                  <a:pt x="221286" y="309802"/>
                </a:cubicBezTo>
                <a:cubicBezTo>
                  <a:pt x="210225" y="298741"/>
                  <a:pt x="194247" y="283992"/>
                  <a:pt x="177041" y="272931"/>
                </a:cubicBezTo>
                <a:cubicBezTo>
                  <a:pt x="159835" y="261870"/>
                  <a:pt x="138941" y="254495"/>
                  <a:pt x="118047" y="243434"/>
                </a:cubicBezTo>
                <a:cubicBezTo>
                  <a:pt x="97153" y="232373"/>
                  <a:pt x="70114" y="217624"/>
                  <a:pt x="51679" y="206563"/>
                </a:cubicBezTo>
                <a:cubicBezTo>
                  <a:pt x="33243" y="195502"/>
                  <a:pt x="16037" y="194273"/>
                  <a:pt x="7434" y="177066"/>
                </a:cubicBezTo>
                <a:cubicBezTo>
                  <a:pt x="-1169" y="159860"/>
                  <a:pt x="60" y="103324"/>
                  <a:pt x="60" y="103324"/>
                </a:cubicBezTo>
                <a:cubicBezTo>
                  <a:pt x="60" y="86118"/>
                  <a:pt x="7434" y="73828"/>
                  <a:pt x="7434" y="73828"/>
                </a:cubicBezTo>
                <a:cubicBezTo>
                  <a:pt x="13579" y="66454"/>
                  <a:pt x="13579" y="55392"/>
                  <a:pt x="36931" y="59079"/>
                </a:cubicBezTo>
                <a:cubicBezTo>
                  <a:pt x="60283" y="62766"/>
                  <a:pt x="126650" y="92263"/>
                  <a:pt x="147544" y="95950"/>
                </a:cubicBezTo>
                <a:cubicBezTo>
                  <a:pt x="168437" y="99637"/>
                  <a:pt x="147544" y="82431"/>
                  <a:pt x="162292" y="81202"/>
                </a:cubicBezTo>
                <a:cubicBezTo>
                  <a:pt x="177040" y="79973"/>
                  <a:pt x="212682" y="92263"/>
                  <a:pt x="236034" y="88576"/>
                </a:cubicBezTo>
                <a:cubicBezTo>
                  <a:pt x="259386" y="84889"/>
                  <a:pt x="285196" y="70140"/>
                  <a:pt x="302402" y="59079"/>
                </a:cubicBezTo>
                <a:cubicBezTo>
                  <a:pt x="319608" y="48018"/>
                  <a:pt x="324525" y="-2372"/>
                  <a:pt x="331899" y="86"/>
                </a:cubicBezTo>
                <a:close/>
              </a:path>
            </a:pathLst>
          </a:cu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8" name="Google Shape;208;p10"/>
          <p:cNvSpPr txBox="1"/>
          <p:nvPr/>
        </p:nvSpPr>
        <p:spPr>
          <a:xfrm>
            <a:off x="497533" y="2342148"/>
            <a:ext cx="5618960" cy="120032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3600" b="1">
                <a:solidFill>
                  <a:srgbClr val="F4B081"/>
                </a:solidFill>
                <a:latin typeface="Times New Roman"/>
                <a:ea typeface="Times New Roman"/>
                <a:cs typeface="Times New Roman"/>
                <a:sym typeface="Times New Roman"/>
              </a:rPr>
              <a:t>Hãy chỉ vị trí của tỉnh Nghệ An và tỉnh Hà Tĩnh.</a:t>
            </a:r>
            <a:endParaRPr sz="3600" b="1">
              <a:solidFill>
                <a:srgbClr val="F4B081"/>
              </a:solidFill>
              <a:latin typeface="Times New Roman"/>
              <a:ea typeface="Times New Roman"/>
              <a:cs typeface="Times New Roman"/>
              <a:sym typeface="Times New Roman"/>
            </a:endParaRPr>
          </a:p>
        </p:txBody>
      </p:sp>
      <p:sp>
        <p:nvSpPr>
          <p:cNvPr id="9" name="Rectangle 8"/>
          <p:cNvSpPr/>
          <p:nvPr/>
        </p:nvSpPr>
        <p:spPr>
          <a:xfrm>
            <a:off x="308900" y="396480"/>
            <a:ext cx="6188151" cy="1569660"/>
          </a:xfrm>
          <a:prstGeom prst="rect">
            <a:avLst/>
          </a:prstGeom>
        </p:spPr>
        <p:txBody>
          <a:bodyPr wrap="square">
            <a:spAutoFit/>
          </a:bodyPr>
          <a:lstStyle/>
          <a:p>
            <a:pPr eaLnBrk="1" hangingPunct="1">
              <a:spcBef>
                <a:spcPct val="50000"/>
              </a:spcBef>
              <a:defRPr/>
            </a:pPr>
            <a:r>
              <a:rPr lang="en-US" altLang="en-US" sz="3200" b="1">
                <a:solidFill>
                  <a:schemeClr val="bg1"/>
                </a:solidFill>
                <a:latin typeface="Times New Roman" panose="02020603050405020304" pitchFamily="18" charset="0"/>
                <a:cs typeface="Times New Roman" panose="02020603050405020304" pitchFamily="18" charset="0"/>
              </a:rPr>
              <a:t>1. Tinh thần cách mạng của nhân dân </a:t>
            </a:r>
            <a:r>
              <a:rPr lang="en-US" altLang="en-US" sz="3200" b="1" smtClean="0">
                <a:solidFill>
                  <a:schemeClr val="bg1"/>
                </a:solidFill>
                <a:latin typeface="Times New Roman" panose="02020603050405020304" pitchFamily="18" charset="0"/>
                <a:cs typeface="Times New Roman" panose="02020603050405020304" pitchFamily="18" charset="0"/>
              </a:rPr>
              <a:t>Nghệ - </a:t>
            </a:r>
            <a:r>
              <a:rPr lang="en-US" altLang="en-US" sz="3200" b="1">
                <a:solidFill>
                  <a:schemeClr val="bg1"/>
                </a:solidFill>
                <a:latin typeface="Times New Roman" panose="02020603050405020304" pitchFamily="18" charset="0"/>
                <a:cs typeface="Times New Roman" panose="02020603050405020304" pitchFamily="18" charset="0"/>
              </a:rPr>
              <a:t>Tĩnh trong những năm 1930-1931.</a:t>
            </a:r>
            <a:endParaRPr lang="en-US" altLang="en-US" sz="3200" b="1"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8"/>
                                        </p:tgtEl>
                                        <p:attrNameLst>
                                          <p:attrName>style.visibility</p:attrName>
                                        </p:attrNameLst>
                                      </p:cBhvr>
                                      <p:to>
                                        <p:strVal val="visible"/>
                                      </p:to>
                                    </p:set>
                                    <p:animEffect transition="in" filter="fade">
                                      <p:cBhvr>
                                        <p:cTn id="7" dur="500"/>
                                        <p:tgtEl>
                                          <p:spTgt spid="20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3"/>
                                        </p:tgtEl>
                                        <p:attrNameLst>
                                          <p:attrName>style.visibility</p:attrName>
                                        </p:attrNameLst>
                                      </p:cBhvr>
                                      <p:to>
                                        <p:strVal val="visible"/>
                                      </p:to>
                                    </p:set>
                                    <p:animEffect transition="in" filter="fade">
                                      <p:cBhvr>
                                        <p:cTn id="12" dur="500"/>
                                        <p:tgtEl>
                                          <p:spTgt spid="20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4"/>
                                        </p:tgtEl>
                                        <p:attrNameLst>
                                          <p:attrName>style.visibility</p:attrName>
                                        </p:attrNameLst>
                                      </p:cBhvr>
                                      <p:to>
                                        <p:strVal val="visible"/>
                                      </p:to>
                                    </p:set>
                                    <p:animEffect transition="in" filter="fade">
                                      <p:cBhvr>
                                        <p:cTn id="17" dur="1000"/>
                                        <p:tgtEl>
                                          <p:spTgt spid="204"/>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205"/>
                                        </p:tgtEl>
                                        <p:attrNameLst>
                                          <p:attrName>style.visibility</p:attrName>
                                        </p:attrNameLst>
                                      </p:cBhvr>
                                      <p:to>
                                        <p:strVal val="visible"/>
                                      </p:to>
                                    </p:set>
                                    <p:animEffect transition="in" filter="fade">
                                      <p:cBhvr>
                                        <p:cTn id="21" dur="500"/>
                                        <p:tgtEl>
                                          <p:spTgt spid="20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07"/>
                                        </p:tgtEl>
                                        <p:attrNameLst>
                                          <p:attrName>style.visibility</p:attrName>
                                        </p:attrNameLst>
                                      </p:cBhvr>
                                      <p:to>
                                        <p:strVal val="visible"/>
                                      </p:to>
                                    </p:set>
                                    <p:animEffect transition="in" filter="fade">
                                      <p:cBhvr>
                                        <p:cTn id="26" dur="1250"/>
                                        <p:tgtEl>
                                          <p:spTgt spid="207"/>
                                        </p:tgtEl>
                                      </p:cBhvr>
                                    </p:animEffect>
                                  </p:childTnLst>
                                </p:cTn>
                              </p:par>
                            </p:childTnLst>
                          </p:cTn>
                        </p:par>
                        <p:par>
                          <p:cTn id="27" fill="hold">
                            <p:stCondLst>
                              <p:cond delay="1250"/>
                            </p:stCondLst>
                            <p:childTnLst>
                              <p:par>
                                <p:cTn id="28" presetID="10" presetClass="entr" presetSubtype="0" fill="hold" nodeType="afterEffect">
                                  <p:stCondLst>
                                    <p:cond delay="0"/>
                                  </p:stCondLst>
                                  <p:childTnLst>
                                    <p:set>
                                      <p:cBhvr>
                                        <p:cTn id="29" dur="1" fill="hold">
                                          <p:stCondLst>
                                            <p:cond delay="0"/>
                                          </p:stCondLst>
                                        </p:cTn>
                                        <p:tgtEl>
                                          <p:spTgt spid="206"/>
                                        </p:tgtEl>
                                        <p:attrNameLst>
                                          <p:attrName>style.visibility</p:attrName>
                                        </p:attrNameLst>
                                      </p:cBhvr>
                                      <p:to>
                                        <p:strVal val="visible"/>
                                      </p:to>
                                    </p:set>
                                    <p:animEffect transition="in" filter="fade">
                                      <p:cBhvr>
                                        <p:cTn id="30" dur="500"/>
                                        <p:tgtEl>
                                          <p:spTgt spid="2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370</TotalTime>
  <Words>1417</Words>
  <Application>Microsoft Office PowerPoint</Application>
  <PresentationFormat>Widescreen</PresentationFormat>
  <Paragraphs>113</Paragraphs>
  <Slides>30</Slides>
  <Notes>24</Notes>
  <HiddenSlides>0</HiddenSlides>
  <MMClips>2</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30</vt:i4>
      </vt:variant>
    </vt:vector>
  </HeadingPairs>
  <TitlesOfParts>
    <vt:vector size="34" baseType="lpstr">
      <vt:lpstr>Arial</vt:lpstr>
      <vt:lpstr>Times New Roman</vt:lpstr>
      <vt:lpstr>Office 主题​​</vt:lpstr>
      <vt:lpstr>Bitmap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computer</cp:lastModifiedBy>
  <cp:revision>41</cp:revision>
  <dcterms:created xsi:type="dcterms:W3CDTF">2017-08-04T06:12:25Z</dcterms:created>
  <dcterms:modified xsi:type="dcterms:W3CDTF">2023-12-07T08:31:24Z</dcterms:modified>
</cp:coreProperties>
</file>