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99" r:id="rId2"/>
    <p:sldId id="298" r:id="rId3"/>
    <p:sldId id="296" r:id="rId4"/>
    <p:sldId id="284" r:id="rId5"/>
    <p:sldId id="295" r:id="rId6"/>
    <p:sldId id="285" r:id="rId7"/>
    <p:sldId id="265" r:id="rId8"/>
    <p:sldId id="266" r:id="rId9"/>
    <p:sldId id="267" r:id="rId10"/>
    <p:sldId id="269" r:id="rId11"/>
    <p:sldId id="288" r:id="rId12"/>
    <p:sldId id="271" r:id="rId13"/>
    <p:sldId id="272" r:id="rId14"/>
    <p:sldId id="273" r:id="rId15"/>
    <p:sldId id="274" r:id="rId16"/>
    <p:sldId id="275" r:id="rId17"/>
    <p:sldId id="276" r:id="rId18"/>
    <p:sldId id="292" r:id="rId19"/>
    <p:sldId id="293" r:id="rId20"/>
    <p:sldId id="294" r:id="rId21"/>
    <p:sldId id="300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072" y="-2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vi-VN"/>
              <a:t>Bấm &amp; sửa kiểu phụ đề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1/14/2022</a:t>
            </a:fld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1/14/2022</a:t>
            </a:fld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1/14/2022</a:t>
            </a:fld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1/14/2022</a:t>
            </a:fld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1/14/2022</a:t>
            </a:fld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Nơi giữ chỗ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1/14/2022</a:t>
            </a:fld>
            <a:endParaRPr lang="en-US"/>
          </a:p>
        </p:txBody>
      </p:sp>
      <p:sp>
        <p:nvSpPr>
          <p:cNvPr id="6" name="Nơi giữ chỗ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Nơi giữ chỗ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Nơi giữ chỗ cho Văn bản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6" name="Nơi giữ chỗ cho Nội dung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Nơi giữ chỗ cho Ngày tháng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1/14/2022</a:t>
            </a:fld>
            <a:endParaRPr lang="en-US"/>
          </a:p>
        </p:txBody>
      </p:sp>
      <p:sp>
        <p:nvSpPr>
          <p:cNvPr id="8" name="Nơi giữ chỗ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Nơi giữ chỗ cho Số hiệu Bản chiế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gày tháng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1/14/2022</a:t>
            </a:fld>
            <a:endParaRPr lang="en-US"/>
          </a:p>
        </p:txBody>
      </p:sp>
      <p:sp>
        <p:nvSpPr>
          <p:cNvPr id="4" name="Nơi giữ chỗ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Nơi giữ chỗ cho Số hiệu Bản chiế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1/14/2022</a:t>
            </a:fld>
            <a:endParaRPr lang="en-US"/>
          </a:p>
        </p:txBody>
      </p:sp>
      <p:sp>
        <p:nvSpPr>
          <p:cNvPr id="3" name="Nơi giữ chỗ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Nơi giữ chỗ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1/14/2022</a:t>
            </a:fld>
            <a:endParaRPr lang="en-US"/>
          </a:p>
        </p:txBody>
      </p:sp>
      <p:sp>
        <p:nvSpPr>
          <p:cNvPr id="6" name="Nơi giữ chỗ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Nơi giữ chỗ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Nơi giữ chỗ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1/14/2022</a:t>
            </a:fld>
            <a:endParaRPr lang="en-US"/>
          </a:p>
        </p:txBody>
      </p:sp>
      <p:sp>
        <p:nvSpPr>
          <p:cNvPr id="6" name="Nơi giữ chỗ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Nơi giữ chỗ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Tiêu đề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15598-F945-49B0-A10B-450DAC82F1A7}" type="datetimeFigureOut">
              <a:rPr lang="en-US" smtClean="0"/>
              <a:pPr/>
              <a:t>1/14/2022</a:t>
            </a:fld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WordArt 21"/>
          <p:cNvSpPr>
            <a:spLocks noChangeArrowheads="1" noChangeShapeType="1" noTextEdit="1"/>
          </p:cNvSpPr>
          <p:nvPr/>
        </p:nvSpPr>
        <p:spPr bwMode="auto">
          <a:xfrm>
            <a:off x="381000" y="3276600"/>
            <a:ext cx="8382000" cy="4114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>
              <a:defRPr/>
            </a:pP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Chu vi 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hình</a:t>
            </a: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tròn</a:t>
            </a:r>
            <a:r>
              <a:rPr lang="vi-VN" sz="3600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</a:p>
          <a:p>
            <a:pPr>
              <a:defRPr/>
            </a:pPr>
            <a:endParaRPr lang="en-US" sz="3600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47800" y="1600200"/>
            <a:ext cx="5943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smtClean="0"/>
              <a:t>TOÁN</a:t>
            </a:r>
            <a:endParaRPr lang="en-US" sz="7200" b="1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3"/>
          <p:cNvSpPr>
            <a:spLocks noChangeArrowheads="1"/>
          </p:cNvSpPr>
          <p:nvPr/>
        </p:nvSpPr>
        <p:spPr bwMode="auto">
          <a:xfrm>
            <a:off x="3562352" y="1676402"/>
            <a:ext cx="1617663" cy="1617663"/>
          </a:xfrm>
          <a:prstGeom prst="ellipse">
            <a:avLst/>
          </a:prstGeom>
          <a:solidFill>
            <a:srgbClr val="FF2F2F"/>
          </a:solidFill>
          <a:ln w="63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6" name="Oval 4"/>
          <p:cNvSpPr>
            <a:spLocks noChangeArrowheads="1"/>
          </p:cNvSpPr>
          <p:nvPr/>
        </p:nvSpPr>
        <p:spPr bwMode="auto">
          <a:xfrm>
            <a:off x="3568702" y="1689101"/>
            <a:ext cx="1617663" cy="1617663"/>
          </a:xfrm>
          <a:prstGeom prst="ellipse">
            <a:avLst/>
          </a:prstGeom>
          <a:noFill/>
          <a:ln w="317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7" name="Line 8"/>
          <p:cNvSpPr>
            <a:spLocks noChangeShapeType="1"/>
          </p:cNvSpPr>
          <p:nvPr/>
        </p:nvSpPr>
        <p:spPr bwMode="auto">
          <a:xfrm>
            <a:off x="3568700" y="2514601"/>
            <a:ext cx="1612900" cy="127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4038600" y="2616200"/>
            <a:ext cx="76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4cm</a:t>
            </a:r>
          </a:p>
        </p:txBody>
      </p:sp>
      <p:sp>
        <p:nvSpPr>
          <p:cNvPr id="20" name="Oval 11"/>
          <p:cNvSpPr>
            <a:spLocks noChangeArrowheads="1"/>
          </p:cNvSpPr>
          <p:nvPr/>
        </p:nvSpPr>
        <p:spPr bwMode="auto">
          <a:xfrm>
            <a:off x="4338638" y="2489201"/>
            <a:ext cx="55562" cy="555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1" name="AutoShape 12"/>
          <p:cNvSpPr>
            <a:spLocks/>
          </p:cNvSpPr>
          <p:nvPr/>
        </p:nvSpPr>
        <p:spPr bwMode="auto">
          <a:xfrm rot="5400000" flipV="1">
            <a:off x="4267200" y="1852613"/>
            <a:ext cx="228600" cy="1600200"/>
          </a:xfrm>
          <a:prstGeom prst="rightBrace">
            <a:avLst>
              <a:gd name="adj1" fmla="val 58333"/>
              <a:gd name="adj2" fmla="val 50000"/>
            </a:avLst>
          </a:prstGeom>
          <a:noFill/>
          <a:ln w="9525">
            <a:solidFill>
              <a:schemeClr val="tx2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457200" y="3733802"/>
            <a:ext cx="82296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Arial" charset="0"/>
              </a:rPr>
              <a:t>      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4cm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4cm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3,14 :</a:t>
            </a:r>
            <a:r>
              <a:rPr lang="en-US" sz="2800" b="1" dirty="0">
                <a:latin typeface="Arial" charset="0"/>
              </a:rPr>
              <a:t>	</a:t>
            </a:r>
            <a:r>
              <a:rPr lang="en-US" sz="2800" b="1" dirty="0">
                <a:solidFill>
                  <a:srgbClr val="FFFF00"/>
                </a:solidFill>
                <a:latin typeface="Arial" charset="0"/>
              </a:rPr>
              <a:t>	</a:t>
            </a:r>
          </a:p>
        </p:txBody>
      </p:sp>
      <p:sp>
        <p:nvSpPr>
          <p:cNvPr id="23" name="Text Box 14"/>
          <p:cNvSpPr txBox="1">
            <a:spLocks noChangeArrowheads="1"/>
          </p:cNvSpPr>
          <p:nvPr/>
        </p:nvSpPr>
        <p:spPr bwMode="auto">
          <a:xfrm>
            <a:off x="1828800" y="4953001"/>
            <a:ext cx="2286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x 3,14 =</a:t>
            </a: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3581400" y="4983165"/>
            <a:ext cx="2514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12,56 (cm)</a:t>
            </a:r>
          </a:p>
        </p:txBody>
      </p:sp>
      <p:sp>
        <p:nvSpPr>
          <p:cNvPr id="19" name="Rectangle 59"/>
          <p:cNvSpPr>
            <a:spLocks noChangeArrowheads="1"/>
          </p:cNvSpPr>
          <p:nvPr/>
        </p:nvSpPr>
        <p:spPr bwMode="auto">
          <a:xfrm>
            <a:off x="1928019" y="628651"/>
            <a:ext cx="4876800" cy="533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b="1" u="sng" dirty="0" err="1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Chu vi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hình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tròn</a:t>
            </a:r>
            <a:endParaRPr lang="en-US" sz="32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152400" y="1371601"/>
            <a:ext cx="8763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3,14.</a:t>
            </a:r>
          </a:p>
        </p:txBody>
      </p:sp>
      <p:sp>
        <p:nvSpPr>
          <p:cNvPr id="26" name="AutoShape 9"/>
          <p:cNvSpPr>
            <a:spLocks/>
          </p:cNvSpPr>
          <p:nvPr/>
        </p:nvSpPr>
        <p:spPr bwMode="auto">
          <a:xfrm rot="5400000" flipV="1">
            <a:off x="2228851" y="1428751"/>
            <a:ext cx="114300" cy="914400"/>
          </a:xfrm>
          <a:prstGeom prst="rightBrace">
            <a:avLst>
              <a:gd name="adj1" fmla="val 66667"/>
              <a:gd name="adj2" fmla="val 50000"/>
            </a:avLst>
          </a:prstGeom>
          <a:noFill/>
          <a:ln w="15875">
            <a:solidFill>
              <a:schemeClr val="tx2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1752600" y="1371602"/>
            <a:ext cx="1143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</a:t>
            </a:r>
          </a:p>
        </p:txBody>
      </p: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5486400" y="1371601"/>
            <a:ext cx="1981200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2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endParaRPr lang="en-US" sz="2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AutoShape 16"/>
          <p:cNvSpPr>
            <a:spLocks/>
          </p:cNvSpPr>
          <p:nvPr/>
        </p:nvSpPr>
        <p:spPr bwMode="auto">
          <a:xfrm rot="5400000" flipV="1">
            <a:off x="6248400" y="1066800"/>
            <a:ext cx="152400" cy="1676400"/>
          </a:xfrm>
          <a:prstGeom prst="rightBrace">
            <a:avLst>
              <a:gd name="adj1" fmla="val 91667"/>
              <a:gd name="adj2" fmla="val 50000"/>
            </a:avLst>
          </a:prstGeom>
          <a:noFill/>
          <a:ln w="15875">
            <a:solidFill>
              <a:schemeClr val="tx2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18"/>
          <p:cNvSpPr txBox="1">
            <a:spLocks noChangeArrowheads="1"/>
          </p:cNvSpPr>
          <p:nvPr/>
        </p:nvSpPr>
        <p:spPr bwMode="auto">
          <a:xfrm>
            <a:off x="2032000" y="1879601"/>
            <a:ext cx="381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31" name="Text Box 20"/>
          <p:cNvSpPr txBox="1">
            <a:spLocks noChangeArrowheads="1"/>
          </p:cNvSpPr>
          <p:nvPr/>
        </p:nvSpPr>
        <p:spPr bwMode="auto">
          <a:xfrm>
            <a:off x="6096000" y="1905001"/>
            <a:ext cx="381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32" name="Text Box 21"/>
          <p:cNvSpPr txBox="1">
            <a:spLocks noChangeArrowheads="1"/>
          </p:cNvSpPr>
          <p:nvPr/>
        </p:nvSpPr>
        <p:spPr bwMode="auto">
          <a:xfrm>
            <a:off x="3124200" y="2514601"/>
            <a:ext cx="1143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Times New Roman" pitchFamily="18" charset="0"/>
                <a:cs typeface="Times New Roman" pitchFamily="18" charset="0"/>
              </a:rPr>
              <a:t>C = </a:t>
            </a:r>
          </a:p>
        </p:txBody>
      </p:sp>
      <p:sp>
        <p:nvSpPr>
          <p:cNvPr id="33" name="Text Box 22"/>
          <p:cNvSpPr txBox="1">
            <a:spLocks noChangeArrowheads="1"/>
          </p:cNvSpPr>
          <p:nvPr/>
        </p:nvSpPr>
        <p:spPr bwMode="auto">
          <a:xfrm>
            <a:off x="3860800" y="2489201"/>
            <a:ext cx="1981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Times New Roman" pitchFamily="18" charset="0"/>
                <a:cs typeface="Times New Roman" pitchFamily="18" charset="0"/>
              </a:rPr>
              <a:t>d x 3,14 </a:t>
            </a:r>
          </a:p>
        </p:txBody>
      </p:sp>
      <p:sp>
        <p:nvSpPr>
          <p:cNvPr id="34" name="Rectangle 23"/>
          <p:cNvSpPr>
            <a:spLocks noChangeArrowheads="1"/>
          </p:cNvSpPr>
          <p:nvPr/>
        </p:nvSpPr>
        <p:spPr bwMode="auto">
          <a:xfrm>
            <a:off x="2971800" y="2438400"/>
            <a:ext cx="2819400" cy="685800"/>
          </a:xfrm>
          <a:prstGeom prst="rect">
            <a:avLst/>
          </a:prstGeom>
          <a:solidFill>
            <a:schemeClr val="accent1">
              <a:alpha val="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24"/>
          <p:cNvSpPr txBox="1">
            <a:spLocks noChangeArrowheads="1"/>
          </p:cNvSpPr>
          <p:nvPr/>
        </p:nvSpPr>
        <p:spPr bwMode="auto">
          <a:xfrm>
            <a:off x="1066800" y="3200400"/>
            <a:ext cx="228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</a:p>
        </p:txBody>
      </p:sp>
      <p:sp>
        <p:nvSpPr>
          <p:cNvPr id="36" name="Text Box 25"/>
          <p:cNvSpPr txBox="1">
            <a:spLocks noChangeArrowheads="1"/>
          </p:cNvSpPr>
          <p:nvPr/>
        </p:nvSpPr>
        <p:spPr bwMode="auto">
          <a:xfrm>
            <a:off x="4876800" y="3276601"/>
            <a:ext cx="4114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37" name="Text Box 26"/>
          <p:cNvSpPr txBox="1">
            <a:spLocks noChangeArrowheads="1"/>
          </p:cNvSpPr>
          <p:nvPr/>
        </p:nvSpPr>
        <p:spPr bwMode="auto">
          <a:xfrm>
            <a:off x="1600200" y="3276601"/>
            <a:ext cx="3835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i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 chu vi của hình tròn,</a:t>
            </a:r>
          </a:p>
        </p:txBody>
      </p:sp>
      <p:sp>
        <p:nvSpPr>
          <p:cNvPr id="38" name="Oval 27"/>
          <p:cNvSpPr>
            <a:spLocks noChangeArrowheads="1"/>
          </p:cNvSpPr>
          <p:nvPr/>
        </p:nvSpPr>
        <p:spPr bwMode="auto">
          <a:xfrm>
            <a:off x="7086602" y="4191002"/>
            <a:ext cx="1617663" cy="1617663"/>
          </a:xfrm>
          <a:prstGeom prst="ellipse">
            <a:avLst/>
          </a:prstGeom>
          <a:solidFill>
            <a:srgbClr val="FF2F2F"/>
          </a:solidFill>
          <a:ln w="63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Oval 28"/>
          <p:cNvSpPr>
            <a:spLocks noChangeArrowheads="1"/>
          </p:cNvSpPr>
          <p:nvPr/>
        </p:nvSpPr>
        <p:spPr bwMode="auto">
          <a:xfrm>
            <a:off x="7092952" y="4203701"/>
            <a:ext cx="1617663" cy="1617663"/>
          </a:xfrm>
          <a:prstGeom prst="ellipse">
            <a:avLst/>
          </a:prstGeom>
          <a:noFill/>
          <a:ln w="317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30"/>
          <p:cNvSpPr txBox="1">
            <a:spLocks noChangeArrowheads="1"/>
          </p:cNvSpPr>
          <p:nvPr/>
        </p:nvSpPr>
        <p:spPr bwMode="auto">
          <a:xfrm>
            <a:off x="7696200" y="5130801"/>
            <a:ext cx="3619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41" name="Oval 31"/>
          <p:cNvSpPr>
            <a:spLocks noChangeArrowheads="1"/>
          </p:cNvSpPr>
          <p:nvPr/>
        </p:nvSpPr>
        <p:spPr bwMode="auto">
          <a:xfrm>
            <a:off x="7862888" y="5003801"/>
            <a:ext cx="55562" cy="555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AutoShape 32"/>
          <p:cNvSpPr>
            <a:spLocks/>
          </p:cNvSpPr>
          <p:nvPr/>
        </p:nvSpPr>
        <p:spPr bwMode="auto">
          <a:xfrm rot="5400000" flipV="1">
            <a:off x="7772400" y="4343400"/>
            <a:ext cx="228600" cy="1600200"/>
          </a:xfrm>
          <a:prstGeom prst="rightBrace">
            <a:avLst>
              <a:gd name="adj1" fmla="val 58333"/>
              <a:gd name="adj2" fmla="val 50000"/>
            </a:avLst>
          </a:prstGeom>
          <a:noFill/>
          <a:ln w="9525">
            <a:solidFill>
              <a:schemeClr val="tx2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34"/>
          <p:cNvSpPr txBox="1">
            <a:spLocks noChangeArrowheads="1"/>
          </p:cNvSpPr>
          <p:nvPr/>
        </p:nvSpPr>
        <p:spPr bwMode="auto">
          <a:xfrm>
            <a:off x="228600" y="4191001"/>
            <a:ext cx="5791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3,14.</a:t>
            </a:r>
          </a:p>
        </p:txBody>
      </p:sp>
      <p:sp>
        <p:nvSpPr>
          <p:cNvPr id="44" name="AutoShape 35"/>
          <p:cNvSpPr>
            <a:spLocks/>
          </p:cNvSpPr>
          <p:nvPr/>
        </p:nvSpPr>
        <p:spPr bwMode="auto">
          <a:xfrm rot="5400000">
            <a:off x="7429500" y="4533900"/>
            <a:ext cx="177800" cy="762000"/>
          </a:xfrm>
          <a:prstGeom prst="leftBrace">
            <a:avLst>
              <a:gd name="adj1" fmla="val 35714"/>
              <a:gd name="adj2" fmla="val 50000"/>
            </a:avLst>
          </a:prstGeom>
          <a:noFill/>
          <a:ln w="15875">
            <a:solidFill>
              <a:schemeClr val="tx2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38"/>
          <p:cNvSpPr txBox="1">
            <a:spLocks noChangeArrowheads="1"/>
          </p:cNvSpPr>
          <p:nvPr/>
        </p:nvSpPr>
        <p:spPr bwMode="auto">
          <a:xfrm>
            <a:off x="2895600" y="5135565"/>
            <a:ext cx="1143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Times New Roman" pitchFamily="18" charset="0"/>
                <a:cs typeface="Times New Roman" pitchFamily="18" charset="0"/>
              </a:rPr>
              <a:t>C = </a:t>
            </a:r>
          </a:p>
        </p:txBody>
      </p:sp>
      <p:sp>
        <p:nvSpPr>
          <p:cNvPr id="48" name="Text Box 39"/>
          <p:cNvSpPr txBox="1">
            <a:spLocks noChangeArrowheads="1"/>
          </p:cNvSpPr>
          <p:nvPr/>
        </p:nvSpPr>
        <p:spPr bwMode="auto">
          <a:xfrm>
            <a:off x="3657600" y="5135565"/>
            <a:ext cx="2590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Times New Roman" pitchFamily="18" charset="0"/>
                <a:cs typeface="Times New Roman" pitchFamily="18" charset="0"/>
              </a:rPr>
              <a:t>r x 2 x 3,14 </a:t>
            </a:r>
          </a:p>
        </p:txBody>
      </p:sp>
      <p:sp>
        <p:nvSpPr>
          <p:cNvPr id="49" name="Rectangle 40"/>
          <p:cNvSpPr>
            <a:spLocks noChangeArrowheads="1"/>
          </p:cNvSpPr>
          <p:nvPr/>
        </p:nvSpPr>
        <p:spPr bwMode="auto">
          <a:xfrm>
            <a:off x="2819400" y="5105400"/>
            <a:ext cx="3124200" cy="685800"/>
          </a:xfrm>
          <a:prstGeom prst="rect">
            <a:avLst/>
          </a:prstGeom>
          <a:solidFill>
            <a:schemeClr val="accent1">
              <a:alpha val="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41"/>
          <p:cNvSpPr txBox="1">
            <a:spLocks noChangeArrowheads="1"/>
          </p:cNvSpPr>
          <p:nvPr/>
        </p:nvSpPr>
        <p:spPr bwMode="auto">
          <a:xfrm>
            <a:off x="7848600" y="4686301"/>
            <a:ext cx="381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51" name="Text Box 43"/>
          <p:cNvSpPr txBox="1">
            <a:spLocks noChangeArrowheads="1"/>
          </p:cNvSpPr>
          <p:nvPr/>
        </p:nvSpPr>
        <p:spPr bwMode="auto">
          <a:xfrm>
            <a:off x="4483100" y="5930901"/>
            <a:ext cx="3352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52" name="Text Box 44"/>
          <p:cNvSpPr txBox="1">
            <a:spLocks noChangeArrowheads="1"/>
          </p:cNvSpPr>
          <p:nvPr/>
        </p:nvSpPr>
        <p:spPr bwMode="auto">
          <a:xfrm>
            <a:off x="1117600" y="5892801"/>
            <a:ext cx="3149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53" name="Text Box 45"/>
          <p:cNvSpPr txBox="1">
            <a:spLocks noChangeArrowheads="1"/>
          </p:cNvSpPr>
          <p:nvPr/>
        </p:nvSpPr>
        <p:spPr bwMode="auto">
          <a:xfrm>
            <a:off x="304800" y="5830888"/>
            <a:ext cx="990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4" name="Text Box 46"/>
          <p:cNvSpPr txBox="1">
            <a:spLocks noChangeArrowheads="1"/>
          </p:cNvSpPr>
          <p:nvPr/>
        </p:nvSpPr>
        <p:spPr bwMode="auto">
          <a:xfrm>
            <a:off x="3937000" y="5867400"/>
            <a:ext cx="863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endParaRPr lang="en-US" sz="24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Line 49"/>
          <p:cNvSpPr>
            <a:spLocks noChangeShapeType="1"/>
          </p:cNvSpPr>
          <p:nvPr/>
        </p:nvSpPr>
        <p:spPr bwMode="auto">
          <a:xfrm>
            <a:off x="7086602" y="5029200"/>
            <a:ext cx="16176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Line 50"/>
          <p:cNvSpPr>
            <a:spLocks noChangeShapeType="1"/>
          </p:cNvSpPr>
          <p:nvPr/>
        </p:nvSpPr>
        <p:spPr bwMode="auto">
          <a:xfrm>
            <a:off x="7099300" y="5029200"/>
            <a:ext cx="762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 Box 51"/>
          <p:cNvSpPr txBox="1">
            <a:spLocks noChangeArrowheads="1"/>
          </p:cNvSpPr>
          <p:nvPr/>
        </p:nvSpPr>
        <p:spPr bwMode="auto">
          <a:xfrm>
            <a:off x="7246938" y="4540252"/>
            <a:ext cx="304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0139 0.0037 L -0.09306 0.19242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00" y="940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0694 -1.47086E-6 L -0.16944 0.19103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00" y="9600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7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8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280"/>
                            </p:stCondLst>
                            <p:childTnLst>
                              <p:par>
                                <p:cTn id="13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8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9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5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6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7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8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4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5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1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2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8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9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26" grpId="1" animBg="1"/>
      <p:bldP spid="27" grpId="0"/>
      <p:bldP spid="28" grpId="0"/>
      <p:bldP spid="29" grpId="0" animBg="1"/>
      <p:bldP spid="29" grpId="1" animBg="1"/>
      <p:bldP spid="30" grpId="0"/>
      <p:bldP spid="30" grpId="1"/>
      <p:bldP spid="31" grpId="0"/>
      <p:bldP spid="31" grpId="1"/>
      <p:bldP spid="32" grpId="0"/>
      <p:bldP spid="33" grpId="0"/>
      <p:bldP spid="34" grpId="0" animBg="1"/>
      <p:bldP spid="35" grpId="0"/>
      <p:bldP spid="36" grpId="0"/>
      <p:bldP spid="37" grpId="0"/>
      <p:bldP spid="40" grpId="0"/>
      <p:bldP spid="40" grpId="1"/>
      <p:bldP spid="42" grpId="0" animBg="1"/>
      <p:bldP spid="42" grpId="1" animBg="1"/>
      <p:bldP spid="43" grpId="0"/>
      <p:bldP spid="44" grpId="0" animBg="1"/>
      <p:bldP spid="47" grpId="0"/>
      <p:bldP spid="48" grpId="0"/>
      <p:bldP spid="49" grpId="0" animBg="1"/>
      <p:bldP spid="51" grpId="0"/>
      <p:bldP spid="52" grpId="0"/>
      <p:bldP spid="53" grpId="0"/>
      <p:bldP spid="54" grpId="0"/>
      <p:bldP spid="55" grpId="0" animBg="1"/>
      <p:bldP spid="55" grpId="1" animBg="1"/>
      <p:bldP spid="56" grpId="0" animBg="1"/>
      <p:bldP spid="5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 Box 11"/>
          <p:cNvSpPr txBox="1">
            <a:spLocks noChangeArrowheads="1"/>
          </p:cNvSpPr>
          <p:nvPr/>
        </p:nvSpPr>
        <p:spPr bwMode="auto">
          <a:xfrm>
            <a:off x="533400" y="1981201"/>
            <a:ext cx="1143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Times New Roman" pitchFamily="18" charset="0"/>
                <a:cs typeface="Times New Roman" pitchFamily="18" charset="0"/>
              </a:rPr>
              <a:t>C = </a:t>
            </a:r>
          </a:p>
        </p:txBody>
      </p:sp>
      <p:sp>
        <p:nvSpPr>
          <p:cNvPr id="63" name="Text Box 12"/>
          <p:cNvSpPr txBox="1">
            <a:spLocks noChangeArrowheads="1"/>
          </p:cNvSpPr>
          <p:nvPr/>
        </p:nvSpPr>
        <p:spPr bwMode="auto">
          <a:xfrm>
            <a:off x="1270000" y="1955801"/>
            <a:ext cx="1981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Times New Roman" pitchFamily="18" charset="0"/>
                <a:cs typeface="Times New Roman" pitchFamily="18" charset="0"/>
              </a:rPr>
              <a:t>d x 3,14 </a:t>
            </a:r>
          </a:p>
        </p:txBody>
      </p:sp>
      <p:sp>
        <p:nvSpPr>
          <p:cNvPr id="64" name="Rectangle 13"/>
          <p:cNvSpPr>
            <a:spLocks noChangeArrowheads="1"/>
          </p:cNvSpPr>
          <p:nvPr/>
        </p:nvSpPr>
        <p:spPr bwMode="auto">
          <a:xfrm>
            <a:off x="381000" y="1905000"/>
            <a:ext cx="2819400" cy="685800"/>
          </a:xfrm>
          <a:prstGeom prst="rect">
            <a:avLst/>
          </a:prstGeom>
          <a:solidFill>
            <a:schemeClr val="accent1">
              <a:alpha val="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15"/>
          <p:cNvSpPr txBox="1">
            <a:spLocks noChangeArrowheads="1"/>
          </p:cNvSpPr>
          <p:nvPr/>
        </p:nvSpPr>
        <p:spPr bwMode="auto">
          <a:xfrm>
            <a:off x="152400" y="4572001"/>
            <a:ext cx="3581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 Box 27"/>
          <p:cNvSpPr txBox="1">
            <a:spLocks noChangeArrowheads="1"/>
          </p:cNvSpPr>
          <p:nvPr/>
        </p:nvSpPr>
        <p:spPr bwMode="auto">
          <a:xfrm>
            <a:off x="304800" y="3078165"/>
            <a:ext cx="1143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Times New Roman" pitchFamily="18" charset="0"/>
                <a:cs typeface="Times New Roman" pitchFamily="18" charset="0"/>
              </a:rPr>
              <a:t>C = </a:t>
            </a:r>
          </a:p>
        </p:txBody>
      </p:sp>
      <p:sp>
        <p:nvSpPr>
          <p:cNvPr id="67" name="Text Box 28"/>
          <p:cNvSpPr txBox="1">
            <a:spLocks noChangeArrowheads="1"/>
          </p:cNvSpPr>
          <p:nvPr/>
        </p:nvSpPr>
        <p:spPr bwMode="auto">
          <a:xfrm>
            <a:off x="1066800" y="3078165"/>
            <a:ext cx="2590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Times New Roman" pitchFamily="18" charset="0"/>
                <a:cs typeface="Times New Roman" pitchFamily="18" charset="0"/>
              </a:rPr>
              <a:t>r x 2 x 3,14 </a:t>
            </a:r>
          </a:p>
        </p:txBody>
      </p:sp>
      <p:sp>
        <p:nvSpPr>
          <p:cNvPr id="68" name="Rectangle 29"/>
          <p:cNvSpPr>
            <a:spLocks noChangeArrowheads="1"/>
          </p:cNvSpPr>
          <p:nvPr/>
        </p:nvSpPr>
        <p:spPr bwMode="auto">
          <a:xfrm>
            <a:off x="228600" y="3048000"/>
            <a:ext cx="3124200" cy="685800"/>
          </a:xfrm>
          <a:prstGeom prst="rect">
            <a:avLst/>
          </a:prstGeom>
          <a:solidFill>
            <a:schemeClr val="accent1">
              <a:alpha val="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 Box 32"/>
          <p:cNvSpPr txBox="1">
            <a:spLocks noChangeArrowheads="1"/>
          </p:cNvSpPr>
          <p:nvPr/>
        </p:nvSpPr>
        <p:spPr bwMode="auto">
          <a:xfrm>
            <a:off x="228600" y="5105401"/>
            <a:ext cx="3352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 Box 33"/>
          <p:cNvSpPr txBox="1">
            <a:spLocks noChangeArrowheads="1"/>
          </p:cNvSpPr>
          <p:nvPr/>
        </p:nvSpPr>
        <p:spPr bwMode="auto">
          <a:xfrm>
            <a:off x="228600" y="4038601"/>
            <a:ext cx="3352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endParaRPr lang="en-US" sz="24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Line 36"/>
          <p:cNvSpPr>
            <a:spLocks noChangeShapeType="1"/>
          </p:cNvSpPr>
          <p:nvPr/>
        </p:nvSpPr>
        <p:spPr bwMode="auto">
          <a:xfrm>
            <a:off x="3886200" y="1625600"/>
            <a:ext cx="0" cy="487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37"/>
          <p:cNvSpPr txBox="1">
            <a:spLocks noChangeArrowheads="1"/>
          </p:cNvSpPr>
          <p:nvPr/>
        </p:nvSpPr>
        <p:spPr bwMode="auto">
          <a:xfrm>
            <a:off x="4114800" y="1600200"/>
            <a:ext cx="1905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 :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 Box 38"/>
          <p:cNvSpPr txBox="1">
            <a:spLocks noChangeArrowheads="1"/>
          </p:cNvSpPr>
          <p:nvPr/>
        </p:nvSpPr>
        <p:spPr bwMode="auto">
          <a:xfrm>
            <a:off x="4038600" y="2209801"/>
            <a:ext cx="5257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6cm.</a:t>
            </a:r>
          </a:p>
        </p:txBody>
      </p:sp>
      <p:sp>
        <p:nvSpPr>
          <p:cNvPr id="75" name="Text Box 40"/>
          <p:cNvSpPr txBox="1">
            <a:spLocks noChangeArrowheads="1"/>
          </p:cNvSpPr>
          <p:nvPr/>
        </p:nvSpPr>
        <p:spPr bwMode="auto">
          <a:xfrm>
            <a:off x="4572000" y="3519488"/>
            <a:ext cx="419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28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6 x 3,14 = 18,84 (cm)</a:t>
            </a:r>
          </a:p>
        </p:txBody>
      </p:sp>
      <p:sp>
        <p:nvSpPr>
          <p:cNvPr id="76" name="Text Box 41"/>
          <p:cNvSpPr txBox="1">
            <a:spLocks noChangeArrowheads="1"/>
          </p:cNvSpPr>
          <p:nvPr/>
        </p:nvSpPr>
        <p:spPr bwMode="auto">
          <a:xfrm>
            <a:off x="3810000" y="3062288"/>
            <a:ext cx="419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77" name="Text Box 42"/>
          <p:cNvSpPr txBox="1">
            <a:spLocks noChangeArrowheads="1"/>
          </p:cNvSpPr>
          <p:nvPr/>
        </p:nvSpPr>
        <p:spPr bwMode="auto">
          <a:xfrm>
            <a:off x="4114800" y="4191000"/>
            <a:ext cx="1905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 :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43"/>
          <p:cNvSpPr txBox="1">
            <a:spLocks noChangeArrowheads="1"/>
          </p:cNvSpPr>
          <p:nvPr/>
        </p:nvSpPr>
        <p:spPr bwMode="auto">
          <a:xfrm>
            <a:off x="4038600" y="4800602"/>
            <a:ext cx="5029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5cm.</a:t>
            </a:r>
          </a:p>
        </p:txBody>
      </p:sp>
      <p:sp>
        <p:nvSpPr>
          <p:cNvPr id="80" name="Text Box 45"/>
          <p:cNvSpPr txBox="1">
            <a:spLocks noChangeArrowheads="1"/>
          </p:cNvSpPr>
          <p:nvPr/>
        </p:nvSpPr>
        <p:spPr bwMode="auto">
          <a:xfrm>
            <a:off x="4648200" y="6186488"/>
            <a:ext cx="4419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5 x 2 x 3,14 = 31,4 (cm)</a:t>
            </a:r>
          </a:p>
        </p:txBody>
      </p:sp>
      <p:sp>
        <p:nvSpPr>
          <p:cNvPr id="81" name="Text Box 46"/>
          <p:cNvSpPr txBox="1">
            <a:spLocks noChangeArrowheads="1"/>
          </p:cNvSpPr>
          <p:nvPr/>
        </p:nvSpPr>
        <p:spPr bwMode="auto">
          <a:xfrm>
            <a:off x="3810000" y="5729288"/>
            <a:ext cx="419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73" grpId="0"/>
      <p:bldP spid="75" grpId="0"/>
      <p:bldP spid="76" grpId="0"/>
      <p:bldP spid="77" grpId="0"/>
      <p:bldP spid="78" grpId="0"/>
      <p:bldP spid="80" grpId="0"/>
      <p:bldP spid="8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833195" y="1143000"/>
            <a:ext cx="741722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d :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7" name="Text Box 16"/>
          <p:cNvSpPr txBox="1">
            <a:spLocks noChangeArrowheads="1"/>
          </p:cNvSpPr>
          <p:nvPr/>
        </p:nvSpPr>
        <p:spPr bwMode="auto">
          <a:xfrm>
            <a:off x="1447800" y="1702561"/>
            <a:ext cx="2667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a) d = 0,6cm </a:t>
            </a:r>
          </a:p>
        </p:txBody>
      </p:sp>
      <p:sp>
        <p:nvSpPr>
          <p:cNvPr id="28" name="Text Box 22"/>
          <p:cNvSpPr txBox="1">
            <a:spLocks noChangeArrowheads="1"/>
          </p:cNvSpPr>
          <p:nvPr/>
        </p:nvSpPr>
        <p:spPr bwMode="auto">
          <a:xfrm>
            <a:off x="2514600" y="2819400"/>
            <a:ext cx="4038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Chu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vi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29" name="Text Box 23"/>
          <p:cNvSpPr txBox="1">
            <a:spLocks noChangeArrowheads="1"/>
          </p:cNvSpPr>
          <p:nvPr/>
        </p:nvSpPr>
        <p:spPr bwMode="auto">
          <a:xfrm>
            <a:off x="2811780" y="3342620"/>
            <a:ext cx="419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0,6 x 3,14 = 1,884 (cm)</a:t>
            </a:r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2678264" y="3886200"/>
            <a:ext cx="37112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b. Chu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vi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34" name="Text Box 37"/>
          <p:cNvSpPr txBox="1">
            <a:spLocks noChangeArrowheads="1"/>
          </p:cNvSpPr>
          <p:nvPr/>
        </p:nvSpPr>
        <p:spPr bwMode="auto">
          <a:xfrm>
            <a:off x="4541806" y="1676400"/>
            <a:ext cx="28035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b) d = 2,5dm </a:t>
            </a:r>
          </a:p>
        </p:txBody>
      </p:sp>
      <p:sp>
        <p:nvSpPr>
          <p:cNvPr id="35" name="Text Box 38"/>
          <p:cNvSpPr txBox="1">
            <a:spLocks noChangeArrowheads="1"/>
          </p:cNvSpPr>
          <p:nvPr/>
        </p:nvSpPr>
        <p:spPr bwMode="auto">
          <a:xfrm>
            <a:off x="2981665" y="4404300"/>
            <a:ext cx="379026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2,5 x 3,14 = 7,85 (dm)</a:t>
            </a:r>
          </a:p>
        </p:txBody>
      </p:sp>
      <p:sp>
        <p:nvSpPr>
          <p:cNvPr id="10" name="Text Box 37"/>
          <p:cNvSpPr txBox="1">
            <a:spLocks noChangeArrowheads="1"/>
          </p:cNvSpPr>
          <p:nvPr/>
        </p:nvSpPr>
        <p:spPr bwMode="auto">
          <a:xfrm>
            <a:off x="3703606" y="2219980"/>
            <a:ext cx="14779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38"/>
          <p:cNvSpPr txBox="1">
            <a:spLocks noChangeArrowheads="1"/>
          </p:cNvSpPr>
          <p:nvPr/>
        </p:nvSpPr>
        <p:spPr bwMode="auto">
          <a:xfrm>
            <a:off x="2981665" y="5105400"/>
            <a:ext cx="3790269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a. 1,884 cm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b. 7,85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dm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  <p:bldP spid="34" grpId="0"/>
      <p:bldP spid="35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876300" y="762000"/>
            <a:ext cx="7924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r :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3145639" y="2971800"/>
            <a:ext cx="33313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3352800" y="3657598"/>
            <a:ext cx="419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x 2 x 3,14 = 3,14 (m)</a:t>
            </a:r>
          </a:p>
        </p:txBody>
      </p:sp>
      <p:grpSp>
        <p:nvGrpSpPr>
          <p:cNvPr id="21" name="Group 18"/>
          <p:cNvGrpSpPr>
            <a:grpSpLocks/>
          </p:cNvGrpSpPr>
          <p:nvPr/>
        </p:nvGrpSpPr>
        <p:grpSpPr bwMode="auto">
          <a:xfrm>
            <a:off x="1350364" y="1285220"/>
            <a:ext cx="2667000" cy="1127126"/>
            <a:chOff x="576" y="1215"/>
            <a:chExt cx="1680" cy="710"/>
          </a:xfrm>
        </p:grpSpPr>
        <p:sp>
          <p:nvSpPr>
            <p:cNvPr id="22" name="Text Box 3"/>
            <p:cNvSpPr txBox="1">
              <a:spLocks noChangeArrowheads="1"/>
            </p:cNvSpPr>
            <p:nvPr/>
          </p:nvSpPr>
          <p:spPr bwMode="auto">
            <a:xfrm>
              <a:off x="576" y="1401"/>
              <a:ext cx="1680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) 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r =      m ;</a:t>
              </a:r>
            </a:p>
          </p:txBody>
        </p:sp>
        <p:grpSp>
          <p:nvGrpSpPr>
            <p:cNvPr id="23" name="Group 14"/>
            <p:cNvGrpSpPr>
              <a:grpSpLocks/>
            </p:cNvGrpSpPr>
            <p:nvPr/>
          </p:nvGrpSpPr>
          <p:grpSpPr bwMode="auto">
            <a:xfrm>
              <a:off x="1248" y="1215"/>
              <a:ext cx="384" cy="710"/>
              <a:chOff x="2736" y="2112"/>
              <a:chExt cx="384" cy="710"/>
            </a:xfrm>
          </p:grpSpPr>
          <p:sp>
            <p:nvSpPr>
              <p:cNvPr id="24" name="Text Box 12"/>
              <p:cNvSpPr txBox="1">
                <a:spLocks noChangeArrowheads="1"/>
              </p:cNvSpPr>
              <p:nvPr/>
            </p:nvSpPr>
            <p:spPr bwMode="auto">
              <a:xfrm>
                <a:off x="2736" y="2112"/>
                <a:ext cx="384" cy="7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lnSpc>
                    <a:spcPct val="95000"/>
                  </a:lnSpc>
                  <a:spcBef>
                    <a:spcPct val="50000"/>
                  </a:spcBef>
                </a:pP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  <a:p>
                <a:pPr>
                  <a:lnSpc>
                    <a:spcPct val="95000"/>
                  </a:lnSpc>
                  <a:spcBef>
                    <a:spcPct val="50000"/>
                  </a:spcBef>
                </a:pP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  <p:sp>
            <p:nvSpPr>
              <p:cNvPr id="25" name="Line 13"/>
              <p:cNvSpPr>
                <a:spLocks noChangeShapeType="1"/>
              </p:cNvSpPr>
              <p:nvPr/>
            </p:nvSpPr>
            <p:spPr bwMode="auto">
              <a:xfrm>
                <a:off x="2752" y="2480"/>
                <a:ext cx="192" cy="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31" name="Group 15"/>
          <p:cNvGrpSpPr>
            <a:grpSpLocks/>
          </p:cNvGrpSpPr>
          <p:nvPr/>
        </p:nvGrpSpPr>
        <p:grpSpPr bwMode="auto">
          <a:xfrm>
            <a:off x="3048000" y="3429000"/>
            <a:ext cx="609600" cy="1127126"/>
            <a:chOff x="2736" y="2112"/>
            <a:chExt cx="384" cy="710"/>
          </a:xfrm>
        </p:grpSpPr>
        <p:sp>
          <p:nvSpPr>
            <p:cNvPr id="32" name="Text Box 16"/>
            <p:cNvSpPr txBox="1">
              <a:spLocks noChangeArrowheads="1"/>
            </p:cNvSpPr>
            <p:nvPr/>
          </p:nvSpPr>
          <p:spPr bwMode="auto">
            <a:xfrm>
              <a:off x="2736" y="2112"/>
              <a:ext cx="384" cy="7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95000"/>
                </a:lnSpc>
                <a:spcBef>
                  <a:spcPct val="50000"/>
                </a:spcBef>
              </a:pPr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1</a:t>
              </a:r>
            </a:p>
            <a:p>
              <a:pPr>
                <a:lnSpc>
                  <a:spcPct val="95000"/>
                </a:lnSpc>
                <a:spcBef>
                  <a:spcPct val="50000"/>
                </a:spcBef>
              </a:pPr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37" name="Line 17"/>
            <p:cNvSpPr>
              <a:spLocks noChangeShapeType="1"/>
            </p:cNvSpPr>
            <p:nvPr/>
          </p:nvSpPr>
          <p:spPr bwMode="auto">
            <a:xfrm>
              <a:off x="2752" y="2448"/>
              <a:ext cx="192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ln>
                  <a:solidFill>
                    <a:sysClr val="windowText" lastClr="000000"/>
                  </a:solidFill>
                </a:ln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4038600" y="2438400"/>
            <a:ext cx="13500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4495800" y="4267200"/>
            <a:ext cx="2667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3,14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0" grpId="0"/>
      <p:bldP spid="14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2740778" y="2895600"/>
            <a:ext cx="356059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2529468" y="3429000"/>
            <a:ext cx="419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0,75 x 3,14 = 2,355 (m)</a:t>
            </a:r>
          </a:p>
        </p:txBody>
      </p:sp>
      <p:sp>
        <p:nvSpPr>
          <p:cNvPr id="28" name="Text Box 16"/>
          <p:cNvSpPr txBox="1">
            <a:spLocks noChangeArrowheads="1"/>
          </p:cNvSpPr>
          <p:nvPr/>
        </p:nvSpPr>
        <p:spPr bwMode="auto">
          <a:xfrm>
            <a:off x="3710568" y="2362200"/>
            <a:ext cx="1981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30" name="Text Box 18"/>
          <p:cNvSpPr txBox="1">
            <a:spLocks noChangeArrowheads="1"/>
          </p:cNvSpPr>
          <p:nvPr/>
        </p:nvSpPr>
        <p:spPr bwMode="auto">
          <a:xfrm>
            <a:off x="4129668" y="3962400"/>
            <a:ext cx="419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: 2,355m</a:t>
            </a: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381000" y="1143000"/>
            <a:ext cx="838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0,75m.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7" grpId="0"/>
      <p:bldP spid="28" grpId="0"/>
      <p:bldP spid="30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WordArt 4"/>
          <p:cNvSpPr>
            <a:spLocks noChangeArrowheads="1" noChangeShapeType="1" noTextEdit="1"/>
          </p:cNvSpPr>
          <p:nvPr/>
        </p:nvSpPr>
        <p:spPr bwMode="auto">
          <a:xfrm rot="21347931">
            <a:off x="2895602" y="388276"/>
            <a:ext cx="4429125" cy="19050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4417"/>
                <a:gd name="adj2" fmla="val -2403"/>
              </a:avLst>
            </a:prstTxWarp>
          </a:bodyPr>
          <a:lstStyle/>
          <a:p>
            <a:pPr algn="ctr"/>
            <a:r>
              <a:rPr lang="en-US" sz="3600" kern="10" dirty="0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Ai </a:t>
            </a:r>
            <a:r>
              <a:rPr lang="en-US" sz="3600" kern="10" dirty="0" err="1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nhanh</a:t>
            </a:r>
            <a:r>
              <a:rPr lang="en-US" sz="3600" kern="10" dirty="0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ai</a:t>
            </a:r>
            <a:r>
              <a:rPr lang="en-US" sz="3600" kern="10" dirty="0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đúng</a:t>
            </a:r>
            <a:r>
              <a:rPr lang="en-US" sz="3600" kern="10" dirty="0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?</a:t>
            </a:r>
            <a:endParaRPr lang="en-US" sz="3600" kern="10" dirty="0">
              <a:ln w="2540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4" name="WordArt 6"/>
          <p:cNvSpPr>
            <a:spLocks noChangeArrowheads="1" noChangeShapeType="1" noTextEdit="1"/>
          </p:cNvSpPr>
          <p:nvPr/>
        </p:nvSpPr>
        <p:spPr bwMode="auto">
          <a:xfrm>
            <a:off x="1219200" y="538428"/>
            <a:ext cx="1676400" cy="542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Trò chơi :</a:t>
            </a:r>
            <a:endParaRPr lang="en-US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152400" y="2133600"/>
            <a:ext cx="89916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>
              <a:spcBef>
                <a:spcPct val="50000"/>
              </a:spcBef>
            </a:pP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màn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lượt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sổ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chát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giây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lệnh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dừng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 animBg="1"/>
      <p:bldP spid="14" grpId="1" animBg="1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WordArt 2"/>
          <p:cNvSpPr>
            <a:spLocks noChangeArrowheads="1" noChangeShapeType="1" noTextEdit="1"/>
          </p:cNvSpPr>
          <p:nvPr/>
        </p:nvSpPr>
        <p:spPr bwMode="auto">
          <a:xfrm rot="21347931">
            <a:off x="2593647" y="921676"/>
            <a:ext cx="4429125" cy="19050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4417"/>
                <a:gd name="adj2" fmla="val -2403"/>
              </a:avLst>
            </a:prstTxWarp>
          </a:bodyPr>
          <a:lstStyle/>
          <a:p>
            <a:pPr algn="ctr"/>
            <a:r>
              <a:rPr lang="en-US" sz="3600" kern="10" dirty="0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Ai </a:t>
            </a:r>
            <a:r>
              <a:rPr lang="en-US" sz="3600" kern="10" dirty="0" err="1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nhanh</a:t>
            </a:r>
            <a:r>
              <a:rPr lang="en-US" sz="3600" kern="10" dirty="0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ai</a:t>
            </a:r>
            <a:r>
              <a:rPr lang="en-US" sz="3600" kern="10" dirty="0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đúng</a:t>
            </a:r>
            <a:r>
              <a:rPr lang="en-US" sz="3600" kern="10" dirty="0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?</a:t>
            </a:r>
            <a:endParaRPr lang="en-US" sz="3600" kern="10" dirty="0">
              <a:ln w="2540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" name="WordArt 3"/>
          <p:cNvSpPr>
            <a:spLocks noChangeArrowheads="1" noChangeShapeType="1" noTextEdit="1"/>
          </p:cNvSpPr>
          <p:nvPr/>
        </p:nvSpPr>
        <p:spPr bwMode="auto">
          <a:xfrm>
            <a:off x="1069645" y="769276"/>
            <a:ext cx="1676400" cy="542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Trò chơi :</a:t>
            </a:r>
            <a:endParaRPr lang="en-US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" name="Oval 4"/>
          <p:cNvSpPr>
            <a:spLocks noChangeArrowheads="1"/>
          </p:cNvSpPr>
          <p:nvPr/>
        </p:nvSpPr>
        <p:spPr bwMode="auto">
          <a:xfrm>
            <a:off x="304800" y="3124200"/>
            <a:ext cx="1219200" cy="1219200"/>
          </a:xfrm>
          <a:prstGeom prst="ellipse">
            <a:avLst/>
          </a:prstGeom>
          <a:solidFill>
            <a:srgbClr val="FF0000"/>
          </a:solidFill>
          <a:ln w="508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676400" y="3443288"/>
            <a:ext cx="7086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1371600" y="4191000"/>
            <a:ext cx="6248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: …</a:t>
            </a: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6721398" y="4075989"/>
            <a:ext cx="685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</a:p>
        </p:txBody>
      </p:sp>
      <p:sp>
        <p:nvSpPr>
          <p:cNvPr id="14" name="Oval 13"/>
          <p:cNvSpPr/>
          <p:nvPr/>
        </p:nvSpPr>
        <p:spPr>
          <a:xfrm>
            <a:off x="7848600" y="2438400"/>
            <a:ext cx="838200" cy="8382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8001000" y="2590800"/>
            <a:ext cx="533400" cy="5334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7848600" y="2662237"/>
            <a:ext cx="1219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0" presetClass="entr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/>
      <p:bldP spid="17" grpId="0"/>
      <p:bldP spid="18" grpId="0"/>
      <p:bldP spid="14" grpId="0" animBg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WordArt 2"/>
          <p:cNvSpPr>
            <a:spLocks noChangeArrowheads="1" noChangeShapeType="1" noTextEdit="1"/>
          </p:cNvSpPr>
          <p:nvPr/>
        </p:nvSpPr>
        <p:spPr bwMode="auto">
          <a:xfrm rot="21347931">
            <a:off x="2593647" y="616876"/>
            <a:ext cx="4429125" cy="19050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4417"/>
                <a:gd name="adj2" fmla="val -2403"/>
              </a:avLst>
            </a:prstTxWarp>
          </a:bodyPr>
          <a:lstStyle/>
          <a:p>
            <a:pPr algn="ctr"/>
            <a:r>
              <a:rPr lang="en-US" sz="3600" kern="10" dirty="0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Ai </a:t>
            </a:r>
            <a:r>
              <a:rPr lang="en-US" sz="3600" kern="10" dirty="0" err="1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nhanh</a:t>
            </a:r>
            <a:r>
              <a:rPr lang="en-US" sz="3600" kern="10" dirty="0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ai</a:t>
            </a:r>
            <a:r>
              <a:rPr lang="en-US" sz="3600" kern="10" dirty="0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đúng</a:t>
            </a:r>
            <a:r>
              <a:rPr lang="en-US" sz="3600" kern="10" dirty="0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?</a:t>
            </a:r>
            <a:endParaRPr lang="en-US" sz="3600" kern="10" dirty="0">
              <a:ln w="2540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" name="WordArt 3"/>
          <p:cNvSpPr>
            <a:spLocks noChangeArrowheads="1" noChangeShapeType="1" noTextEdit="1"/>
          </p:cNvSpPr>
          <p:nvPr/>
        </p:nvSpPr>
        <p:spPr bwMode="auto">
          <a:xfrm>
            <a:off x="1069645" y="464476"/>
            <a:ext cx="1676400" cy="542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Trò chơi :</a:t>
            </a:r>
            <a:endParaRPr lang="en-US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676400" y="3443288"/>
            <a:ext cx="7086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19" name="Oval 18"/>
          <p:cNvSpPr/>
          <p:nvPr/>
        </p:nvSpPr>
        <p:spPr>
          <a:xfrm>
            <a:off x="7848600" y="2438400"/>
            <a:ext cx="838200" cy="8382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8001000" y="2590800"/>
            <a:ext cx="533400" cy="5334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7848600" y="2662237"/>
            <a:ext cx="1219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Oval 4"/>
          <p:cNvSpPr>
            <a:spLocks noChangeArrowheads="1"/>
          </p:cNvSpPr>
          <p:nvPr/>
        </p:nvSpPr>
        <p:spPr bwMode="auto">
          <a:xfrm>
            <a:off x="304800" y="3124200"/>
            <a:ext cx="1219200" cy="1219200"/>
          </a:xfrm>
          <a:prstGeom prst="ellipse">
            <a:avLst/>
          </a:prstGeom>
          <a:solidFill>
            <a:srgbClr val="FF0000"/>
          </a:solidFill>
          <a:ln w="508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990600" y="4508500"/>
            <a:ext cx="6858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: …</a:t>
            </a:r>
          </a:p>
        </p:txBody>
      </p:sp>
      <p:sp>
        <p:nvSpPr>
          <p:cNvPr id="35" name="Text Box 7"/>
          <p:cNvSpPr txBox="1">
            <a:spLocks noChangeArrowheads="1"/>
          </p:cNvSpPr>
          <p:nvPr/>
        </p:nvSpPr>
        <p:spPr bwMode="auto">
          <a:xfrm>
            <a:off x="6629400" y="4419600"/>
            <a:ext cx="685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0" presetClass="entr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3" grpId="0" animBg="1"/>
      <p:bldP spid="34" grpId="0"/>
      <p:bldP spid="3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WordArt 2"/>
          <p:cNvSpPr>
            <a:spLocks noChangeArrowheads="1" noChangeShapeType="1" noTextEdit="1"/>
          </p:cNvSpPr>
          <p:nvPr/>
        </p:nvSpPr>
        <p:spPr bwMode="auto">
          <a:xfrm rot="21347931">
            <a:off x="2441247" y="845476"/>
            <a:ext cx="4429125" cy="19050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4417"/>
                <a:gd name="adj2" fmla="val -2403"/>
              </a:avLst>
            </a:prstTxWarp>
          </a:bodyPr>
          <a:lstStyle/>
          <a:p>
            <a:pPr algn="ctr"/>
            <a:r>
              <a:rPr lang="en-US" sz="3600" kern="10" dirty="0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52069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Ai </a:t>
            </a:r>
            <a:r>
              <a:rPr lang="en-US" sz="3600" kern="10" dirty="0" err="1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52069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nhanh</a:t>
            </a:r>
            <a:r>
              <a:rPr lang="en-US" sz="3600" kern="10" dirty="0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52069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52069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ai</a:t>
            </a:r>
            <a:r>
              <a:rPr lang="en-US" sz="3600" kern="10" dirty="0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52069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52069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đúng</a:t>
            </a:r>
            <a:r>
              <a:rPr lang="en-US" sz="3600" kern="10" dirty="0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52069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?</a:t>
            </a:r>
            <a:endParaRPr lang="en-US" sz="3600" kern="10" dirty="0">
              <a:ln w="25400">
                <a:solidFill>
                  <a:srgbClr val="FFFF00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252069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" name="WordArt 3"/>
          <p:cNvSpPr>
            <a:spLocks noChangeArrowheads="1" noChangeShapeType="1" noTextEdit="1"/>
          </p:cNvSpPr>
          <p:nvPr/>
        </p:nvSpPr>
        <p:spPr bwMode="auto">
          <a:xfrm>
            <a:off x="917245" y="693076"/>
            <a:ext cx="1676400" cy="542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Trò chơi :</a:t>
            </a:r>
            <a:endParaRPr lang="en-US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674341" y="3290888"/>
            <a:ext cx="548845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19" name="Oval 18"/>
          <p:cNvSpPr/>
          <p:nvPr/>
        </p:nvSpPr>
        <p:spPr>
          <a:xfrm>
            <a:off x="7848600" y="2438400"/>
            <a:ext cx="838200" cy="8382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8001000" y="2590800"/>
            <a:ext cx="533400" cy="5334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7848600" y="2662237"/>
            <a:ext cx="1219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Oval 6"/>
          <p:cNvSpPr>
            <a:spLocks noChangeArrowheads="1"/>
          </p:cNvSpPr>
          <p:nvPr/>
        </p:nvSpPr>
        <p:spPr bwMode="auto">
          <a:xfrm>
            <a:off x="238897" y="2971800"/>
            <a:ext cx="1285103" cy="1219200"/>
          </a:xfrm>
          <a:prstGeom prst="ellipse">
            <a:avLst/>
          </a:prstGeom>
          <a:solidFill>
            <a:srgbClr val="FF0000"/>
          </a:solidFill>
          <a:ln w="508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228600" y="4311650"/>
            <a:ext cx="8915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……….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5181600" y="4311651"/>
            <a:ext cx="152605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0" presetClass="entr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20" grpId="0" animBg="1"/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" name="AutoShape 10"/>
          <p:cNvSpPr>
            <a:spLocks noChangeArrowheads="1"/>
          </p:cNvSpPr>
          <p:nvPr/>
        </p:nvSpPr>
        <p:spPr bwMode="auto">
          <a:xfrm>
            <a:off x="1181100" y="1981200"/>
            <a:ext cx="6972300" cy="1085851"/>
          </a:xfrm>
          <a:prstGeom prst="wedgeRoundRectCallout">
            <a:avLst>
              <a:gd name="adj1" fmla="val 2032"/>
              <a:gd name="adj2" fmla="val 12673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/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134" name="Oval 14"/>
          <p:cNvSpPr>
            <a:spLocks noChangeArrowheads="1"/>
          </p:cNvSpPr>
          <p:nvPr/>
        </p:nvSpPr>
        <p:spPr bwMode="auto">
          <a:xfrm>
            <a:off x="2400300" y="3752851"/>
            <a:ext cx="2286000" cy="2286000"/>
          </a:xfrm>
          <a:prstGeom prst="ellipse">
            <a:avLst/>
          </a:prstGeom>
          <a:solidFill>
            <a:srgbClr val="66FF33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/>
            <a:endParaRPr lang="en-US">
              <a:solidFill>
                <a:srgbClr val="66FF33"/>
              </a:solidFill>
            </a:endParaRPr>
          </a:p>
        </p:txBody>
      </p:sp>
      <p:sp>
        <p:nvSpPr>
          <p:cNvPr id="5137" name="AutoShape 17"/>
          <p:cNvSpPr>
            <a:spLocks noChangeArrowheads="1"/>
          </p:cNvSpPr>
          <p:nvPr/>
        </p:nvSpPr>
        <p:spPr bwMode="auto">
          <a:xfrm>
            <a:off x="6096000" y="3733801"/>
            <a:ext cx="1905000" cy="1276351"/>
          </a:xfrm>
          <a:prstGeom prst="wedgeEllipseCallout">
            <a:avLst>
              <a:gd name="adj1" fmla="val -118083"/>
              <a:gd name="adj2" fmla="val 2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/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40" name="Oval 20"/>
          <p:cNvSpPr>
            <a:spLocks noChangeArrowheads="1"/>
          </p:cNvSpPr>
          <p:nvPr/>
        </p:nvSpPr>
        <p:spPr bwMode="auto">
          <a:xfrm>
            <a:off x="2324100" y="3600451"/>
            <a:ext cx="2438400" cy="25146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5138" name="AutoShape 18"/>
          <p:cNvSpPr>
            <a:spLocks noChangeArrowheads="1"/>
          </p:cNvSpPr>
          <p:nvPr/>
        </p:nvSpPr>
        <p:spPr bwMode="auto">
          <a:xfrm>
            <a:off x="266700" y="4057651"/>
            <a:ext cx="1905000" cy="1371600"/>
          </a:xfrm>
          <a:prstGeom prst="wedgeEllipseCallout">
            <a:avLst>
              <a:gd name="adj1" fmla="val 90417"/>
              <a:gd name="adj2" fmla="val -11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/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56" name="Text Box 36"/>
          <p:cNvSpPr txBox="1">
            <a:spLocks noChangeArrowheads="1"/>
          </p:cNvSpPr>
          <p:nvPr/>
        </p:nvSpPr>
        <p:spPr bwMode="auto">
          <a:xfrm>
            <a:off x="3314700" y="4210051"/>
            <a:ext cx="4572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540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064" name="Text Box 37"/>
          <p:cNvSpPr txBox="1">
            <a:spLocks noChangeArrowheads="1"/>
          </p:cNvSpPr>
          <p:nvPr/>
        </p:nvSpPr>
        <p:spPr bwMode="auto">
          <a:xfrm>
            <a:off x="1676400" y="715964"/>
            <a:ext cx="6477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KHỞI ĐỘNG</a:t>
            </a:r>
            <a:endParaRPr lang="en-US" sz="60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022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0" grpId="0" animBg="1"/>
      <p:bldP spid="5134" grpId="0" animBg="1"/>
      <p:bldP spid="5137" grpId="0" animBg="1"/>
      <p:bldP spid="5140" grpId="0" animBg="1"/>
      <p:bldP spid="5138" grpId="0" animBg="1"/>
      <p:bldP spid="515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WordArt 2"/>
          <p:cNvSpPr>
            <a:spLocks noChangeArrowheads="1" noChangeShapeType="1" noTextEdit="1"/>
          </p:cNvSpPr>
          <p:nvPr/>
        </p:nvSpPr>
        <p:spPr bwMode="auto">
          <a:xfrm rot="21347931">
            <a:off x="2441247" y="845476"/>
            <a:ext cx="4429125" cy="19050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4417"/>
                <a:gd name="adj2" fmla="val -2403"/>
              </a:avLst>
            </a:prstTxWarp>
          </a:bodyPr>
          <a:lstStyle/>
          <a:p>
            <a:pPr algn="ctr"/>
            <a:r>
              <a:rPr lang="en-US" sz="3600" kern="10" dirty="0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52069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Ai </a:t>
            </a:r>
            <a:r>
              <a:rPr lang="en-US" sz="3600" kern="10" dirty="0" err="1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52069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nhanh</a:t>
            </a:r>
            <a:r>
              <a:rPr lang="en-US" sz="3600" kern="10" dirty="0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52069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52069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ai</a:t>
            </a:r>
            <a:r>
              <a:rPr lang="en-US" sz="3600" kern="10" dirty="0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52069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52069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đúng</a:t>
            </a:r>
            <a:r>
              <a:rPr lang="en-US" sz="3600" kern="10" dirty="0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52069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?</a:t>
            </a:r>
            <a:endParaRPr lang="en-US" sz="3600" kern="10" dirty="0">
              <a:ln w="25400">
                <a:solidFill>
                  <a:srgbClr val="FFFF00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252069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" name="WordArt 3"/>
          <p:cNvSpPr>
            <a:spLocks noChangeArrowheads="1" noChangeShapeType="1" noTextEdit="1"/>
          </p:cNvSpPr>
          <p:nvPr/>
        </p:nvSpPr>
        <p:spPr bwMode="auto">
          <a:xfrm>
            <a:off x="917245" y="693076"/>
            <a:ext cx="1676400" cy="542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Trò chơi :</a:t>
            </a:r>
            <a:endParaRPr lang="en-US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676400" y="3290888"/>
            <a:ext cx="7086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19" name="Oval 18"/>
          <p:cNvSpPr/>
          <p:nvPr/>
        </p:nvSpPr>
        <p:spPr>
          <a:xfrm>
            <a:off x="7848600" y="2438400"/>
            <a:ext cx="838200" cy="8382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8001000" y="2590800"/>
            <a:ext cx="533400" cy="5334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8077200" y="2554289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7848600" y="2662237"/>
            <a:ext cx="1219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Oval 4"/>
          <p:cNvSpPr>
            <a:spLocks noChangeArrowheads="1"/>
          </p:cNvSpPr>
          <p:nvPr/>
        </p:nvSpPr>
        <p:spPr bwMode="auto">
          <a:xfrm>
            <a:off x="304800" y="2971800"/>
            <a:ext cx="1219200" cy="1219200"/>
          </a:xfrm>
          <a:prstGeom prst="ellipse">
            <a:avLst/>
          </a:prstGeom>
          <a:solidFill>
            <a:srgbClr val="FF0000"/>
          </a:solidFill>
          <a:ln w="508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2590800" y="4191000"/>
            <a:ext cx="3886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C = … x 3,14</a:t>
            </a:r>
          </a:p>
        </p:txBody>
      </p:sp>
      <p:sp>
        <p:nvSpPr>
          <p:cNvPr id="25" name="Text Box 7"/>
          <p:cNvSpPr txBox="1">
            <a:spLocks noChangeArrowheads="1"/>
          </p:cNvSpPr>
          <p:nvPr/>
        </p:nvSpPr>
        <p:spPr bwMode="auto">
          <a:xfrm>
            <a:off x="3505200" y="4114800"/>
            <a:ext cx="685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95400" y="4869526"/>
            <a:ext cx="624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: C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=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 . . . . .   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3,14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05200" y="4869526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 2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23" grpId="0" animBg="1"/>
      <p:bldP spid="25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kh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 descr="mmmm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1306556">
            <a:off x="6324601" y="4267201"/>
            <a:ext cx="1666875" cy="1325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mmmm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6248401" y="721785"/>
            <a:ext cx="1376363" cy="1136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mmmm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70356">
            <a:off x="1905000" y="1752601"/>
            <a:ext cx="1447800" cy="1149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WordArt 6"/>
          <p:cNvSpPr>
            <a:spLocks noChangeArrowheads="1" noChangeShapeType="1" noTextEdit="1"/>
          </p:cNvSpPr>
          <p:nvPr/>
        </p:nvSpPr>
        <p:spPr bwMode="auto">
          <a:xfrm rot="-335868">
            <a:off x="839789" y="1742018"/>
            <a:ext cx="7202487" cy="3780367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b="1" kern="10">
                <a:ln w="19050">
                  <a:solidFill>
                    <a:srgbClr val="FF99CC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HẸN GẶP LẠI Ở BÀI HỌC SAU !</a:t>
            </a:r>
          </a:p>
        </p:txBody>
      </p:sp>
      <p:sp>
        <p:nvSpPr>
          <p:cNvPr id="7" name="AutoShape 29"/>
          <p:cNvSpPr>
            <a:spLocks noChangeArrowheads="1"/>
          </p:cNvSpPr>
          <p:nvPr/>
        </p:nvSpPr>
        <p:spPr bwMode="auto">
          <a:xfrm>
            <a:off x="4495800" y="4445000"/>
            <a:ext cx="1447800" cy="182880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Oval 3"/>
          <p:cNvSpPr>
            <a:spLocks noChangeArrowheads="1"/>
          </p:cNvSpPr>
          <p:nvPr/>
        </p:nvSpPr>
        <p:spPr bwMode="auto">
          <a:xfrm>
            <a:off x="381000" y="1828800"/>
            <a:ext cx="2286000" cy="2286000"/>
          </a:xfrm>
          <a:prstGeom prst="ellipse">
            <a:avLst/>
          </a:prstGeom>
          <a:solidFill>
            <a:srgbClr val="FF3300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8" name="Oval 4"/>
          <p:cNvSpPr>
            <a:spLocks noChangeArrowheads="1"/>
          </p:cNvSpPr>
          <p:nvPr/>
        </p:nvSpPr>
        <p:spPr bwMode="auto">
          <a:xfrm>
            <a:off x="2971800" y="1981200"/>
            <a:ext cx="2286000" cy="2286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9" name="Oval 5"/>
          <p:cNvSpPr>
            <a:spLocks noChangeArrowheads="1"/>
          </p:cNvSpPr>
          <p:nvPr/>
        </p:nvSpPr>
        <p:spPr bwMode="auto">
          <a:xfrm>
            <a:off x="5718175" y="1905000"/>
            <a:ext cx="2286000" cy="2286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0" name="Line 6"/>
          <p:cNvSpPr>
            <a:spLocks noChangeShapeType="1"/>
          </p:cNvSpPr>
          <p:nvPr/>
        </p:nvSpPr>
        <p:spPr bwMode="auto">
          <a:xfrm flipV="1">
            <a:off x="1066800" y="3124200"/>
            <a:ext cx="3810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136525" y="4343401"/>
            <a:ext cx="13724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Hình tròn</a:t>
            </a:r>
          </a:p>
        </p:txBody>
      </p:sp>
      <p:sp>
        <p:nvSpPr>
          <p:cNvPr id="16392" name="Line 8"/>
          <p:cNvSpPr>
            <a:spLocks noChangeShapeType="1"/>
          </p:cNvSpPr>
          <p:nvPr/>
        </p:nvSpPr>
        <p:spPr bwMode="auto">
          <a:xfrm flipV="1">
            <a:off x="2819400" y="3733800"/>
            <a:ext cx="304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1981202" y="4343401"/>
            <a:ext cx="16177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Đường tròn</a:t>
            </a:r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>
            <a:off x="5700713" y="3048000"/>
            <a:ext cx="2286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5" name="AutoShape 11"/>
          <p:cNvSpPr>
            <a:spLocks noChangeArrowheads="1"/>
          </p:cNvSpPr>
          <p:nvPr/>
        </p:nvSpPr>
        <p:spPr bwMode="auto">
          <a:xfrm flipV="1">
            <a:off x="6826250" y="3013075"/>
            <a:ext cx="76200" cy="76200"/>
          </a:xfrm>
          <a:prstGeom prst="flowChartConnector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6" name="AutoShape 12"/>
          <p:cNvSpPr>
            <a:spLocks noChangeArrowheads="1"/>
          </p:cNvSpPr>
          <p:nvPr/>
        </p:nvSpPr>
        <p:spPr bwMode="auto">
          <a:xfrm flipV="1">
            <a:off x="7948613" y="3006725"/>
            <a:ext cx="76200" cy="76200"/>
          </a:xfrm>
          <a:prstGeom prst="flowChartConnector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7" name="AutoShape 13"/>
          <p:cNvSpPr>
            <a:spLocks noChangeArrowheads="1"/>
          </p:cNvSpPr>
          <p:nvPr/>
        </p:nvSpPr>
        <p:spPr bwMode="auto">
          <a:xfrm flipV="1">
            <a:off x="5691188" y="3006725"/>
            <a:ext cx="76200" cy="76200"/>
          </a:xfrm>
          <a:prstGeom prst="flowChartConnector">
            <a:avLst/>
          </a:prstGeom>
          <a:solidFill>
            <a:schemeClr val="tx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>
            <a:off x="7239000" y="1981200"/>
            <a:ext cx="6858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9" name="Text Box 15"/>
          <p:cNvSpPr txBox="1">
            <a:spLocks noChangeArrowheads="1"/>
          </p:cNvSpPr>
          <p:nvPr/>
        </p:nvSpPr>
        <p:spPr bwMode="auto">
          <a:xfrm>
            <a:off x="7334252" y="1600201"/>
            <a:ext cx="16690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Đường kính</a:t>
            </a:r>
          </a:p>
        </p:txBody>
      </p:sp>
      <p:sp>
        <p:nvSpPr>
          <p:cNvPr id="16400" name="AutoShape 16"/>
          <p:cNvSpPr>
            <a:spLocks noChangeArrowheads="1"/>
          </p:cNvSpPr>
          <p:nvPr/>
        </p:nvSpPr>
        <p:spPr bwMode="auto">
          <a:xfrm flipV="1">
            <a:off x="6975475" y="4135439"/>
            <a:ext cx="76200" cy="76200"/>
          </a:xfrm>
          <a:prstGeom prst="flowChartConnector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>
            <a:off x="6872288" y="3048000"/>
            <a:ext cx="138112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V="1">
            <a:off x="5867400" y="3581400"/>
            <a:ext cx="10668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403" name="Text Box 19"/>
          <p:cNvSpPr txBox="1">
            <a:spLocks noChangeArrowheads="1"/>
          </p:cNvSpPr>
          <p:nvPr/>
        </p:nvSpPr>
        <p:spPr bwMode="auto">
          <a:xfrm>
            <a:off x="5089525" y="4383089"/>
            <a:ext cx="13805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404" name="Text Box 20"/>
          <p:cNvSpPr txBox="1">
            <a:spLocks noChangeArrowheads="1"/>
          </p:cNvSpPr>
          <p:nvPr/>
        </p:nvSpPr>
        <p:spPr bwMode="auto">
          <a:xfrm>
            <a:off x="6629400" y="2757488"/>
            <a:ext cx="3513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16405" name="Text Box 21"/>
          <p:cNvSpPr txBox="1">
            <a:spLocks noChangeArrowheads="1"/>
          </p:cNvSpPr>
          <p:nvPr/>
        </p:nvSpPr>
        <p:spPr bwMode="auto">
          <a:xfrm>
            <a:off x="5416550" y="2870200"/>
            <a:ext cx="3513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6406" name="Text Box 22"/>
          <p:cNvSpPr txBox="1">
            <a:spLocks noChangeArrowheads="1"/>
          </p:cNvSpPr>
          <p:nvPr/>
        </p:nvSpPr>
        <p:spPr bwMode="auto">
          <a:xfrm>
            <a:off x="8035925" y="2874963"/>
            <a:ext cx="3385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6407" name="Text Box 23"/>
          <p:cNvSpPr txBox="1">
            <a:spLocks noChangeArrowheads="1"/>
          </p:cNvSpPr>
          <p:nvPr/>
        </p:nvSpPr>
        <p:spPr bwMode="auto">
          <a:xfrm>
            <a:off x="6858000" y="4164013"/>
            <a:ext cx="3385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6408" name="Rectangle 24"/>
          <p:cNvSpPr>
            <a:spLocks noChangeArrowheads="1"/>
          </p:cNvSpPr>
          <p:nvPr/>
        </p:nvSpPr>
        <p:spPr bwMode="auto">
          <a:xfrm>
            <a:off x="609600" y="5440363"/>
            <a:ext cx="66294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en-US" sz="2400" b="1">
                <a:latin typeface="Times New Roman" pitchFamily="18" charset="0"/>
                <a:cs typeface="Times New Roman" panose="02020603050405020304" pitchFamily="18" charset="0"/>
              </a:rPr>
              <a:t>+ Độ dài đường kính gấp 2 lần độ dài bán kính.</a:t>
            </a:r>
          </a:p>
          <a:p>
            <a:pPr eaLnBrk="0" hangingPunct="0"/>
            <a:endParaRPr lang="en-US" sz="2400" b="1">
              <a:latin typeface="Times New Roman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en-US" sz="2400" b="1">
                <a:latin typeface="Times New Roman" pitchFamily="18" charset="0"/>
                <a:cs typeface="Times New Roman" panose="02020603050405020304" pitchFamily="18" charset="0"/>
              </a:rPr>
              <a:t> + Độ dài bán kính bằng 1/2độ dài đường kính.</a:t>
            </a:r>
          </a:p>
          <a:p>
            <a:pPr algn="ctr"/>
            <a:endParaRPr lang="en-US" sz="2400" b="1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16409" name="Rectangle 25"/>
          <p:cNvSpPr>
            <a:spLocks noChangeArrowheads="1"/>
          </p:cNvSpPr>
          <p:nvPr/>
        </p:nvSpPr>
        <p:spPr bwMode="auto">
          <a:xfrm>
            <a:off x="609600" y="4800601"/>
            <a:ext cx="4572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+ Các bán kính đều bằng nhau.</a:t>
            </a:r>
          </a:p>
        </p:txBody>
      </p:sp>
    </p:spTree>
    <p:extLst>
      <p:ext uri="{BB962C8B-B14F-4D97-AF65-F5344CB8AC3E}">
        <p14:creationId xmlns:p14="http://schemas.microsoft.com/office/powerpoint/2010/main" val="103683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5" dur="2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0" dur="2000"/>
                                        <p:tgtEl>
                                          <p:spTgt spid="16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800" decel="1000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800" decel="1000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800" decel="1000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1" dur="20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6" dur="20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9" dur="2000"/>
                                        <p:tgtEl>
                                          <p:spTgt spid="1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4" dur="2000"/>
                                        <p:tgtEl>
                                          <p:spTgt spid="16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7" dur="2000"/>
                                        <p:tgtEl>
                                          <p:spTgt spid="1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2" dur="20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5" dur="20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8" dur="20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3" dur="20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6" dur="20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6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6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6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6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 tmFilter="0,0; .5, 1; 1, 1"/>
                                        <p:tgtEl>
                                          <p:spTgt spid="16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6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6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6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6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6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64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64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nimBg="1"/>
      <p:bldP spid="16388" grpId="0" animBg="1"/>
      <p:bldP spid="16389" grpId="0" animBg="1"/>
      <p:bldP spid="16390" grpId="0" animBg="1"/>
      <p:bldP spid="16391" grpId="0"/>
      <p:bldP spid="16392" grpId="0" animBg="1"/>
      <p:bldP spid="16393" grpId="0"/>
      <p:bldP spid="16394" grpId="0" animBg="1"/>
      <p:bldP spid="16395" grpId="0" animBg="1"/>
      <p:bldP spid="16396" grpId="0" animBg="1"/>
      <p:bldP spid="16397" grpId="0" animBg="1"/>
      <p:bldP spid="16398" grpId="0" animBg="1"/>
      <p:bldP spid="16399" grpId="0"/>
      <p:bldP spid="16400" grpId="0" animBg="1"/>
      <p:bldP spid="16401" grpId="0" animBg="1"/>
      <p:bldP spid="16402" grpId="0" animBg="1"/>
      <p:bldP spid="16403" grpId="0"/>
      <p:bldP spid="16404" grpId="0"/>
      <p:bldP spid="16405" grpId="0"/>
      <p:bldP spid="16406" grpId="0"/>
      <p:bldP spid="16407" grpId="0"/>
      <p:bldP spid="16408" grpId="0" build="allAtOnce"/>
      <p:bldP spid="1640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WordArt 81"/>
          <p:cNvSpPr>
            <a:spLocks noChangeArrowheads="1" noChangeShapeType="1" noTextEdit="1"/>
          </p:cNvSpPr>
          <p:nvPr/>
        </p:nvSpPr>
        <p:spPr bwMode="auto">
          <a:xfrm>
            <a:off x="2514600" y="1125835"/>
            <a:ext cx="39243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0070C0"/>
              </a:solidFill>
              <a:latin typeface="Times New Roman"/>
              <a:cs typeface="Times New Roman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3581400" y="1981200"/>
            <a:ext cx="2286000" cy="2286000"/>
          </a:xfrm>
          <a:prstGeom prst="ellipse">
            <a:avLst/>
          </a:prstGeom>
          <a:solidFill>
            <a:srgbClr val="FF2F2F"/>
          </a:solidFill>
          <a:ln w="63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2" name="Oval 8"/>
          <p:cNvSpPr>
            <a:spLocks noChangeArrowheads="1"/>
          </p:cNvSpPr>
          <p:nvPr/>
        </p:nvSpPr>
        <p:spPr bwMode="auto">
          <a:xfrm>
            <a:off x="3568699" y="1981199"/>
            <a:ext cx="2286000" cy="2286000"/>
          </a:xfrm>
          <a:prstGeom prst="ellipse">
            <a:avLst/>
          </a:prstGeom>
          <a:noFill/>
          <a:ln w="317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7" name="Rectangle 59"/>
          <p:cNvSpPr>
            <a:spLocks noChangeArrowheads="1"/>
          </p:cNvSpPr>
          <p:nvPr/>
        </p:nvSpPr>
        <p:spPr bwMode="auto">
          <a:xfrm>
            <a:off x="2209800" y="973435"/>
            <a:ext cx="4876800" cy="533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b="1" u="sng" dirty="0" err="1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6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Chu vi </a:t>
            </a:r>
            <a:r>
              <a:rPr lang="en-US" sz="6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hình</a:t>
            </a:r>
            <a:r>
              <a:rPr lang="en-US" sz="6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6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tròn</a:t>
            </a:r>
            <a:endParaRPr lang="en-US" sz="6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endParaRPr lang="en-US" sz="2400" b="1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WordArt 81"/>
          <p:cNvSpPr>
            <a:spLocks noChangeArrowheads="1" noChangeShapeType="1" noTextEdit="1"/>
          </p:cNvSpPr>
          <p:nvPr/>
        </p:nvSpPr>
        <p:spPr bwMode="auto">
          <a:xfrm>
            <a:off x="2362200" y="1066800"/>
            <a:ext cx="39243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latin typeface="Times New Roman"/>
                <a:cs typeface="Times New Roman"/>
              </a:rPr>
              <a:t>Chu vi </a:t>
            </a:r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latin typeface="Times New Roman"/>
                <a:cs typeface="Times New Roman"/>
              </a:rPr>
              <a:t>hình</a:t>
            </a:r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latin typeface="Times New Roman"/>
                <a:cs typeface="Times New Roman"/>
              </a:rPr>
              <a:t>tròn</a:t>
            </a:r>
            <a:endParaRPr lang="en-US" sz="3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0070C0"/>
              </a:solidFill>
              <a:latin typeface="Times New Roman"/>
              <a:cs typeface="Times New Roman"/>
            </a:endParaRPr>
          </a:p>
        </p:txBody>
      </p:sp>
      <p:sp>
        <p:nvSpPr>
          <p:cNvPr id="22" name="Oval 7"/>
          <p:cNvSpPr>
            <a:spLocks noChangeArrowheads="1"/>
          </p:cNvSpPr>
          <p:nvPr/>
        </p:nvSpPr>
        <p:spPr bwMode="auto">
          <a:xfrm>
            <a:off x="3333752" y="1968502"/>
            <a:ext cx="1617663" cy="1617663"/>
          </a:xfrm>
          <a:prstGeom prst="ellipse">
            <a:avLst/>
          </a:prstGeom>
          <a:solidFill>
            <a:srgbClr val="FF2F2F"/>
          </a:solidFill>
          <a:ln w="63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3" name="Oval 8"/>
          <p:cNvSpPr>
            <a:spLocks noChangeArrowheads="1"/>
          </p:cNvSpPr>
          <p:nvPr/>
        </p:nvSpPr>
        <p:spPr bwMode="auto">
          <a:xfrm>
            <a:off x="3340102" y="1981202"/>
            <a:ext cx="1617663" cy="1617663"/>
          </a:xfrm>
          <a:prstGeom prst="ellipse">
            <a:avLst/>
          </a:prstGeom>
          <a:noFill/>
          <a:ln w="317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24" name="Picture 258" descr="thuoc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4175125"/>
            <a:ext cx="8458200" cy="1006475"/>
          </a:xfrm>
          <a:prstGeom prst="rect">
            <a:avLst/>
          </a:prstGeom>
          <a:noFill/>
        </p:spPr>
      </p:pic>
      <p:sp>
        <p:nvSpPr>
          <p:cNvPr id="25" name="Line 259"/>
          <p:cNvSpPr>
            <a:spLocks noChangeShapeType="1"/>
          </p:cNvSpPr>
          <p:nvPr/>
        </p:nvSpPr>
        <p:spPr bwMode="auto">
          <a:xfrm>
            <a:off x="4178300" y="3517901"/>
            <a:ext cx="0" cy="9207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" name="Text Box 260"/>
          <p:cNvSpPr txBox="1">
            <a:spLocks noChangeArrowheads="1"/>
          </p:cNvSpPr>
          <p:nvPr/>
        </p:nvSpPr>
        <p:spPr bwMode="auto">
          <a:xfrm>
            <a:off x="3975100" y="3086101"/>
            <a:ext cx="381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tx2"/>
                </a:solidFill>
                <a:latin typeface="Arial" charset="0"/>
              </a:rPr>
              <a:t>A</a:t>
            </a:r>
          </a:p>
        </p:txBody>
      </p:sp>
      <p:sp>
        <p:nvSpPr>
          <p:cNvPr id="27" name="Line 261"/>
          <p:cNvSpPr>
            <a:spLocks noChangeShapeType="1"/>
          </p:cNvSpPr>
          <p:nvPr/>
        </p:nvSpPr>
        <p:spPr bwMode="auto">
          <a:xfrm>
            <a:off x="3340100" y="2806700"/>
            <a:ext cx="8318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" name="Text Box 262"/>
          <p:cNvSpPr txBox="1">
            <a:spLocks noChangeArrowheads="1"/>
          </p:cNvSpPr>
          <p:nvPr/>
        </p:nvSpPr>
        <p:spPr bwMode="auto">
          <a:xfrm>
            <a:off x="3429000" y="2743200"/>
            <a:ext cx="76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2cm</a:t>
            </a:r>
          </a:p>
        </p:txBody>
      </p:sp>
      <p:sp>
        <p:nvSpPr>
          <p:cNvPr id="30" name="Oval 264"/>
          <p:cNvSpPr>
            <a:spLocks noChangeArrowheads="1"/>
          </p:cNvSpPr>
          <p:nvPr/>
        </p:nvSpPr>
        <p:spPr bwMode="auto">
          <a:xfrm>
            <a:off x="4110038" y="2781301"/>
            <a:ext cx="55562" cy="555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810000" y="533401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mph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1" presetClass="emph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5" grpId="0" animBg="1"/>
      <p:bldP spid="25" grpId="1" animBg="1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6" descr="thuoc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4132263"/>
            <a:ext cx="8458200" cy="1006475"/>
          </a:xfrm>
          <a:prstGeom prst="rect">
            <a:avLst/>
          </a:prstGeom>
          <a:noFill/>
        </p:spPr>
      </p:pic>
      <p:grpSp>
        <p:nvGrpSpPr>
          <p:cNvPr id="21" name="Group 11"/>
          <p:cNvGrpSpPr>
            <a:grpSpLocks/>
          </p:cNvGrpSpPr>
          <p:nvPr/>
        </p:nvGrpSpPr>
        <p:grpSpPr bwMode="auto">
          <a:xfrm>
            <a:off x="3594102" y="2039937"/>
            <a:ext cx="1617663" cy="1617663"/>
            <a:chOff x="2264" y="1256"/>
            <a:chExt cx="1019" cy="1019"/>
          </a:xfrm>
        </p:grpSpPr>
        <p:sp>
          <p:nvSpPr>
            <p:cNvPr id="22" name="Oval 4"/>
            <p:cNvSpPr>
              <a:spLocks noChangeArrowheads="1"/>
            </p:cNvSpPr>
            <p:nvPr/>
          </p:nvSpPr>
          <p:spPr bwMode="auto">
            <a:xfrm>
              <a:off x="2272" y="1256"/>
              <a:ext cx="1011" cy="1010"/>
            </a:xfrm>
            <a:prstGeom prst="ellipse">
              <a:avLst/>
            </a:prstGeom>
            <a:solidFill>
              <a:srgbClr val="FF2F2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3" name="Oval 5"/>
            <p:cNvSpPr>
              <a:spLocks noChangeArrowheads="1"/>
            </p:cNvSpPr>
            <p:nvPr/>
          </p:nvSpPr>
          <p:spPr bwMode="auto">
            <a:xfrm>
              <a:off x="2264" y="1256"/>
              <a:ext cx="1011" cy="1010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4" name="Line 7"/>
            <p:cNvSpPr>
              <a:spLocks noChangeShapeType="1"/>
            </p:cNvSpPr>
            <p:nvPr/>
          </p:nvSpPr>
          <p:spPr bwMode="auto">
            <a:xfrm>
              <a:off x="2779" y="2208"/>
              <a:ext cx="0" cy="67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 Box 8"/>
            <p:cNvSpPr txBox="1">
              <a:spLocks noChangeArrowheads="1"/>
            </p:cNvSpPr>
            <p:nvPr/>
          </p:nvSpPr>
          <p:spPr bwMode="auto">
            <a:xfrm>
              <a:off x="2664" y="1944"/>
              <a:ext cx="23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3.13599E-6 L -0.38975 0.080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00" y="4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thuoc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590" y="4298549"/>
            <a:ext cx="8458200" cy="1006475"/>
          </a:xfrm>
          <a:prstGeom prst="rect">
            <a:avLst/>
          </a:prstGeom>
          <a:noFill/>
        </p:spPr>
      </p:pic>
      <p:grpSp>
        <p:nvGrpSpPr>
          <p:cNvPr id="12" name="Group 20"/>
          <p:cNvGrpSpPr>
            <a:grpSpLocks/>
          </p:cNvGrpSpPr>
          <p:nvPr/>
        </p:nvGrpSpPr>
        <p:grpSpPr bwMode="auto">
          <a:xfrm>
            <a:off x="25402" y="2540001"/>
            <a:ext cx="1617663" cy="1617663"/>
            <a:chOff x="192" y="960"/>
            <a:chExt cx="1044" cy="1045"/>
          </a:xfrm>
        </p:grpSpPr>
        <p:sp>
          <p:nvSpPr>
            <p:cNvPr id="13" name="Oval 6"/>
            <p:cNvSpPr>
              <a:spLocks noChangeArrowheads="1"/>
            </p:cNvSpPr>
            <p:nvPr/>
          </p:nvSpPr>
          <p:spPr bwMode="auto">
            <a:xfrm>
              <a:off x="200" y="960"/>
              <a:ext cx="1036" cy="1036"/>
            </a:xfrm>
            <a:prstGeom prst="ellipse">
              <a:avLst/>
            </a:prstGeom>
            <a:solidFill>
              <a:srgbClr val="CC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4" name="Oval 7"/>
            <p:cNvSpPr>
              <a:spLocks noChangeArrowheads="1"/>
            </p:cNvSpPr>
            <p:nvPr/>
          </p:nvSpPr>
          <p:spPr bwMode="auto">
            <a:xfrm>
              <a:off x="192" y="960"/>
              <a:ext cx="1036" cy="1036"/>
            </a:xfrm>
            <a:prstGeom prst="ellipse">
              <a:avLst/>
            </a:prstGeom>
            <a:noFill/>
            <a:ln w="38100">
              <a:solidFill>
                <a:srgbClr val="66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5" name="Line 8"/>
            <p:cNvSpPr>
              <a:spLocks noChangeShapeType="1"/>
            </p:cNvSpPr>
            <p:nvPr/>
          </p:nvSpPr>
          <p:spPr bwMode="auto">
            <a:xfrm>
              <a:off x="720" y="1936"/>
              <a:ext cx="0" cy="69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 Box 9"/>
            <p:cNvSpPr txBox="1">
              <a:spLocks noChangeArrowheads="1"/>
            </p:cNvSpPr>
            <p:nvPr/>
          </p:nvSpPr>
          <p:spPr bwMode="auto">
            <a:xfrm>
              <a:off x="600" y="1680"/>
              <a:ext cx="240" cy="2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solidFill>
                    <a:srgbClr val="FF0000"/>
                  </a:solidFill>
                  <a:latin typeface="Arial" charset="0"/>
                </a:rPr>
                <a:t>A</a:t>
              </a:r>
            </a:p>
          </p:txBody>
        </p:sp>
      </p:grpSp>
      <p:grpSp>
        <p:nvGrpSpPr>
          <p:cNvPr id="17" name="Group 31"/>
          <p:cNvGrpSpPr>
            <a:grpSpLocks/>
          </p:cNvGrpSpPr>
          <p:nvPr/>
        </p:nvGrpSpPr>
        <p:grpSpPr bwMode="auto">
          <a:xfrm>
            <a:off x="5105402" y="2540001"/>
            <a:ext cx="1617663" cy="1617663"/>
            <a:chOff x="192" y="960"/>
            <a:chExt cx="1044" cy="1045"/>
          </a:xfrm>
        </p:grpSpPr>
        <p:sp>
          <p:nvSpPr>
            <p:cNvPr id="18" name="Oval 32"/>
            <p:cNvSpPr>
              <a:spLocks noChangeArrowheads="1"/>
            </p:cNvSpPr>
            <p:nvPr/>
          </p:nvSpPr>
          <p:spPr bwMode="auto">
            <a:xfrm>
              <a:off x="200" y="960"/>
              <a:ext cx="1036" cy="1036"/>
            </a:xfrm>
            <a:prstGeom prst="ellipse">
              <a:avLst/>
            </a:prstGeom>
            <a:solidFill>
              <a:srgbClr val="CC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9" name="Oval 33"/>
            <p:cNvSpPr>
              <a:spLocks noChangeArrowheads="1"/>
            </p:cNvSpPr>
            <p:nvPr/>
          </p:nvSpPr>
          <p:spPr bwMode="auto">
            <a:xfrm>
              <a:off x="192" y="960"/>
              <a:ext cx="1036" cy="1036"/>
            </a:xfrm>
            <a:prstGeom prst="ellipse">
              <a:avLst/>
            </a:prstGeom>
            <a:noFill/>
            <a:ln w="38100">
              <a:solidFill>
                <a:srgbClr val="66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0" name="Line 34"/>
            <p:cNvSpPr>
              <a:spLocks noChangeShapeType="1"/>
            </p:cNvSpPr>
            <p:nvPr/>
          </p:nvSpPr>
          <p:spPr bwMode="auto">
            <a:xfrm>
              <a:off x="720" y="1936"/>
              <a:ext cx="0" cy="69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 Box 35"/>
            <p:cNvSpPr txBox="1">
              <a:spLocks noChangeArrowheads="1"/>
            </p:cNvSpPr>
            <p:nvPr/>
          </p:nvSpPr>
          <p:spPr bwMode="auto">
            <a:xfrm>
              <a:off x="600" y="1680"/>
              <a:ext cx="240" cy="2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solidFill>
                    <a:srgbClr val="FF0000"/>
                  </a:solidFill>
                  <a:latin typeface="Arial" charset="0"/>
                </a:rPr>
                <a:t>B</a:t>
              </a:r>
            </a:p>
          </p:txBody>
        </p:sp>
      </p:grpSp>
      <p:grpSp>
        <p:nvGrpSpPr>
          <p:cNvPr id="22" name="Group 36"/>
          <p:cNvGrpSpPr>
            <a:grpSpLocks/>
          </p:cNvGrpSpPr>
          <p:nvPr/>
        </p:nvGrpSpPr>
        <p:grpSpPr bwMode="auto">
          <a:xfrm>
            <a:off x="-76200" y="2540001"/>
            <a:ext cx="1617663" cy="1617663"/>
            <a:chOff x="2248" y="1248"/>
            <a:chExt cx="1044" cy="1045"/>
          </a:xfrm>
        </p:grpSpPr>
        <p:sp>
          <p:nvSpPr>
            <p:cNvPr id="23" name="Oval 37"/>
            <p:cNvSpPr>
              <a:spLocks noChangeArrowheads="1"/>
            </p:cNvSpPr>
            <p:nvPr/>
          </p:nvSpPr>
          <p:spPr bwMode="auto">
            <a:xfrm>
              <a:off x="2256" y="1248"/>
              <a:ext cx="1036" cy="1036"/>
            </a:xfrm>
            <a:prstGeom prst="ellipse">
              <a:avLst/>
            </a:prstGeom>
            <a:solidFill>
              <a:srgbClr val="FF2F2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4" name="Oval 38"/>
            <p:cNvSpPr>
              <a:spLocks noChangeArrowheads="1"/>
            </p:cNvSpPr>
            <p:nvPr/>
          </p:nvSpPr>
          <p:spPr bwMode="auto">
            <a:xfrm>
              <a:off x="2248" y="1248"/>
              <a:ext cx="1036" cy="1036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5" name="Line 39"/>
            <p:cNvSpPr>
              <a:spLocks noChangeShapeType="1"/>
            </p:cNvSpPr>
            <p:nvPr/>
          </p:nvSpPr>
          <p:spPr bwMode="auto">
            <a:xfrm>
              <a:off x="2776" y="2224"/>
              <a:ext cx="0" cy="69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 Box 40"/>
            <p:cNvSpPr txBox="1">
              <a:spLocks noChangeArrowheads="1"/>
            </p:cNvSpPr>
            <p:nvPr/>
          </p:nvSpPr>
          <p:spPr bwMode="auto">
            <a:xfrm>
              <a:off x="2656" y="1952"/>
              <a:ext cx="240" cy="2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solidFill>
                    <a:schemeClr val="tx2"/>
                  </a:solidFill>
                  <a:latin typeface="Arial" charset="0"/>
                </a:rPr>
                <a:t>A</a:t>
              </a:r>
            </a:p>
          </p:txBody>
        </p:sp>
      </p:grpSp>
      <p:sp>
        <p:nvSpPr>
          <p:cNvPr id="27" name="Line 42"/>
          <p:cNvSpPr>
            <a:spLocks noChangeShapeType="1"/>
          </p:cNvSpPr>
          <p:nvPr/>
        </p:nvSpPr>
        <p:spPr bwMode="auto">
          <a:xfrm>
            <a:off x="5956300" y="4191000"/>
            <a:ext cx="0" cy="1676400"/>
          </a:xfrm>
          <a:prstGeom prst="line">
            <a:avLst/>
          </a:prstGeom>
          <a:noFill/>
          <a:ln w="22225">
            <a:solidFill>
              <a:srgbClr val="FF66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" name="Line 43"/>
          <p:cNvSpPr>
            <a:spLocks noChangeShapeType="1"/>
          </p:cNvSpPr>
          <p:nvPr/>
        </p:nvSpPr>
        <p:spPr bwMode="auto">
          <a:xfrm>
            <a:off x="762000" y="4191000"/>
            <a:ext cx="0" cy="1676400"/>
          </a:xfrm>
          <a:prstGeom prst="line">
            <a:avLst/>
          </a:prstGeom>
          <a:noFill/>
          <a:ln w="22225">
            <a:solidFill>
              <a:srgbClr val="FF66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Line 44"/>
          <p:cNvSpPr>
            <a:spLocks noChangeShapeType="1"/>
          </p:cNvSpPr>
          <p:nvPr/>
        </p:nvSpPr>
        <p:spPr bwMode="auto">
          <a:xfrm>
            <a:off x="762000" y="5791200"/>
            <a:ext cx="5181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lg"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" name="Text Box 45"/>
          <p:cNvSpPr txBox="1">
            <a:spLocks noChangeArrowheads="1"/>
          </p:cNvSpPr>
          <p:nvPr/>
        </p:nvSpPr>
        <p:spPr bwMode="auto">
          <a:xfrm>
            <a:off x="1828800" y="5753100"/>
            <a:ext cx="2971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51"/>
          <p:cNvSpPr txBox="1">
            <a:spLocks noChangeArrowheads="1"/>
          </p:cNvSpPr>
          <p:nvPr/>
        </p:nvSpPr>
        <p:spPr bwMode="auto">
          <a:xfrm>
            <a:off x="1058042" y="5352293"/>
            <a:ext cx="4953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2cm</a:t>
            </a:r>
          </a:p>
        </p:txBody>
      </p:sp>
      <p:sp>
        <p:nvSpPr>
          <p:cNvPr id="33" name="Rectangle 59"/>
          <p:cNvSpPr>
            <a:spLocks noChangeArrowheads="1"/>
          </p:cNvSpPr>
          <p:nvPr/>
        </p:nvSpPr>
        <p:spPr bwMode="auto">
          <a:xfrm>
            <a:off x="2133600" y="609600"/>
            <a:ext cx="4876800" cy="533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b="1" u="sng" dirty="0" err="1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Chu vi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hình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tròn</a:t>
            </a:r>
            <a:endParaRPr lang="en-US" sz="32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-2.83071E-6 L 0.56579 0.0007 " pathEditMode="fixed" rAng="0" ptsTypes="AA">
                                      <p:cBhvr>
                                        <p:cTn id="8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WordArt 81"/>
          <p:cNvSpPr>
            <a:spLocks noChangeArrowheads="1" noChangeShapeType="1" noTextEdit="1"/>
          </p:cNvSpPr>
          <p:nvPr/>
        </p:nvSpPr>
        <p:spPr bwMode="auto">
          <a:xfrm>
            <a:off x="2590800" y="990600"/>
            <a:ext cx="39243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Chu vi </a:t>
            </a:r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hình</a:t>
            </a:r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tròn</a:t>
            </a:r>
            <a:endParaRPr lang="en-US" sz="3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33" name="Picture 3" descr="thuoc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070225"/>
            <a:ext cx="8458200" cy="1006475"/>
          </a:xfrm>
          <a:prstGeom prst="rect">
            <a:avLst/>
          </a:prstGeom>
          <a:noFill/>
        </p:spPr>
      </p:pic>
      <p:grpSp>
        <p:nvGrpSpPr>
          <p:cNvPr id="34" name="Group 4"/>
          <p:cNvGrpSpPr>
            <a:grpSpLocks/>
          </p:cNvGrpSpPr>
          <p:nvPr/>
        </p:nvGrpSpPr>
        <p:grpSpPr bwMode="auto">
          <a:xfrm>
            <a:off x="25402" y="1435100"/>
            <a:ext cx="1617663" cy="1617663"/>
            <a:chOff x="192" y="960"/>
            <a:chExt cx="1044" cy="1045"/>
          </a:xfrm>
        </p:grpSpPr>
        <p:sp>
          <p:nvSpPr>
            <p:cNvPr id="35" name="Oval 5"/>
            <p:cNvSpPr>
              <a:spLocks noChangeArrowheads="1"/>
            </p:cNvSpPr>
            <p:nvPr/>
          </p:nvSpPr>
          <p:spPr bwMode="auto">
            <a:xfrm>
              <a:off x="200" y="960"/>
              <a:ext cx="1036" cy="1036"/>
            </a:xfrm>
            <a:prstGeom prst="ellipse">
              <a:avLst/>
            </a:prstGeom>
            <a:solidFill>
              <a:srgbClr val="CC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6" name="Oval 6"/>
            <p:cNvSpPr>
              <a:spLocks noChangeArrowheads="1"/>
            </p:cNvSpPr>
            <p:nvPr/>
          </p:nvSpPr>
          <p:spPr bwMode="auto">
            <a:xfrm>
              <a:off x="192" y="960"/>
              <a:ext cx="1036" cy="1036"/>
            </a:xfrm>
            <a:prstGeom prst="ellipse">
              <a:avLst/>
            </a:prstGeom>
            <a:noFill/>
            <a:ln w="38100">
              <a:solidFill>
                <a:srgbClr val="66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7" name="Line 7"/>
            <p:cNvSpPr>
              <a:spLocks noChangeShapeType="1"/>
            </p:cNvSpPr>
            <p:nvPr/>
          </p:nvSpPr>
          <p:spPr bwMode="auto">
            <a:xfrm>
              <a:off x="720" y="1936"/>
              <a:ext cx="0" cy="69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Text Box 8"/>
            <p:cNvSpPr txBox="1">
              <a:spLocks noChangeArrowheads="1"/>
            </p:cNvSpPr>
            <p:nvPr/>
          </p:nvSpPr>
          <p:spPr bwMode="auto">
            <a:xfrm>
              <a:off x="600" y="1680"/>
              <a:ext cx="240" cy="2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solidFill>
                    <a:srgbClr val="FF0000"/>
                  </a:solidFill>
                  <a:latin typeface="Arial" charset="0"/>
                </a:rPr>
                <a:t>A</a:t>
              </a:r>
            </a:p>
          </p:txBody>
        </p:sp>
      </p:grpSp>
      <p:grpSp>
        <p:nvGrpSpPr>
          <p:cNvPr id="39" name="Group 9"/>
          <p:cNvGrpSpPr>
            <a:grpSpLocks/>
          </p:cNvGrpSpPr>
          <p:nvPr/>
        </p:nvGrpSpPr>
        <p:grpSpPr bwMode="auto">
          <a:xfrm>
            <a:off x="5207002" y="1435100"/>
            <a:ext cx="1617663" cy="1617663"/>
            <a:chOff x="192" y="960"/>
            <a:chExt cx="1044" cy="1045"/>
          </a:xfrm>
        </p:grpSpPr>
        <p:sp>
          <p:nvSpPr>
            <p:cNvPr id="40" name="Oval 10"/>
            <p:cNvSpPr>
              <a:spLocks noChangeArrowheads="1"/>
            </p:cNvSpPr>
            <p:nvPr/>
          </p:nvSpPr>
          <p:spPr bwMode="auto">
            <a:xfrm>
              <a:off x="200" y="960"/>
              <a:ext cx="1036" cy="1036"/>
            </a:xfrm>
            <a:prstGeom prst="ellipse">
              <a:avLst/>
            </a:prstGeom>
            <a:solidFill>
              <a:srgbClr val="CC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1" name="Oval 11"/>
            <p:cNvSpPr>
              <a:spLocks noChangeArrowheads="1"/>
            </p:cNvSpPr>
            <p:nvPr/>
          </p:nvSpPr>
          <p:spPr bwMode="auto">
            <a:xfrm>
              <a:off x="192" y="960"/>
              <a:ext cx="1036" cy="1036"/>
            </a:xfrm>
            <a:prstGeom prst="ellipse">
              <a:avLst/>
            </a:prstGeom>
            <a:noFill/>
            <a:ln w="38100">
              <a:solidFill>
                <a:srgbClr val="66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2" name="Line 12"/>
            <p:cNvSpPr>
              <a:spLocks noChangeShapeType="1"/>
            </p:cNvSpPr>
            <p:nvPr/>
          </p:nvSpPr>
          <p:spPr bwMode="auto">
            <a:xfrm>
              <a:off x="720" y="1936"/>
              <a:ext cx="0" cy="69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auto">
            <a:xfrm>
              <a:off x="600" y="1680"/>
              <a:ext cx="240" cy="2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solidFill>
                    <a:srgbClr val="FF0000"/>
                  </a:solidFill>
                  <a:latin typeface="Arial" charset="0"/>
                </a:rPr>
                <a:t>B</a:t>
              </a:r>
            </a:p>
          </p:txBody>
        </p:sp>
      </p:grpSp>
      <p:sp>
        <p:nvSpPr>
          <p:cNvPr id="44" name="Line 14"/>
          <p:cNvSpPr>
            <a:spLocks noChangeShapeType="1"/>
          </p:cNvSpPr>
          <p:nvPr/>
        </p:nvSpPr>
        <p:spPr bwMode="auto">
          <a:xfrm>
            <a:off x="6032500" y="3086100"/>
            <a:ext cx="0" cy="1676400"/>
          </a:xfrm>
          <a:prstGeom prst="line">
            <a:avLst/>
          </a:prstGeom>
          <a:noFill/>
          <a:ln w="12700">
            <a:solidFill>
              <a:srgbClr val="FF66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6" name="Line 15"/>
          <p:cNvSpPr>
            <a:spLocks noChangeShapeType="1"/>
          </p:cNvSpPr>
          <p:nvPr/>
        </p:nvSpPr>
        <p:spPr bwMode="auto">
          <a:xfrm>
            <a:off x="838200" y="3086100"/>
            <a:ext cx="0" cy="1676400"/>
          </a:xfrm>
          <a:prstGeom prst="line">
            <a:avLst/>
          </a:prstGeom>
          <a:noFill/>
          <a:ln w="12700">
            <a:solidFill>
              <a:srgbClr val="FF66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7" name="Line 16"/>
          <p:cNvSpPr>
            <a:spLocks noChangeShapeType="1"/>
          </p:cNvSpPr>
          <p:nvPr/>
        </p:nvSpPr>
        <p:spPr bwMode="auto">
          <a:xfrm>
            <a:off x="838200" y="4546600"/>
            <a:ext cx="5181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lg"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9" name="Text Box 17"/>
          <p:cNvSpPr txBox="1">
            <a:spLocks noChangeArrowheads="1"/>
          </p:cNvSpPr>
          <p:nvPr/>
        </p:nvSpPr>
        <p:spPr bwMode="auto">
          <a:xfrm>
            <a:off x="1828800" y="4508500"/>
            <a:ext cx="2971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tròn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19"/>
          <p:cNvSpPr txBox="1">
            <a:spLocks noChangeArrowheads="1"/>
          </p:cNvSpPr>
          <p:nvPr/>
        </p:nvSpPr>
        <p:spPr bwMode="auto">
          <a:xfrm>
            <a:off x="1752600" y="4114801"/>
            <a:ext cx="403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endParaRPr lang="en-US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 Box 27"/>
          <p:cNvSpPr txBox="1">
            <a:spLocks noChangeArrowheads="1"/>
          </p:cNvSpPr>
          <p:nvPr/>
        </p:nvSpPr>
        <p:spPr bwMode="auto">
          <a:xfrm>
            <a:off x="609600" y="5562601"/>
            <a:ext cx="8305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038600" y="457201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3" descr="thuoc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2800" y="3070225"/>
            <a:ext cx="8331200" cy="1006475"/>
          </a:xfrm>
          <a:prstGeom prst="rect">
            <a:avLst/>
          </a:prstGeom>
          <a:noFill/>
        </p:spPr>
      </p:pic>
      <p:grpSp>
        <p:nvGrpSpPr>
          <p:cNvPr id="25" name="Group 4"/>
          <p:cNvGrpSpPr>
            <a:grpSpLocks/>
          </p:cNvGrpSpPr>
          <p:nvPr/>
        </p:nvGrpSpPr>
        <p:grpSpPr bwMode="auto">
          <a:xfrm>
            <a:off x="76202" y="1435100"/>
            <a:ext cx="1617663" cy="1617663"/>
            <a:chOff x="192" y="960"/>
            <a:chExt cx="1044" cy="1045"/>
          </a:xfrm>
        </p:grpSpPr>
        <p:sp>
          <p:nvSpPr>
            <p:cNvPr id="26" name="Oval 5"/>
            <p:cNvSpPr>
              <a:spLocks noChangeArrowheads="1"/>
            </p:cNvSpPr>
            <p:nvPr/>
          </p:nvSpPr>
          <p:spPr bwMode="auto">
            <a:xfrm>
              <a:off x="200" y="960"/>
              <a:ext cx="1036" cy="1036"/>
            </a:xfrm>
            <a:prstGeom prst="ellipse">
              <a:avLst/>
            </a:prstGeom>
            <a:solidFill>
              <a:srgbClr val="CC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7" name="Oval 6"/>
            <p:cNvSpPr>
              <a:spLocks noChangeArrowheads="1"/>
            </p:cNvSpPr>
            <p:nvPr/>
          </p:nvSpPr>
          <p:spPr bwMode="auto">
            <a:xfrm>
              <a:off x="192" y="960"/>
              <a:ext cx="1036" cy="1036"/>
            </a:xfrm>
            <a:prstGeom prst="ellipse">
              <a:avLst/>
            </a:prstGeom>
            <a:noFill/>
            <a:ln w="38100">
              <a:solidFill>
                <a:srgbClr val="66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8" name="Line 7"/>
            <p:cNvSpPr>
              <a:spLocks noChangeShapeType="1"/>
            </p:cNvSpPr>
            <p:nvPr/>
          </p:nvSpPr>
          <p:spPr bwMode="auto">
            <a:xfrm>
              <a:off x="720" y="1936"/>
              <a:ext cx="0" cy="69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 Box 8"/>
            <p:cNvSpPr txBox="1">
              <a:spLocks noChangeArrowheads="1"/>
            </p:cNvSpPr>
            <p:nvPr/>
          </p:nvSpPr>
          <p:spPr bwMode="auto">
            <a:xfrm>
              <a:off x="600" y="1680"/>
              <a:ext cx="240" cy="2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solidFill>
                    <a:srgbClr val="FF0000"/>
                  </a:solidFill>
                  <a:latin typeface="Arial" charset="0"/>
                </a:rPr>
                <a:t>A</a:t>
              </a:r>
            </a:p>
          </p:txBody>
        </p:sp>
      </p:grpSp>
      <p:grpSp>
        <p:nvGrpSpPr>
          <p:cNvPr id="30" name="Group 9"/>
          <p:cNvGrpSpPr>
            <a:grpSpLocks/>
          </p:cNvGrpSpPr>
          <p:nvPr/>
        </p:nvGrpSpPr>
        <p:grpSpPr bwMode="auto">
          <a:xfrm>
            <a:off x="5257802" y="1435100"/>
            <a:ext cx="1617663" cy="1617663"/>
            <a:chOff x="192" y="960"/>
            <a:chExt cx="1044" cy="1045"/>
          </a:xfrm>
        </p:grpSpPr>
        <p:sp>
          <p:nvSpPr>
            <p:cNvPr id="31" name="Oval 10"/>
            <p:cNvSpPr>
              <a:spLocks noChangeArrowheads="1"/>
            </p:cNvSpPr>
            <p:nvPr/>
          </p:nvSpPr>
          <p:spPr bwMode="auto">
            <a:xfrm>
              <a:off x="200" y="960"/>
              <a:ext cx="1036" cy="1036"/>
            </a:xfrm>
            <a:prstGeom prst="ellipse">
              <a:avLst/>
            </a:prstGeom>
            <a:solidFill>
              <a:srgbClr val="CC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2" name="Oval 11"/>
            <p:cNvSpPr>
              <a:spLocks noChangeArrowheads="1"/>
            </p:cNvSpPr>
            <p:nvPr/>
          </p:nvSpPr>
          <p:spPr bwMode="auto">
            <a:xfrm>
              <a:off x="192" y="960"/>
              <a:ext cx="1036" cy="1036"/>
            </a:xfrm>
            <a:prstGeom prst="ellipse">
              <a:avLst/>
            </a:prstGeom>
            <a:noFill/>
            <a:ln w="38100">
              <a:solidFill>
                <a:srgbClr val="66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4" name="Line 12"/>
            <p:cNvSpPr>
              <a:spLocks noChangeShapeType="1"/>
            </p:cNvSpPr>
            <p:nvPr/>
          </p:nvSpPr>
          <p:spPr bwMode="auto">
            <a:xfrm>
              <a:off x="720" y="1936"/>
              <a:ext cx="0" cy="69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Text Box 13"/>
            <p:cNvSpPr txBox="1">
              <a:spLocks noChangeArrowheads="1"/>
            </p:cNvSpPr>
            <p:nvPr/>
          </p:nvSpPr>
          <p:spPr bwMode="auto">
            <a:xfrm>
              <a:off x="600" y="1680"/>
              <a:ext cx="240" cy="2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solidFill>
                    <a:srgbClr val="FF0000"/>
                  </a:solidFill>
                  <a:latin typeface="Arial" charset="0"/>
                </a:rPr>
                <a:t>B</a:t>
              </a:r>
            </a:p>
          </p:txBody>
        </p:sp>
      </p:grpSp>
      <p:sp>
        <p:nvSpPr>
          <p:cNvPr id="50" name="Line 19"/>
          <p:cNvSpPr>
            <a:spLocks noChangeShapeType="1"/>
          </p:cNvSpPr>
          <p:nvPr/>
        </p:nvSpPr>
        <p:spPr bwMode="auto">
          <a:xfrm>
            <a:off x="6083300" y="3086100"/>
            <a:ext cx="0" cy="1676400"/>
          </a:xfrm>
          <a:prstGeom prst="line">
            <a:avLst/>
          </a:prstGeom>
          <a:noFill/>
          <a:ln w="12700">
            <a:solidFill>
              <a:srgbClr val="FF66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3" name="Line 20"/>
          <p:cNvSpPr>
            <a:spLocks noChangeShapeType="1"/>
          </p:cNvSpPr>
          <p:nvPr/>
        </p:nvSpPr>
        <p:spPr bwMode="auto">
          <a:xfrm>
            <a:off x="889000" y="3086100"/>
            <a:ext cx="0" cy="1676400"/>
          </a:xfrm>
          <a:prstGeom prst="line">
            <a:avLst/>
          </a:prstGeom>
          <a:noFill/>
          <a:ln w="12700">
            <a:solidFill>
              <a:srgbClr val="FF66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4" name="Line 21"/>
          <p:cNvSpPr>
            <a:spLocks noChangeShapeType="1"/>
          </p:cNvSpPr>
          <p:nvPr/>
        </p:nvSpPr>
        <p:spPr bwMode="auto">
          <a:xfrm>
            <a:off x="990600" y="4546600"/>
            <a:ext cx="5181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lg"/>
            <a:tailEnd type="triangle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5" name="Text Box 22"/>
          <p:cNvSpPr txBox="1">
            <a:spLocks noChangeArrowheads="1"/>
          </p:cNvSpPr>
          <p:nvPr/>
        </p:nvSpPr>
        <p:spPr bwMode="auto">
          <a:xfrm>
            <a:off x="1143000" y="4495800"/>
            <a:ext cx="5105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2cm</a:t>
            </a:r>
          </a:p>
        </p:txBody>
      </p:sp>
      <p:sp>
        <p:nvSpPr>
          <p:cNvPr id="57" name="Text Box 24"/>
          <p:cNvSpPr txBox="1">
            <a:spLocks noChangeArrowheads="1"/>
          </p:cNvSpPr>
          <p:nvPr/>
        </p:nvSpPr>
        <p:spPr bwMode="auto">
          <a:xfrm>
            <a:off x="1193800" y="4114801"/>
            <a:ext cx="4724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2cm</a:t>
            </a:r>
          </a:p>
        </p:txBody>
      </p:sp>
      <p:sp>
        <p:nvSpPr>
          <p:cNvPr id="58" name="Text Box 25"/>
          <p:cNvSpPr txBox="1">
            <a:spLocks noChangeArrowheads="1"/>
          </p:cNvSpPr>
          <p:nvPr/>
        </p:nvSpPr>
        <p:spPr bwMode="auto">
          <a:xfrm>
            <a:off x="457200" y="5181601"/>
            <a:ext cx="8458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2cm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vi  </a:t>
            </a:r>
          </a:p>
        </p:txBody>
      </p:sp>
      <p:sp>
        <p:nvSpPr>
          <p:cNvPr id="59" name="Text Box 26"/>
          <p:cNvSpPr txBox="1">
            <a:spLocks noChangeArrowheads="1"/>
          </p:cNvSpPr>
          <p:nvPr/>
        </p:nvSpPr>
        <p:spPr bwMode="auto">
          <a:xfrm>
            <a:off x="228600" y="6019801"/>
            <a:ext cx="5029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0" name="Text Box 27"/>
          <p:cNvSpPr txBox="1">
            <a:spLocks noChangeArrowheads="1"/>
          </p:cNvSpPr>
          <p:nvPr/>
        </p:nvSpPr>
        <p:spPr bwMode="auto">
          <a:xfrm>
            <a:off x="685800" y="6019801"/>
            <a:ext cx="8610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12,5cm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12,6cm.</a:t>
            </a:r>
          </a:p>
        </p:txBody>
      </p:sp>
      <p:sp>
        <p:nvSpPr>
          <p:cNvPr id="61" name="Text Box 28"/>
          <p:cNvSpPr txBox="1">
            <a:spLocks noChangeArrowheads="1"/>
          </p:cNvSpPr>
          <p:nvPr/>
        </p:nvSpPr>
        <p:spPr bwMode="auto">
          <a:xfrm>
            <a:off x="762000" y="5188805"/>
            <a:ext cx="8229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12,5cm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12,6cm.</a:t>
            </a:r>
          </a:p>
        </p:txBody>
      </p:sp>
      <p:sp>
        <p:nvSpPr>
          <p:cNvPr id="62" name="Text Box 29"/>
          <p:cNvSpPr txBox="1">
            <a:spLocks noChangeArrowheads="1"/>
          </p:cNvSpPr>
          <p:nvPr/>
        </p:nvSpPr>
        <p:spPr bwMode="auto">
          <a:xfrm>
            <a:off x="5486400" y="5181601"/>
            <a:ext cx="685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chemeClr val="tx2"/>
                </a:solidFill>
                <a:latin typeface="Arial" charset="0"/>
              </a:rPr>
              <a:t>…</a:t>
            </a:r>
          </a:p>
        </p:txBody>
      </p:sp>
      <p:sp>
        <p:nvSpPr>
          <p:cNvPr id="63" name="Text Box 30"/>
          <p:cNvSpPr txBox="1">
            <a:spLocks noChangeArrowheads="1"/>
          </p:cNvSpPr>
          <p:nvPr/>
        </p:nvSpPr>
        <p:spPr bwMode="auto">
          <a:xfrm>
            <a:off x="4495800" y="6032501"/>
            <a:ext cx="609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chemeClr val="tx2"/>
                </a:solidFill>
                <a:latin typeface="Arial" charset="0"/>
              </a:rPr>
              <a:t>…</a:t>
            </a:r>
          </a:p>
        </p:txBody>
      </p:sp>
      <p:sp>
        <p:nvSpPr>
          <p:cNvPr id="64" name="Text Box 31"/>
          <p:cNvSpPr txBox="1">
            <a:spLocks noChangeArrowheads="1"/>
          </p:cNvSpPr>
          <p:nvPr/>
        </p:nvSpPr>
        <p:spPr bwMode="auto">
          <a:xfrm>
            <a:off x="4495800" y="6019801"/>
            <a:ext cx="914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4cm</a:t>
            </a:r>
          </a:p>
        </p:txBody>
      </p:sp>
      <p:sp>
        <p:nvSpPr>
          <p:cNvPr id="35" name="Rectangle 59"/>
          <p:cNvSpPr>
            <a:spLocks noChangeArrowheads="1"/>
          </p:cNvSpPr>
          <p:nvPr/>
        </p:nvSpPr>
        <p:spPr bwMode="auto">
          <a:xfrm>
            <a:off x="2247900" y="488951"/>
            <a:ext cx="4876800" cy="533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b="1" u="sng" dirty="0" err="1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Chu vi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hình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tròn</a:t>
            </a:r>
            <a:endParaRPr lang="en-US" sz="32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6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4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59" grpId="0"/>
      <p:bldP spid="60" grpId="0"/>
      <p:bldP spid="61" grpId="0"/>
      <p:bldP spid="62" grpId="0"/>
      <p:bldP spid="62" grpId="1"/>
      <p:bldP spid="63" grpId="0"/>
      <p:bldP spid="63" grpId="1"/>
      <p:bldP spid="64" grpId="0"/>
    </p:bldLst>
  </p:timing>
</p:sld>
</file>

<file path=ppt/theme/theme1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470</TotalTime>
  <Words>827</Words>
  <Application>Microsoft Office PowerPoint</Application>
  <PresentationFormat>On-screen Show (4:3)</PresentationFormat>
  <Paragraphs>177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Chủ đề của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49</cp:revision>
  <dcterms:created xsi:type="dcterms:W3CDTF">2018-01-11T09:44:45Z</dcterms:created>
  <dcterms:modified xsi:type="dcterms:W3CDTF">2022-01-14T08:58:12Z</dcterms:modified>
</cp:coreProperties>
</file>