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9" r:id="rId3"/>
  </p:sldMasterIdLst>
  <p:notesMasterIdLst>
    <p:notesMasterId r:id="rId24"/>
  </p:notesMasterIdLst>
  <p:sldIdLst>
    <p:sldId id="257" r:id="rId4"/>
    <p:sldId id="261" r:id="rId5"/>
    <p:sldId id="258" r:id="rId6"/>
    <p:sldId id="281" r:id="rId7"/>
    <p:sldId id="288" r:id="rId8"/>
    <p:sldId id="259" r:id="rId9"/>
    <p:sldId id="289" r:id="rId10"/>
    <p:sldId id="267" r:id="rId11"/>
    <p:sldId id="290" r:id="rId12"/>
    <p:sldId id="291" r:id="rId13"/>
    <p:sldId id="292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0556" autoAdjust="0"/>
  </p:normalViewPr>
  <p:slideViewPr>
    <p:cSldViewPr snapToGrid="0">
      <p:cViewPr varScale="1">
        <p:scale>
          <a:sx n="65" d="100"/>
          <a:sy n="65" d="100"/>
        </p:scale>
        <p:origin x="17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BEACF-9E09-49AA-A779-FE818141DA3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58D46-DE6E-4E95-BE45-D4B0F5A03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26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58D46-DE6E-4E95-BE45-D4B0F5A038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15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4254A8-F670-44F6-B326-7EFFCD681D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888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58D46-DE6E-4E95-BE45-D4B0F5A038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71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e70f70ec4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e70f70ec4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2835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158D46-DE6E-4E95-BE45-D4B0F5A038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3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775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6492389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361918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994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2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4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151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103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17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33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67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697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69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740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431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3523400" y="1765300"/>
            <a:ext cx="7718000" cy="3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3860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950800" y="1638233"/>
            <a:ext cx="10290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91428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4159967" y="2601067"/>
            <a:ext cx="7081200" cy="3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2133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6444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"/>
          <p:cNvSpPr txBox="1">
            <a:spLocks noGrp="1"/>
          </p:cNvSpPr>
          <p:nvPr>
            <p:ph type="title"/>
          </p:nvPr>
        </p:nvSpPr>
        <p:spPr>
          <a:xfrm>
            <a:off x="3189200" y="4387717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subTitle" idx="1"/>
          </p:nvPr>
        </p:nvSpPr>
        <p:spPr>
          <a:xfrm>
            <a:off x="1117600" y="1858800"/>
            <a:ext cx="10072800" cy="23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49546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13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98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1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393699"/>
      </p:ext>
    </p:extLst>
  </p:cSld>
  <p:clrMapOvr>
    <a:masterClrMapping/>
  </p:clrMapOvr>
  <p:transition spd="slow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83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12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66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8926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5517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228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5172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t>8/23/2023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8379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3523400" y="1765300"/>
            <a:ext cx="7718000" cy="3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20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5850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950800" y="1638233"/>
            <a:ext cx="102904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026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148322"/>
      </p:ext>
    </p:extLst>
  </p:cSld>
  <p:clrMapOvr>
    <a:masterClrMapping/>
  </p:clrMapOvr>
  <p:transition spd="slow"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title"/>
          </p:nvPr>
        </p:nvSpPr>
        <p:spPr>
          <a:xfrm>
            <a:off x="960000" y="2194133"/>
            <a:ext cx="56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7" name="Google Shape;127;p9"/>
          <p:cNvSpPr txBox="1">
            <a:spLocks noGrp="1"/>
          </p:cNvSpPr>
          <p:nvPr>
            <p:ph type="subTitle" idx="1"/>
          </p:nvPr>
        </p:nvSpPr>
        <p:spPr>
          <a:xfrm>
            <a:off x="960000" y="3266933"/>
            <a:ext cx="4856800" cy="20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04223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4159967" y="2601067"/>
            <a:ext cx="7081200" cy="3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 sz="2133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301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"/>
          <p:cNvSpPr txBox="1">
            <a:spLocks noGrp="1"/>
          </p:cNvSpPr>
          <p:nvPr>
            <p:ph type="title"/>
          </p:nvPr>
        </p:nvSpPr>
        <p:spPr>
          <a:xfrm>
            <a:off x="3189200" y="4387717"/>
            <a:ext cx="5813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76" name="Google Shape;176;p15"/>
          <p:cNvSpPr txBox="1">
            <a:spLocks noGrp="1"/>
          </p:cNvSpPr>
          <p:nvPr>
            <p:ph type="subTitle" idx="1"/>
          </p:nvPr>
        </p:nvSpPr>
        <p:spPr>
          <a:xfrm>
            <a:off x="1117600" y="1858800"/>
            <a:ext cx="10072800" cy="23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3975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79594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001469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420211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714943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734327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smtClean="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823D7-9F98-4745-9AB7-E61F100F41C7}" type="datetimeFigureOut">
              <a:rPr lang="zh-CN" altLang="en-US" smtClean="0"/>
              <a:t>2023/8/23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70BDC-379E-4DD2-83C4-35F30E35AB3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7743" y="1027906"/>
            <a:ext cx="4067743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6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smtClean="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51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7" r:id="rId14"/>
    <p:sldLayoutId id="2147483688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 smtClean="0">
                <a:solidFill>
                  <a:srgbClr val="CFCFCF"/>
                </a:solidFill>
              </a:rPr>
              <a:t>www.9slide.vn</a:t>
            </a:r>
            <a:endParaRPr lang="en-US" sz="2400">
              <a:solidFill>
                <a:srgbClr val="CFCF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86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FFD6B7-8D7C-F0E4-0138-F19511E50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686" y="-107493"/>
            <a:ext cx="4840644" cy="13717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D80B16-2196-DEAE-0A30-02BF18750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5779" y="-361950"/>
            <a:ext cx="2675130" cy="188962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01BE32A-AB49-4189-650F-30FDD989B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284" y="1339458"/>
            <a:ext cx="10394581" cy="31884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7058BD-A301-CE96-9B6E-2401782210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4929" y="4302192"/>
            <a:ext cx="2737341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674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B06DD6-4F37-31F8-D1E8-1C8F7A79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0" b="3280"/>
          <a:stretch/>
        </p:blipFill>
        <p:spPr bwMode="auto">
          <a:xfrm>
            <a:off x="6643868" y="0"/>
            <a:ext cx="5768052" cy="685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BCBA2DC2-0841-0503-A9C0-057809702C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7841782" y="5411450"/>
            <a:ext cx="413606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A-pa-</a:t>
            </a:r>
            <a:r>
              <a:rPr kumimoji="0" lang="en-US" altLang="en-US" sz="8800" b="1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tít</a:t>
            </a:r>
            <a:endParaRPr kumimoji="0" lang="en-US" altLang="en-US" sz="8800" b="1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9A13FC63-2A3B-CB19-74E3-B3BA95289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067" y="610979"/>
            <a:ext cx="5864304" cy="3895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Rounded Rectangular Callout 12">
            <a:extLst>
              <a:ext uri="{FF2B5EF4-FFF2-40B4-BE49-F238E27FC236}">
                <a16:creationId xmlns:a16="http://schemas.microsoft.com/office/drawing/2014/main" id="{4BB150C6-4C47-9F7A-30CC-C3F0F4569175}"/>
              </a:ext>
            </a:extLst>
          </p:cNvPr>
          <p:cNvSpPr/>
          <p:nvPr/>
        </p:nvSpPr>
        <p:spPr>
          <a:xfrm>
            <a:off x="1359542" y="4762570"/>
            <a:ext cx="4348223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Sản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xuất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lân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207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B06DD6-4F37-31F8-D1E8-1C8F7A79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8" r="17928"/>
          <a:stretch/>
        </p:blipFill>
        <p:spPr bwMode="auto">
          <a:xfrm>
            <a:off x="6643868" y="0"/>
            <a:ext cx="5768052" cy="685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BCBA2DC2-0841-0503-A9C0-057809702C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8192841" y="5411450"/>
            <a:ext cx="343395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altLang="en-US" sz="88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Đá</a:t>
            </a:r>
            <a:r>
              <a:rPr lang="en-US" altLang="en-US" sz="88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sz="88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vôi</a:t>
            </a:r>
            <a:endParaRPr kumimoji="0" lang="en-US" altLang="en-US" sz="8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9A13FC63-2A3B-CB19-74E3-B3BA95289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8815" y="610979"/>
            <a:ext cx="5842807" cy="3895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Rounded Rectangular Callout 12">
            <a:extLst>
              <a:ext uri="{FF2B5EF4-FFF2-40B4-BE49-F238E27FC236}">
                <a16:creationId xmlns:a16="http://schemas.microsoft.com/office/drawing/2014/main" id="{4BB150C6-4C47-9F7A-30CC-C3F0F4569175}"/>
              </a:ext>
            </a:extLst>
          </p:cNvPr>
          <p:cNvSpPr/>
          <p:nvPr/>
        </p:nvSpPr>
        <p:spPr>
          <a:xfrm>
            <a:off x="1359542" y="4762570"/>
            <a:ext cx="4348223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liệu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xây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dựng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8227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09;p36">
            <a:extLst>
              <a:ext uri="{FF2B5EF4-FFF2-40B4-BE49-F238E27FC236}">
                <a16:creationId xmlns:a16="http://schemas.microsoft.com/office/drawing/2014/main" id="{7678C19C-0C04-1101-253A-F4A41AE1E58A}"/>
              </a:ext>
            </a:extLst>
          </p:cNvPr>
          <p:cNvSpPr/>
          <p:nvPr/>
        </p:nvSpPr>
        <p:spPr>
          <a:xfrm>
            <a:off x="11132104" y="1866795"/>
            <a:ext cx="1007875" cy="40648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1110;p36">
            <a:extLst>
              <a:ext uri="{FF2B5EF4-FFF2-40B4-BE49-F238E27FC236}">
                <a16:creationId xmlns:a16="http://schemas.microsoft.com/office/drawing/2014/main" id="{AF4E5191-E086-DFA9-8E2A-079ACB43A877}"/>
              </a:ext>
            </a:extLst>
          </p:cNvPr>
          <p:cNvSpPr/>
          <p:nvPr/>
        </p:nvSpPr>
        <p:spPr>
          <a:xfrm>
            <a:off x="6348167" y="516084"/>
            <a:ext cx="1106669" cy="406513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6CD8014-0C20-0E36-566A-DF38A8BD4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" y="1147914"/>
            <a:ext cx="5097081" cy="15667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vi-VN" altLang="en-US" sz="40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Khoáng sản được khai thác ở các mỏ</a:t>
            </a:r>
          </a:p>
        </p:txBody>
      </p:sp>
      <p:pic>
        <p:nvPicPr>
          <p:cNvPr id="7" name="Picture 2" descr="Không khuyến khích khai thác khoáng sản phá vỡ cảnh quan, môi trường">
            <a:extLst>
              <a:ext uri="{FF2B5EF4-FFF2-40B4-BE49-F238E27FC236}">
                <a16:creationId xmlns:a16="http://schemas.microsoft.com/office/drawing/2014/main" id="{A97AFA1E-FDCA-6AE3-71AA-AFF6353BE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414417"/>
            <a:ext cx="4724400" cy="272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1">
            <a:extLst>
              <a:ext uri="{FF2B5EF4-FFF2-40B4-BE49-F238E27FC236}">
                <a16:creationId xmlns:a16="http://schemas.microsoft.com/office/drawing/2014/main" id="{7FBC88CE-EE4D-C67B-0C9B-E8F2B3CB400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349717" y="3045042"/>
            <a:ext cx="1055620" cy="62669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19170">
              <a:spcBef>
                <a:spcPct val="0"/>
              </a:spcBef>
              <a:buClr>
                <a:srgbClr val="000000"/>
              </a:buClr>
              <a:buNone/>
            </a:pPr>
            <a:endParaRPr lang="en-US" altLang="en-US" sz="1867" kern="0">
              <a:solidFill>
                <a:srgbClr val="355C2E"/>
              </a:solidFill>
              <a:cs typeface="Arial"/>
              <a:sym typeface="Arial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CC2C2DC-48CF-3CF4-A6D7-7C1BE480C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4195914"/>
            <a:ext cx="5097081" cy="15667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219170"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en-US" sz="40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</a:t>
            </a:r>
            <a:r>
              <a:rPr lang="vi-VN" altLang="en-US" sz="4000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ận chuyển đến nhà máy để chế biến.</a:t>
            </a:r>
          </a:p>
        </p:txBody>
      </p:sp>
      <p:pic>
        <p:nvPicPr>
          <p:cNvPr id="3074" name="Picture 2" descr="Hành trình vận chuyển thiết bị siêu trường, siêu trọng đến nhà máy điện gió  lớn nhất Việt Nam">
            <a:extLst>
              <a:ext uri="{FF2B5EF4-FFF2-40B4-BE49-F238E27FC236}">
                <a16:creationId xmlns:a16="http://schemas.microsoft.com/office/drawing/2014/main" id="{CC0E9D6C-5958-3317-EF0D-0F4C85FF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925" y="3452812"/>
            <a:ext cx="4581525" cy="29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3669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78035" y="2121121"/>
            <a:ext cx="5637917" cy="2991678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90627" y="1950720"/>
            <a:ext cx="6012733" cy="33324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E996C7-38A5-9C62-5E21-9AB53ED5D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880" y="2261501"/>
            <a:ext cx="4145639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374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F0C9C5A-C1A3-9C93-A2F3-5B5C53E61B9F}"/>
              </a:ext>
            </a:extLst>
          </p:cNvPr>
          <p:cNvSpPr txBox="1">
            <a:spLocks noChangeArrowheads="1"/>
          </p:cNvSpPr>
          <p:nvPr/>
        </p:nvSpPr>
        <p:spPr>
          <a:xfrm>
            <a:off x="1492988" y="1603147"/>
            <a:ext cx="9686925" cy="1919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Vẽ sơ đồ tư duy thể hiện một số cách thức khai thác tự nhiên ở vùng Trung du và miền núi Bắc Bộ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(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vai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trò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,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phân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bố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64015A6-C08B-2ACE-7458-871058532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76751" y="3615071"/>
            <a:ext cx="2580085" cy="275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579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D15D195-456B-740D-511C-E0A16BDAE35A}"/>
              </a:ext>
            </a:extLst>
          </p:cNvPr>
          <p:cNvSpPr/>
          <p:nvPr/>
        </p:nvSpPr>
        <p:spPr>
          <a:xfrm>
            <a:off x="3035300" y="0"/>
            <a:ext cx="5080000" cy="19272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khai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nhiên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Trung du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miền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núi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Bắc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bộ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088920E-D870-471B-FDF5-321C495C1EA5}"/>
              </a:ext>
            </a:extLst>
          </p:cNvPr>
          <p:cNvCxnSpPr>
            <a:cxnSpLocks/>
          </p:cNvCxnSpPr>
          <p:nvPr/>
        </p:nvCxnSpPr>
        <p:spPr>
          <a:xfrm flipH="1">
            <a:off x="2501900" y="1952625"/>
            <a:ext cx="2838450" cy="54927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4B2425-396F-F64C-8D90-4C2FA2FC5DF2}"/>
              </a:ext>
            </a:extLst>
          </p:cNvPr>
          <p:cNvSpPr/>
          <p:nvPr/>
        </p:nvSpPr>
        <p:spPr>
          <a:xfrm>
            <a:off x="546100" y="2565400"/>
            <a:ext cx="2628900" cy="10541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Làm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ruộng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bậc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thang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EFF9D5-659F-940B-184D-1036D7BA2B1B}"/>
              </a:ext>
            </a:extLst>
          </p:cNvPr>
          <p:cNvGrpSpPr/>
          <p:nvPr/>
        </p:nvGrpSpPr>
        <p:grpSpPr>
          <a:xfrm>
            <a:off x="1231900" y="3708400"/>
            <a:ext cx="317500" cy="2006600"/>
            <a:chOff x="2540000" y="3987800"/>
            <a:chExt cx="317500" cy="2006600"/>
          </a:xfrm>
        </p:grpSpPr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id="{0D4F1750-3A0B-CE38-812A-4ED51465DBD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695450" y="4832350"/>
              <a:ext cx="2006600" cy="3175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A4C98D8-52CA-7493-29D2-46B94F452A18}"/>
                </a:ext>
              </a:extLst>
            </p:cNvPr>
            <p:cNvCxnSpPr>
              <a:cxnSpLocks/>
            </p:cNvCxnSpPr>
            <p:nvPr/>
          </p:nvCxnSpPr>
          <p:spPr>
            <a:xfrm>
              <a:off x="2540000" y="4978400"/>
              <a:ext cx="2794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6A99C74-221A-60A6-4D4B-F6AEFFA7FF0E}"/>
              </a:ext>
            </a:extLst>
          </p:cNvPr>
          <p:cNvSpPr/>
          <p:nvPr/>
        </p:nvSpPr>
        <p:spPr>
          <a:xfrm>
            <a:off x="1460500" y="3822700"/>
            <a:ext cx="2489200" cy="12446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Đảm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nguồn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lương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chế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rừng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đẩy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lịch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triển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1B8F61E-8D0D-F161-52E6-DE7348969A17}"/>
              </a:ext>
            </a:extLst>
          </p:cNvPr>
          <p:cNvSpPr/>
          <p:nvPr/>
        </p:nvSpPr>
        <p:spPr>
          <a:xfrm>
            <a:off x="1485900" y="5245100"/>
            <a:ext cx="2463800" cy="12446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Phì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(Hà Giang),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Mù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Cang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), Sa Pa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Cai),…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0C71D99-D391-1F36-4CDE-54C599538DB4}"/>
              </a:ext>
            </a:extLst>
          </p:cNvPr>
          <p:cNvCxnSpPr>
            <a:cxnSpLocks/>
          </p:cNvCxnSpPr>
          <p:nvPr/>
        </p:nvCxnSpPr>
        <p:spPr>
          <a:xfrm>
            <a:off x="5613400" y="1917700"/>
            <a:ext cx="0" cy="6731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FA35571-05B6-93BB-A23A-93C21DC4B20C}"/>
              </a:ext>
            </a:extLst>
          </p:cNvPr>
          <p:cNvSpPr/>
          <p:nvPr/>
        </p:nvSpPr>
        <p:spPr>
          <a:xfrm>
            <a:off x="4241800" y="2565400"/>
            <a:ext cx="2628900" cy="10541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khoáng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sản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E63B66-9E3E-8E2A-DA25-19AABCFB6A8C}"/>
              </a:ext>
            </a:extLst>
          </p:cNvPr>
          <p:cNvGrpSpPr/>
          <p:nvPr/>
        </p:nvGrpSpPr>
        <p:grpSpPr>
          <a:xfrm>
            <a:off x="5346700" y="3632200"/>
            <a:ext cx="317500" cy="2006600"/>
            <a:chOff x="2540000" y="3987800"/>
            <a:chExt cx="317500" cy="2006600"/>
          </a:xfrm>
        </p:grpSpPr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2E090504-DD9A-478C-CA34-D1AEDC7C4B8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695450" y="4832350"/>
              <a:ext cx="2006600" cy="3175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B17A7AA-45CA-F166-AA63-89FF7B38A522}"/>
                </a:ext>
              </a:extLst>
            </p:cNvPr>
            <p:cNvCxnSpPr>
              <a:cxnSpLocks/>
            </p:cNvCxnSpPr>
            <p:nvPr/>
          </p:nvCxnSpPr>
          <p:spPr>
            <a:xfrm>
              <a:off x="2540000" y="4978400"/>
              <a:ext cx="2794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8D632A6-93E0-FC0C-000C-72FBF1E516D0}"/>
              </a:ext>
            </a:extLst>
          </p:cNvPr>
          <p:cNvSpPr/>
          <p:nvPr/>
        </p:nvSpPr>
        <p:spPr>
          <a:xfrm>
            <a:off x="5575300" y="3746500"/>
            <a:ext cx="2540000" cy="1244600"/>
          </a:xfrm>
          <a:prstGeom prst="round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nguyên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liệu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liệu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nhiều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ngành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nghiệp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AC74D3D-302C-87AC-EE31-D56D1B9D9F34}"/>
              </a:ext>
            </a:extLst>
          </p:cNvPr>
          <p:cNvSpPr/>
          <p:nvPr/>
        </p:nvSpPr>
        <p:spPr>
          <a:xfrm>
            <a:off x="5600700" y="5168900"/>
            <a:ext cx="2514600" cy="1244600"/>
          </a:xfrm>
          <a:prstGeom prst="roundRect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), a-pa-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Cai),…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52EB7A3-3E29-6BF6-4D31-D4ED6F7395ED}"/>
              </a:ext>
            </a:extLst>
          </p:cNvPr>
          <p:cNvCxnSpPr>
            <a:cxnSpLocks/>
          </p:cNvCxnSpPr>
          <p:nvPr/>
        </p:nvCxnSpPr>
        <p:spPr>
          <a:xfrm>
            <a:off x="5829300" y="1917700"/>
            <a:ext cx="2959100" cy="4699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DA3A0E9-B099-DF0C-6CB4-B12A75CD0993}"/>
              </a:ext>
            </a:extLst>
          </p:cNvPr>
          <p:cNvSpPr/>
          <p:nvPr/>
        </p:nvSpPr>
        <p:spPr>
          <a:xfrm>
            <a:off x="8013700" y="2476500"/>
            <a:ext cx="2628900" cy="10541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Khai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thác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khoáng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sản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818FCF9-B226-CAA6-6E40-93484BC0FE6E}"/>
              </a:ext>
            </a:extLst>
          </p:cNvPr>
          <p:cNvGrpSpPr/>
          <p:nvPr/>
        </p:nvGrpSpPr>
        <p:grpSpPr>
          <a:xfrm>
            <a:off x="9220200" y="3530600"/>
            <a:ext cx="317500" cy="2006600"/>
            <a:chOff x="2540000" y="3987800"/>
            <a:chExt cx="317500" cy="2006600"/>
          </a:xfrm>
        </p:grpSpPr>
        <p:cxnSp>
          <p:nvCxnSpPr>
            <p:cNvPr id="37" name="Connector: Elbow 36">
              <a:extLst>
                <a:ext uri="{FF2B5EF4-FFF2-40B4-BE49-F238E27FC236}">
                  <a16:creationId xmlns:a16="http://schemas.microsoft.com/office/drawing/2014/main" id="{CA349E6E-E818-9F3D-26F3-5CC7F7805C6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695450" y="4832350"/>
              <a:ext cx="2006600" cy="317500"/>
            </a:xfrm>
            <a:prstGeom prst="bentConnector3">
              <a:avLst>
                <a:gd name="adj1" fmla="val 100000"/>
              </a:avLst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1468387-1BCE-4A42-9A06-3D9C071DD389}"/>
                </a:ext>
              </a:extLst>
            </p:cNvPr>
            <p:cNvCxnSpPr>
              <a:cxnSpLocks/>
            </p:cNvCxnSpPr>
            <p:nvPr/>
          </p:nvCxnSpPr>
          <p:spPr>
            <a:xfrm>
              <a:off x="2540000" y="4978400"/>
              <a:ext cx="279400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C7A07D0-B509-61C1-2F1E-9065DA2E5D07}"/>
              </a:ext>
            </a:extLst>
          </p:cNvPr>
          <p:cNvSpPr/>
          <p:nvPr/>
        </p:nvSpPr>
        <p:spPr>
          <a:xfrm>
            <a:off x="9448800" y="3644900"/>
            <a:ext cx="2476500" cy="12446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Cung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cấp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điện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sản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xuất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vùng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1D7740E-2FF4-A184-A1C9-A9D56B2055BC}"/>
              </a:ext>
            </a:extLst>
          </p:cNvPr>
          <p:cNvSpPr/>
          <p:nvPr/>
        </p:nvSpPr>
        <p:spPr>
          <a:xfrm>
            <a:off x="9474200" y="5067300"/>
            <a:ext cx="2463800" cy="12446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Hòa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Bình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Hòa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Bình),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La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La),…</a:t>
            </a:r>
          </a:p>
        </p:txBody>
      </p:sp>
    </p:spTree>
    <p:extLst>
      <p:ext uri="{BB962C8B-B14F-4D97-AF65-F5344CB8AC3E}">
        <p14:creationId xmlns:p14="http://schemas.microsoft.com/office/powerpoint/2010/main" val="2355641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21" grpId="0" animBg="1"/>
      <p:bldP spid="22" grpId="0" animBg="1"/>
      <p:bldP spid="26" grpId="0" animBg="1"/>
      <p:bldP spid="30" grpId="0" animBg="1"/>
      <p:bldP spid="31" grpId="0" animBg="1"/>
      <p:bldP spid="35" grpId="0" animBg="1"/>
      <p:bldP spid="39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78035" y="2121121"/>
            <a:ext cx="5637917" cy="2991678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90627" y="1950720"/>
            <a:ext cx="6012733" cy="33324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850B27-9008-E912-1AC9-0D70B0B10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541" y="2337701"/>
            <a:ext cx="3657917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388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F0C9C5A-C1A3-9C93-A2F3-5B5C53E61B9F}"/>
              </a:ext>
            </a:extLst>
          </p:cNvPr>
          <p:cNvSpPr txBox="1">
            <a:spLocks noChangeArrowheads="1"/>
          </p:cNvSpPr>
          <p:nvPr/>
        </p:nvSpPr>
        <p:spPr>
          <a:xfrm>
            <a:off x="1546152" y="1722179"/>
            <a:ext cx="9686925" cy="209867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vi-VN" altLang="en-US" b="1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Sưu tầm hình ảnh về một số dân tộc ở vùng Trung du và miền núi Bắc Bộ và chia sẻ với các bạn.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91DCD60-8E54-1C4B-112C-79C1F532D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49160" y="4008475"/>
            <a:ext cx="2580085" cy="275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917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iữ gìn và phát huy nét đẹp văn hóa truyền thống của đồng bào dân tộc Mông  ở Tuyên Quang">
            <a:extLst>
              <a:ext uri="{FF2B5EF4-FFF2-40B4-BE49-F238E27FC236}">
                <a16:creationId xmlns:a16="http://schemas.microsoft.com/office/drawing/2014/main" id="{3F5B49CE-2C32-5577-6E96-8B0C5C09E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7" r="-2" b="25486"/>
          <a:stretch/>
        </p:blipFill>
        <p:spPr bwMode="auto">
          <a:xfrm>
            <a:off x="4493436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ân tộc Dao">
            <a:extLst>
              <a:ext uri="{FF2B5EF4-FFF2-40B4-BE49-F238E27FC236}">
                <a16:creationId xmlns:a16="http://schemas.microsoft.com/office/drawing/2014/main" id="{5C2422EA-4FA3-C6CA-72E4-45AF7D36B3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754"/>
          <a:stretch/>
        </p:blipFill>
        <p:spPr bwMode="auto"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 group of women in traditional clothing&#10;&#10;Description automatically generated">
            <a:extLst>
              <a:ext uri="{FF2B5EF4-FFF2-40B4-BE49-F238E27FC236}">
                <a16:creationId xmlns:a16="http://schemas.microsoft.com/office/drawing/2014/main" id="{5B634B0C-BD9C-3E05-23B9-29252A703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0158"/>
          <a:stretch/>
        </p:blipFill>
        <p:spPr bwMode="auto"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ân tộc Tày | Topas Ecolodge">
            <a:extLst>
              <a:ext uri="{FF2B5EF4-FFF2-40B4-BE49-F238E27FC236}">
                <a16:creationId xmlns:a16="http://schemas.microsoft.com/office/drawing/2014/main" id="{CB89B085-A8A8-6FDF-67BA-0A318311E5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6" r="-2" b="2591"/>
          <a:stretch/>
        </p:blipFill>
        <p:spPr bwMode="auto"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13020B6-4394-C5BA-3B41-3D94EE58F96E}"/>
              </a:ext>
            </a:extLst>
          </p:cNvPr>
          <p:cNvSpPr/>
          <p:nvPr/>
        </p:nvSpPr>
        <p:spPr>
          <a:xfrm>
            <a:off x="1679944" y="2828261"/>
            <a:ext cx="1839432" cy="5422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Ngườ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Dao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8D80C1C-34D7-19C7-8554-5C503D4A9379}"/>
              </a:ext>
            </a:extLst>
          </p:cNvPr>
          <p:cNvSpPr/>
          <p:nvPr/>
        </p:nvSpPr>
        <p:spPr>
          <a:xfrm>
            <a:off x="7825562" y="2817628"/>
            <a:ext cx="2190307" cy="5422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Ngườ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Mông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F175CA-C192-7AE1-C165-17905FBE88E0}"/>
              </a:ext>
            </a:extLst>
          </p:cNvPr>
          <p:cNvSpPr/>
          <p:nvPr/>
        </p:nvSpPr>
        <p:spPr>
          <a:xfrm>
            <a:off x="2594343" y="6241312"/>
            <a:ext cx="2190307" cy="5422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Ngườ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Tày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A78954-35A6-5167-0701-7A5F305B982B}"/>
              </a:ext>
            </a:extLst>
          </p:cNvPr>
          <p:cNvSpPr/>
          <p:nvPr/>
        </p:nvSpPr>
        <p:spPr>
          <a:xfrm>
            <a:off x="8569841" y="6315740"/>
            <a:ext cx="2190307" cy="54226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Ngườ</a:t>
            </a:r>
            <a:r>
              <a:rPr lang="en-US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 Thái</a:t>
            </a:r>
          </a:p>
        </p:txBody>
      </p:sp>
    </p:spTree>
    <p:extLst>
      <p:ext uri="{BB962C8B-B14F-4D97-AF65-F5344CB8AC3E}">
        <p14:creationId xmlns:p14="http://schemas.microsoft.com/office/powerpoint/2010/main" val="20230675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1414E7-CF08-5EEB-3389-FEAB7D731201}"/>
              </a:ext>
            </a:extLst>
          </p:cNvPr>
          <p:cNvSpPr txBox="1"/>
          <p:nvPr/>
        </p:nvSpPr>
        <p:spPr>
          <a:xfrm>
            <a:off x="2156874" y="2057457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C92940-07A5-D747-7A66-D21367CCD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964760" y="1974806"/>
            <a:ext cx="919996" cy="9199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8FC772-B897-0627-1619-A2377E9F6065}"/>
              </a:ext>
            </a:extLst>
          </p:cNvPr>
          <p:cNvSpPr txBox="1"/>
          <p:nvPr/>
        </p:nvSpPr>
        <p:spPr>
          <a:xfrm>
            <a:off x="2156874" y="3038469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1DF9B-B844-AADD-44FB-CCBFC664E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964760" y="2955818"/>
            <a:ext cx="919996" cy="919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9ED318-08E6-41B3-E8FA-349D2DE6BC0C}"/>
              </a:ext>
            </a:extLst>
          </p:cNvPr>
          <p:cNvSpPr txBox="1"/>
          <p:nvPr/>
        </p:nvSpPr>
        <p:spPr>
          <a:xfrm>
            <a:off x="2156874" y="4019481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D71274-FE7A-6DCC-ABB6-CB0725C16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964760" y="3936830"/>
            <a:ext cx="919996" cy="9199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182341-2C7A-699F-A0EC-948B20AC1252}"/>
              </a:ext>
            </a:extLst>
          </p:cNvPr>
          <p:cNvSpPr txBox="1"/>
          <p:nvPr/>
        </p:nvSpPr>
        <p:spPr>
          <a:xfrm>
            <a:off x="2156874" y="5000493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7031A0-42CE-44E1-0815-DFFE3E3CB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37208" flipH="1">
            <a:off x="964760" y="4917842"/>
            <a:ext cx="919996" cy="9199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413C9A-CE9A-3013-40AA-23F924A9C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646" y="594797"/>
            <a:ext cx="609043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998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  <p:bldP spid="8" grpId="0" uiExpand="1" build="p"/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78035" y="2121121"/>
            <a:ext cx="5637917" cy="2991678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90627" y="1950720"/>
            <a:ext cx="6012733" cy="33324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FD1F902-E432-467F-8BEB-140648ED3B8C}"/>
              </a:ext>
            </a:extLst>
          </p:cNvPr>
          <p:cNvSpPr txBox="1"/>
          <p:nvPr/>
        </p:nvSpPr>
        <p:spPr>
          <a:xfrm>
            <a:off x="4235944" y="2441003"/>
            <a:ext cx="365965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>
                <a:ln w="38100">
                  <a:solidFill>
                    <a:srgbClr val="115722"/>
                  </a:solidFill>
                </a:ln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经典综艺体简" panose="02010609000101010101" pitchFamily="49" charset="-122"/>
              </a:rPr>
              <a:t>KHỞI</a:t>
            </a:r>
            <a:r>
              <a:rPr kumimoji="0" lang="en-US" altLang="zh-CN" sz="8000" b="1" i="0" u="none" strike="noStrike" kern="1200" cap="none" spc="0" normalizeH="0" noProof="0" dirty="0">
                <a:ln w="38100">
                  <a:solidFill>
                    <a:srgbClr val="115722"/>
                  </a:solidFill>
                </a:ln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经典综艺体简" panose="02010609000101010101" pitchFamily="49" charset="-122"/>
              </a:rPr>
              <a:t> ĐỘNG</a:t>
            </a:r>
            <a:endParaRPr kumimoji="0" lang="zh-CN" altLang="en-US" sz="8000" b="1" i="0" u="none" strike="noStrike" kern="1200" cap="none" spc="0" normalizeH="0" baseline="0" noProof="0" dirty="0">
              <a:ln w="38100">
                <a:solidFill>
                  <a:srgbClr val="115722"/>
                </a:solidFill>
              </a:ln>
              <a:solidFill>
                <a:prstClr val="white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Coiny" panose="02000903060500060000" pitchFamily="2" charset="0"/>
              <a:ea typeface="字魂70号-灵悦黑体" panose="00000500000000000000" pitchFamily="2" charset="-122"/>
              <a:cs typeface="经典综艺体简" panose="0201060900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12645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E80EF80-99BA-0ED8-303C-CD280CCB7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870" y="1192592"/>
            <a:ext cx="7437765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554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nk television with a white screen&#10;&#10;Description automatically generated">
            <a:extLst>
              <a:ext uri="{FF2B5EF4-FFF2-40B4-BE49-F238E27FC236}">
                <a16:creationId xmlns:a16="http://schemas.microsoft.com/office/drawing/2014/main" id="{F4FABABF-9E3B-1B5A-19FD-003A11AF7D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249" y="-3676650"/>
            <a:ext cx="14316074" cy="11906250"/>
          </a:xfrm>
          <a:prstGeom prst="rect">
            <a:avLst/>
          </a:prstGeom>
        </p:spPr>
      </p:pic>
      <p:pic>
        <p:nvPicPr>
          <p:cNvPr id="13" name="Phương trời Tây Bắc">
            <a:hlinkClick r:id="" action="ppaction://media"/>
            <a:extLst>
              <a:ext uri="{FF2B5EF4-FFF2-40B4-BE49-F238E27FC236}">
                <a16:creationId xmlns:a16="http://schemas.microsoft.com/office/drawing/2014/main" id="{BE5C1E69-66B2-36A6-A2F6-8E5303A337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0470" y="1285874"/>
            <a:ext cx="812800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0606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278035" y="2121121"/>
            <a:ext cx="5637917" cy="2991678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090627" y="1950720"/>
            <a:ext cx="6012733" cy="333248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587DFF-E641-9373-5099-B6D39F3BC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041" y="2274455"/>
            <a:ext cx="3657917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769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7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768" y="0"/>
            <a:ext cx="741377" cy="74137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21314083">
            <a:off x="10230745" y="6371551"/>
            <a:ext cx="615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 w="76200">
                  <a:noFill/>
                </a:ln>
                <a:solidFill>
                  <a:prstClr val="white"/>
                </a:solidFill>
                <a:effectLst>
                  <a:reflection blurRad="6350" stA="60000" endA="900" endPos="60000" dist="29997" dir="5400000" sy="-100000" algn="bl" rotWithShape="0"/>
                </a:effectLst>
                <a:uLnTx/>
                <a:uFillTx/>
                <a:latin typeface="SVN-Cookie" panose="020B0606040200020203" pitchFamily="34" charset="0"/>
                <a:ea typeface="+mn-ea"/>
                <a:cs typeface="+mn-cs"/>
              </a:rPr>
              <a:t>Linh</a:t>
            </a:r>
            <a:endParaRPr kumimoji="0" lang="en-US" sz="2800" b="0" i="0" u="none" strike="noStrike" kern="1200" cap="none" spc="0" normalizeH="0" baseline="0" noProof="0" dirty="0">
              <a:ln w="76200">
                <a:noFill/>
              </a:ln>
              <a:solidFill>
                <a:prstClr val="white"/>
              </a:solidFill>
              <a:effectLst>
                <a:reflection blurRad="6350" stA="60000" endA="900" endPos="60000" dist="29997" dir="5400000" sy="-100000" algn="bl" rotWithShape="0"/>
              </a:effectLst>
              <a:uLnTx/>
              <a:uFillTx/>
              <a:latin typeface="SVN-Cookie" panose="020B0606040200020203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CF1B90-1CE3-D1C5-F728-10D562EA6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1758" y="1226278"/>
            <a:ext cx="7754784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1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9">
            <a:extLst>
              <a:ext uri="{FF2B5EF4-FFF2-40B4-BE49-F238E27FC236}">
                <a16:creationId xmlns:a16="http://schemas.microsoft.com/office/drawing/2014/main" id="{02081666-4E1A-92A9-B89A-0E53B537B693}"/>
              </a:ext>
            </a:extLst>
          </p:cNvPr>
          <p:cNvGrpSpPr/>
          <p:nvPr/>
        </p:nvGrpSpPr>
        <p:grpSpPr>
          <a:xfrm>
            <a:off x="180753" y="1227068"/>
            <a:ext cx="4295997" cy="4630808"/>
            <a:chOff x="692006" y="116442"/>
            <a:chExt cx="11176173" cy="2919244"/>
          </a:xfrm>
        </p:grpSpPr>
        <p:sp>
          <p:nvSpPr>
            <p:cNvPr id="3" name="矩形 16">
              <a:extLst>
                <a:ext uri="{FF2B5EF4-FFF2-40B4-BE49-F238E27FC236}">
                  <a16:creationId xmlns:a16="http://schemas.microsoft.com/office/drawing/2014/main" id="{8905013D-E60F-3666-8C34-FE7593B34A5A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 16">
              <a:extLst>
                <a:ext uri="{FF2B5EF4-FFF2-40B4-BE49-F238E27FC236}">
                  <a16:creationId xmlns:a16="http://schemas.microsoft.com/office/drawing/2014/main" id="{1D81152A-55D8-12EA-68FF-C7F58119614F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ysClr val="window" lastClr="FFFFFF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5" name="Rectangle 70">
            <a:extLst>
              <a:ext uri="{FF2B5EF4-FFF2-40B4-BE49-F238E27FC236}">
                <a16:creationId xmlns:a16="http://schemas.microsoft.com/office/drawing/2014/main" id="{7E9FAE78-189B-F78D-E2F7-2DC60744E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1867506"/>
            <a:ext cx="413385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vi-VN" altLang="zh-CN" sz="24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lt"/>
              </a:rPr>
              <a:t> Đọc thông tin và quan sát hình 6, em hãy: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</a:pPr>
            <a:r>
              <a:rPr lang="vi-VN" altLang="zh-CN" sz="24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lt"/>
              </a:rPr>
              <a:t>Xác định trên lược đồ một số mỏ khoáng sản ở vùng Trung du và miền núi Bắc Bộ.</a:t>
            </a:r>
          </a:p>
          <a:p>
            <a:pPr marL="342900" indent="-342900" algn="just">
              <a:lnSpc>
                <a:spcPct val="100000"/>
              </a:lnSpc>
              <a:spcBef>
                <a:spcPct val="0"/>
              </a:spcBef>
            </a:pPr>
            <a:r>
              <a:rPr lang="vi-VN" altLang="zh-CN" sz="2400" b="1" noProof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+mn-lt"/>
              </a:rPr>
              <a:t>Kể tên một số sản phẩm có nguồn gốc từ khoáng sản của vùng Trung du và miền núi Bắc Bộ.</a:t>
            </a:r>
            <a:endParaRPr lang="en-US" altLang="zh-CN" sz="2400" b="1" noProof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60B5DB-233F-22C6-E8A4-E0778F06F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953" y="1066800"/>
            <a:ext cx="6557006" cy="49761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882146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1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36"/>
          <p:cNvSpPr/>
          <p:nvPr/>
        </p:nvSpPr>
        <p:spPr>
          <a:xfrm>
            <a:off x="11132104" y="1866795"/>
            <a:ext cx="1007875" cy="40648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0" name="Google Shape;1110;p36"/>
          <p:cNvSpPr/>
          <p:nvPr/>
        </p:nvSpPr>
        <p:spPr>
          <a:xfrm>
            <a:off x="6348167" y="516084"/>
            <a:ext cx="1106669" cy="406513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1" name="Rectangle 9">
            <a:extLst>
              <a:ext uri="{FF2B5EF4-FFF2-40B4-BE49-F238E27FC236}">
                <a16:creationId xmlns:a16="http://schemas.microsoft.com/office/drawing/2014/main" id="{248706B7-F496-4C95-A162-22559555D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1052664"/>
            <a:ext cx="5097081" cy="23287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 defTabSz="1219170">
              <a:spcBef>
                <a:spcPct val="0"/>
              </a:spcBef>
              <a:buClr>
                <a:srgbClr val="000000"/>
              </a:buClr>
            </a:pPr>
            <a:r>
              <a:rPr kumimoji="0" lang="en-US" alt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Khai</a:t>
            </a:r>
            <a:r>
              <a:rPr kumimoji="0" lang="en-US" altLang="en-US" b="1" i="0" u="none" strike="noStrike" kern="0" cap="none" spc="0" normalizeH="0" baseline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baseline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thác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khoáng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sản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là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hoạt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động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kinh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tế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quan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trọng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vùng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Trung du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và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miền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núi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Bắc</a:t>
            </a:r>
            <a:r>
              <a:rPr kumimoji="0" lang="en-US" altLang="en-US" b="1" i="0" u="none" strike="noStrike" kern="0" cap="none" spc="0" normalizeH="0" noProof="0" dirty="0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altLang="en-US" b="1" i="0" u="none" strike="noStrike" kern="0" cap="none" spc="0" normalizeH="0" noProof="0" dirty="0" err="1">
                <a:ln>
                  <a:noFill/>
                </a:ln>
                <a:solidFill>
                  <a:srgbClr val="F4A79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bộ</a:t>
            </a:r>
            <a:endParaRPr kumimoji="0" lang="en-US" altLang="en-US" b="1" i="1" u="none" strike="noStrike" kern="0" cap="none" spc="0" normalizeH="0" baseline="0" noProof="0" dirty="0">
              <a:ln>
                <a:noFill/>
              </a:ln>
              <a:solidFill>
                <a:srgbClr val="F4A79C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026" name="Picture 2" descr="Mức thu phí bảo vệ môi trường đối với khai thác khoáng sản từ 15/7/">
            <a:extLst>
              <a:ext uri="{FF2B5EF4-FFF2-40B4-BE49-F238E27FC236}">
                <a16:creationId xmlns:a16="http://schemas.microsoft.com/office/drawing/2014/main" id="{661B6845-E017-9C33-8E31-C3A028577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133350"/>
            <a:ext cx="6496050" cy="5867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E259F69A-888C-597B-EE5F-4307DD9A1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76" y="3824439"/>
            <a:ext cx="5381624" cy="232871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lgDash"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 defTabSz="1219170">
              <a:spcBef>
                <a:spcPct val="0"/>
              </a:spcBef>
              <a:buClr>
                <a:srgbClr val="000000"/>
              </a:buClr>
            </a:pPr>
            <a:r>
              <a:rPr lang="vi-VN" altLang="en-US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Khoáng sản khai thác được dùng làm nguyên liệu và nhiên liệu cho nhiều ngành công nghiệ</a:t>
            </a:r>
            <a:r>
              <a:rPr lang="en-US" altLang="en-US" b="1" kern="0" dirty="0">
                <a:solidFill>
                  <a:srgbClr val="F4A79C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</a:t>
            </a:r>
            <a:endParaRPr kumimoji="0" lang="en-US" altLang="en-US" b="1" i="1" u="none" strike="noStrike" kern="0" cap="none" spc="0" normalizeH="0" baseline="0" noProof="0" dirty="0">
              <a:ln>
                <a:noFill/>
              </a:ln>
              <a:solidFill>
                <a:srgbClr val="F4A79C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9793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B06DD6-4F37-31F8-D1E8-1C8F7A79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1" r="23711"/>
          <a:stretch/>
        </p:blipFill>
        <p:spPr bwMode="auto">
          <a:xfrm>
            <a:off x="6643868" y="0"/>
            <a:ext cx="5768052" cy="685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BCBA2DC2-0841-0503-A9C0-057809702C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8582145" y="5596163"/>
            <a:ext cx="28648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en-US" altLang="en-US" sz="8800" b="1" kern="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Than</a:t>
            </a: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9A13FC63-2A3B-CB19-74E3-B3BA95289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6538" y="610979"/>
            <a:ext cx="5937813" cy="3895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Rounded Rectangular Callout 12">
            <a:extLst>
              <a:ext uri="{FF2B5EF4-FFF2-40B4-BE49-F238E27FC236}">
                <a16:creationId xmlns:a16="http://schemas.microsoft.com/office/drawing/2014/main" id="{4BB150C6-4C47-9F7A-30CC-C3F0F4569175}"/>
              </a:ext>
            </a:extLst>
          </p:cNvPr>
          <p:cNvSpPr/>
          <p:nvPr/>
        </p:nvSpPr>
        <p:spPr>
          <a:xfrm>
            <a:off x="1359542" y="4762570"/>
            <a:ext cx="4348223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xuất</a:t>
            </a:r>
            <a:r>
              <a:rPr lang="en-US" sz="5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endParaRPr lang="en-US" sz="5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3420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B06DD6-4F37-31F8-D1E8-1C8F7A79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0" r="26290"/>
          <a:stretch/>
        </p:blipFill>
        <p:spPr bwMode="auto">
          <a:xfrm>
            <a:off x="6643868" y="0"/>
            <a:ext cx="5768052" cy="685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BCBA2DC2-0841-0503-A9C0-057809702C7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7358955" y="5411450"/>
            <a:ext cx="4511171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altLang="en-US" sz="8800" b="1" kern="0" dirty="0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Kim </a:t>
            </a:r>
            <a:r>
              <a:rPr lang="en-US" altLang="en-US" sz="8800" b="1" kern="0" dirty="0" err="1"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loại</a:t>
            </a:r>
            <a:endParaRPr kumimoji="0" lang="en-US" altLang="en-US" sz="8800" b="1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9A13FC63-2A3B-CB19-74E3-B3BA95289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8438" y="1072532"/>
            <a:ext cx="5937813" cy="3461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Rounded Rectangular Callout 12">
            <a:extLst>
              <a:ext uri="{FF2B5EF4-FFF2-40B4-BE49-F238E27FC236}">
                <a16:creationId xmlns:a16="http://schemas.microsoft.com/office/drawing/2014/main" id="{4BB150C6-4C47-9F7A-30CC-C3F0F4569175}"/>
              </a:ext>
            </a:extLst>
          </p:cNvPr>
          <p:cNvSpPr/>
          <p:nvPr/>
        </p:nvSpPr>
        <p:spPr>
          <a:xfrm>
            <a:off x="1359542" y="4762570"/>
            <a:ext cx="4348223" cy="1626101"/>
          </a:xfrm>
          <a:prstGeom prst="wedgeRoundRectCallout">
            <a:avLst>
              <a:gd name="adj1" fmla="val 88632"/>
              <a:gd name="adj2" fmla="val 3797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Luyện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kim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25460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117</TotalTime>
  <Words>338</Words>
  <Application>Microsoft Office PowerPoint</Application>
  <PresentationFormat>Widescreen</PresentationFormat>
  <Paragraphs>41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Calibri</vt:lpstr>
      <vt:lpstr>Calibri Light</vt:lpstr>
      <vt:lpstr>Cambria</vt:lpstr>
      <vt:lpstr>Coiny</vt:lpstr>
      <vt:lpstr>等线</vt:lpstr>
      <vt:lpstr>等线 Light</vt:lpstr>
      <vt:lpstr>SVN-Cookie</vt:lpstr>
      <vt:lpstr>字魂70号-灵悦黑体</vt:lpstr>
      <vt:lpstr>经典综艺体简</vt:lpstr>
      <vt:lpstr>Office 主题​​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9Slide</cp:lastModifiedBy>
  <cp:revision>26</cp:revision>
  <dcterms:created xsi:type="dcterms:W3CDTF">2023-07-22T07:47:22Z</dcterms:created>
  <dcterms:modified xsi:type="dcterms:W3CDTF">2023-08-23T13:02:45Z</dcterms:modified>
  <cp:category>9Slide.vn</cp:category>
</cp:coreProperties>
</file>