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27"/>
  </p:notesMasterIdLst>
  <p:sldIdLst>
    <p:sldId id="404" r:id="rId2"/>
    <p:sldId id="488" r:id="rId3"/>
    <p:sldId id="458" r:id="rId4"/>
    <p:sldId id="489" r:id="rId5"/>
    <p:sldId id="459" r:id="rId6"/>
    <p:sldId id="491" r:id="rId7"/>
    <p:sldId id="460" r:id="rId8"/>
    <p:sldId id="492" r:id="rId9"/>
    <p:sldId id="493" r:id="rId10"/>
    <p:sldId id="466" r:id="rId11"/>
    <p:sldId id="467" r:id="rId12"/>
    <p:sldId id="468" r:id="rId13"/>
    <p:sldId id="469" r:id="rId14"/>
    <p:sldId id="470" r:id="rId15"/>
    <p:sldId id="471" r:id="rId16"/>
    <p:sldId id="495" r:id="rId17"/>
    <p:sldId id="496" r:id="rId18"/>
    <p:sldId id="472" r:id="rId19"/>
    <p:sldId id="498" r:id="rId20"/>
    <p:sldId id="497" r:id="rId21"/>
    <p:sldId id="473" r:id="rId22"/>
    <p:sldId id="474" r:id="rId23"/>
    <p:sldId id="475" r:id="rId24"/>
    <p:sldId id="499" r:id="rId25"/>
    <p:sldId id="47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0" autoAdjust="0"/>
    <p:restoredTop sz="94671" autoAdjust="0"/>
  </p:normalViewPr>
  <p:slideViewPr>
    <p:cSldViewPr snapToGrid="0">
      <p:cViewPr>
        <p:scale>
          <a:sx n="66" d="100"/>
          <a:sy n="66" d="100"/>
        </p:scale>
        <p:origin x="-726" y="-1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B82C2B-C9BE-4B16-88F0-D9D193BDB695}" type="datetimeFigureOut">
              <a:rPr lang="en-US" smtClean="0"/>
              <a:t>4/24/2022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9687B8-4F29-4BAA-A1F7-6216E0E583DD}" type="slidenum">
              <a:rPr lang="en-US" smtClean="0"/>
              <a:t>‹#›</a:t>
            </a:fld>
            <a:endParaRPr lang="en-US"/>
          </a:p>
        </p:txBody>
      </p:sp>
    </p:spTree>
    <p:extLst>
      <p:ext uri="{BB962C8B-B14F-4D97-AF65-F5344CB8AC3E}">
        <p14:creationId xmlns:p14="http://schemas.microsoft.com/office/powerpoint/2010/main" val="229916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C8C29A-69C7-4DE9-AC0F-DCD794D5DED7}" type="datetimeFigureOut">
              <a:rPr lang="en-US" smtClean="0"/>
              <a:t>4/24/2022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59780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37856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00681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4/24/2022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00932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C8C29A-69C7-4DE9-AC0F-DCD794D5DED7}" type="datetimeFigureOut">
              <a:rPr lang="en-US" smtClean="0"/>
              <a:t>4/24/2022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93825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C8C29A-69C7-4DE9-AC0F-DCD794D5DED7}" type="datetimeFigureOut">
              <a:rPr lang="en-US" smtClean="0"/>
              <a:t>4/24/2022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89724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C8C29A-69C7-4DE9-AC0F-DCD794D5DED7}" type="datetimeFigureOut">
              <a:rPr lang="en-US" smtClean="0"/>
              <a:t>4/24/2022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39952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C8C29A-69C7-4DE9-AC0F-DCD794D5DED7}" type="datetimeFigureOut">
              <a:rPr lang="en-US" smtClean="0"/>
              <a:t>4/24/2022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98107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8C29A-69C7-4DE9-AC0F-DCD794D5DED7}" type="datetimeFigureOut">
              <a:rPr lang="en-US" smtClean="0"/>
              <a:t>4/24/2022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0374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4/24/2022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72523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4/24/2022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881900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8C29A-69C7-4DE9-AC0F-DCD794D5DED7}" type="datetimeFigureOut">
              <a:rPr lang="en-US" smtClean="0"/>
              <a:t>4/24/2022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07769-2DC8-4584-ACE6-4B3A3BE806C9}" type="slidenum">
              <a:rPr lang="en-US" smtClean="0"/>
              <a:t>‹#›</a:t>
            </a:fld>
            <a:endParaRPr lang="en-US"/>
          </a:p>
        </p:txBody>
      </p:sp>
    </p:spTree>
    <p:extLst>
      <p:ext uri="{BB962C8B-B14F-4D97-AF65-F5344CB8AC3E}">
        <p14:creationId xmlns:p14="http://schemas.microsoft.com/office/powerpoint/2010/main" val="141808080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0.jpe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12.jpe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5.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8.xml"/><Relationship Id="rId5" Type="http://schemas.openxmlformats.org/officeDocument/2006/relationships/image" Target="../media/image12.jpe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7.xml"/><Relationship Id="rId1" Type="http://schemas.openxmlformats.org/officeDocument/2006/relationships/tags" Target="../tags/tag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1832816" y="2487147"/>
            <a:ext cx="8789003" cy="1445623"/>
          </a:xfrm>
        </p:spPr>
        <p:txBody>
          <a:bodyPr>
            <a:normAutofit/>
          </a:bodyPr>
          <a:lstStyle/>
          <a:p>
            <a:r>
              <a:rPr lang="en-US" sz="4800" dirty="0" err="1">
                <a:solidFill>
                  <a:srgbClr val="0070C0"/>
                </a:solidFill>
                <a:latin typeface="Arial-Rounded" panose="020B0500000000000000" charset="0"/>
                <a:cs typeface="Arial-Rounded" panose="020B0500000000000000" charset="0"/>
                <a:sym typeface="+mn-ea"/>
              </a:rPr>
              <a:t>Chào</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mừng</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các</a:t>
            </a:r>
            <a:r>
              <a:rPr lang="en-US" sz="4800" dirty="0">
                <a:solidFill>
                  <a:srgbClr val="0070C0"/>
                </a:solidFill>
                <a:latin typeface="Arial-Rounded" panose="020B0500000000000000" charset="0"/>
                <a:cs typeface="Arial-Rounded" panose="020B0500000000000000" charset="0"/>
                <a:sym typeface="+mn-ea"/>
              </a:rPr>
              <a:t> em </a:t>
            </a:r>
            <a:r>
              <a:rPr lang="en-US" sz="4800" dirty="0" err="1">
                <a:solidFill>
                  <a:srgbClr val="0070C0"/>
                </a:solidFill>
                <a:latin typeface="Arial-Rounded" panose="020B0500000000000000" charset="0"/>
                <a:cs typeface="Arial-Rounded" panose="020B0500000000000000" charset="0"/>
                <a:sym typeface="+mn-ea"/>
              </a:rPr>
              <a:t>đến</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với</a:t>
            </a:r>
            <a:r>
              <a:rPr lang="en-US" sz="4800" dirty="0">
                <a:solidFill>
                  <a:srgbClr val="0070C0"/>
                </a:solidFill>
                <a:latin typeface="Arial-Rounded" panose="020B0500000000000000" charset="0"/>
                <a:cs typeface="Arial-Rounded" panose="020B0500000000000000" charset="0"/>
                <a:sym typeface="+mn-ea"/>
              </a:rPr>
              <a:t> </a:t>
            </a:r>
            <a:r>
              <a:rPr lang="vi-VN" sz="4800" dirty="0">
                <a:solidFill>
                  <a:srgbClr val="0070C0"/>
                </a:solidFill>
                <a:latin typeface="Arial-Rounded" panose="020B0500000000000000" charset="0"/>
                <a:cs typeface="Arial-Rounded" panose="020B0500000000000000" charset="0"/>
                <a:sym typeface="+mn-ea"/>
              </a:rPr>
              <a:t>tiết</a:t>
            </a:r>
            <a:r>
              <a:rPr lang="en-US" altLang="vi-VN" sz="4800"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4289507183"/>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BD84CBEF-7A99-426D-B7A1-A1BD95071D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56" y="496183"/>
            <a:ext cx="2287184" cy="171538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xmlns="" id="{DBF0CF65-A182-4156-8553-577D8EFC3F50}"/>
              </a:ext>
            </a:extLst>
          </p:cNvPr>
          <p:cNvGrpSpPr/>
          <p:nvPr/>
        </p:nvGrpSpPr>
        <p:grpSpPr>
          <a:xfrm>
            <a:off x="2034252" y="1854425"/>
            <a:ext cx="8700658" cy="4587832"/>
            <a:chOff x="1144267" y="1390819"/>
            <a:chExt cx="4894120" cy="3440874"/>
          </a:xfrm>
        </p:grpSpPr>
        <p:grpSp>
          <p:nvGrpSpPr>
            <p:cNvPr id="5" name="Group 4">
              <a:extLst>
                <a:ext uri="{FF2B5EF4-FFF2-40B4-BE49-F238E27FC236}">
                  <a16:creationId xmlns:a16="http://schemas.microsoft.com/office/drawing/2014/main" xmlns="" id="{A81D1C3B-F1FB-483B-B442-6D805D3D79D1}"/>
                </a:ext>
              </a:extLst>
            </p:cNvPr>
            <p:cNvGrpSpPr/>
            <p:nvPr/>
          </p:nvGrpSpPr>
          <p:grpSpPr>
            <a:xfrm>
              <a:off x="1144267" y="1390819"/>
              <a:ext cx="4405927" cy="3318271"/>
              <a:chOff x="1417547" y="1264224"/>
              <a:chExt cx="4405927" cy="3318271"/>
            </a:xfrm>
          </p:grpSpPr>
          <p:pic>
            <p:nvPicPr>
              <p:cNvPr id="7" name="Picture 6">
                <a:extLst>
                  <a:ext uri="{FF2B5EF4-FFF2-40B4-BE49-F238E27FC236}">
                    <a16:creationId xmlns:a16="http://schemas.microsoft.com/office/drawing/2014/main" xmlns="" id="{A09C7053-079D-4AEA-9008-D7366BA2092D}"/>
                  </a:ext>
                </a:extLst>
              </p:cNvPr>
              <p:cNvPicPr>
                <a:picLocks noChangeAspect="1"/>
              </p:cNvPicPr>
              <p:nvPr/>
            </p:nvPicPr>
            <p:blipFill>
              <a:blip r:embed="rId4">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9" name="TextBox 8">
                <a:extLst>
                  <a:ext uri="{FF2B5EF4-FFF2-40B4-BE49-F238E27FC236}">
                    <a16:creationId xmlns:a16="http://schemas.microsoft.com/office/drawing/2014/main" xmlns="" id="{C7CE439D-833B-4F05-A321-AEE8496F575C}"/>
                  </a:ext>
                </a:extLst>
              </p:cNvPr>
              <p:cNvSpPr txBox="1"/>
              <p:nvPr/>
            </p:nvSpPr>
            <p:spPr>
              <a:xfrm>
                <a:off x="2397373" y="2923359"/>
                <a:ext cx="3041009" cy="1159933"/>
              </a:xfrm>
              <a:prstGeom prst="rect">
                <a:avLst/>
              </a:prstGeom>
              <a:noFill/>
            </p:spPr>
            <p:txBody>
              <a:bodyPr wrap="square" rtlCol="0">
                <a:spAutoFit/>
              </a:bodyPr>
              <a:lstStyle/>
              <a:p>
                <a:pPr algn="ctr">
                  <a:lnSpc>
                    <a:spcPct val="150000"/>
                  </a:lnSpc>
                </a:pPr>
                <a:r>
                  <a:rPr lang="vi-VN" sz="6300" b="1">
                    <a:solidFill>
                      <a:schemeClr val="accent1">
                        <a:lumMod val="50000"/>
                      </a:schemeClr>
                    </a:solidFill>
                    <a:latin typeface="UTM Avo" panose="02040603050506020204" pitchFamily="18" charset="0"/>
                  </a:rPr>
                  <a:t>ĐỌC</a:t>
                </a:r>
                <a:endParaRPr lang="en-US" sz="6300" b="1" dirty="0">
                  <a:solidFill>
                    <a:schemeClr val="accent1">
                      <a:lumMod val="50000"/>
                    </a:schemeClr>
                  </a:solidFill>
                  <a:latin typeface="UTM Avo" panose="02040603050506020204" pitchFamily="18" charset="0"/>
                </a:endParaRPr>
              </a:p>
            </p:txBody>
          </p:sp>
        </p:grpSp>
        <p:pic>
          <p:nvPicPr>
            <p:cNvPr id="6" name="Picture 4">
              <a:extLst>
                <a:ext uri="{FF2B5EF4-FFF2-40B4-BE49-F238E27FC236}">
                  <a16:creationId xmlns:a16="http://schemas.microsoft.com/office/drawing/2014/main" xmlns="" id="{CC393BDE-3CFD-4F16-9311-E55F4B439E7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xmlns="" id="{C62EDA07-4929-41F0-B513-1B8227BD308C}"/>
              </a:ext>
            </a:extLst>
          </p:cNvPr>
          <p:cNvSpPr txBox="1"/>
          <p:nvPr/>
        </p:nvSpPr>
        <p:spPr>
          <a:xfrm>
            <a:off x="3025850" y="272370"/>
            <a:ext cx="8509296" cy="1716220"/>
          </a:xfrm>
          <a:prstGeom prst="rect">
            <a:avLst/>
          </a:prstGeom>
          <a:noFill/>
        </p:spPr>
        <p:txBody>
          <a:bodyPr wrap="square" lIns="145143" tIns="72571" rIns="145143" bIns="72571" rtlCol="0">
            <a:spAutoFit/>
          </a:bodyPr>
          <a:lstStyle/>
          <a:p>
            <a:pPr algn="ctr"/>
            <a:r>
              <a:rPr lang="vi-VN" sz="5100" dirty="0">
                <a:solidFill>
                  <a:schemeClr val="accent2"/>
                </a:solidFill>
                <a:latin typeface="UTM Cookies" panose="02040603050506020204" pitchFamily="18" charset="0"/>
              </a:rPr>
              <a:t>PHẦN II</a:t>
            </a:r>
          </a:p>
          <a:p>
            <a:pPr algn="ctr"/>
            <a:r>
              <a:rPr lang="vi-VN" sz="5100" dirty="0">
                <a:solidFill>
                  <a:schemeClr val="accent2"/>
                </a:solidFill>
                <a:latin typeface="UTM Cookies" panose="02040603050506020204" pitchFamily="18" charset="0"/>
              </a:rPr>
              <a:t>ĐÁNH GIÁ CUỐI HỌC KÌ 2</a:t>
            </a:r>
            <a:endParaRPr lang="en-US" sz="51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1694446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24ABE445-BD85-4F20-A9CC-20CD136BC168}"/>
              </a:ext>
            </a:extLst>
          </p:cNvPr>
          <p:cNvGrpSpPr/>
          <p:nvPr/>
        </p:nvGrpSpPr>
        <p:grpSpPr>
          <a:xfrm>
            <a:off x="7721601" y="627731"/>
            <a:ext cx="3841454" cy="5813760"/>
            <a:chOff x="2559741" y="451883"/>
            <a:chExt cx="3944477" cy="4360320"/>
          </a:xfrm>
        </p:grpSpPr>
        <p:sp>
          <p:nvSpPr>
            <p:cNvPr id="8" name="Oval 7">
              <a:extLst>
                <a:ext uri="{FF2B5EF4-FFF2-40B4-BE49-F238E27FC236}">
                  <a16:creationId xmlns:a16="http://schemas.microsoft.com/office/drawing/2014/main" xmlns="" id="{2FF36A8A-8F16-4B95-A82D-769E470576E6}"/>
                </a:ext>
              </a:extLst>
            </p:cNvPr>
            <p:cNvSpPr/>
            <p:nvPr/>
          </p:nvSpPr>
          <p:spPr>
            <a:xfrm>
              <a:off x="3646345" y="4261048"/>
              <a:ext cx="2429242" cy="551155"/>
            </a:xfrm>
            <a:prstGeom prst="ellipse">
              <a:avLst/>
            </a:prstGeom>
            <a:solidFill>
              <a:schemeClr val="accent2">
                <a:lumMod val="85000"/>
              </a:schemeClr>
            </a:solidFill>
            <a:ln>
              <a:solidFill>
                <a:schemeClr val="accent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a:extLst>
                <a:ext uri="{FF2B5EF4-FFF2-40B4-BE49-F238E27FC236}">
                  <a16:creationId xmlns:a16="http://schemas.microsoft.com/office/drawing/2014/main" xmlns="" id="{4F0A0585-39A7-4D74-BCDB-C87D56C65899}"/>
                </a:ext>
              </a:extLst>
            </p:cNvPr>
            <p:cNvPicPr>
              <a:picLocks noChangeAspect="1"/>
            </p:cNvPicPr>
            <p:nvPr/>
          </p:nvPicPr>
          <p:blipFill>
            <a:blip r:embed="rId4"/>
            <a:stretch>
              <a:fillRect/>
            </a:stretch>
          </p:blipFill>
          <p:spPr>
            <a:xfrm flipH="1">
              <a:off x="2559741" y="451883"/>
              <a:ext cx="3944477" cy="4239733"/>
            </a:xfrm>
            <a:prstGeom prst="rect">
              <a:avLst/>
            </a:prstGeom>
          </p:spPr>
        </p:pic>
      </p:grpSp>
      <p:sp>
        <p:nvSpPr>
          <p:cNvPr id="27" name="TextBox 26">
            <a:extLst>
              <a:ext uri="{FF2B5EF4-FFF2-40B4-BE49-F238E27FC236}">
                <a16:creationId xmlns:a16="http://schemas.microsoft.com/office/drawing/2014/main" xmlns="" id="{769F04A0-3AD8-4DD2-9281-8A6DE84DFA1D}"/>
              </a:ext>
            </a:extLst>
          </p:cNvPr>
          <p:cNvSpPr txBox="1"/>
          <p:nvPr/>
        </p:nvSpPr>
        <p:spPr>
          <a:xfrm>
            <a:off x="126448" y="60214"/>
            <a:ext cx="10168396" cy="700557"/>
          </a:xfrm>
          <a:prstGeom prst="rect">
            <a:avLst/>
          </a:prstGeom>
          <a:noFill/>
        </p:spPr>
        <p:txBody>
          <a:bodyPr wrap="square" lIns="145143" tIns="72571" rIns="145143" bIns="72571" rtlCol="0">
            <a:spAutoFit/>
          </a:bodyPr>
          <a:lstStyle/>
          <a:p>
            <a:r>
              <a:rPr lang="vi-VN" sz="3600" b="1" dirty="0">
                <a:solidFill>
                  <a:srgbClr val="FF0000"/>
                </a:solidFill>
                <a:latin typeface="UTM Avo" panose="02040603050506020204" pitchFamily="18" charset="0"/>
              </a:rPr>
              <a:t>1. </a:t>
            </a:r>
            <a:r>
              <a:rPr lang="vi-VN" sz="3600" b="1" dirty="0">
                <a:latin typeface="UTM Avo" panose="02040603050506020204" pitchFamily="18" charset="0"/>
              </a:rPr>
              <a:t>Đọc thành tiếng và trả lời câu hỏi.</a:t>
            </a:r>
            <a:endParaRPr lang="en-US" sz="3600" b="1" dirty="0">
              <a:latin typeface="UTM Avo" panose="02040603050506020204" pitchFamily="18" charset="0"/>
            </a:endParaRPr>
          </a:p>
        </p:txBody>
      </p:sp>
      <p:sp>
        <p:nvSpPr>
          <p:cNvPr id="7" name="Rectangle 6">
            <a:extLst>
              <a:ext uri="{FF2B5EF4-FFF2-40B4-BE49-F238E27FC236}">
                <a16:creationId xmlns:a16="http://schemas.microsoft.com/office/drawing/2014/main" xmlns="" id="{6EF1A756-49EF-462B-957B-E49235898087}"/>
              </a:ext>
            </a:extLst>
          </p:cNvPr>
          <p:cNvSpPr/>
          <p:nvPr/>
        </p:nvSpPr>
        <p:spPr>
          <a:xfrm>
            <a:off x="188817" y="787385"/>
            <a:ext cx="5370154" cy="5070984"/>
          </a:xfrm>
          <a:prstGeom prst="rect">
            <a:avLst/>
          </a:prstGeom>
        </p:spPr>
        <p:txBody>
          <a:bodyPr wrap="square" lIns="145143" tIns="72571" rIns="145143" bIns="72571">
            <a:spAutoFit/>
          </a:bodyPr>
          <a:lstStyle/>
          <a:p>
            <a:r>
              <a:rPr lang="en-US" sz="2800" b="1" smtClean="0">
                <a:solidFill>
                  <a:schemeClr val="accent1">
                    <a:lumMod val="75000"/>
                  </a:schemeClr>
                </a:solidFill>
                <a:latin typeface="+mn-lt"/>
              </a:rPr>
              <a:t>                                     </a:t>
            </a:r>
            <a:r>
              <a:rPr lang="vi-VN" sz="3200" b="1" smtClean="0">
                <a:solidFill>
                  <a:srgbClr val="FF0000"/>
                </a:solidFill>
                <a:latin typeface="+mn-lt"/>
              </a:rPr>
              <a:t>Cây </a:t>
            </a:r>
            <a:r>
              <a:rPr lang="vi-VN" sz="3200" b="1" dirty="0">
                <a:solidFill>
                  <a:srgbClr val="FF0000"/>
                </a:solidFill>
                <a:latin typeface="+mn-lt"/>
              </a:rPr>
              <a:t>bàng</a:t>
            </a:r>
          </a:p>
          <a:p>
            <a:r>
              <a:rPr lang="vi-VN" sz="3200" dirty="0">
                <a:latin typeface="+mn-lt"/>
              </a:rPr>
              <a:t>Cứ vào mùa đông</a:t>
            </a:r>
          </a:p>
          <a:p>
            <a:r>
              <a:rPr lang="vi-VN" sz="3200" dirty="0">
                <a:latin typeface="+mn-lt"/>
              </a:rPr>
              <a:t>Gió về rét buốt</a:t>
            </a:r>
          </a:p>
          <a:p>
            <a:r>
              <a:rPr lang="vi-VN" sz="3200" dirty="0">
                <a:latin typeface="+mn-lt"/>
              </a:rPr>
              <a:t>Cây bàng trụi trơ</a:t>
            </a:r>
          </a:p>
          <a:p>
            <a:r>
              <a:rPr lang="vi-VN" sz="3200" dirty="0">
                <a:latin typeface="+mn-lt"/>
              </a:rPr>
              <a:t>Lá cành rụng hết</a:t>
            </a:r>
          </a:p>
          <a:p>
            <a:r>
              <a:rPr lang="vi-VN" sz="3200" dirty="0">
                <a:latin typeface="+mn-lt"/>
              </a:rPr>
              <a:t>Chắc là nó rét!</a:t>
            </a:r>
          </a:p>
          <a:p>
            <a:r>
              <a:rPr lang="vi-VN" sz="3200" dirty="0">
                <a:latin typeface="+mn-lt"/>
              </a:rPr>
              <a:t>Khi vào mùa nắng</a:t>
            </a:r>
          </a:p>
          <a:p>
            <a:r>
              <a:rPr lang="vi-VN" sz="3200" dirty="0">
                <a:latin typeface="+mn-lt"/>
              </a:rPr>
              <a:t>Tán lá xòe ra</a:t>
            </a:r>
          </a:p>
          <a:p>
            <a:r>
              <a:rPr lang="vi-VN" sz="3200" dirty="0">
                <a:latin typeface="+mn-lt"/>
              </a:rPr>
              <a:t>Như cái ô to</a:t>
            </a:r>
          </a:p>
          <a:p>
            <a:r>
              <a:rPr lang="vi-VN" sz="3200" dirty="0">
                <a:latin typeface="+mn-lt"/>
              </a:rPr>
              <a:t>Đang làm </a:t>
            </a:r>
            <a:r>
              <a:rPr lang="vi-VN" sz="3200">
                <a:latin typeface="+mn-lt"/>
              </a:rPr>
              <a:t>bóng </a:t>
            </a:r>
            <a:r>
              <a:rPr lang="vi-VN" sz="3200" smtClean="0">
                <a:latin typeface="+mn-lt"/>
              </a:rPr>
              <a:t>mát</a:t>
            </a:r>
            <a:r>
              <a:rPr lang="en-US" sz="3200" smtClean="0">
                <a:latin typeface="+mn-lt"/>
              </a:rPr>
              <a:t>  </a:t>
            </a:r>
            <a:endParaRPr lang="vi-VN" sz="3200" dirty="0">
              <a:latin typeface="+mn-lt"/>
            </a:endParaRPr>
          </a:p>
        </p:txBody>
      </p:sp>
      <p:sp>
        <p:nvSpPr>
          <p:cNvPr id="10" name="Rectangle 9">
            <a:extLst>
              <a:ext uri="{FF2B5EF4-FFF2-40B4-BE49-F238E27FC236}">
                <a16:creationId xmlns:a16="http://schemas.microsoft.com/office/drawing/2014/main" xmlns="" id="{6EF1A756-49EF-462B-957B-E49235898087}"/>
              </a:ext>
            </a:extLst>
          </p:cNvPr>
          <p:cNvSpPr/>
          <p:nvPr/>
        </p:nvSpPr>
        <p:spPr>
          <a:xfrm>
            <a:off x="4425658" y="1309902"/>
            <a:ext cx="4500628" cy="4393876"/>
          </a:xfrm>
          <a:prstGeom prst="rect">
            <a:avLst/>
          </a:prstGeom>
        </p:spPr>
        <p:txBody>
          <a:bodyPr wrap="square" lIns="145143" tIns="72571" rIns="145143" bIns="72571">
            <a:spAutoFit/>
          </a:bodyPr>
          <a:lstStyle/>
          <a:p>
            <a:r>
              <a:rPr lang="vi-VN" sz="3200" smtClean="0">
                <a:latin typeface="+mn-lt"/>
              </a:rPr>
              <a:t>Bóng </a:t>
            </a:r>
            <a:r>
              <a:rPr lang="vi-VN" sz="3200" dirty="0">
                <a:latin typeface="+mn-lt"/>
              </a:rPr>
              <a:t>bàng tròn lắm</a:t>
            </a:r>
          </a:p>
          <a:p>
            <a:r>
              <a:rPr lang="vi-VN" sz="3200" dirty="0">
                <a:latin typeface="+mn-lt"/>
              </a:rPr>
              <a:t>Tròn như cái nong</a:t>
            </a:r>
          </a:p>
          <a:p>
            <a:r>
              <a:rPr lang="vi-VN" sz="3200" dirty="0">
                <a:latin typeface="+mn-lt"/>
              </a:rPr>
              <a:t>Em ngồi vào trong</a:t>
            </a:r>
          </a:p>
          <a:p>
            <a:r>
              <a:rPr lang="vi-VN" sz="3200" dirty="0">
                <a:latin typeface="+mn-lt"/>
              </a:rPr>
              <a:t>Mát ơi là mát!</a:t>
            </a:r>
          </a:p>
          <a:p>
            <a:r>
              <a:rPr lang="vi-VN" sz="3200" dirty="0">
                <a:latin typeface="+mn-lt"/>
              </a:rPr>
              <a:t>A! Bàng tốt lắm</a:t>
            </a:r>
          </a:p>
          <a:p>
            <a:r>
              <a:rPr lang="vi-VN" sz="3200" dirty="0">
                <a:latin typeface="+mn-lt"/>
              </a:rPr>
              <a:t>Bàng che cho em</a:t>
            </a:r>
          </a:p>
          <a:p>
            <a:r>
              <a:rPr lang="vi-VN" sz="3200" dirty="0">
                <a:latin typeface="+mn-lt"/>
              </a:rPr>
              <a:t>Nhưng ai che bàng</a:t>
            </a:r>
          </a:p>
          <a:p>
            <a:r>
              <a:rPr lang="vi-VN" sz="3200" dirty="0">
                <a:latin typeface="+mn-lt"/>
              </a:rPr>
              <a:t>Cho bàng khỏi </a:t>
            </a:r>
            <a:r>
              <a:rPr lang="vi-VN" sz="3200">
                <a:latin typeface="+mn-lt"/>
              </a:rPr>
              <a:t>nắng</a:t>
            </a:r>
            <a:r>
              <a:rPr lang="vi-VN" sz="3200" smtClean="0">
                <a:latin typeface="+mn-lt"/>
              </a:rPr>
              <a:t>?</a:t>
            </a:r>
            <a:endParaRPr lang="en-US" sz="2800" smtClean="0">
              <a:latin typeface="+mn-lt"/>
            </a:endParaRPr>
          </a:p>
          <a:p>
            <a:r>
              <a:rPr lang="en-US" sz="2000"/>
              <a:t> </a:t>
            </a:r>
            <a:r>
              <a:rPr lang="en-US" sz="2000" smtClean="0"/>
              <a:t>                           </a:t>
            </a:r>
            <a:r>
              <a:rPr lang="vi-VN" sz="2000" smtClean="0"/>
              <a:t>(</a:t>
            </a:r>
            <a:r>
              <a:rPr lang="vi-VN" sz="2000" dirty="0"/>
              <a:t>Xuân Quỳnh)</a:t>
            </a:r>
          </a:p>
        </p:txBody>
      </p:sp>
    </p:spTree>
    <p:custDataLst>
      <p:tags r:id="rId1"/>
    </p:custDataLst>
    <p:extLst>
      <p:ext uri="{BB962C8B-B14F-4D97-AF65-F5344CB8AC3E}">
        <p14:creationId xmlns:p14="http://schemas.microsoft.com/office/powerpoint/2010/main" val="222971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1F213B2B-DFAE-4173-B7C2-47BFE84CD5BF}"/>
              </a:ext>
            </a:extLst>
          </p:cNvPr>
          <p:cNvGrpSpPr/>
          <p:nvPr/>
        </p:nvGrpSpPr>
        <p:grpSpPr>
          <a:xfrm>
            <a:off x="6778171" y="602511"/>
            <a:ext cx="4784883" cy="5813760"/>
            <a:chOff x="2559741" y="451883"/>
            <a:chExt cx="3944477" cy="4360320"/>
          </a:xfrm>
        </p:grpSpPr>
        <p:sp>
          <p:nvSpPr>
            <p:cNvPr id="5" name="Oval 4">
              <a:extLst>
                <a:ext uri="{FF2B5EF4-FFF2-40B4-BE49-F238E27FC236}">
                  <a16:creationId xmlns:a16="http://schemas.microsoft.com/office/drawing/2014/main" xmlns="" id="{37D9E781-F8E8-4870-BE6D-8B0776488B5C}"/>
                </a:ext>
              </a:extLst>
            </p:cNvPr>
            <p:cNvSpPr/>
            <p:nvPr/>
          </p:nvSpPr>
          <p:spPr>
            <a:xfrm>
              <a:off x="3646345" y="4261048"/>
              <a:ext cx="2429242" cy="551155"/>
            </a:xfrm>
            <a:prstGeom prst="ellipse">
              <a:avLst/>
            </a:prstGeom>
            <a:solidFill>
              <a:schemeClr val="accent2">
                <a:lumMod val="85000"/>
              </a:schemeClr>
            </a:solidFill>
            <a:ln>
              <a:solidFill>
                <a:schemeClr val="accent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 name="Picture 5">
              <a:extLst>
                <a:ext uri="{FF2B5EF4-FFF2-40B4-BE49-F238E27FC236}">
                  <a16:creationId xmlns:a16="http://schemas.microsoft.com/office/drawing/2014/main" xmlns="" id="{50F9A67D-9667-494C-BE49-C1BB490ACFDE}"/>
                </a:ext>
              </a:extLst>
            </p:cNvPr>
            <p:cNvPicPr>
              <a:picLocks noChangeAspect="1"/>
            </p:cNvPicPr>
            <p:nvPr/>
          </p:nvPicPr>
          <p:blipFill>
            <a:blip r:embed="rId2"/>
            <a:stretch>
              <a:fillRect/>
            </a:stretch>
          </p:blipFill>
          <p:spPr>
            <a:xfrm flipH="1">
              <a:off x="2559741" y="451883"/>
              <a:ext cx="3944477" cy="4239733"/>
            </a:xfrm>
            <a:prstGeom prst="rect">
              <a:avLst/>
            </a:prstGeom>
          </p:spPr>
        </p:pic>
      </p:grpSp>
      <p:sp>
        <p:nvSpPr>
          <p:cNvPr id="7" name="TextBox 6">
            <a:extLst>
              <a:ext uri="{FF2B5EF4-FFF2-40B4-BE49-F238E27FC236}">
                <a16:creationId xmlns:a16="http://schemas.microsoft.com/office/drawing/2014/main" xmlns="" id="{BF646141-CB46-463B-AC95-D18DF1CA84EC}"/>
              </a:ext>
            </a:extLst>
          </p:cNvPr>
          <p:cNvSpPr txBox="1"/>
          <p:nvPr/>
        </p:nvSpPr>
        <p:spPr>
          <a:xfrm>
            <a:off x="275199" y="120514"/>
            <a:ext cx="7009703" cy="639002"/>
          </a:xfrm>
          <a:prstGeom prst="rect">
            <a:avLst/>
          </a:prstGeom>
          <a:noFill/>
        </p:spPr>
        <p:txBody>
          <a:bodyPr wrap="none" lIns="145143" tIns="72571" rIns="145143" bIns="72571" rtlCol="0">
            <a:spAutoFit/>
          </a:bodyPr>
          <a:lstStyle/>
          <a:p>
            <a:r>
              <a:rPr lang="vi-VN" sz="3200" b="1" dirty="0">
                <a:solidFill>
                  <a:srgbClr val="FF0000"/>
                </a:solidFill>
              </a:rPr>
              <a:t>a. </a:t>
            </a:r>
            <a:r>
              <a:rPr lang="vi-VN" sz="3200" dirty="0"/>
              <a:t>Mùa đông, cây bàng như thế nào?</a:t>
            </a:r>
          </a:p>
        </p:txBody>
      </p:sp>
      <p:grpSp>
        <p:nvGrpSpPr>
          <p:cNvPr id="8" name="Group 7">
            <a:extLst>
              <a:ext uri="{FF2B5EF4-FFF2-40B4-BE49-F238E27FC236}">
                <a16:creationId xmlns:a16="http://schemas.microsoft.com/office/drawing/2014/main" xmlns="" id="{B2433DCF-0E22-41AA-AAD2-9A6AA8E7673D}"/>
              </a:ext>
            </a:extLst>
          </p:cNvPr>
          <p:cNvGrpSpPr/>
          <p:nvPr/>
        </p:nvGrpSpPr>
        <p:grpSpPr>
          <a:xfrm>
            <a:off x="1098662" y="1023330"/>
            <a:ext cx="4186741" cy="2115450"/>
            <a:chOff x="2266277" y="3235006"/>
            <a:chExt cx="3043256" cy="1353101"/>
          </a:xfrm>
          <a:effectLst>
            <a:outerShdw blurRad="63500" sx="102000" sy="102000" algn="ctr" rotWithShape="0">
              <a:prstClr val="black">
                <a:alpha val="40000"/>
              </a:prstClr>
            </a:outerShdw>
          </a:effectLst>
        </p:grpSpPr>
        <p:sp>
          <p:nvSpPr>
            <p:cNvPr id="9" name="Rectangle: Rounded Corners 8">
              <a:extLst>
                <a:ext uri="{FF2B5EF4-FFF2-40B4-BE49-F238E27FC236}">
                  <a16:creationId xmlns:a16="http://schemas.microsoft.com/office/drawing/2014/main" xmlns="" id="{438F475F-30C3-4220-BDB5-1F40C65ED3BB}"/>
                </a:ext>
              </a:extLst>
            </p:cNvPr>
            <p:cNvSpPr/>
            <p:nvPr/>
          </p:nvSpPr>
          <p:spPr>
            <a:xfrm>
              <a:off x="2266277" y="3239721"/>
              <a:ext cx="2838937" cy="1342309"/>
            </a:xfrm>
            <a:prstGeom prst="roundRect">
              <a:avLst>
                <a:gd name="adj" fmla="val 19713"/>
              </a:avLst>
            </a:prstGeom>
            <a:solidFill>
              <a:schemeClr val="accent2"/>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vi-VN" dirty="0">
                <a:solidFill>
                  <a:srgbClr val="00B050"/>
                </a:solidFill>
              </a:endParaRPr>
            </a:p>
          </p:txBody>
        </p:sp>
        <p:sp>
          <p:nvSpPr>
            <p:cNvPr id="10" name="Rectangle 9">
              <a:extLst>
                <a:ext uri="{FF2B5EF4-FFF2-40B4-BE49-F238E27FC236}">
                  <a16:creationId xmlns:a16="http://schemas.microsoft.com/office/drawing/2014/main" xmlns="" id="{3E40D603-3173-441B-9068-25C1DC8B81B1}"/>
                </a:ext>
              </a:extLst>
            </p:cNvPr>
            <p:cNvSpPr/>
            <p:nvPr/>
          </p:nvSpPr>
          <p:spPr>
            <a:xfrm>
              <a:off x="2470594" y="3235006"/>
              <a:ext cx="2838939" cy="1353101"/>
            </a:xfrm>
            <a:prstGeom prst="rect">
              <a:avLst/>
            </a:prstGeom>
          </p:spPr>
          <p:txBody>
            <a:bodyPr wrap="square">
              <a:spAutoFit/>
            </a:bodyPr>
            <a:lstStyle/>
            <a:p>
              <a:pPr indent="272143">
                <a:lnSpc>
                  <a:spcPct val="120000"/>
                </a:lnSpc>
              </a:pPr>
              <a:r>
                <a:rPr lang="vi-VN" sz="2800" dirty="0">
                  <a:solidFill>
                    <a:schemeClr val="bg1"/>
                  </a:solidFill>
                  <a:latin typeface="UTM Avo" panose="02040603050506020204" pitchFamily="18" charset="0"/>
                </a:rPr>
                <a:t>Cứ vào mùa đông</a:t>
              </a:r>
            </a:p>
            <a:p>
              <a:pPr indent="272143">
                <a:lnSpc>
                  <a:spcPct val="120000"/>
                </a:lnSpc>
              </a:pPr>
              <a:r>
                <a:rPr lang="vi-VN" sz="2800" dirty="0">
                  <a:solidFill>
                    <a:schemeClr val="bg1"/>
                  </a:solidFill>
                  <a:latin typeface="UTM Avo" panose="02040603050506020204" pitchFamily="18" charset="0"/>
                </a:rPr>
                <a:t>Gió về rét buốt</a:t>
              </a:r>
            </a:p>
            <a:p>
              <a:pPr indent="272143">
                <a:lnSpc>
                  <a:spcPct val="120000"/>
                </a:lnSpc>
              </a:pPr>
              <a:r>
                <a:rPr lang="vi-VN" sz="2800" dirty="0">
                  <a:solidFill>
                    <a:schemeClr val="bg1"/>
                  </a:solidFill>
                  <a:latin typeface="UTM Avo" panose="02040603050506020204" pitchFamily="18" charset="0"/>
                </a:rPr>
                <a:t>Cây bàng trụi trơ</a:t>
              </a:r>
            </a:p>
            <a:p>
              <a:pPr indent="272143">
                <a:lnSpc>
                  <a:spcPct val="120000"/>
                </a:lnSpc>
              </a:pPr>
              <a:r>
                <a:rPr lang="vi-VN" sz="2800" dirty="0">
                  <a:solidFill>
                    <a:schemeClr val="bg1"/>
                  </a:solidFill>
                  <a:latin typeface="UTM Avo" panose="02040603050506020204" pitchFamily="18" charset="0"/>
                </a:rPr>
                <a:t>Lá cành rụng hết</a:t>
              </a:r>
            </a:p>
          </p:txBody>
        </p:sp>
      </p:grpSp>
      <p:sp>
        <p:nvSpPr>
          <p:cNvPr id="11" name="TextBox 10">
            <a:extLst>
              <a:ext uri="{FF2B5EF4-FFF2-40B4-BE49-F238E27FC236}">
                <a16:creationId xmlns:a16="http://schemas.microsoft.com/office/drawing/2014/main" xmlns="" id="{09111F6A-5437-4BB0-85F5-4CA6E5464CA2}"/>
              </a:ext>
            </a:extLst>
          </p:cNvPr>
          <p:cNvSpPr txBox="1"/>
          <p:nvPr/>
        </p:nvSpPr>
        <p:spPr>
          <a:xfrm>
            <a:off x="275199" y="3383991"/>
            <a:ext cx="7373830" cy="639002"/>
          </a:xfrm>
          <a:prstGeom prst="rect">
            <a:avLst/>
          </a:prstGeom>
          <a:noFill/>
        </p:spPr>
        <p:txBody>
          <a:bodyPr wrap="square" lIns="145143" tIns="72571" rIns="145143" bIns="72571" rtlCol="0">
            <a:spAutoFit/>
          </a:bodyPr>
          <a:lstStyle/>
          <a:p>
            <a:r>
              <a:rPr lang="vi-VN" sz="3200" b="1" dirty="0">
                <a:solidFill>
                  <a:srgbClr val="FF0000"/>
                </a:solidFill>
              </a:rPr>
              <a:t>b. </a:t>
            </a:r>
            <a:r>
              <a:rPr lang="vi-VN" sz="3200" dirty="0"/>
              <a:t>Mùa nào cây bàng tỏa bóng mát?</a:t>
            </a:r>
          </a:p>
        </p:txBody>
      </p:sp>
      <p:grpSp>
        <p:nvGrpSpPr>
          <p:cNvPr id="12" name="Group 11">
            <a:extLst>
              <a:ext uri="{FF2B5EF4-FFF2-40B4-BE49-F238E27FC236}">
                <a16:creationId xmlns:a16="http://schemas.microsoft.com/office/drawing/2014/main" xmlns="" id="{326AC268-0712-427C-A4B4-29E1668430EA}"/>
              </a:ext>
            </a:extLst>
          </p:cNvPr>
          <p:cNvGrpSpPr/>
          <p:nvPr/>
        </p:nvGrpSpPr>
        <p:grpSpPr>
          <a:xfrm>
            <a:off x="1093339" y="4173701"/>
            <a:ext cx="4137876" cy="2170580"/>
            <a:chOff x="1829681" y="3215223"/>
            <a:chExt cx="3989358" cy="1264838"/>
          </a:xfrm>
          <a:effectLst>
            <a:outerShdw blurRad="63500" sx="102000" sy="102000" algn="ctr" rotWithShape="0">
              <a:prstClr val="black">
                <a:alpha val="40000"/>
              </a:prstClr>
            </a:outerShdw>
          </a:effectLst>
        </p:grpSpPr>
        <p:sp>
          <p:nvSpPr>
            <p:cNvPr id="13" name="Rectangle: Rounded Corners 12">
              <a:extLst>
                <a:ext uri="{FF2B5EF4-FFF2-40B4-BE49-F238E27FC236}">
                  <a16:creationId xmlns:a16="http://schemas.microsoft.com/office/drawing/2014/main" xmlns="" id="{A40C1C4D-5ECC-4225-856C-496D1F163F3D}"/>
                </a:ext>
              </a:extLst>
            </p:cNvPr>
            <p:cNvSpPr/>
            <p:nvPr/>
          </p:nvSpPr>
          <p:spPr>
            <a:xfrm>
              <a:off x="1829681" y="3239721"/>
              <a:ext cx="3765467" cy="1240340"/>
            </a:xfrm>
            <a:prstGeom prst="roundRect">
              <a:avLst>
                <a:gd name="adj" fmla="val 20835"/>
              </a:avLst>
            </a:prstGeom>
            <a:solidFill>
              <a:schemeClr val="accent2"/>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vi-VN" dirty="0">
                <a:solidFill>
                  <a:srgbClr val="C00000"/>
                </a:solidFill>
              </a:endParaRPr>
            </a:p>
          </p:txBody>
        </p:sp>
        <p:sp>
          <p:nvSpPr>
            <p:cNvPr id="14" name="Rectangle 13">
              <a:extLst>
                <a:ext uri="{FF2B5EF4-FFF2-40B4-BE49-F238E27FC236}">
                  <a16:creationId xmlns:a16="http://schemas.microsoft.com/office/drawing/2014/main" xmlns="" id="{4F8F217E-46A5-427A-BAD3-1F835FF4527A}"/>
                </a:ext>
              </a:extLst>
            </p:cNvPr>
            <p:cNvSpPr/>
            <p:nvPr/>
          </p:nvSpPr>
          <p:spPr>
            <a:xfrm>
              <a:off x="2053572" y="3215223"/>
              <a:ext cx="3765467" cy="1232713"/>
            </a:xfrm>
            <a:prstGeom prst="rect">
              <a:avLst/>
            </a:prstGeom>
          </p:spPr>
          <p:txBody>
            <a:bodyPr wrap="square">
              <a:spAutoFit/>
            </a:bodyPr>
            <a:lstStyle/>
            <a:p>
              <a:pPr indent="272143">
                <a:lnSpc>
                  <a:spcPct val="120000"/>
                </a:lnSpc>
              </a:pPr>
              <a:r>
                <a:rPr lang="vi-VN" sz="2800" dirty="0">
                  <a:solidFill>
                    <a:schemeClr val="bg1"/>
                  </a:solidFill>
                  <a:latin typeface="UTM Avo" panose="02040603050506020204" pitchFamily="18" charset="0"/>
                </a:rPr>
                <a:t>Khi vào mùa nắng</a:t>
              </a:r>
            </a:p>
            <a:p>
              <a:pPr indent="272143">
                <a:lnSpc>
                  <a:spcPct val="120000"/>
                </a:lnSpc>
              </a:pPr>
              <a:r>
                <a:rPr lang="vi-VN" sz="2800" dirty="0">
                  <a:solidFill>
                    <a:schemeClr val="bg1"/>
                  </a:solidFill>
                  <a:latin typeface="UTM Avo" panose="02040603050506020204" pitchFamily="18" charset="0"/>
                </a:rPr>
                <a:t>Tán lá xòe ra</a:t>
              </a:r>
            </a:p>
            <a:p>
              <a:pPr indent="272143">
                <a:lnSpc>
                  <a:spcPct val="120000"/>
                </a:lnSpc>
              </a:pPr>
              <a:r>
                <a:rPr lang="vi-VN" sz="2800" dirty="0">
                  <a:solidFill>
                    <a:schemeClr val="bg1"/>
                  </a:solidFill>
                  <a:latin typeface="UTM Avo" panose="02040603050506020204" pitchFamily="18" charset="0"/>
                </a:rPr>
                <a:t>Như cái ô to</a:t>
              </a:r>
            </a:p>
            <a:p>
              <a:pPr indent="272143">
                <a:lnSpc>
                  <a:spcPct val="120000"/>
                </a:lnSpc>
              </a:pPr>
              <a:r>
                <a:rPr lang="vi-VN" sz="2800" dirty="0">
                  <a:solidFill>
                    <a:schemeClr val="bg1"/>
                  </a:solidFill>
                  <a:latin typeface="UTM Avo" panose="02040603050506020204" pitchFamily="18" charset="0"/>
                </a:rPr>
                <a:t>Đang làm bóng mát</a:t>
              </a:r>
            </a:p>
          </p:txBody>
        </p:sp>
      </p:grpSp>
    </p:spTree>
    <p:extLst>
      <p:ext uri="{BB962C8B-B14F-4D97-AF65-F5344CB8AC3E}">
        <p14:creationId xmlns:p14="http://schemas.microsoft.com/office/powerpoint/2010/main" val="113191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BD84CBEF-7A99-426D-B7A1-A1BD95071D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56" y="496183"/>
            <a:ext cx="2287184" cy="171538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xmlns="" id="{55D720B1-02DD-42EB-A6D3-7044BD0A2848}"/>
              </a:ext>
            </a:extLst>
          </p:cNvPr>
          <p:cNvGrpSpPr/>
          <p:nvPr/>
        </p:nvGrpSpPr>
        <p:grpSpPr>
          <a:xfrm>
            <a:off x="2034253" y="1854425"/>
            <a:ext cx="9141570" cy="4485392"/>
            <a:chOff x="1144267" y="1390819"/>
            <a:chExt cx="5142133" cy="3364044"/>
          </a:xfrm>
        </p:grpSpPr>
        <p:grpSp>
          <p:nvGrpSpPr>
            <p:cNvPr id="12" name="Group 11">
              <a:extLst>
                <a:ext uri="{FF2B5EF4-FFF2-40B4-BE49-F238E27FC236}">
                  <a16:creationId xmlns:a16="http://schemas.microsoft.com/office/drawing/2014/main" xmlns="" id="{955E398F-47EE-42ED-86DC-BCFDA4358F87}"/>
                </a:ext>
              </a:extLst>
            </p:cNvPr>
            <p:cNvGrpSpPr/>
            <p:nvPr/>
          </p:nvGrpSpPr>
          <p:grpSpPr>
            <a:xfrm>
              <a:off x="1144267" y="1390819"/>
              <a:ext cx="4405927" cy="3318271"/>
              <a:chOff x="1417547" y="1264224"/>
              <a:chExt cx="4405927" cy="3318271"/>
            </a:xfrm>
          </p:grpSpPr>
          <p:pic>
            <p:nvPicPr>
              <p:cNvPr id="14" name="Picture 13">
                <a:extLst>
                  <a:ext uri="{FF2B5EF4-FFF2-40B4-BE49-F238E27FC236}">
                    <a16:creationId xmlns:a16="http://schemas.microsoft.com/office/drawing/2014/main" xmlns="" id="{6CC6D292-62F5-44E4-BD52-17829BA97A47}"/>
                  </a:ext>
                </a:extLst>
              </p:cNvPr>
              <p:cNvPicPr>
                <a:picLocks noChangeAspect="1"/>
              </p:cNvPicPr>
              <p:nvPr/>
            </p:nvPicPr>
            <p:blipFill>
              <a:blip r:embed="rId4">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6" name="TextBox 15">
                <a:extLst>
                  <a:ext uri="{FF2B5EF4-FFF2-40B4-BE49-F238E27FC236}">
                    <a16:creationId xmlns:a16="http://schemas.microsoft.com/office/drawing/2014/main" xmlns="" id="{31FF28C2-B764-47A1-BE03-966156E4E956}"/>
                  </a:ext>
                </a:extLst>
              </p:cNvPr>
              <p:cNvSpPr txBox="1"/>
              <p:nvPr/>
            </p:nvSpPr>
            <p:spPr>
              <a:xfrm>
                <a:off x="2311404" y="2923359"/>
                <a:ext cx="3041009" cy="830997"/>
              </a:xfrm>
              <a:prstGeom prst="rect">
                <a:avLst/>
              </a:prstGeom>
              <a:noFill/>
            </p:spPr>
            <p:txBody>
              <a:bodyPr wrap="square" rtlCol="0">
                <a:spAutoFit/>
              </a:bodyPr>
              <a:lstStyle/>
              <a:p>
                <a:pPr algn="ctr">
                  <a:lnSpc>
                    <a:spcPct val="150000"/>
                  </a:lnSpc>
                </a:pPr>
                <a:r>
                  <a:rPr lang="vi-VN" sz="4400" b="1" dirty="0">
                    <a:solidFill>
                      <a:schemeClr val="accent1">
                        <a:lumMod val="50000"/>
                      </a:schemeClr>
                    </a:solidFill>
                    <a:latin typeface="UTM Avo" panose="02040603050506020204" pitchFamily="18" charset="0"/>
                  </a:rPr>
                  <a:t>ĐỌC HIỂU</a:t>
                </a:r>
                <a:endParaRPr lang="en-US" sz="4400" b="1" dirty="0">
                  <a:solidFill>
                    <a:schemeClr val="accent1">
                      <a:lumMod val="50000"/>
                    </a:schemeClr>
                  </a:solidFill>
                  <a:latin typeface="UTM Avo" panose="02040603050506020204" pitchFamily="18" charset="0"/>
                </a:endParaRPr>
              </a:p>
            </p:txBody>
          </p:sp>
        </p:grpSp>
        <p:pic>
          <p:nvPicPr>
            <p:cNvPr id="13" name="Picture 2">
              <a:extLst>
                <a:ext uri="{FF2B5EF4-FFF2-40B4-BE49-F238E27FC236}">
                  <a16:creationId xmlns:a16="http://schemas.microsoft.com/office/drawing/2014/main" xmlns="" id="{C444118A-C49A-489E-B3FA-CA78EB57815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xmlns="" id="{A6816768-FC78-419F-8063-6984EAD6C163}"/>
              </a:ext>
            </a:extLst>
          </p:cNvPr>
          <p:cNvSpPr txBox="1"/>
          <p:nvPr/>
        </p:nvSpPr>
        <p:spPr>
          <a:xfrm>
            <a:off x="3025850" y="272370"/>
            <a:ext cx="8509296" cy="1716220"/>
          </a:xfrm>
          <a:prstGeom prst="rect">
            <a:avLst/>
          </a:prstGeom>
          <a:noFill/>
        </p:spPr>
        <p:txBody>
          <a:bodyPr wrap="square" lIns="145143" tIns="72571" rIns="145143" bIns="72571" rtlCol="0">
            <a:spAutoFit/>
          </a:bodyPr>
          <a:lstStyle/>
          <a:p>
            <a:pPr algn="ctr"/>
            <a:r>
              <a:rPr lang="vi-VN" sz="5100" dirty="0">
                <a:solidFill>
                  <a:schemeClr val="accent2"/>
                </a:solidFill>
                <a:latin typeface="UTM Cookies" panose="02040603050506020204" pitchFamily="18" charset="0"/>
              </a:rPr>
              <a:t>PHẦN II</a:t>
            </a:r>
          </a:p>
          <a:p>
            <a:pPr algn="ctr"/>
            <a:r>
              <a:rPr lang="vi-VN" sz="5100" dirty="0">
                <a:solidFill>
                  <a:schemeClr val="accent2"/>
                </a:solidFill>
                <a:latin typeface="UTM Cookies" panose="02040603050506020204" pitchFamily="18" charset="0"/>
              </a:rPr>
              <a:t>ĐÁNH GIÁ CUỐI HỌC KÌ 2</a:t>
            </a:r>
            <a:endParaRPr lang="en-US" sz="51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22576084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3E9CEC5-C415-4F28-BD12-1565C2D6037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7107720" y="4210050"/>
            <a:ext cx="5050467" cy="2622358"/>
          </a:xfrm>
          <a:prstGeom prst="cloud">
            <a:avLst/>
          </a:prstGeom>
        </p:spPr>
      </p:pic>
      <p:sp>
        <p:nvSpPr>
          <p:cNvPr id="4" name="TextBox 3">
            <a:extLst>
              <a:ext uri="{FF2B5EF4-FFF2-40B4-BE49-F238E27FC236}">
                <a16:creationId xmlns:a16="http://schemas.microsoft.com/office/drawing/2014/main" xmlns="" id="{942A00C6-6B25-43C1-A9F8-FC5261104D58}"/>
              </a:ext>
            </a:extLst>
          </p:cNvPr>
          <p:cNvSpPr txBox="1"/>
          <p:nvPr/>
        </p:nvSpPr>
        <p:spPr>
          <a:xfrm>
            <a:off x="4487068" y="118513"/>
            <a:ext cx="4018500" cy="515891"/>
          </a:xfrm>
          <a:prstGeom prst="rect">
            <a:avLst/>
          </a:prstGeom>
          <a:noFill/>
        </p:spPr>
        <p:txBody>
          <a:bodyPr wrap="none" lIns="145143" tIns="72571" rIns="145143" bIns="72571" rtlCol="0">
            <a:spAutoFit/>
          </a:bodyPr>
          <a:lstStyle/>
          <a:p>
            <a:r>
              <a:rPr lang="vi-VN" sz="2400" b="1" dirty="0">
                <a:solidFill>
                  <a:srgbClr val="FF0000"/>
                </a:solidFill>
                <a:latin typeface="+mn-lt"/>
              </a:rPr>
              <a:t>Cánh chim báo mùa xuân</a:t>
            </a:r>
          </a:p>
        </p:txBody>
      </p:sp>
      <p:sp>
        <p:nvSpPr>
          <p:cNvPr id="6" name="TextBox 5">
            <a:extLst>
              <a:ext uri="{FF2B5EF4-FFF2-40B4-BE49-F238E27FC236}">
                <a16:creationId xmlns:a16="http://schemas.microsoft.com/office/drawing/2014/main" xmlns="" id="{1DABECB5-CA9F-47A7-8CFB-416FCD167175}"/>
              </a:ext>
            </a:extLst>
          </p:cNvPr>
          <p:cNvSpPr txBox="1"/>
          <p:nvPr/>
        </p:nvSpPr>
        <p:spPr>
          <a:xfrm>
            <a:off x="109132" y="570166"/>
            <a:ext cx="11930468" cy="6163591"/>
          </a:xfrm>
          <a:prstGeom prst="rect">
            <a:avLst/>
          </a:prstGeom>
          <a:noFill/>
        </p:spPr>
        <p:txBody>
          <a:bodyPr wrap="square" lIns="145143" tIns="72571" rIns="145143" bIns="72571" rtlCol="0">
            <a:spAutoFit/>
          </a:bodyPr>
          <a:lstStyle/>
          <a:p>
            <a:pPr algn="just"/>
            <a:r>
              <a:rPr lang="vi-VN" sz="2000"/>
              <a:t>    </a:t>
            </a:r>
            <a:r>
              <a:rPr lang="en-US" sz="2000" smtClean="0"/>
              <a:t>   </a:t>
            </a:r>
            <a:r>
              <a:rPr lang="vi-VN" sz="2300" smtClean="0"/>
              <a:t>Bốn </a:t>
            </a:r>
            <a:r>
              <a:rPr lang="vi-VN" sz="2300" dirty="0"/>
              <a:t>nàng tiên Xuân, Hạ, Thu, Đông sống trên bốn ngọn núi. Năm ấy không hiểu vì sao, mùa đông kéo dài lê thê. Muôn loài khổ sở vì rét, bèn cử chim công có sắc đẹp lộng lẫy nhất đi đón nàng tiên mùa xuân. Nhưng đường xa, gió lạnh, công bị ốm, phải quay về.</a:t>
            </a:r>
          </a:p>
          <a:p>
            <a:pPr algn="just"/>
            <a:r>
              <a:rPr lang="vi-VN" sz="2300"/>
              <a:t>    </a:t>
            </a:r>
            <a:r>
              <a:rPr lang="en-US" sz="2300" smtClean="0"/>
              <a:t>   </a:t>
            </a:r>
            <a:r>
              <a:rPr lang="vi-VN" sz="2300" smtClean="0"/>
              <a:t>Sư </a:t>
            </a:r>
            <a:r>
              <a:rPr lang="vi-VN" sz="2300" dirty="0"/>
              <a:t>tử liền đi thay công. Cậy khỏe, sư tử đi không nghỉ, nhưng rồi đuối sức dần, không đi tiếp được.</a:t>
            </a:r>
          </a:p>
          <a:p>
            <a:pPr algn="just"/>
            <a:r>
              <a:rPr lang="vi-VN" sz="2300"/>
              <a:t>    </a:t>
            </a:r>
            <a:r>
              <a:rPr lang="en-US" sz="2300" smtClean="0"/>
              <a:t>   </a:t>
            </a:r>
            <a:r>
              <a:rPr lang="vi-VN" sz="2300" smtClean="0"/>
              <a:t>Chim </a:t>
            </a:r>
            <a:r>
              <a:rPr lang="vi-VN" sz="2300" dirty="0"/>
              <a:t>én nói:</a:t>
            </a:r>
          </a:p>
          <a:p>
            <a:pPr algn="just"/>
            <a:r>
              <a:rPr lang="vi-VN" sz="2300"/>
              <a:t>    </a:t>
            </a:r>
            <a:r>
              <a:rPr lang="en-US" sz="2300" smtClean="0"/>
              <a:t>   </a:t>
            </a:r>
            <a:r>
              <a:rPr lang="vi-VN" sz="2300" smtClean="0"/>
              <a:t>- </a:t>
            </a:r>
            <a:r>
              <a:rPr lang="vi-VN" sz="2300" dirty="0"/>
              <a:t>Mẹ cháu ho ngày càng nặng. Không có nắng ấm mùa xuân, mẹ cháu khó qua khỏi. Cháu xin đi!</a:t>
            </a:r>
          </a:p>
          <a:p>
            <a:pPr algn="just"/>
            <a:r>
              <a:rPr lang="vi-VN" sz="2300"/>
              <a:t>    </a:t>
            </a:r>
            <a:r>
              <a:rPr lang="en-US" sz="2300" smtClean="0"/>
              <a:t>   </a:t>
            </a:r>
            <a:r>
              <a:rPr lang="vi-VN" sz="2300" smtClean="0"/>
              <a:t>Muông </a:t>
            </a:r>
            <a:r>
              <a:rPr lang="vi-VN" sz="2300" dirty="0"/>
              <a:t>thú đồng ý. Chim én mẹ nhổ lông cánh tết thành chiếc áo choàng cho con. Én con bay mãi, bay mãi, cuối cùng cũng đến chỗ ở </a:t>
            </a:r>
            <a:r>
              <a:rPr lang="vi-VN" sz="2300"/>
              <a:t>của </a:t>
            </a:r>
            <a:r>
              <a:rPr lang="vi-VN" sz="2300" smtClean="0"/>
              <a:t>nàng </a:t>
            </a:r>
            <a:r>
              <a:rPr lang="vi-VN" sz="2300" dirty="0"/>
              <a:t>tiên mùa xuân. Én </a:t>
            </a:r>
            <a:r>
              <a:rPr lang="vi-VN" sz="2300"/>
              <a:t>con </a:t>
            </a:r>
            <a:r>
              <a:rPr lang="vi-VN" sz="2300" smtClean="0"/>
              <a:t>thấy </a:t>
            </a:r>
            <a:r>
              <a:rPr lang="vi-VN" sz="2300" dirty="0"/>
              <a:t>một chú chim co ro bên </a:t>
            </a:r>
            <a:r>
              <a:rPr lang="vi-VN" sz="2300"/>
              <a:t>đường </a:t>
            </a:r>
            <a:r>
              <a:rPr lang="vi-VN" sz="2300" smtClean="0"/>
              <a:t>liền </a:t>
            </a:r>
            <a:r>
              <a:rPr lang="vi-VN" sz="2300" dirty="0"/>
              <a:t>cởi áo choàng đắp cho bạn</a:t>
            </a:r>
            <a:r>
              <a:rPr lang="vi-VN" sz="2300"/>
              <a:t>. </a:t>
            </a:r>
            <a:r>
              <a:rPr lang="vi-VN" sz="2300" smtClean="0"/>
              <a:t>Chú </a:t>
            </a:r>
            <a:r>
              <a:rPr lang="vi-VN" sz="2300" dirty="0"/>
              <a:t>chim bỗng biến mất, </a:t>
            </a:r>
            <a:r>
              <a:rPr lang="vi-VN" sz="2300"/>
              <a:t>nàng </a:t>
            </a:r>
            <a:r>
              <a:rPr lang="vi-VN" sz="2300" smtClean="0"/>
              <a:t>tiên </a:t>
            </a:r>
            <a:r>
              <a:rPr lang="vi-VN" sz="2300" dirty="0"/>
              <a:t>mùa xuân hiện ra:</a:t>
            </a:r>
          </a:p>
          <a:p>
            <a:pPr algn="just"/>
            <a:r>
              <a:rPr lang="vi-VN" sz="2300"/>
              <a:t>   </a:t>
            </a:r>
            <a:r>
              <a:rPr lang="en-US" sz="2300" smtClean="0"/>
              <a:t>   </a:t>
            </a:r>
            <a:r>
              <a:rPr lang="vi-VN" sz="2300" smtClean="0"/>
              <a:t> </a:t>
            </a:r>
            <a:r>
              <a:rPr lang="vi-VN" sz="2300" dirty="0"/>
              <a:t>- Con thật hiếu thảo</a:t>
            </a:r>
            <a:r>
              <a:rPr lang="vi-VN" sz="2300"/>
              <a:t>, </a:t>
            </a:r>
            <a:r>
              <a:rPr lang="vi-VN" sz="2300" smtClean="0"/>
              <a:t>nhân</a:t>
            </a:r>
            <a:r>
              <a:rPr lang="en-US" sz="2300" smtClean="0"/>
              <a:t> </a:t>
            </a:r>
            <a:r>
              <a:rPr lang="vi-VN" sz="2300" smtClean="0"/>
              <a:t>hậu </a:t>
            </a:r>
            <a:r>
              <a:rPr lang="vi-VN" sz="2300" dirty="0"/>
              <a:t>và dũng cảm! </a:t>
            </a:r>
            <a:r>
              <a:rPr lang="vi-VN" sz="2300"/>
              <a:t>Ta </a:t>
            </a:r>
            <a:endParaRPr lang="en-US" sz="2300" smtClean="0"/>
          </a:p>
          <a:p>
            <a:pPr algn="just"/>
            <a:r>
              <a:rPr lang="vi-VN" sz="2300" smtClean="0"/>
              <a:t>chọn</a:t>
            </a:r>
            <a:r>
              <a:rPr lang="en-US" sz="2300" smtClean="0"/>
              <a:t> </a:t>
            </a:r>
            <a:r>
              <a:rPr lang="vi-VN" sz="2300" smtClean="0"/>
              <a:t>con </a:t>
            </a:r>
            <a:r>
              <a:rPr lang="vi-VN" sz="2300" dirty="0"/>
              <a:t>làm </a:t>
            </a:r>
            <a:r>
              <a:rPr lang="vi-VN" sz="2300"/>
              <a:t>sứ </a:t>
            </a:r>
            <a:r>
              <a:rPr lang="vi-VN" sz="2300" smtClean="0"/>
              <a:t>giả </a:t>
            </a:r>
            <a:r>
              <a:rPr lang="vi-VN" sz="2300" dirty="0"/>
              <a:t>của mùa xuân.</a:t>
            </a:r>
          </a:p>
          <a:p>
            <a:pPr algn="just"/>
            <a:r>
              <a:rPr lang="vi-VN" sz="2300"/>
              <a:t>    </a:t>
            </a:r>
            <a:r>
              <a:rPr lang="en-US" sz="2300" smtClean="0"/>
              <a:t>   </a:t>
            </a:r>
            <a:r>
              <a:rPr lang="vi-VN" sz="2300" smtClean="0"/>
              <a:t>Én </a:t>
            </a:r>
            <a:r>
              <a:rPr lang="vi-VN" sz="2300" dirty="0"/>
              <a:t>con trở về cùng </a:t>
            </a:r>
            <a:r>
              <a:rPr lang="vi-VN" sz="2300"/>
              <a:t>nàng </a:t>
            </a:r>
            <a:r>
              <a:rPr lang="vi-VN" sz="2300" smtClean="0"/>
              <a:t>tiên</a:t>
            </a:r>
            <a:r>
              <a:rPr lang="en-US" sz="2300" smtClean="0"/>
              <a:t> </a:t>
            </a:r>
            <a:r>
              <a:rPr lang="vi-VN" sz="2300" smtClean="0"/>
              <a:t>mùa </a:t>
            </a:r>
            <a:r>
              <a:rPr lang="vi-VN" sz="2300" dirty="0"/>
              <a:t>xuân. Từ đó</a:t>
            </a:r>
            <a:r>
              <a:rPr lang="vi-VN" sz="2300"/>
              <a:t>, </a:t>
            </a:r>
            <a:endParaRPr lang="en-US" sz="2300" smtClean="0"/>
          </a:p>
          <a:p>
            <a:pPr algn="just"/>
            <a:r>
              <a:rPr lang="vi-VN" sz="2300" smtClean="0"/>
              <a:t>mỗi </a:t>
            </a:r>
            <a:r>
              <a:rPr lang="vi-VN" sz="2300" dirty="0"/>
              <a:t>khi </a:t>
            </a:r>
            <a:r>
              <a:rPr lang="vi-VN" sz="2300"/>
              <a:t>thấy </a:t>
            </a:r>
            <a:r>
              <a:rPr lang="vi-VN" sz="2300" smtClean="0"/>
              <a:t>chim </a:t>
            </a:r>
            <a:r>
              <a:rPr lang="vi-VN" sz="2300" dirty="0"/>
              <a:t>én bay liệng, muôn </a:t>
            </a:r>
            <a:r>
              <a:rPr lang="vi-VN" sz="2300"/>
              <a:t>loài </a:t>
            </a:r>
            <a:r>
              <a:rPr lang="vi-VN" sz="2300" smtClean="0"/>
              <a:t>biết</a:t>
            </a:r>
            <a:r>
              <a:rPr lang="en-US" sz="2300" smtClean="0"/>
              <a:t> </a:t>
            </a:r>
            <a:r>
              <a:rPr lang="vi-VN" sz="2300" smtClean="0"/>
              <a:t>rằng </a:t>
            </a:r>
            <a:endParaRPr lang="en-US" sz="2300" smtClean="0"/>
          </a:p>
          <a:p>
            <a:pPr algn="just"/>
            <a:r>
              <a:rPr lang="vi-VN" sz="2300" smtClean="0"/>
              <a:t>mùa</a:t>
            </a:r>
            <a:r>
              <a:rPr lang="en-US" sz="2300" smtClean="0"/>
              <a:t> </a:t>
            </a:r>
            <a:r>
              <a:rPr lang="vi-VN" sz="2300" smtClean="0"/>
              <a:t>xuân </a:t>
            </a:r>
            <a:r>
              <a:rPr lang="vi-VN" sz="2300" dirty="0"/>
              <a:t>sắp </a:t>
            </a:r>
            <a:r>
              <a:rPr lang="vi-VN" sz="2300"/>
              <a:t>về</a:t>
            </a:r>
            <a:r>
              <a:rPr lang="vi-VN" sz="2300" smtClean="0"/>
              <a:t>.</a:t>
            </a:r>
            <a:r>
              <a:rPr lang="en-US" sz="2300" smtClean="0"/>
              <a:t>                   </a:t>
            </a:r>
            <a:r>
              <a:rPr lang="vi-VN" sz="2300" smtClean="0"/>
              <a:t>(</a:t>
            </a:r>
            <a:r>
              <a:rPr lang="vi-VN" sz="2300" dirty="0"/>
              <a:t>Theo </a:t>
            </a:r>
            <a:r>
              <a:rPr lang="vi-VN" sz="2300" i="1" dirty="0"/>
              <a:t>Kể chuyện cho bé</a:t>
            </a:r>
            <a:r>
              <a:rPr lang="vi-VN" sz="2300" dirty="0"/>
              <a:t>)</a:t>
            </a:r>
          </a:p>
        </p:txBody>
      </p:sp>
    </p:spTree>
    <p:extLst>
      <p:ext uri="{BB962C8B-B14F-4D97-AF65-F5344CB8AC3E}">
        <p14:creationId xmlns:p14="http://schemas.microsoft.com/office/powerpoint/2010/main" val="21962161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96335" y="16508"/>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140299" y="128141"/>
            <a:ext cx="10877530" cy="1808553"/>
          </a:xfrm>
          <a:prstGeom prst="rect">
            <a:avLst/>
          </a:prstGeom>
          <a:noFill/>
        </p:spPr>
        <p:txBody>
          <a:bodyPr wrap="square" lIns="145143" tIns="72571" rIns="145143" bIns="72571" rtlCol="0">
            <a:spAutoFit/>
          </a:bodyPr>
          <a:lstStyle/>
          <a:p>
            <a:pPr algn="just">
              <a:lnSpc>
                <a:spcPct val="150000"/>
              </a:lnSpc>
            </a:pPr>
            <a:r>
              <a:rPr lang="vi-VN" sz="3600" b="1" dirty="0">
                <a:solidFill>
                  <a:srgbClr val="FF0000"/>
                </a:solidFill>
                <a:latin typeface="UTM Avo" panose="02040603050506020204" pitchFamily="18" charset="0"/>
              </a:rPr>
              <a:t>a. </a:t>
            </a:r>
            <a:r>
              <a:rPr lang="vi-VN" sz="3600" dirty="0">
                <a:latin typeface="UTM Avo" panose="02040603050506020204" pitchFamily="18" charset="0"/>
              </a:rPr>
              <a:t>Lúc đầu, muôn thú chọn con vật như thế nào để đi đón nàng tiên mùa xuân?</a:t>
            </a:r>
          </a:p>
        </p:txBody>
      </p:sp>
      <p:grpSp>
        <p:nvGrpSpPr>
          <p:cNvPr id="14" name="Group 13">
            <a:extLst>
              <a:ext uri="{FF2B5EF4-FFF2-40B4-BE49-F238E27FC236}">
                <a16:creationId xmlns:a16="http://schemas.microsoft.com/office/drawing/2014/main" xmlns="" id="{71926C87-140D-4EB9-BB0F-DF57534AE1DA}"/>
              </a:ext>
            </a:extLst>
          </p:cNvPr>
          <p:cNvGrpSpPr/>
          <p:nvPr/>
        </p:nvGrpSpPr>
        <p:grpSpPr>
          <a:xfrm>
            <a:off x="3625299" y="2441172"/>
            <a:ext cx="4061253" cy="2308324"/>
            <a:chOff x="839972" y="1154536"/>
            <a:chExt cx="2284456" cy="1731243"/>
          </a:xfrm>
        </p:grpSpPr>
        <p:sp>
          <p:nvSpPr>
            <p:cNvPr id="3" name="TextBox 2">
              <a:extLst>
                <a:ext uri="{FF2B5EF4-FFF2-40B4-BE49-F238E27FC236}">
                  <a16:creationId xmlns:a16="http://schemas.microsoft.com/office/drawing/2014/main" xmlns="" id="{FD684167-C58A-4AF4-9D7F-BE996688BCC5}"/>
                </a:ext>
              </a:extLst>
            </p:cNvPr>
            <p:cNvSpPr txBox="1"/>
            <p:nvPr/>
          </p:nvSpPr>
          <p:spPr>
            <a:xfrm>
              <a:off x="1150449" y="1154536"/>
              <a:ext cx="1973979" cy="1731243"/>
            </a:xfrm>
            <a:prstGeom prst="rect">
              <a:avLst/>
            </a:prstGeom>
            <a:noFill/>
          </p:spPr>
          <p:txBody>
            <a:bodyPr wrap="none" rtlCol="0">
              <a:spAutoFit/>
            </a:bodyPr>
            <a:lstStyle/>
            <a:p>
              <a:pPr>
                <a:lnSpc>
                  <a:spcPct val="150000"/>
                </a:lnSpc>
              </a:pPr>
              <a:r>
                <a:rPr lang="vi-VN" sz="3200" dirty="0">
                  <a:latin typeface="+mn-lt"/>
                </a:rPr>
                <a:t>Có sắc đẹp</a:t>
              </a:r>
            </a:p>
            <a:p>
              <a:pPr>
                <a:lnSpc>
                  <a:spcPct val="150000"/>
                </a:lnSpc>
              </a:pPr>
              <a:r>
                <a:rPr lang="vi-VN" sz="3200" dirty="0">
                  <a:latin typeface="+mn-lt"/>
                </a:rPr>
                <a:t>Có sức khỏe</a:t>
              </a:r>
            </a:p>
            <a:p>
              <a:pPr>
                <a:lnSpc>
                  <a:spcPct val="150000"/>
                </a:lnSpc>
              </a:pPr>
              <a:r>
                <a:rPr lang="vi-VN" sz="3200" dirty="0">
                  <a:latin typeface="+mn-lt"/>
                </a:rPr>
                <a:t>Có lòng dũng cảm</a:t>
              </a:r>
            </a:p>
          </p:txBody>
        </p:sp>
        <p:sp>
          <p:nvSpPr>
            <p:cNvPr id="4" name="Rectangle 3">
              <a:extLst>
                <a:ext uri="{FF2B5EF4-FFF2-40B4-BE49-F238E27FC236}">
                  <a16:creationId xmlns:a16="http://schemas.microsoft.com/office/drawing/2014/main" xmlns="" id="{ACCC1082-B61E-481D-94F4-234F9A4399F4}"/>
                </a:ext>
              </a:extLst>
            </p:cNvPr>
            <p:cNvSpPr/>
            <p:nvPr/>
          </p:nvSpPr>
          <p:spPr>
            <a:xfrm>
              <a:off x="839972" y="1310936"/>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11">
              <a:extLst>
                <a:ext uri="{FF2B5EF4-FFF2-40B4-BE49-F238E27FC236}">
                  <a16:creationId xmlns:a16="http://schemas.microsoft.com/office/drawing/2014/main" xmlns="" id="{ACA84449-100B-47BA-A872-9193C0D06F07}"/>
                </a:ext>
              </a:extLst>
            </p:cNvPr>
            <p:cNvSpPr/>
            <p:nvPr/>
          </p:nvSpPr>
          <p:spPr>
            <a:xfrm>
              <a:off x="839972" y="1853711"/>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Rectangle 12">
              <a:extLst>
                <a:ext uri="{FF2B5EF4-FFF2-40B4-BE49-F238E27FC236}">
                  <a16:creationId xmlns:a16="http://schemas.microsoft.com/office/drawing/2014/main" xmlns="" id="{8419CAB4-5CAE-4DE6-9236-10EA2A78EE95}"/>
                </a:ext>
              </a:extLst>
            </p:cNvPr>
            <p:cNvSpPr/>
            <p:nvPr/>
          </p:nvSpPr>
          <p:spPr>
            <a:xfrm>
              <a:off x="839972" y="2396523"/>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050" name="Picture 2">
            <a:extLst>
              <a:ext uri="{FF2B5EF4-FFF2-40B4-BE49-F238E27FC236}">
                <a16:creationId xmlns:a16="http://schemas.microsoft.com/office/drawing/2014/main" xmlns="" id="{0101D412-BBEF-4974-9073-06AEFCA0F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5299" y="2321160"/>
            <a:ext cx="980146" cy="7351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198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500" fill="hold"/>
                                        <p:tgtEl>
                                          <p:spTgt spid="2050"/>
                                        </p:tgtEl>
                                        <p:attrNameLst>
                                          <p:attrName>ppt_w</p:attrName>
                                        </p:attrNameLst>
                                      </p:cBhvr>
                                      <p:tavLst>
                                        <p:tav tm="0">
                                          <p:val>
                                            <p:fltVal val="0"/>
                                          </p:val>
                                        </p:tav>
                                        <p:tav tm="100000">
                                          <p:val>
                                            <p:strVal val="#ppt_w"/>
                                          </p:val>
                                        </p:tav>
                                      </p:tavLst>
                                    </p:anim>
                                    <p:anim calcmode="lin" valueType="num">
                                      <p:cBhvr>
                                        <p:cTn id="22" dur="500" fill="hold"/>
                                        <p:tgtEl>
                                          <p:spTgt spid="2050"/>
                                        </p:tgtEl>
                                        <p:attrNameLst>
                                          <p:attrName>ppt_h</p:attrName>
                                        </p:attrNameLst>
                                      </p:cBhvr>
                                      <p:tavLst>
                                        <p:tav tm="0">
                                          <p:val>
                                            <p:fltVal val="0"/>
                                          </p:val>
                                        </p:tav>
                                        <p:tav tm="100000">
                                          <p:val>
                                            <p:strVal val="#ppt_h"/>
                                          </p:val>
                                        </p:tav>
                                      </p:tavLst>
                                    </p:anim>
                                    <p:animEffect transition="in" filter="fade">
                                      <p:cBhvr>
                                        <p:cTn id="2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96335" y="16508"/>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140299" y="128141"/>
            <a:ext cx="10877530" cy="977556"/>
          </a:xfrm>
          <a:prstGeom prst="rect">
            <a:avLst/>
          </a:prstGeom>
          <a:noFill/>
        </p:spPr>
        <p:txBody>
          <a:bodyPr wrap="square" lIns="145143" tIns="72571" rIns="145143" bIns="72571" rtlCol="0">
            <a:spAutoFit/>
          </a:bodyPr>
          <a:lstStyle/>
          <a:p>
            <a:pPr algn="just">
              <a:lnSpc>
                <a:spcPct val="150000"/>
              </a:lnSpc>
            </a:pPr>
            <a:r>
              <a:rPr lang="en-US" sz="3600" b="1" dirty="0">
                <a:solidFill>
                  <a:srgbClr val="FF0000"/>
                </a:solidFill>
                <a:latin typeface="UTM Avo" panose="02040603050506020204" pitchFamily="18" charset="0"/>
              </a:rPr>
              <a:t>b</a:t>
            </a:r>
            <a:r>
              <a:rPr lang="vi-VN" sz="3600" b="1" smtClean="0">
                <a:solidFill>
                  <a:srgbClr val="FF0000"/>
                </a:solidFill>
                <a:latin typeface="UTM Avo" panose="02040603050506020204" pitchFamily="18" charset="0"/>
              </a:rPr>
              <a:t>. </a:t>
            </a:r>
            <a:r>
              <a:rPr lang="en-US" sz="3600" b="1" smtClean="0">
                <a:latin typeface="UTM Avo" panose="02040603050506020204" pitchFamily="18" charset="0"/>
              </a:rPr>
              <a:t>Con vật nào đã được cử đi đầu tiên?</a:t>
            </a:r>
            <a:endParaRPr lang="vi-VN" sz="3600" dirty="0">
              <a:latin typeface="UTM Avo" panose="02040603050506020204" pitchFamily="18" charset="0"/>
            </a:endParaRPr>
          </a:p>
        </p:txBody>
      </p:sp>
      <p:grpSp>
        <p:nvGrpSpPr>
          <p:cNvPr id="10" name="Group 9">
            <a:extLst>
              <a:ext uri="{FF2B5EF4-FFF2-40B4-BE49-F238E27FC236}">
                <a16:creationId xmlns:a16="http://schemas.microsoft.com/office/drawing/2014/main" xmlns="" id="{AAEF24D2-0B29-4F6A-88C6-BCD3C431C6DE}"/>
              </a:ext>
            </a:extLst>
          </p:cNvPr>
          <p:cNvGrpSpPr/>
          <p:nvPr/>
        </p:nvGrpSpPr>
        <p:grpSpPr>
          <a:xfrm>
            <a:off x="4324379" y="1281688"/>
            <a:ext cx="2839765" cy="2482667"/>
            <a:chOff x="839972" y="1154536"/>
            <a:chExt cx="1597368" cy="1862000"/>
          </a:xfrm>
        </p:grpSpPr>
        <p:sp>
          <p:nvSpPr>
            <p:cNvPr id="11" name="TextBox 10">
              <a:extLst>
                <a:ext uri="{FF2B5EF4-FFF2-40B4-BE49-F238E27FC236}">
                  <a16:creationId xmlns:a16="http://schemas.microsoft.com/office/drawing/2014/main" xmlns="" id="{5BD1C239-60D6-41C8-BB09-20884D63D310}"/>
                </a:ext>
              </a:extLst>
            </p:cNvPr>
            <p:cNvSpPr txBox="1"/>
            <p:nvPr/>
          </p:nvSpPr>
          <p:spPr>
            <a:xfrm>
              <a:off x="1150449" y="1154536"/>
              <a:ext cx="1286891" cy="1862000"/>
            </a:xfrm>
            <a:prstGeom prst="rect">
              <a:avLst/>
            </a:prstGeom>
            <a:noFill/>
          </p:spPr>
          <p:txBody>
            <a:bodyPr wrap="none" rtlCol="0">
              <a:spAutoFit/>
            </a:bodyPr>
            <a:lstStyle/>
            <a:p>
              <a:pPr>
                <a:lnSpc>
                  <a:spcPct val="150000"/>
                </a:lnSpc>
              </a:pPr>
              <a:r>
                <a:rPr lang="vi-VN" sz="3600" dirty="0">
                  <a:latin typeface="+mn-lt"/>
                </a:rPr>
                <a:t>chim công</a:t>
              </a:r>
            </a:p>
            <a:p>
              <a:pPr>
                <a:lnSpc>
                  <a:spcPct val="150000"/>
                </a:lnSpc>
              </a:pPr>
              <a:r>
                <a:rPr lang="vi-VN" sz="3600" dirty="0">
                  <a:latin typeface="+mn-lt"/>
                </a:rPr>
                <a:t>chim én</a:t>
              </a:r>
            </a:p>
            <a:p>
              <a:pPr>
                <a:lnSpc>
                  <a:spcPct val="150000"/>
                </a:lnSpc>
              </a:pPr>
              <a:r>
                <a:rPr lang="vi-VN" sz="3600" dirty="0">
                  <a:latin typeface="+mn-lt"/>
                </a:rPr>
                <a:t>sư tử</a:t>
              </a:r>
            </a:p>
          </p:txBody>
        </p:sp>
        <p:sp>
          <p:nvSpPr>
            <p:cNvPr id="15" name="Rectangle 14">
              <a:extLst>
                <a:ext uri="{FF2B5EF4-FFF2-40B4-BE49-F238E27FC236}">
                  <a16:creationId xmlns:a16="http://schemas.microsoft.com/office/drawing/2014/main" xmlns="" id="{281A657C-EEC6-43C8-887B-C89C9CDB5A41}"/>
                </a:ext>
              </a:extLst>
            </p:cNvPr>
            <p:cNvSpPr/>
            <p:nvPr/>
          </p:nvSpPr>
          <p:spPr>
            <a:xfrm>
              <a:off x="839972" y="1347674"/>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Rectangle 15">
              <a:extLst>
                <a:ext uri="{FF2B5EF4-FFF2-40B4-BE49-F238E27FC236}">
                  <a16:creationId xmlns:a16="http://schemas.microsoft.com/office/drawing/2014/main" xmlns="" id="{C5342BB4-35FD-4477-8F59-ED66F3C9A4CD}"/>
                </a:ext>
              </a:extLst>
            </p:cNvPr>
            <p:cNvSpPr/>
            <p:nvPr/>
          </p:nvSpPr>
          <p:spPr>
            <a:xfrm>
              <a:off x="839972" y="1963922"/>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Rectangle 16">
              <a:extLst>
                <a:ext uri="{FF2B5EF4-FFF2-40B4-BE49-F238E27FC236}">
                  <a16:creationId xmlns:a16="http://schemas.microsoft.com/office/drawing/2014/main" xmlns="" id="{A6A4995D-458F-46AB-AA37-8497802FF9A5}"/>
                </a:ext>
              </a:extLst>
            </p:cNvPr>
            <p:cNvSpPr/>
            <p:nvPr/>
          </p:nvSpPr>
          <p:spPr>
            <a:xfrm>
              <a:off x="839972" y="2604713"/>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8" name="Picture 2">
            <a:extLst>
              <a:ext uri="{FF2B5EF4-FFF2-40B4-BE49-F238E27FC236}">
                <a16:creationId xmlns:a16="http://schemas.microsoft.com/office/drawing/2014/main" xmlns="" id="{EAC3A584-7C1A-4972-96AC-D6F238ED44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79" y="1213337"/>
            <a:ext cx="980146" cy="7351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5984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96335" y="16508"/>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140299" y="128141"/>
            <a:ext cx="10877530" cy="977556"/>
          </a:xfrm>
          <a:prstGeom prst="rect">
            <a:avLst/>
          </a:prstGeom>
          <a:noFill/>
        </p:spPr>
        <p:txBody>
          <a:bodyPr wrap="square" lIns="145143" tIns="72571" rIns="145143" bIns="72571" rtlCol="0">
            <a:spAutoFit/>
          </a:bodyPr>
          <a:lstStyle/>
          <a:p>
            <a:pPr algn="just">
              <a:lnSpc>
                <a:spcPct val="150000"/>
              </a:lnSpc>
            </a:pPr>
            <a:r>
              <a:rPr lang="en-US" sz="3600" b="1" dirty="0">
                <a:solidFill>
                  <a:srgbClr val="FF0000"/>
                </a:solidFill>
                <a:latin typeface="UTM Avo" panose="02040603050506020204" pitchFamily="18" charset="0"/>
              </a:rPr>
              <a:t>c</a:t>
            </a:r>
            <a:r>
              <a:rPr lang="vi-VN" sz="3600" b="1" smtClean="0">
                <a:solidFill>
                  <a:srgbClr val="FF0000"/>
                </a:solidFill>
                <a:latin typeface="UTM Avo" panose="02040603050506020204" pitchFamily="18" charset="0"/>
              </a:rPr>
              <a:t>. </a:t>
            </a:r>
            <a:r>
              <a:rPr lang="en-US" sz="3600" b="1" smtClean="0">
                <a:latin typeface="UTM Avo" panose="02040603050506020204" pitchFamily="18" charset="0"/>
              </a:rPr>
              <a:t>Vì sao chim én xin đi đón nàng tiên mùa xuân?</a:t>
            </a:r>
            <a:endParaRPr lang="vi-VN" sz="3600" dirty="0">
              <a:latin typeface="UTM Avo" panose="02040603050506020204" pitchFamily="18" charset="0"/>
            </a:endParaRPr>
          </a:p>
        </p:txBody>
      </p:sp>
      <p:grpSp>
        <p:nvGrpSpPr>
          <p:cNvPr id="12" name="Group 11">
            <a:extLst>
              <a:ext uri="{FF2B5EF4-FFF2-40B4-BE49-F238E27FC236}">
                <a16:creationId xmlns:a16="http://schemas.microsoft.com/office/drawing/2014/main" xmlns="" id="{8DD52CE5-4CFD-4771-AE92-F1A1B603E537}"/>
              </a:ext>
            </a:extLst>
          </p:cNvPr>
          <p:cNvGrpSpPr/>
          <p:nvPr/>
        </p:nvGrpSpPr>
        <p:grpSpPr>
          <a:xfrm>
            <a:off x="2407257" y="1461395"/>
            <a:ext cx="8546456" cy="2217083"/>
            <a:chOff x="839972" y="1154536"/>
            <a:chExt cx="4807381" cy="1662812"/>
          </a:xfrm>
        </p:grpSpPr>
        <p:sp>
          <p:nvSpPr>
            <p:cNvPr id="13" name="TextBox 12">
              <a:extLst>
                <a:ext uri="{FF2B5EF4-FFF2-40B4-BE49-F238E27FC236}">
                  <a16:creationId xmlns:a16="http://schemas.microsoft.com/office/drawing/2014/main" xmlns="" id="{C79C20E9-D1B2-4A0C-91DD-321DD72561B2}"/>
                </a:ext>
              </a:extLst>
            </p:cNvPr>
            <p:cNvSpPr txBox="1"/>
            <p:nvPr/>
          </p:nvSpPr>
          <p:spPr>
            <a:xfrm>
              <a:off x="1150449" y="1154536"/>
              <a:ext cx="4496904" cy="1662812"/>
            </a:xfrm>
            <a:prstGeom prst="rect">
              <a:avLst/>
            </a:prstGeom>
            <a:noFill/>
          </p:spPr>
          <p:txBody>
            <a:bodyPr wrap="none" rtlCol="0">
              <a:spAutoFit/>
            </a:bodyPr>
            <a:lstStyle/>
            <a:p>
              <a:pPr>
                <a:lnSpc>
                  <a:spcPct val="150000"/>
                </a:lnSpc>
              </a:pPr>
              <a:r>
                <a:rPr lang="vi-VN" sz="3200" dirty="0">
                  <a:latin typeface="+mn-lt"/>
                </a:rPr>
                <a:t>Vì chim én biết mình bay nhanh.</a:t>
              </a:r>
            </a:p>
            <a:p>
              <a:pPr>
                <a:lnSpc>
                  <a:spcPct val="150000"/>
                </a:lnSpc>
              </a:pPr>
              <a:r>
                <a:rPr lang="vi-VN" sz="3200" dirty="0">
                  <a:latin typeface="+mn-lt"/>
                </a:rPr>
                <a:t>Vì chim én khỏe hơn công và sư tử.</a:t>
              </a:r>
            </a:p>
            <a:p>
              <a:pPr>
                <a:lnSpc>
                  <a:spcPct val="150000"/>
                </a:lnSpc>
              </a:pPr>
              <a:r>
                <a:rPr lang="vi-VN" sz="3200" dirty="0">
                  <a:latin typeface="+mn-lt"/>
                </a:rPr>
                <a:t>Vì chim én muốn đem nắng ấm về cho mẹ.</a:t>
              </a:r>
            </a:p>
          </p:txBody>
        </p:sp>
        <p:sp>
          <p:nvSpPr>
            <p:cNvPr id="14" name="Rectangle 13">
              <a:extLst>
                <a:ext uri="{FF2B5EF4-FFF2-40B4-BE49-F238E27FC236}">
                  <a16:creationId xmlns:a16="http://schemas.microsoft.com/office/drawing/2014/main" xmlns="" id="{C17C35A8-CC06-4AAF-9AE8-DF0258C43BFE}"/>
                </a:ext>
              </a:extLst>
            </p:cNvPr>
            <p:cNvSpPr/>
            <p:nvPr/>
          </p:nvSpPr>
          <p:spPr>
            <a:xfrm>
              <a:off x="839972" y="1298690"/>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a:extLst>
                <a:ext uri="{FF2B5EF4-FFF2-40B4-BE49-F238E27FC236}">
                  <a16:creationId xmlns:a16="http://schemas.microsoft.com/office/drawing/2014/main" xmlns="" id="{54A1DC1F-7618-4D60-840E-3517689961E5}"/>
                </a:ext>
              </a:extLst>
            </p:cNvPr>
            <p:cNvSpPr/>
            <p:nvPr/>
          </p:nvSpPr>
          <p:spPr>
            <a:xfrm>
              <a:off x="839972" y="1865956"/>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Rectangle 19">
              <a:extLst>
                <a:ext uri="{FF2B5EF4-FFF2-40B4-BE49-F238E27FC236}">
                  <a16:creationId xmlns:a16="http://schemas.microsoft.com/office/drawing/2014/main" xmlns="" id="{DA2942AD-A6C0-4355-98E4-62E9C6FC4FCF}"/>
                </a:ext>
              </a:extLst>
            </p:cNvPr>
            <p:cNvSpPr/>
            <p:nvPr/>
          </p:nvSpPr>
          <p:spPr>
            <a:xfrm>
              <a:off x="839972" y="2359778"/>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1" name="Picture 2">
            <a:extLst>
              <a:ext uri="{FF2B5EF4-FFF2-40B4-BE49-F238E27FC236}">
                <a16:creationId xmlns:a16="http://schemas.microsoft.com/office/drawing/2014/main" xmlns="" id="{35AD5424-AB9E-4E59-8F29-26E0E7D6F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7257" y="2772839"/>
            <a:ext cx="980146" cy="7351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8426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53EFE619-5236-47E5-8094-215E773C94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6752103" y="818403"/>
            <a:ext cx="4939154" cy="5255826"/>
          </a:xfrm>
          <a:prstGeom prst="cloud">
            <a:avLst/>
          </a:prstGeom>
        </p:spPr>
      </p:pic>
      <p:sp>
        <p:nvSpPr>
          <p:cNvPr id="3" name="TextBox 2">
            <a:extLst>
              <a:ext uri="{FF2B5EF4-FFF2-40B4-BE49-F238E27FC236}">
                <a16:creationId xmlns:a16="http://schemas.microsoft.com/office/drawing/2014/main" xmlns="" id="{E37A3B9A-39F9-4A77-912F-7F0277CB3D73}"/>
              </a:ext>
            </a:extLst>
          </p:cNvPr>
          <p:cNvSpPr txBox="1"/>
          <p:nvPr/>
        </p:nvSpPr>
        <p:spPr>
          <a:xfrm>
            <a:off x="59601" y="115408"/>
            <a:ext cx="11941899" cy="1377666"/>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d. </a:t>
            </a:r>
            <a:r>
              <a:rPr lang="vi-VN" sz="4000" dirty="0">
                <a:latin typeface="UTM Avo" panose="02040603050506020204" pitchFamily="18" charset="0"/>
              </a:rPr>
              <a:t>Nhờ đâu chim én đến được nơi ở của nàng tiên mùa xuân, không bỏ về giữa chừng?</a:t>
            </a:r>
          </a:p>
        </p:txBody>
      </p:sp>
      <p:sp>
        <p:nvSpPr>
          <p:cNvPr id="11" name="TextBox 10">
            <a:extLst>
              <a:ext uri="{FF2B5EF4-FFF2-40B4-BE49-F238E27FC236}">
                <a16:creationId xmlns:a16="http://schemas.microsoft.com/office/drawing/2014/main" xmlns="" id="{4778C1DC-AB13-42C0-9DF7-8E88E1E9AA91}"/>
              </a:ext>
            </a:extLst>
          </p:cNvPr>
          <p:cNvSpPr txBox="1"/>
          <p:nvPr/>
        </p:nvSpPr>
        <p:spPr>
          <a:xfrm>
            <a:off x="320859" y="2272841"/>
            <a:ext cx="5959563" cy="2916548"/>
          </a:xfrm>
          <a:prstGeom prst="rect">
            <a:avLst/>
          </a:prstGeom>
          <a:solidFill>
            <a:schemeClr val="accent2"/>
          </a:solidFill>
          <a:effectLst>
            <a:softEdge rad="127000"/>
          </a:effectLst>
        </p:spPr>
        <p:txBody>
          <a:bodyPr wrap="square" lIns="145143" tIns="72571" rIns="145143" bIns="72571" rtlCol="0">
            <a:spAutoFit/>
          </a:bodyPr>
          <a:lstStyle/>
          <a:p>
            <a:pPr algn="just"/>
            <a:r>
              <a:rPr lang="vi-VN" sz="3600" dirty="0">
                <a:latin typeface="UTM Avo" panose="02040603050506020204" pitchFamily="18" charset="0"/>
                <a:sym typeface="Wingdings" panose="05000000000000000000" pitchFamily="2" charset="2"/>
              </a:rPr>
              <a:t> Nhờ mẹ của chim én đã nhổ lông cánh tết thành áo choàng giữ ấm cho con và nhờ lòng hiếu thảo của chim én dành cho mẹ.</a:t>
            </a:r>
            <a:endParaRPr lang="vi-VN" sz="3600" dirty="0">
              <a:latin typeface="UTM Avo" panose="02040603050506020204" pitchFamily="18" charset="0"/>
            </a:endParaRPr>
          </a:p>
        </p:txBody>
      </p:sp>
    </p:spTree>
    <p:extLst>
      <p:ext uri="{BB962C8B-B14F-4D97-AF65-F5344CB8AC3E}">
        <p14:creationId xmlns:p14="http://schemas.microsoft.com/office/powerpoint/2010/main" val="216185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00F12C8-59EC-49F5-A849-DAE4A753826F}"/>
              </a:ext>
            </a:extLst>
          </p:cNvPr>
          <p:cNvSpPr txBox="1"/>
          <p:nvPr/>
        </p:nvSpPr>
        <p:spPr>
          <a:xfrm>
            <a:off x="173253" y="275736"/>
            <a:ext cx="11844575" cy="1377666"/>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e. </a:t>
            </a:r>
            <a:r>
              <a:rPr lang="vi-VN" sz="4000" dirty="0">
                <a:latin typeface="UTM Avo" panose="02040603050506020204" pitchFamily="18" charset="0"/>
              </a:rPr>
              <a:t>Khi nào nàng tiên mùa xuân mới hiện ra trước mắt chim én?</a:t>
            </a:r>
          </a:p>
        </p:txBody>
      </p:sp>
      <p:sp>
        <p:nvSpPr>
          <p:cNvPr id="6" name="TextBox 5">
            <a:extLst>
              <a:ext uri="{FF2B5EF4-FFF2-40B4-BE49-F238E27FC236}">
                <a16:creationId xmlns:a16="http://schemas.microsoft.com/office/drawing/2014/main" xmlns="" id="{6B36EA4C-B940-4E08-B5E2-F67B51BBD47B}"/>
              </a:ext>
            </a:extLst>
          </p:cNvPr>
          <p:cNvSpPr txBox="1"/>
          <p:nvPr/>
        </p:nvSpPr>
        <p:spPr>
          <a:xfrm>
            <a:off x="291092" y="1978194"/>
            <a:ext cx="11726736" cy="2177885"/>
          </a:xfrm>
          <a:prstGeom prst="rect">
            <a:avLst/>
          </a:prstGeom>
          <a:noFill/>
        </p:spPr>
        <p:txBody>
          <a:bodyPr wrap="square" lIns="145143" tIns="72571" rIns="145143" bIns="72571" rtlCol="0">
            <a:spAutoFit/>
          </a:bodyPr>
          <a:lstStyle/>
          <a:p>
            <a:pPr algn="just"/>
            <a:r>
              <a:rPr lang="vi-VN" sz="4400" dirty="0">
                <a:solidFill>
                  <a:srgbClr val="FF0000"/>
                </a:solidFill>
                <a:latin typeface="UTM Avo" panose="02040603050506020204" pitchFamily="18" charset="0"/>
                <a:sym typeface="Wingdings" panose="05000000000000000000" pitchFamily="2" charset="2"/>
              </a:rPr>
              <a:t> Khi thấy chim én đã có lòng nhân hậu lấy áo choàng của mình đắp cho bạn chim đang co ro bên đường.</a:t>
            </a:r>
            <a:endParaRPr lang="vi-VN" sz="4400" dirty="0">
              <a:solidFill>
                <a:srgbClr val="FF0000"/>
              </a:solidFill>
              <a:latin typeface="UTM Avo" panose="02040603050506020204" pitchFamily="18" charset="0"/>
            </a:endParaRPr>
          </a:p>
        </p:txBody>
      </p:sp>
    </p:spTree>
    <p:extLst>
      <p:ext uri="{BB962C8B-B14F-4D97-AF65-F5344CB8AC3E}">
        <p14:creationId xmlns:p14="http://schemas.microsoft.com/office/powerpoint/2010/main" val="29206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a:t>
            </a:r>
            <a:r>
              <a:rPr lang="en-US" altLang="zh-CN" sz="3200" b="1" smtClean="0">
                <a:solidFill>
                  <a:srgbClr val="FF0000"/>
                </a:solidFill>
                <a:latin typeface="HP001 5 hàng 1 ô ly" pitchFamily="34" charset="0"/>
                <a:ea typeface="方正卡通简体" panose="03000509000000000000" pitchFamily="65" charset="-122"/>
              </a:rPr>
              <a:t>( t7 + 8)</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1169290150"/>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xmlns="" id="{B4B87390-CE8E-4B0F-BF44-CAC67A34CC3F}"/>
              </a:ext>
            </a:extLst>
          </p:cNvPr>
          <p:cNvSpPr txBox="1"/>
          <p:nvPr/>
        </p:nvSpPr>
        <p:spPr>
          <a:xfrm>
            <a:off x="0" y="726831"/>
            <a:ext cx="12066814" cy="762113"/>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g. </a:t>
            </a:r>
            <a:r>
              <a:rPr lang="vi-VN" sz="4000" dirty="0">
                <a:latin typeface="UTM Avo" panose="02040603050506020204" pitchFamily="18" charset="0"/>
              </a:rPr>
              <a:t>Vì sao chim én được chọn làm sứ giả của mùa xuân?</a:t>
            </a:r>
          </a:p>
        </p:txBody>
      </p:sp>
      <p:sp>
        <p:nvSpPr>
          <p:cNvPr id="15" name="TextBox 14">
            <a:extLst>
              <a:ext uri="{FF2B5EF4-FFF2-40B4-BE49-F238E27FC236}">
                <a16:creationId xmlns:a16="http://schemas.microsoft.com/office/drawing/2014/main" xmlns="" id="{5E873F29-56EA-4769-B021-735A6CC2E74A}"/>
              </a:ext>
            </a:extLst>
          </p:cNvPr>
          <p:cNvSpPr txBox="1"/>
          <p:nvPr/>
        </p:nvSpPr>
        <p:spPr>
          <a:xfrm>
            <a:off x="711494" y="1755280"/>
            <a:ext cx="10107755" cy="762113"/>
          </a:xfrm>
          <a:prstGeom prst="rect">
            <a:avLst/>
          </a:prstGeom>
          <a:noFill/>
        </p:spPr>
        <p:txBody>
          <a:bodyPr wrap="square" lIns="145143" tIns="72571" rIns="145143" bIns="72571" rtlCol="0">
            <a:spAutoFit/>
          </a:bodyPr>
          <a:lstStyle/>
          <a:p>
            <a:pPr algn="just"/>
            <a:r>
              <a:rPr lang="vi-VN" sz="4000" dirty="0">
                <a:solidFill>
                  <a:srgbClr val="FF0000"/>
                </a:solidFill>
                <a:latin typeface="UTM Avo" panose="02040603050506020204" pitchFamily="18" charset="0"/>
                <a:sym typeface="Wingdings" panose="05000000000000000000" pitchFamily="2" charset="2"/>
              </a:rPr>
              <a:t> Vì chim én có lòng hiếu thảo và </a:t>
            </a:r>
            <a:r>
              <a:rPr lang="vi-VN" sz="4000">
                <a:solidFill>
                  <a:srgbClr val="FF0000"/>
                </a:solidFill>
                <a:latin typeface="UTM Avo" panose="02040603050506020204" pitchFamily="18" charset="0"/>
                <a:sym typeface="Wingdings" panose="05000000000000000000" pitchFamily="2" charset="2"/>
              </a:rPr>
              <a:t>nhân </a:t>
            </a:r>
            <a:r>
              <a:rPr lang="vi-VN" sz="4000" smtClean="0">
                <a:solidFill>
                  <a:srgbClr val="FF0000"/>
                </a:solidFill>
                <a:latin typeface="UTM Avo" panose="02040603050506020204" pitchFamily="18" charset="0"/>
                <a:sym typeface="Wingdings" panose="05000000000000000000" pitchFamily="2" charset="2"/>
              </a:rPr>
              <a:t>hậu</a:t>
            </a:r>
            <a:r>
              <a:rPr lang="en-US" sz="4000" smtClean="0">
                <a:solidFill>
                  <a:srgbClr val="FF0000"/>
                </a:solidFill>
                <a:latin typeface="UTM Avo" panose="02040603050506020204" pitchFamily="18" charset="0"/>
                <a:sym typeface="Wingdings" panose="05000000000000000000" pitchFamily="2" charset="2"/>
              </a:rPr>
              <a:t>.</a:t>
            </a:r>
            <a:endParaRPr lang="vi-VN" sz="4000" dirty="0">
              <a:solidFill>
                <a:srgbClr val="FF0000"/>
              </a:solidFill>
              <a:latin typeface="UTM Avo" panose="02040603050506020204" pitchFamily="18" charset="0"/>
            </a:endParaRPr>
          </a:p>
        </p:txBody>
      </p:sp>
      <p:sp>
        <p:nvSpPr>
          <p:cNvPr id="16" name="TextBox 15">
            <a:extLst>
              <a:ext uri="{FF2B5EF4-FFF2-40B4-BE49-F238E27FC236}">
                <a16:creationId xmlns:a16="http://schemas.microsoft.com/office/drawing/2014/main" xmlns="" id="{4C11A066-F8B2-42D4-B234-FDB73ABBA74E}"/>
              </a:ext>
            </a:extLst>
          </p:cNvPr>
          <p:cNvSpPr txBox="1"/>
          <p:nvPr/>
        </p:nvSpPr>
        <p:spPr>
          <a:xfrm>
            <a:off x="120653" y="2914367"/>
            <a:ext cx="11750217" cy="762113"/>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h. </a:t>
            </a:r>
            <a:r>
              <a:rPr lang="vi-VN" sz="4000" dirty="0">
                <a:latin typeface="UTM Avo" panose="02040603050506020204" pitchFamily="18" charset="0"/>
              </a:rPr>
              <a:t>Dấu câu nào thích hợp với các ô vuông dưới đây?</a:t>
            </a:r>
          </a:p>
        </p:txBody>
      </p:sp>
      <p:sp>
        <p:nvSpPr>
          <p:cNvPr id="2" name="Rectangle 1">
            <a:extLst>
              <a:ext uri="{FF2B5EF4-FFF2-40B4-BE49-F238E27FC236}">
                <a16:creationId xmlns:a16="http://schemas.microsoft.com/office/drawing/2014/main" xmlns="" id="{5419000D-A720-4CF5-9345-03300B92CA5D}"/>
              </a:ext>
            </a:extLst>
          </p:cNvPr>
          <p:cNvSpPr/>
          <p:nvPr/>
        </p:nvSpPr>
        <p:spPr>
          <a:xfrm>
            <a:off x="711494" y="4089774"/>
            <a:ext cx="11480506" cy="639002"/>
          </a:xfrm>
          <a:prstGeom prst="rect">
            <a:avLst/>
          </a:prstGeom>
        </p:spPr>
        <p:txBody>
          <a:bodyPr wrap="square" lIns="145143" tIns="72571" rIns="145143" bIns="72571">
            <a:spAutoFit/>
          </a:bodyPr>
          <a:lstStyle/>
          <a:p>
            <a:r>
              <a:rPr lang="vi-VN" sz="3200" dirty="0">
                <a:latin typeface="+mn-lt"/>
              </a:rPr>
              <a:t>Muông </a:t>
            </a:r>
            <a:r>
              <a:rPr lang="vi-VN" sz="3200">
                <a:latin typeface="+mn-lt"/>
              </a:rPr>
              <a:t>thú </a:t>
            </a:r>
            <a:r>
              <a:rPr lang="vi-VN" sz="3200" smtClean="0">
                <a:latin typeface="+mn-lt"/>
              </a:rPr>
              <a:t>đói</a:t>
            </a:r>
            <a:r>
              <a:rPr lang="vi-VN" sz="3200" b="1" smtClean="0">
                <a:solidFill>
                  <a:srgbClr val="FF0000"/>
                </a:solidFill>
                <a:latin typeface="+mn-lt"/>
              </a:rPr>
              <a:t>,</a:t>
            </a:r>
            <a:r>
              <a:rPr lang="vi-VN" sz="3200" b="1" smtClean="0">
                <a:latin typeface="+mn-lt"/>
              </a:rPr>
              <a:t> </a:t>
            </a:r>
            <a:r>
              <a:rPr lang="vi-VN" sz="3200" smtClean="0">
                <a:latin typeface="+mn-lt"/>
              </a:rPr>
              <a:t>rét</a:t>
            </a:r>
            <a:r>
              <a:rPr lang="vi-VN" sz="3200" b="1" smtClean="0">
                <a:solidFill>
                  <a:srgbClr val="FF0000"/>
                </a:solidFill>
                <a:latin typeface="+mn-lt"/>
              </a:rPr>
              <a:t>,</a:t>
            </a:r>
            <a:r>
              <a:rPr lang="vi-VN" sz="3200" b="1" smtClean="0">
                <a:latin typeface="+mn-lt"/>
              </a:rPr>
              <a:t> </a:t>
            </a:r>
            <a:r>
              <a:rPr lang="vi-VN" sz="3200" smtClean="0">
                <a:latin typeface="+mn-lt"/>
              </a:rPr>
              <a:t>ốm </a:t>
            </a:r>
            <a:r>
              <a:rPr lang="vi-VN" sz="3200" dirty="0">
                <a:latin typeface="+mn-lt"/>
              </a:rPr>
              <a:t>đau vì mùa đông kéo dài.</a:t>
            </a:r>
          </a:p>
        </p:txBody>
      </p:sp>
      <p:grpSp>
        <p:nvGrpSpPr>
          <p:cNvPr id="18" name="Group 17">
            <a:extLst>
              <a:ext uri="{FF2B5EF4-FFF2-40B4-BE49-F238E27FC236}">
                <a16:creationId xmlns:a16="http://schemas.microsoft.com/office/drawing/2014/main" xmlns="" id="{A53BFC7A-116A-4EA3-94B5-1030B5253968}"/>
              </a:ext>
            </a:extLst>
          </p:cNvPr>
          <p:cNvGrpSpPr/>
          <p:nvPr/>
        </p:nvGrpSpPr>
        <p:grpSpPr>
          <a:xfrm>
            <a:off x="3431841" y="4205158"/>
            <a:ext cx="197332" cy="408233"/>
            <a:chOff x="7507111" y="2996098"/>
            <a:chExt cx="417689" cy="417689"/>
          </a:xfrm>
        </p:grpSpPr>
        <p:sp>
          <p:nvSpPr>
            <p:cNvPr id="19" name="Rectangle 18">
              <a:extLst>
                <a:ext uri="{FF2B5EF4-FFF2-40B4-BE49-F238E27FC236}">
                  <a16:creationId xmlns:a16="http://schemas.microsoft.com/office/drawing/2014/main" xmlns="" id="{67ECA435-EC6B-44E3-AEAF-4B91512E4715}"/>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xmlns="" id="{5FF1978A-5BE9-42D7-A4FF-190784C40DEA}"/>
                </a:ext>
              </a:extLst>
            </p:cNvPr>
            <p:cNvCxnSpPr>
              <a:stCxn id="19" idx="0"/>
              <a:endCxn id="19"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xmlns="" id="{29808D1F-6F4E-4262-86C0-1E6AD5D6B4EF}"/>
                </a:ext>
              </a:extLst>
            </p:cNvPr>
            <p:cNvCxnSpPr>
              <a:stCxn id="19" idx="3"/>
              <a:endCxn id="19"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xmlns="" id="{541C6963-F61A-43B0-BA6F-91B46C3A84CB}"/>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28" name="Group 27">
            <a:extLst>
              <a:ext uri="{FF2B5EF4-FFF2-40B4-BE49-F238E27FC236}">
                <a16:creationId xmlns:a16="http://schemas.microsoft.com/office/drawing/2014/main" xmlns="" id="{A53BFC7A-116A-4EA3-94B5-1030B5253968}"/>
              </a:ext>
            </a:extLst>
          </p:cNvPr>
          <p:cNvGrpSpPr/>
          <p:nvPr/>
        </p:nvGrpSpPr>
        <p:grpSpPr>
          <a:xfrm>
            <a:off x="4117641" y="4213893"/>
            <a:ext cx="197332" cy="408233"/>
            <a:chOff x="7507111" y="2996098"/>
            <a:chExt cx="417689" cy="417689"/>
          </a:xfrm>
        </p:grpSpPr>
        <p:sp>
          <p:nvSpPr>
            <p:cNvPr id="29" name="Rectangle 28">
              <a:extLst>
                <a:ext uri="{FF2B5EF4-FFF2-40B4-BE49-F238E27FC236}">
                  <a16:creationId xmlns:a16="http://schemas.microsoft.com/office/drawing/2014/main" xmlns="" id="{67ECA435-EC6B-44E3-AEAF-4B91512E4715}"/>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xmlns="" id="{5FF1978A-5BE9-42D7-A4FF-190784C40DEA}"/>
                </a:ext>
              </a:extLst>
            </p:cNvPr>
            <p:cNvCxnSpPr>
              <a:stCxn id="29" idx="0"/>
              <a:endCxn id="29"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xmlns="" id="{29808D1F-6F4E-4262-86C0-1E6AD5D6B4EF}"/>
                </a:ext>
              </a:extLst>
            </p:cNvPr>
            <p:cNvCxnSpPr>
              <a:stCxn id="29" idx="3"/>
              <a:endCxn id="29"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xmlns="" id="{541C6963-F61A-43B0-BA6F-91B46C3A84CB}"/>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53725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8"/>
                                        </p:tgtEl>
                                      </p:cBhvr>
                                    </p:animEffect>
                                    <p:set>
                                      <p:cBhvr>
                                        <p:cTn id="39" dur="1" fill="hold">
                                          <p:stCondLst>
                                            <p:cond delay="499"/>
                                          </p:stCondLst>
                                        </p:cTn>
                                        <p:tgtEl>
                                          <p:spTgt spid="1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28"/>
                                        </p:tgtEl>
                                      </p:cBhvr>
                                    </p:animEffect>
                                    <p:set>
                                      <p:cBhvr>
                                        <p:cTn id="4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BD84CBEF-7A99-426D-B7A1-A1BD95071D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56" y="496183"/>
            <a:ext cx="2287184" cy="171538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xmlns="" id="{55D720B1-02DD-42EB-A6D3-7044BD0A2848}"/>
              </a:ext>
            </a:extLst>
          </p:cNvPr>
          <p:cNvGrpSpPr/>
          <p:nvPr/>
        </p:nvGrpSpPr>
        <p:grpSpPr>
          <a:xfrm>
            <a:off x="2034253" y="1854425"/>
            <a:ext cx="9141570" cy="4485392"/>
            <a:chOff x="1144267" y="1390819"/>
            <a:chExt cx="5142133" cy="3364044"/>
          </a:xfrm>
        </p:grpSpPr>
        <p:grpSp>
          <p:nvGrpSpPr>
            <p:cNvPr id="12" name="Group 11">
              <a:extLst>
                <a:ext uri="{FF2B5EF4-FFF2-40B4-BE49-F238E27FC236}">
                  <a16:creationId xmlns:a16="http://schemas.microsoft.com/office/drawing/2014/main" xmlns="" id="{955E398F-47EE-42ED-86DC-BCFDA4358F87}"/>
                </a:ext>
              </a:extLst>
            </p:cNvPr>
            <p:cNvGrpSpPr/>
            <p:nvPr/>
          </p:nvGrpSpPr>
          <p:grpSpPr>
            <a:xfrm>
              <a:off x="1144267" y="1390819"/>
              <a:ext cx="4405927" cy="3318271"/>
              <a:chOff x="1417547" y="1264224"/>
              <a:chExt cx="4405927" cy="3318271"/>
            </a:xfrm>
          </p:grpSpPr>
          <p:pic>
            <p:nvPicPr>
              <p:cNvPr id="14" name="Picture 13">
                <a:extLst>
                  <a:ext uri="{FF2B5EF4-FFF2-40B4-BE49-F238E27FC236}">
                    <a16:creationId xmlns:a16="http://schemas.microsoft.com/office/drawing/2014/main" xmlns="" id="{6CC6D292-62F5-44E4-BD52-17829BA97A47}"/>
                  </a:ext>
                </a:extLst>
              </p:cNvPr>
              <p:cNvPicPr>
                <a:picLocks noChangeAspect="1"/>
              </p:cNvPicPr>
              <p:nvPr/>
            </p:nvPicPr>
            <p:blipFill>
              <a:blip r:embed="rId4">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6" name="TextBox 15">
                <a:extLst>
                  <a:ext uri="{FF2B5EF4-FFF2-40B4-BE49-F238E27FC236}">
                    <a16:creationId xmlns:a16="http://schemas.microsoft.com/office/drawing/2014/main" xmlns="" id="{31FF28C2-B764-47A1-BE03-966156E4E956}"/>
                  </a:ext>
                </a:extLst>
              </p:cNvPr>
              <p:cNvSpPr txBox="1"/>
              <p:nvPr/>
            </p:nvSpPr>
            <p:spPr>
              <a:xfrm>
                <a:off x="2311404" y="2923359"/>
                <a:ext cx="3041009" cy="1159933"/>
              </a:xfrm>
              <a:prstGeom prst="rect">
                <a:avLst/>
              </a:prstGeom>
              <a:noFill/>
            </p:spPr>
            <p:txBody>
              <a:bodyPr wrap="square" rtlCol="0">
                <a:spAutoFit/>
              </a:bodyPr>
              <a:lstStyle/>
              <a:p>
                <a:pPr algn="ctr">
                  <a:lnSpc>
                    <a:spcPct val="150000"/>
                  </a:lnSpc>
                </a:pPr>
                <a:r>
                  <a:rPr lang="vi-VN" sz="6300" b="1" dirty="0">
                    <a:solidFill>
                      <a:schemeClr val="accent1">
                        <a:lumMod val="50000"/>
                      </a:schemeClr>
                    </a:solidFill>
                    <a:latin typeface="UTM Avo" panose="02040603050506020204" pitchFamily="18" charset="0"/>
                  </a:rPr>
                  <a:t>VIẾT</a:t>
                </a:r>
                <a:endParaRPr lang="en-US" sz="6300" b="1" dirty="0">
                  <a:solidFill>
                    <a:schemeClr val="accent1">
                      <a:lumMod val="50000"/>
                    </a:schemeClr>
                  </a:solidFill>
                  <a:latin typeface="UTM Avo" panose="02040603050506020204" pitchFamily="18" charset="0"/>
                </a:endParaRPr>
              </a:p>
            </p:txBody>
          </p:sp>
        </p:grpSp>
        <p:pic>
          <p:nvPicPr>
            <p:cNvPr id="13" name="Picture 2">
              <a:extLst>
                <a:ext uri="{FF2B5EF4-FFF2-40B4-BE49-F238E27FC236}">
                  <a16:creationId xmlns:a16="http://schemas.microsoft.com/office/drawing/2014/main" xmlns="" id="{C444118A-C49A-489E-B3FA-CA78EB57815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xmlns="" id="{91414B31-691F-4310-9450-0B79FE983A27}"/>
              </a:ext>
            </a:extLst>
          </p:cNvPr>
          <p:cNvSpPr txBox="1"/>
          <p:nvPr/>
        </p:nvSpPr>
        <p:spPr>
          <a:xfrm>
            <a:off x="3025850" y="272370"/>
            <a:ext cx="8509296" cy="1716220"/>
          </a:xfrm>
          <a:prstGeom prst="rect">
            <a:avLst/>
          </a:prstGeom>
          <a:noFill/>
        </p:spPr>
        <p:txBody>
          <a:bodyPr wrap="square" lIns="145143" tIns="72571" rIns="145143" bIns="72571" rtlCol="0">
            <a:spAutoFit/>
          </a:bodyPr>
          <a:lstStyle/>
          <a:p>
            <a:pPr algn="ctr"/>
            <a:r>
              <a:rPr lang="vi-VN" sz="5100" dirty="0">
                <a:solidFill>
                  <a:schemeClr val="accent2"/>
                </a:solidFill>
                <a:latin typeface="UTM Cookies" panose="02040603050506020204" pitchFamily="18" charset="0"/>
              </a:rPr>
              <a:t>PHẦN II</a:t>
            </a:r>
          </a:p>
          <a:p>
            <a:pPr algn="ctr"/>
            <a:r>
              <a:rPr lang="vi-VN" sz="5100" dirty="0">
                <a:solidFill>
                  <a:schemeClr val="accent2"/>
                </a:solidFill>
                <a:latin typeface="UTM Cookies" panose="02040603050506020204" pitchFamily="18" charset="0"/>
              </a:rPr>
              <a:t>ĐÁNH GIÁ CUỐI HỌC KÌ 2</a:t>
            </a:r>
            <a:endParaRPr lang="en-US" sz="51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41787921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5E76E4F-46A3-421C-AE4F-C2CCCEB2F1D1}"/>
              </a:ext>
            </a:extLst>
          </p:cNvPr>
          <p:cNvSpPr txBox="1"/>
          <p:nvPr/>
        </p:nvSpPr>
        <p:spPr>
          <a:xfrm>
            <a:off x="139765" y="-83103"/>
            <a:ext cx="10753511" cy="796737"/>
          </a:xfrm>
          <a:prstGeom prst="rect">
            <a:avLst/>
          </a:prstGeom>
          <a:noFill/>
        </p:spPr>
        <p:txBody>
          <a:bodyPr wrap="square" lIns="145143" tIns="72571" rIns="145143" bIns="72571" rtlCol="0">
            <a:spAutoFit/>
          </a:bodyPr>
          <a:lstStyle/>
          <a:p>
            <a:pPr>
              <a:lnSpc>
                <a:spcPct val="150000"/>
              </a:lnSpc>
            </a:pPr>
            <a:r>
              <a:rPr lang="en-US" sz="3200" b="1" dirty="0">
                <a:solidFill>
                  <a:srgbClr val="FF0000"/>
                </a:solidFill>
                <a:latin typeface="UTM Avo" panose="02040603050506020204" pitchFamily="18" charset="0"/>
              </a:rPr>
              <a:t>1. </a:t>
            </a:r>
            <a:r>
              <a:rPr lang="en-US" sz="3200" b="1" dirty="0">
                <a:latin typeface="UTM Avo" panose="02040603050506020204" pitchFamily="18" charset="0"/>
              </a:rPr>
              <a:t>Nghe – </a:t>
            </a:r>
            <a:r>
              <a:rPr lang="en-US" sz="3200" b="1" dirty="0" err="1">
                <a:latin typeface="UTM Avo" panose="02040603050506020204" pitchFamily="18" charset="0"/>
              </a:rPr>
              <a:t>viết</a:t>
            </a:r>
            <a:endParaRPr lang="en-US" sz="3200" b="1" dirty="0">
              <a:latin typeface="UTM Avo" panose="02040603050506020204" pitchFamily="18" charset="0"/>
            </a:endParaRPr>
          </a:p>
        </p:txBody>
      </p:sp>
      <p:sp>
        <p:nvSpPr>
          <p:cNvPr id="3" name="Rectangle 2">
            <a:extLst>
              <a:ext uri="{FF2B5EF4-FFF2-40B4-BE49-F238E27FC236}">
                <a16:creationId xmlns:a16="http://schemas.microsoft.com/office/drawing/2014/main" xmlns="" id="{7916A245-AB37-4B26-9126-AC4350AA3F49}"/>
              </a:ext>
            </a:extLst>
          </p:cNvPr>
          <p:cNvSpPr/>
          <p:nvPr/>
        </p:nvSpPr>
        <p:spPr>
          <a:xfrm>
            <a:off x="2575103" y="192663"/>
            <a:ext cx="4115982" cy="6609867"/>
          </a:xfrm>
          <a:prstGeom prst="rect">
            <a:avLst/>
          </a:prstGeom>
        </p:spPr>
        <p:txBody>
          <a:bodyPr wrap="square" lIns="145143" tIns="72571" rIns="145143" bIns="72571">
            <a:spAutoFit/>
          </a:bodyPr>
          <a:lstStyle/>
          <a:p>
            <a:r>
              <a:rPr lang="en-US" sz="2800" b="1" smtClean="0">
                <a:solidFill>
                  <a:srgbClr val="FF0000"/>
                </a:solidFill>
                <a:latin typeface="+mn-lt"/>
              </a:rPr>
              <a:t>           </a:t>
            </a:r>
            <a:r>
              <a:rPr lang="vi-VN" sz="2800" b="1" smtClean="0">
                <a:solidFill>
                  <a:srgbClr val="FF0000"/>
                </a:solidFill>
                <a:latin typeface="+mn-lt"/>
              </a:rPr>
              <a:t>Cây </a:t>
            </a:r>
            <a:r>
              <a:rPr lang="vi-VN" sz="2800" b="1" dirty="0">
                <a:solidFill>
                  <a:srgbClr val="FF0000"/>
                </a:solidFill>
                <a:latin typeface="+mn-lt"/>
              </a:rPr>
              <a:t>bàng</a:t>
            </a:r>
          </a:p>
          <a:p>
            <a:r>
              <a:rPr lang="vi-VN" sz="2800" dirty="0">
                <a:latin typeface="+mn-lt"/>
              </a:rPr>
              <a:t>Cứ vào mùa đông</a:t>
            </a:r>
          </a:p>
          <a:p>
            <a:r>
              <a:rPr lang="vi-VN" sz="2800" dirty="0">
                <a:latin typeface="+mn-lt"/>
              </a:rPr>
              <a:t>Gió về rét buốt</a:t>
            </a:r>
          </a:p>
          <a:p>
            <a:r>
              <a:rPr lang="vi-VN" sz="2800" dirty="0">
                <a:latin typeface="+mn-lt"/>
              </a:rPr>
              <a:t>Cây bàng trụi trơ</a:t>
            </a:r>
          </a:p>
          <a:p>
            <a:r>
              <a:rPr lang="vi-VN" sz="2800" dirty="0">
                <a:latin typeface="+mn-lt"/>
              </a:rPr>
              <a:t>Lá cành rụng hết</a:t>
            </a:r>
          </a:p>
          <a:p>
            <a:endParaRPr lang="vi-VN" sz="2800" dirty="0">
              <a:latin typeface="+mn-lt"/>
            </a:endParaRPr>
          </a:p>
          <a:p>
            <a:r>
              <a:rPr lang="vi-VN" sz="2800" dirty="0">
                <a:latin typeface="+mn-lt"/>
              </a:rPr>
              <a:t>Chắc là nó rét!</a:t>
            </a:r>
          </a:p>
          <a:p>
            <a:r>
              <a:rPr lang="vi-VN" sz="2800" dirty="0">
                <a:latin typeface="+mn-lt"/>
              </a:rPr>
              <a:t>Khi vào mùa nắng</a:t>
            </a:r>
          </a:p>
          <a:p>
            <a:r>
              <a:rPr lang="vi-VN" sz="2800" dirty="0">
                <a:latin typeface="+mn-lt"/>
              </a:rPr>
              <a:t>Tán lá xòe ra</a:t>
            </a:r>
          </a:p>
          <a:p>
            <a:r>
              <a:rPr lang="vi-VN" sz="2800" dirty="0">
                <a:latin typeface="+mn-lt"/>
              </a:rPr>
              <a:t>Như cái ô to</a:t>
            </a:r>
          </a:p>
          <a:p>
            <a:endParaRPr lang="vi-VN" sz="2800" dirty="0">
              <a:latin typeface="+mn-lt"/>
            </a:endParaRPr>
          </a:p>
          <a:p>
            <a:r>
              <a:rPr lang="vi-VN" sz="2800" dirty="0">
                <a:latin typeface="+mn-lt"/>
              </a:rPr>
              <a:t>Đang làm bóng mát</a:t>
            </a:r>
          </a:p>
          <a:p>
            <a:r>
              <a:rPr lang="vi-VN" sz="2800" dirty="0">
                <a:latin typeface="+mn-lt"/>
              </a:rPr>
              <a:t>Bóng bàng tròn lắm</a:t>
            </a:r>
          </a:p>
          <a:p>
            <a:r>
              <a:rPr lang="vi-VN" sz="2800" dirty="0">
                <a:latin typeface="+mn-lt"/>
              </a:rPr>
              <a:t>Tròn như cái nong</a:t>
            </a:r>
          </a:p>
          <a:p>
            <a:r>
              <a:rPr lang="vi-VN" sz="2800" dirty="0">
                <a:latin typeface="+mn-lt"/>
              </a:rPr>
              <a:t>Em ngồi vào trong</a:t>
            </a:r>
          </a:p>
        </p:txBody>
      </p:sp>
      <p:grpSp>
        <p:nvGrpSpPr>
          <p:cNvPr id="6" name="Group 5">
            <a:extLst>
              <a:ext uri="{FF2B5EF4-FFF2-40B4-BE49-F238E27FC236}">
                <a16:creationId xmlns:a16="http://schemas.microsoft.com/office/drawing/2014/main" xmlns="" id="{3ED2CA54-9CCF-4013-A858-75583F9327F7}"/>
              </a:ext>
            </a:extLst>
          </p:cNvPr>
          <p:cNvGrpSpPr/>
          <p:nvPr/>
        </p:nvGrpSpPr>
        <p:grpSpPr>
          <a:xfrm>
            <a:off x="6691085" y="602511"/>
            <a:ext cx="4871969" cy="5813760"/>
            <a:chOff x="2559741" y="451883"/>
            <a:chExt cx="3944477" cy="4360320"/>
          </a:xfrm>
        </p:grpSpPr>
        <p:sp>
          <p:nvSpPr>
            <p:cNvPr id="8" name="Oval 7">
              <a:extLst>
                <a:ext uri="{FF2B5EF4-FFF2-40B4-BE49-F238E27FC236}">
                  <a16:creationId xmlns:a16="http://schemas.microsoft.com/office/drawing/2014/main" xmlns="" id="{33AFB618-EED9-4D82-9623-7632A6BAEBA7}"/>
                </a:ext>
              </a:extLst>
            </p:cNvPr>
            <p:cNvSpPr/>
            <p:nvPr/>
          </p:nvSpPr>
          <p:spPr>
            <a:xfrm>
              <a:off x="3646345" y="4261048"/>
              <a:ext cx="2429242" cy="551155"/>
            </a:xfrm>
            <a:prstGeom prst="ellipse">
              <a:avLst/>
            </a:prstGeom>
            <a:solidFill>
              <a:schemeClr val="accent2">
                <a:lumMod val="85000"/>
              </a:schemeClr>
            </a:solidFill>
            <a:ln>
              <a:solidFill>
                <a:schemeClr val="accent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Picture 8">
              <a:extLst>
                <a:ext uri="{FF2B5EF4-FFF2-40B4-BE49-F238E27FC236}">
                  <a16:creationId xmlns:a16="http://schemas.microsoft.com/office/drawing/2014/main" xmlns="" id="{57917AB9-2365-4B58-9C53-BE45D983A171}"/>
                </a:ext>
              </a:extLst>
            </p:cNvPr>
            <p:cNvPicPr>
              <a:picLocks noChangeAspect="1"/>
            </p:cNvPicPr>
            <p:nvPr/>
          </p:nvPicPr>
          <p:blipFill>
            <a:blip r:embed="rId3"/>
            <a:stretch>
              <a:fillRect/>
            </a:stretch>
          </p:blipFill>
          <p:spPr>
            <a:xfrm flipH="1">
              <a:off x="2559741" y="451883"/>
              <a:ext cx="3944477" cy="4239733"/>
            </a:xfrm>
            <a:prstGeom prst="rect">
              <a:avLst/>
            </a:prstGeom>
          </p:spPr>
        </p:pic>
      </p:grpSp>
    </p:spTree>
    <p:custDataLst>
      <p:tags r:id="rId1"/>
    </p:custDataLst>
    <p:extLst>
      <p:ext uri="{BB962C8B-B14F-4D97-AF65-F5344CB8AC3E}">
        <p14:creationId xmlns:p14="http://schemas.microsoft.com/office/powerpoint/2010/main" val="33653093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83195" y="-129434"/>
            <a:ext cx="10753511"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2. </a:t>
            </a:r>
            <a:r>
              <a:rPr lang="vi-VN" sz="3600" b="1" dirty="0">
                <a:solidFill>
                  <a:schemeClr val="accent4">
                    <a:lumMod val="50000"/>
                  </a:schemeClr>
                </a:solidFill>
                <a:latin typeface="UTM Avo" panose="02040603050506020204" pitchFamily="18" charset="0"/>
              </a:rPr>
              <a:t>Chọn a hoặc b.</a:t>
            </a:r>
          </a:p>
        </p:txBody>
      </p:sp>
      <p:sp>
        <p:nvSpPr>
          <p:cNvPr id="4" name="TextBox 3">
            <a:extLst>
              <a:ext uri="{FF2B5EF4-FFF2-40B4-BE49-F238E27FC236}">
                <a16:creationId xmlns:a16="http://schemas.microsoft.com/office/drawing/2014/main" xmlns="" id="{9276A994-E94F-466B-82F8-DE437F2572E3}"/>
              </a:ext>
            </a:extLst>
          </p:cNvPr>
          <p:cNvSpPr txBox="1"/>
          <p:nvPr/>
        </p:nvSpPr>
        <p:spPr>
          <a:xfrm>
            <a:off x="186442" y="787479"/>
            <a:ext cx="6759635" cy="639002"/>
          </a:xfrm>
          <a:prstGeom prst="rect">
            <a:avLst/>
          </a:prstGeom>
          <a:noFill/>
        </p:spPr>
        <p:txBody>
          <a:bodyPr wrap="none" lIns="145143" tIns="72571" rIns="145143" bIns="72571" rtlCol="0">
            <a:spAutoFit/>
          </a:bodyPr>
          <a:lstStyle/>
          <a:p>
            <a:r>
              <a:rPr lang="vi-VN" sz="3200" dirty="0">
                <a:latin typeface="+mn-lt"/>
              </a:rPr>
              <a:t>a. Chọn </a:t>
            </a:r>
            <a:r>
              <a:rPr lang="vi-VN" sz="3200" b="1" i="1" dirty="0">
                <a:solidFill>
                  <a:srgbClr val="FF0000"/>
                </a:solidFill>
                <a:latin typeface="+mn-lt"/>
              </a:rPr>
              <a:t>s</a:t>
            </a:r>
            <a:r>
              <a:rPr lang="vi-VN" sz="3200" b="1" i="1" dirty="0">
                <a:latin typeface="+mn-lt"/>
              </a:rPr>
              <a:t> </a:t>
            </a:r>
            <a:r>
              <a:rPr lang="vi-VN" sz="3200" dirty="0">
                <a:latin typeface="+mn-lt"/>
              </a:rPr>
              <a:t>hoặc </a:t>
            </a:r>
            <a:r>
              <a:rPr lang="vi-VN" sz="3200" b="1" i="1" dirty="0">
                <a:solidFill>
                  <a:srgbClr val="FF0000"/>
                </a:solidFill>
                <a:latin typeface="+mn-lt"/>
              </a:rPr>
              <a:t>x</a:t>
            </a:r>
            <a:r>
              <a:rPr lang="vi-VN" sz="3200" i="1" dirty="0">
                <a:latin typeface="+mn-lt"/>
              </a:rPr>
              <a:t> </a:t>
            </a:r>
            <a:r>
              <a:rPr lang="vi-VN" sz="3200" dirty="0">
                <a:latin typeface="+mn-lt"/>
              </a:rPr>
              <a:t>thay cho ô vuông.</a:t>
            </a:r>
          </a:p>
        </p:txBody>
      </p:sp>
      <p:sp>
        <p:nvSpPr>
          <p:cNvPr id="5" name="TextBox 4">
            <a:extLst>
              <a:ext uri="{FF2B5EF4-FFF2-40B4-BE49-F238E27FC236}">
                <a16:creationId xmlns:a16="http://schemas.microsoft.com/office/drawing/2014/main" xmlns="" id="{9AA91FFD-BC04-4CEA-9D53-F54AA180B618}"/>
              </a:ext>
            </a:extLst>
          </p:cNvPr>
          <p:cNvSpPr txBox="1"/>
          <p:nvPr/>
        </p:nvSpPr>
        <p:spPr>
          <a:xfrm>
            <a:off x="2725940" y="1463360"/>
            <a:ext cx="6269479" cy="3839878"/>
          </a:xfrm>
          <a:prstGeom prst="rect">
            <a:avLst/>
          </a:prstGeom>
          <a:noFill/>
        </p:spPr>
        <p:txBody>
          <a:bodyPr wrap="square" lIns="145143" tIns="72571" rIns="145143" bIns="72571" rtlCol="0">
            <a:spAutoFit/>
          </a:bodyPr>
          <a:lstStyle/>
          <a:p>
            <a:pPr>
              <a:lnSpc>
                <a:spcPct val="150000"/>
              </a:lnSpc>
            </a:pPr>
            <a:r>
              <a:rPr lang="vi-VN" sz="3200" dirty="0">
                <a:latin typeface="+mn-lt"/>
              </a:rPr>
              <a:t>Hàng chuối </a:t>
            </a:r>
            <a:r>
              <a:rPr lang="vi-VN" sz="3200">
                <a:latin typeface="+mn-lt"/>
              </a:rPr>
              <a:t>lên </a:t>
            </a:r>
            <a:r>
              <a:rPr lang="vi-VN" sz="3200" b="1" smtClean="0">
                <a:solidFill>
                  <a:srgbClr val="FF0000"/>
                </a:solidFill>
                <a:latin typeface="+mn-lt"/>
              </a:rPr>
              <a:t>x</a:t>
            </a:r>
            <a:r>
              <a:rPr lang="vi-VN" sz="3200" smtClean="0">
                <a:latin typeface="+mn-lt"/>
              </a:rPr>
              <a:t>anh </a:t>
            </a:r>
            <a:r>
              <a:rPr lang="vi-VN" sz="3200" dirty="0">
                <a:latin typeface="+mn-lt"/>
              </a:rPr>
              <a:t>mướt</a:t>
            </a:r>
          </a:p>
          <a:p>
            <a:pPr>
              <a:lnSpc>
                <a:spcPct val="150000"/>
              </a:lnSpc>
            </a:pPr>
            <a:r>
              <a:rPr lang="vi-VN" sz="3200" dirty="0">
                <a:latin typeface="+mn-lt"/>
              </a:rPr>
              <a:t>Phi lao reo trập trùng</a:t>
            </a:r>
          </a:p>
          <a:p>
            <a:pPr>
              <a:lnSpc>
                <a:spcPct val="150000"/>
              </a:lnSpc>
            </a:pPr>
            <a:r>
              <a:rPr lang="vi-VN" sz="3200" dirty="0">
                <a:latin typeface="+mn-lt"/>
              </a:rPr>
              <a:t>Vài ngôi nhà ngói đỏ</a:t>
            </a:r>
          </a:p>
          <a:p>
            <a:pPr>
              <a:lnSpc>
                <a:spcPct val="150000"/>
              </a:lnSpc>
            </a:pPr>
            <a:r>
              <a:rPr lang="vi-VN" sz="3200" dirty="0">
                <a:latin typeface="+mn-lt"/>
              </a:rPr>
              <a:t>In </a:t>
            </a:r>
            <a:r>
              <a:rPr lang="vi-VN" sz="3200">
                <a:latin typeface="+mn-lt"/>
              </a:rPr>
              <a:t>bóng </a:t>
            </a:r>
            <a:r>
              <a:rPr lang="vi-VN" sz="3200" b="1" smtClean="0">
                <a:solidFill>
                  <a:srgbClr val="FF0000"/>
                </a:solidFill>
                <a:latin typeface="+mn-lt"/>
              </a:rPr>
              <a:t>x</a:t>
            </a:r>
            <a:r>
              <a:rPr lang="vi-VN" sz="3200" smtClean="0">
                <a:latin typeface="+mn-lt"/>
              </a:rPr>
              <a:t>uống </a:t>
            </a:r>
            <a:r>
              <a:rPr lang="vi-VN" sz="3200">
                <a:latin typeface="+mn-lt"/>
              </a:rPr>
              <a:t>dòng </a:t>
            </a:r>
            <a:r>
              <a:rPr lang="vi-VN" sz="3200" b="1" smtClean="0">
                <a:solidFill>
                  <a:srgbClr val="FF0000"/>
                </a:solidFill>
                <a:latin typeface="+mn-lt"/>
              </a:rPr>
              <a:t>s</a:t>
            </a:r>
            <a:r>
              <a:rPr lang="vi-VN" sz="3200" smtClean="0">
                <a:latin typeface="+mn-lt"/>
              </a:rPr>
              <a:t>ông.</a:t>
            </a:r>
            <a:endParaRPr lang="en-US" sz="3200" smtClean="0">
              <a:latin typeface="+mn-lt"/>
            </a:endParaRPr>
          </a:p>
          <a:p>
            <a:pPr>
              <a:lnSpc>
                <a:spcPct val="150000"/>
              </a:lnSpc>
            </a:pPr>
            <a:r>
              <a:rPr lang="en-US" sz="3200" smtClean="0"/>
              <a:t>                               </a:t>
            </a:r>
            <a:r>
              <a:rPr lang="vi-VN" sz="2000" smtClean="0">
                <a:latin typeface="+mn-lt"/>
              </a:rPr>
              <a:t>(</a:t>
            </a:r>
            <a:r>
              <a:rPr lang="vi-VN" sz="2000" i="1" dirty="0">
                <a:latin typeface="+mn-lt"/>
              </a:rPr>
              <a:t>Theo </a:t>
            </a:r>
            <a:r>
              <a:rPr lang="vi-VN" sz="2000" dirty="0">
                <a:latin typeface="+mn-lt"/>
              </a:rPr>
              <a:t>Trần Đăng Khoa)</a:t>
            </a:r>
          </a:p>
        </p:txBody>
      </p:sp>
      <p:grpSp>
        <p:nvGrpSpPr>
          <p:cNvPr id="6" name="Group 5">
            <a:extLst>
              <a:ext uri="{FF2B5EF4-FFF2-40B4-BE49-F238E27FC236}">
                <a16:creationId xmlns:a16="http://schemas.microsoft.com/office/drawing/2014/main" xmlns="" id="{97A1B3E2-B8F1-4784-AFE2-DA501B9B5A7D}"/>
              </a:ext>
            </a:extLst>
          </p:cNvPr>
          <p:cNvGrpSpPr/>
          <p:nvPr/>
        </p:nvGrpSpPr>
        <p:grpSpPr>
          <a:xfrm>
            <a:off x="5671569" y="1584737"/>
            <a:ext cx="232652" cy="497100"/>
            <a:chOff x="7507111" y="2996098"/>
            <a:chExt cx="417689" cy="417689"/>
          </a:xfrm>
        </p:grpSpPr>
        <p:sp>
          <p:nvSpPr>
            <p:cNvPr id="7" name="Rectangle 6">
              <a:extLst>
                <a:ext uri="{FF2B5EF4-FFF2-40B4-BE49-F238E27FC236}">
                  <a16:creationId xmlns:a16="http://schemas.microsoft.com/office/drawing/2014/main" xmlns="" id="{62CE6043-EDE8-4D83-8133-7409DF0D0350}"/>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xmlns="" id="{8C416BE2-CAA4-48D9-BCF7-A99CF33A6B56}"/>
                </a:ext>
              </a:extLst>
            </p:cNvPr>
            <p:cNvCxnSpPr>
              <a:stCxn id="7" idx="0"/>
              <a:endCxn id="7"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xmlns="" id="{D2D52C44-C2E6-401B-8659-F28ABF68CB80}"/>
                </a:ext>
              </a:extLst>
            </p:cNvPr>
            <p:cNvCxnSpPr>
              <a:stCxn id="7" idx="3"/>
              <a:endCxn id="7"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xmlns="" id="{1B7F2C74-A632-480F-9891-8B207A37C8F0}"/>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11" name="Group 10">
            <a:extLst>
              <a:ext uri="{FF2B5EF4-FFF2-40B4-BE49-F238E27FC236}">
                <a16:creationId xmlns:a16="http://schemas.microsoft.com/office/drawing/2014/main" xmlns="" id="{5308CE13-1808-48AC-9965-3322DBD9F025}"/>
              </a:ext>
            </a:extLst>
          </p:cNvPr>
          <p:cNvGrpSpPr/>
          <p:nvPr/>
        </p:nvGrpSpPr>
        <p:grpSpPr>
          <a:xfrm>
            <a:off x="4310741" y="3871799"/>
            <a:ext cx="232652" cy="488778"/>
            <a:chOff x="7507111" y="2996098"/>
            <a:chExt cx="417689" cy="417689"/>
          </a:xfrm>
        </p:grpSpPr>
        <p:sp>
          <p:nvSpPr>
            <p:cNvPr id="12" name="Rectangle 11">
              <a:extLst>
                <a:ext uri="{FF2B5EF4-FFF2-40B4-BE49-F238E27FC236}">
                  <a16:creationId xmlns:a16="http://schemas.microsoft.com/office/drawing/2014/main" xmlns="" id="{3C816973-FB17-4993-91CC-6F5DBDC5C77F}"/>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xmlns="" id="{E2D2643D-C787-4C5B-A9EC-00C3A7368C1F}"/>
                </a:ext>
              </a:extLst>
            </p:cNvPr>
            <p:cNvCxnSpPr>
              <a:stCxn id="12" idx="0"/>
              <a:endCxn id="12"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xmlns="" id="{9532CD75-5C4E-44A2-897C-C7D84A41D5E1}"/>
                </a:ext>
              </a:extLst>
            </p:cNvPr>
            <p:cNvCxnSpPr>
              <a:stCxn id="12" idx="3"/>
              <a:endCxn id="12"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xmlns="" id="{16F70621-35EC-4B99-BDEB-850D537D038E}"/>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28" name="Group 27">
            <a:extLst>
              <a:ext uri="{FF2B5EF4-FFF2-40B4-BE49-F238E27FC236}">
                <a16:creationId xmlns:a16="http://schemas.microsoft.com/office/drawing/2014/main" xmlns="" id="{AE1123FC-AA85-4FE5-928A-BE01FAA113CD}"/>
              </a:ext>
            </a:extLst>
          </p:cNvPr>
          <p:cNvGrpSpPr/>
          <p:nvPr/>
        </p:nvGrpSpPr>
        <p:grpSpPr>
          <a:xfrm>
            <a:off x="6552188" y="3871799"/>
            <a:ext cx="232652" cy="460047"/>
            <a:chOff x="7507111" y="2996098"/>
            <a:chExt cx="417689" cy="417689"/>
          </a:xfrm>
        </p:grpSpPr>
        <p:sp>
          <p:nvSpPr>
            <p:cNvPr id="29" name="Rectangle 28">
              <a:extLst>
                <a:ext uri="{FF2B5EF4-FFF2-40B4-BE49-F238E27FC236}">
                  <a16:creationId xmlns:a16="http://schemas.microsoft.com/office/drawing/2014/main" xmlns="" id="{5BC1B9D0-AED1-4605-AD38-A56F6510A820}"/>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xmlns="" id="{9F568785-5495-42B7-8471-76403414DFCA}"/>
                </a:ext>
              </a:extLst>
            </p:cNvPr>
            <p:cNvCxnSpPr>
              <a:stCxn id="29" idx="0"/>
              <a:endCxn id="29"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xmlns="" id="{058AAF05-0D41-48E1-9EFA-584A2140BF7B}"/>
                </a:ext>
              </a:extLst>
            </p:cNvPr>
            <p:cNvCxnSpPr>
              <a:stCxn id="29" idx="3"/>
              <a:endCxn id="29"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xmlns="" id="{0D291130-3966-4D49-83A9-28B8B99A1629}"/>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36613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83195" y="-129434"/>
            <a:ext cx="10753511"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2. </a:t>
            </a:r>
            <a:r>
              <a:rPr lang="vi-VN" sz="3600" b="1" dirty="0">
                <a:solidFill>
                  <a:schemeClr val="accent4">
                    <a:lumMod val="50000"/>
                  </a:schemeClr>
                </a:solidFill>
                <a:latin typeface="UTM Avo" panose="02040603050506020204" pitchFamily="18" charset="0"/>
              </a:rPr>
              <a:t>Chọn a hoặc b.</a:t>
            </a:r>
          </a:p>
        </p:txBody>
      </p:sp>
      <p:sp>
        <p:nvSpPr>
          <p:cNvPr id="38" name="TextBox 37">
            <a:extLst>
              <a:ext uri="{FF2B5EF4-FFF2-40B4-BE49-F238E27FC236}">
                <a16:creationId xmlns:a16="http://schemas.microsoft.com/office/drawing/2014/main" xmlns="" id="{EC2D5736-982C-410A-BE48-2F5921589595}"/>
              </a:ext>
            </a:extLst>
          </p:cNvPr>
          <p:cNvSpPr txBox="1"/>
          <p:nvPr/>
        </p:nvSpPr>
        <p:spPr>
          <a:xfrm>
            <a:off x="242404" y="855556"/>
            <a:ext cx="9034296" cy="639002"/>
          </a:xfrm>
          <a:prstGeom prst="rect">
            <a:avLst/>
          </a:prstGeom>
          <a:noFill/>
        </p:spPr>
        <p:txBody>
          <a:bodyPr wrap="none" lIns="145143" tIns="72571" rIns="145143" bIns="72571" rtlCol="0">
            <a:spAutoFit/>
          </a:bodyPr>
          <a:lstStyle/>
          <a:p>
            <a:r>
              <a:rPr lang="vi-VN" sz="3200" dirty="0">
                <a:latin typeface="+mn-lt"/>
              </a:rPr>
              <a:t>b. Chọn </a:t>
            </a:r>
            <a:r>
              <a:rPr lang="vi-VN" sz="3200" b="1" i="1" dirty="0">
                <a:solidFill>
                  <a:srgbClr val="FF0000"/>
                </a:solidFill>
                <a:latin typeface="+mn-lt"/>
              </a:rPr>
              <a:t>dấu hỏi </a:t>
            </a:r>
            <a:r>
              <a:rPr lang="vi-VN" sz="3200" dirty="0">
                <a:latin typeface="+mn-lt"/>
              </a:rPr>
              <a:t>hoặc </a:t>
            </a:r>
            <a:r>
              <a:rPr lang="vi-VN" sz="3200" b="1" i="1" dirty="0">
                <a:solidFill>
                  <a:srgbClr val="FF0000"/>
                </a:solidFill>
                <a:latin typeface="+mn-lt"/>
              </a:rPr>
              <a:t>dấu ngã </a:t>
            </a:r>
            <a:r>
              <a:rPr lang="vi-VN" sz="3200" dirty="0">
                <a:latin typeface="+mn-lt"/>
              </a:rPr>
              <a:t>cho chữ in đậm.</a:t>
            </a:r>
          </a:p>
        </p:txBody>
      </p:sp>
      <p:sp>
        <p:nvSpPr>
          <p:cNvPr id="39" name="TextBox 38">
            <a:extLst>
              <a:ext uri="{FF2B5EF4-FFF2-40B4-BE49-F238E27FC236}">
                <a16:creationId xmlns:a16="http://schemas.microsoft.com/office/drawing/2014/main" xmlns="" id="{AE98A9DD-10F5-4300-984D-446C6488BC4C}"/>
              </a:ext>
            </a:extLst>
          </p:cNvPr>
          <p:cNvSpPr txBox="1"/>
          <p:nvPr/>
        </p:nvSpPr>
        <p:spPr>
          <a:xfrm>
            <a:off x="3057297" y="1618519"/>
            <a:ext cx="6014132" cy="3516713"/>
          </a:xfrm>
          <a:prstGeom prst="rect">
            <a:avLst/>
          </a:prstGeom>
          <a:noFill/>
        </p:spPr>
        <p:txBody>
          <a:bodyPr wrap="square" lIns="145143" tIns="72571" rIns="145143" bIns="72571" rtlCol="0">
            <a:spAutoFit/>
          </a:bodyPr>
          <a:lstStyle/>
          <a:p>
            <a:pPr>
              <a:lnSpc>
                <a:spcPct val="150000"/>
              </a:lnSpc>
            </a:pPr>
            <a:r>
              <a:rPr lang="vi-VN" sz="3200" dirty="0">
                <a:latin typeface="+mn-lt"/>
              </a:rPr>
              <a:t>Một bác chài lặng </a:t>
            </a:r>
            <a:r>
              <a:rPr lang="vi-VN" sz="3200" b="1" dirty="0">
                <a:latin typeface="+mn-lt"/>
              </a:rPr>
              <a:t>le</a:t>
            </a:r>
          </a:p>
          <a:p>
            <a:pPr>
              <a:lnSpc>
                <a:spcPct val="150000"/>
              </a:lnSpc>
            </a:pPr>
            <a:r>
              <a:rPr lang="vi-VN" sz="3200" dirty="0">
                <a:latin typeface="+mn-lt"/>
              </a:rPr>
              <a:t>Buông câu trong bóng chiều</a:t>
            </a:r>
          </a:p>
          <a:p>
            <a:pPr>
              <a:lnSpc>
                <a:spcPct val="150000"/>
              </a:lnSpc>
            </a:pPr>
            <a:r>
              <a:rPr lang="vi-VN" sz="3200" b="1" dirty="0">
                <a:latin typeface="+mn-lt"/>
              </a:rPr>
              <a:t>Bông </a:t>
            </a:r>
            <a:r>
              <a:rPr lang="vi-VN" sz="3200" dirty="0">
                <a:latin typeface="+mn-lt"/>
              </a:rPr>
              <a:t>nhiên con cá </a:t>
            </a:r>
            <a:r>
              <a:rPr lang="vi-VN" sz="3200" b="1" dirty="0">
                <a:latin typeface="+mn-lt"/>
              </a:rPr>
              <a:t>nho</a:t>
            </a:r>
          </a:p>
          <a:p>
            <a:pPr>
              <a:lnSpc>
                <a:spcPct val="150000"/>
              </a:lnSpc>
            </a:pPr>
            <a:r>
              <a:rPr lang="vi-VN" sz="3200" b="1" dirty="0">
                <a:latin typeface="+mn-lt"/>
              </a:rPr>
              <a:t>Nhay </a:t>
            </a:r>
            <a:r>
              <a:rPr lang="vi-VN" sz="3200" dirty="0">
                <a:latin typeface="+mn-lt"/>
              </a:rPr>
              <a:t>lên thuyền như trêu.</a:t>
            </a:r>
          </a:p>
          <a:p>
            <a:pPr algn="r">
              <a:lnSpc>
                <a:spcPct val="150000"/>
              </a:lnSpc>
            </a:pPr>
            <a:r>
              <a:rPr lang="en-US" dirty="0" smtClean="0">
                <a:latin typeface="+mn-lt"/>
              </a:rPr>
              <a:t>           </a:t>
            </a:r>
            <a:r>
              <a:rPr lang="vi-VN" dirty="0" smtClean="0">
                <a:latin typeface="+mn-lt"/>
              </a:rPr>
              <a:t>(</a:t>
            </a:r>
            <a:r>
              <a:rPr lang="vi-VN" i="1" dirty="0">
                <a:latin typeface="+mn-lt"/>
              </a:rPr>
              <a:t>Theo </a:t>
            </a:r>
            <a:r>
              <a:rPr lang="vi-VN" dirty="0">
                <a:latin typeface="+mn-lt"/>
              </a:rPr>
              <a:t>Trần Đăng Khoa</a:t>
            </a:r>
            <a:r>
              <a:rPr lang="vi-VN" dirty="0" smtClean="0">
                <a:latin typeface="+mn-lt"/>
              </a:rPr>
              <a:t>)</a:t>
            </a:r>
            <a:r>
              <a:rPr lang="en-US" dirty="0" smtClean="0">
                <a:latin typeface="+mn-lt"/>
              </a:rPr>
              <a:t> </a:t>
            </a:r>
            <a:endParaRPr lang="vi-VN" dirty="0">
              <a:latin typeface="+mn-lt"/>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244" y="3986428"/>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215" y="1848703"/>
            <a:ext cx="2286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4644" y="3247381"/>
            <a:ext cx="2286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215" y="3257812"/>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1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672CA47-90C4-4131-9C5D-2D1CFDAADE3D}"/>
              </a:ext>
            </a:extLst>
          </p:cNvPr>
          <p:cNvSpPr txBox="1"/>
          <p:nvPr/>
        </p:nvSpPr>
        <p:spPr>
          <a:xfrm>
            <a:off x="153187" y="210605"/>
            <a:ext cx="11908183" cy="1008334"/>
          </a:xfrm>
          <a:prstGeom prst="rect">
            <a:avLst/>
          </a:prstGeom>
          <a:noFill/>
        </p:spPr>
        <p:txBody>
          <a:bodyPr wrap="square" lIns="145143" tIns="72571" rIns="145143" bIns="72571" rtlCol="0">
            <a:spAutoFit/>
          </a:bodyPr>
          <a:lstStyle/>
          <a:p>
            <a:r>
              <a:rPr lang="vi-VN" sz="2800" b="1" dirty="0">
                <a:solidFill>
                  <a:srgbClr val="FF0000"/>
                </a:solidFill>
                <a:latin typeface="UTM Avo" panose="02040603050506020204" pitchFamily="18" charset="0"/>
              </a:rPr>
              <a:t>3. </a:t>
            </a:r>
            <a:r>
              <a:rPr lang="vi-VN" sz="2800" b="1" dirty="0">
                <a:latin typeface="UTM Avo" panose="02040603050506020204" pitchFamily="18" charset="0"/>
              </a:rPr>
              <a:t>Viết 4 – 5 câu kể lại một hoạt động ở trường hoặc lớp em (biểu diễn văn nghệ, đi tham quan, đồng diễn thể dục,...)</a:t>
            </a:r>
          </a:p>
        </p:txBody>
      </p:sp>
      <p:sp>
        <p:nvSpPr>
          <p:cNvPr id="6" name="TextBox 5">
            <a:extLst>
              <a:ext uri="{FF2B5EF4-FFF2-40B4-BE49-F238E27FC236}">
                <a16:creationId xmlns:a16="http://schemas.microsoft.com/office/drawing/2014/main" xmlns="" id="{96479105-1B00-4E8D-BE8C-94528F37D089}"/>
              </a:ext>
            </a:extLst>
          </p:cNvPr>
          <p:cNvSpPr txBox="1"/>
          <p:nvPr/>
        </p:nvSpPr>
        <p:spPr>
          <a:xfrm>
            <a:off x="788" y="1341713"/>
            <a:ext cx="12496012" cy="2085552"/>
          </a:xfrm>
          <a:prstGeom prst="rect">
            <a:avLst/>
          </a:prstGeom>
          <a:noFill/>
        </p:spPr>
        <p:txBody>
          <a:bodyPr wrap="square" lIns="145143" tIns="72571" rIns="145143" bIns="72571" rtlCol="0">
            <a:spAutoFit/>
          </a:bodyPr>
          <a:lstStyle/>
          <a:p>
            <a:pPr>
              <a:lnSpc>
                <a:spcPct val="150000"/>
              </a:lnSpc>
            </a:pPr>
            <a:r>
              <a:rPr lang="vi-VN" sz="2800" dirty="0">
                <a:solidFill>
                  <a:srgbClr val="FF0000"/>
                </a:solidFill>
                <a:latin typeface="+mn-lt"/>
              </a:rPr>
              <a:t>G: </a:t>
            </a:r>
            <a:r>
              <a:rPr lang="vi-VN" sz="2800" dirty="0">
                <a:latin typeface="+mn-lt"/>
              </a:rPr>
              <a:t>- Trường (hoặc lớp em) đã tổ chức hoạt động gì? Ở đâu?</a:t>
            </a:r>
          </a:p>
          <a:p>
            <a:pPr>
              <a:lnSpc>
                <a:spcPct val="150000"/>
              </a:lnSpc>
            </a:pPr>
            <a:r>
              <a:rPr lang="vi-VN" sz="2800" dirty="0">
                <a:latin typeface="+mn-lt"/>
              </a:rPr>
              <a:t>     - Hoạt động đó có những ai tham gia? Mọi người đã làm những việc gì?</a:t>
            </a:r>
          </a:p>
          <a:p>
            <a:pPr>
              <a:lnSpc>
                <a:spcPct val="150000"/>
              </a:lnSpc>
            </a:pPr>
            <a:r>
              <a:rPr lang="vi-VN" sz="2800" dirty="0">
                <a:latin typeface="+mn-lt"/>
              </a:rPr>
              <a:t>     - Nêu suy nghĩ, cảm xúc của em về hoạt động đó.</a:t>
            </a:r>
          </a:p>
        </p:txBody>
      </p:sp>
      <p:pic>
        <p:nvPicPr>
          <p:cNvPr id="4098" name="Picture 2" descr="Camping Cartoon HD Stock Images | Shutterstock">
            <a:extLst>
              <a:ext uri="{FF2B5EF4-FFF2-40B4-BE49-F238E27FC236}">
                <a16:creationId xmlns:a16="http://schemas.microsoft.com/office/drawing/2014/main" xmlns="" id="{DB28927F-D6F5-4437-B99B-CB50AE99A190}"/>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7292"/>
          <a:stretch/>
        </p:blipFill>
        <p:spPr bwMode="auto">
          <a:xfrm>
            <a:off x="2684131" y="3427265"/>
            <a:ext cx="7688431" cy="3430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48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fade">
                                      <p:cBhvr>
                                        <p:cTn id="1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A64FC4C-FF92-49A5-A781-FD37EAF01FE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02062" y="153584"/>
            <a:ext cx="11374291" cy="6307469"/>
          </a:xfrm>
          <a:prstGeom prst="roundRect">
            <a:avLst>
              <a:gd name="adj" fmla="val 23219"/>
            </a:avLst>
          </a:prstGeom>
          <a:effectLst>
            <a:softEdge rad="63500"/>
          </a:effectLst>
        </p:spPr>
      </p:pic>
      <p:sp>
        <p:nvSpPr>
          <p:cNvPr id="2" name="TextBox 1">
            <a:extLst>
              <a:ext uri="{FF2B5EF4-FFF2-40B4-BE49-F238E27FC236}">
                <a16:creationId xmlns:a16="http://schemas.microsoft.com/office/drawing/2014/main" xmlns="" id="{D5E76E4F-46A3-421C-AE4F-C2CCCEB2F1D1}"/>
              </a:ext>
            </a:extLst>
          </p:cNvPr>
          <p:cNvSpPr txBox="1"/>
          <p:nvPr/>
        </p:nvSpPr>
        <p:spPr>
          <a:xfrm>
            <a:off x="702062" y="-165385"/>
            <a:ext cx="10753511" cy="796737"/>
          </a:xfrm>
          <a:prstGeom prst="rect">
            <a:avLst/>
          </a:prstGeom>
          <a:noFill/>
        </p:spPr>
        <p:txBody>
          <a:bodyPr wrap="square" lIns="145143" tIns="72571" rIns="145143" bIns="72571" rtlCol="0">
            <a:spAutoFit/>
          </a:bodyPr>
          <a:lstStyle/>
          <a:p>
            <a:pPr>
              <a:lnSpc>
                <a:spcPct val="150000"/>
              </a:lnSpc>
            </a:pPr>
            <a:r>
              <a:rPr lang="en-US" sz="3200" b="1" dirty="0">
                <a:solidFill>
                  <a:srgbClr val="FF0000"/>
                </a:solidFill>
                <a:latin typeface="UTM Avo" panose="02040603050506020204" pitchFamily="18" charset="0"/>
              </a:rPr>
              <a:t>10.</a:t>
            </a:r>
            <a:r>
              <a:rPr lang="en-US" sz="3200" b="1" dirty="0">
                <a:solidFill>
                  <a:schemeClr val="accent4">
                    <a:lumMod val="50000"/>
                  </a:schemeClr>
                </a:solidFill>
                <a:latin typeface="UTM Avo" panose="02040603050506020204" pitchFamily="18" charset="0"/>
              </a:rPr>
              <a:t> </a:t>
            </a:r>
            <a:r>
              <a:rPr lang="en-US" sz="3200" b="1" dirty="0">
                <a:latin typeface="UTM Avo" panose="02040603050506020204" pitchFamily="18" charset="0"/>
              </a:rPr>
              <a:t>Nghe – </a:t>
            </a:r>
            <a:r>
              <a:rPr lang="en-US" sz="3200" b="1" dirty="0" err="1">
                <a:latin typeface="UTM Avo" panose="02040603050506020204" pitchFamily="18" charset="0"/>
              </a:rPr>
              <a:t>viết</a:t>
            </a:r>
            <a:endParaRPr lang="en-US" sz="3200" b="1" dirty="0">
              <a:latin typeface="UTM Avo" panose="02040603050506020204" pitchFamily="18" charset="0"/>
            </a:endParaRPr>
          </a:p>
        </p:txBody>
      </p:sp>
      <p:sp>
        <p:nvSpPr>
          <p:cNvPr id="7" name="TextBox 6">
            <a:extLst>
              <a:ext uri="{FF2B5EF4-FFF2-40B4-BE49-F238E27FC236}">
                <a16:creationId xmlns:a16="http://schemas.microsoft.com/office/drawing/2014/main" xmlns="" id="{02A2D565-DF26-4040-A566-BB55168232D7}"/>
              </a:ext>
            </a:extLst>
          </p:cNvPr>
          <p:cNvSpPr txBox="1"/>
          <p:nvPr/>
        </p:nvSpPr>
        <p:spPr>
          <a:xfrm>
            <a:off x="1058531" y="626092"/>
            <a:ext cx="4366437" cy="6351335"/>
          </a:xfrm>
          <a:prstGeom prst="rect">
            <a:avLst/>
          </a:prstGeom>
          <a:noFill/>
        </p:spPr>
        <p:txBody>
          <a:bodyPr wrap="square" lIns="145143" tIns="72571" rIns="145143" bIns="72571" rtlCol="0">
            <a:spAutoFit/>
          </a:bodyPr>
          <a:lstStyle/>
          <a:p>
            <a:pPr>
              <a:lnSpc>
                <a:spcPct val="120000"/>
              </a:lnSpc>
            </a:pPr>
            <a:r>
              <a:rPr lang="en-US" sz="2400" b="1" smtClean="0">
                <a:solidFill>
                  <a:srgbClr val="FF0000"/>
                </a:solidFill>
              </a:rPr>
              <a:t>      </a:t>
            </a:r>
            <a:r>
              <a:rPr lang="vi-VN" sz="2400" b="1" smtClean="0">
                <a:solidFill>
                  <a:srgbClr val="FF0000"/>
                </a:solidFill>
              </a:rPr>
              <a:t>Tiếng </a:t>
            </a:r>
            <a:r>
              <a:rPr lang="vi-VN" sz="2400" b="1" dirty="0">
                <a:solidFill>
                  <a:srgbClr val="FF0000"/>
                </a:solidFill>
              </a:rPr>
              <a:t>gà mở cửa</a:t>
            </a:r>
          </a:p>
          <a:p>
            <a:pPr algn="ctr">
              <a:lnSpc>
                <a:spcPct val="120000"/>
              </a:lnSpc>
            </a:pPr>
            <a:r>
              <a:rPr lang="en-US" sz="2100" i="1" smtClean="0"/>
              <a:t>                                 </a:t>
            </a:r>
            <a:r>
              <a:rPr lang="vi-VN" sz="2100" i="1" smtClean="0"/>
              <a:t>(</a:t>
            </a:r>
            <a:r>
              <a:rPr lang="vi-VN" sz="2100" i="1" dirty="0"/>
              <a:t>Trích)</a:t>
            </a:r>
          </a:p>
          <a:p>
            <a:pPr>
              <a:lnSpc>
                <a:spcPct val="120000"/>
              </a:lnSpc>
            </a:pPr>
            <a:r>
              <a:rPr lang="vi-VN" sz="2100" dirty="0"/>
              <a:t>Em bừng tỉnh dậy</a:t>
            </a:r>
          </a:p>
          <a:p>
            <a:pPr>
              <a:lnSpc>
                <a:spcPct val="120000"/>
              </a:lnSpc>
            </a:pPr>
            <a:r>
              <a:rPr lang="vi-VN" sz="2100" dirty="0"/>
              <a:t>Lắng nghe</a:t>
            </a:r>
          </a:p>
          <a:p>
            <a:pPr>
              <a:lnSpc>
                <a:spcPct val="120000"/>
              </a:lnSpc>
            </a:pPr>
            <a:r>
              <a:rPr lang="vi-VN" sz="2100" dirty="0"/>
              <a:t>Tiếng gà vang bốn phía</a:t>
            </a:r>
          </a:p>
          <a:p>
            <a:pPr>
              <a:lnSpc>
                <a:spcPct val="120000"/>
              </a:lnSpc>
            </a:pPr>
            <a:r>
              <a:rPr lang="vi-VN" sz="2100" dirty="0"/>
              <a:t>Tiếng gà gõ cửa</a:t>
            </a:r>
          </a:p>
          <a:p>
            <a:pPr>
              <a:lnSpc>
                <a:spcPct val="120000"/>
              </a:lnSpc>
            </a:pPr>
            <a:r>
              <a:rPr lang="vi-VN" sz="2100" dirty="0"/>
              <a:t>Tiếng gà thổi bừng bếp lửa.</a:t>
            </a:r>
          </a:p>
          <a:p>
            <a:pPr>
              <a:lnSpc>
                <a:spcPct val="120000"/>
              </a:lnSpc>
            </a:pPr>
            <a:r>
              <a:rPr lang="vi-VN" sz="2100" dirty="0"/>
              <a:t>Mở cửa! Mở cửa!</a:t>
            </a:r>
          </a:p>
          <a:p>
            <a:pPr>
              <a:lnSpc>
                <a:spcPct val="120000"/>
              </a:lnSpc>
            </a:pPr>
            <a:r>
              <a:rPr lang="vi-VN" sz="2100" dirty="0"/>
              <a:t>Tiếng gà lảnh lói</a:t>
            </a:r>
          </a:p>
          <a:p>
            <a:pPr>
              <a:lnSpc>
                <a:spcPct val="120000"/>
              </a:lnSpc>
            </a:pPr>
            <a:r>
              <a:rPr lang="vi-VN" sz="2100" dirty="0"/>
              <a:t>Nhuộm đỏ vầng đông</a:t>
            </a:r>
          </a:p>
          <a:p>
            <a:pPr>
              <a:lnSpc>
                <a:spcPct val="120000"/>
              </a:lnSpc>
            </a:pPr>
            <a:r>
              <a:rPr lang="vi-VN" sz="2100" dirty="0"/>
              <a:t>Tiếng gà rung khóm hồng</a:t>
            </a:r>
          </a:p>
          <a:p>
            <a:pPr>
              <a:lnSpc>
                <a:spcPct val="120000"/>
              </a:lnSpc>
            </a:pPr>
            <a:r>
              <a:rPr lang="vi-VN" sz="2100" dirty="0"/>
              <a:t>Tiếng gà chín tươi chùm ớt</a:t>
            </a:r>
          </a:p>
          <a:p>
            <a:pPr>
              <a:lnSpc>
                <a:spcPct val="120000"/>
              </a:lnSpc>
            </a:pPr>
            <a:r>
              <a:rPr lang="vi-VN" sz="2100" dirty="0"/>
              <a:t>Giọt sương mai nhảy nhót</a:t>
            </a:r>
          </a:p>
          <a:p>
            <a:pPr>
              <a:lnSpc>
                <a:spcPct val="120000"/>
              </a:lnSpc>
            </a:pPr>
            <a:r>
              <a:rPr lang="vi-VN" sz="2100" dirty="0"/>
              <a:t>Ngọn tre lên vút</a:t>
            </a:r>
          </a:p>
          <a:p>
            <a:pPr>
              <a:lnSpc>
                <a:spcPct val="120000"/>
              </a:lnSpc>
            </a:pPr>
            <a:r>
              <a:rPr lang="vi-VN" sz="2100" dirty="0"/>
              <a:t>Trời xanh trong.</a:t>
            </a:r>
          </a:p>
          <a:p>
            <a:pPr algn="r">
              <a:lnSpc>
                <a:spcPct val="120000"/>
              </a:lnSpc>
            </a:pPr>
            <a:r>
              <a:rPr lang="vi-VN" sz="2100" dirty="0"/>
              <a:t>(Định Hải)</a:t>
            </a:r>
          </a:p>
        </p:txBody>
      </p:sp>
    </p:spTree>
    <p:custDataLst>
      <p:tags r:id="rId1"/>
    </p:custDataLst>
    <p:extLst>
      <p:ext uri="{BB962C8B-B14F-4D97-AF65-F5344CB8AC3E}">
        <p14:creationId xmlns:p14="http://schemas.microsoft.com/office/powerpoint/2010/main" val="1844674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3697860" y="1699858"/>
            <a:ext cx="346590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smtClean="0">
                <a:solidFill>
                  <a:srgbClr val="FF0000"/>
                </a:solidFill>
                <a:latin typeface="HP001 5 hàng 1 ô ly" pitchFamily="34" charset="0"/>
                <a:ea typeface="方正卡通简体" panose="03000509000000000000" pitchFamily="65" charset="-122"/>
              </a:rPr>
              <a:t>Tiếng gà mở cửa</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a:extLst>
              <a:ext uri="{FF2B5EF4-FFF2-40B4-BE49-F238E27FC236}">
                <a16:creationId xmlns="" xmlns:a16="http://schemas.microsoft.com/office/drawing/2014/main" id="{4D5F768A-B94A-4C92-956B-B20901D8F566}"/>
              </a:ext>
            </a:extLst>
          </p:cNvPr>
          <p:cNvSpPr txBox="1"/>
          <p:nvPr/>
        </p:nvSpPr>
        <p:spPr>
          <a:xfrm>
            <a:off x="2979334" y="2349012"/>
            <a:ext cx="3943956"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Em bừng tỉnh dậy</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31415380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484352" y="6065"/>
            <a:ext cx="10753511" cy="959282"/>
          </a:xfrm>
          <a:prstGeom prst="rect">
            <a:avLst/>
          </a:prstGeom>
          <a:noFill/>
        </p:spPr>
        <p:txBody>
          <a:bodyPr wrap="square" lIns="145143" tIns="72571" rIns="145143" bIns="72571" rtlCol="0">
            <a:spAutoFit/>
          </a:bodyPr>
          <a:lstStyle/>
          <a:p>
            <a:pPr>
              <a:lnSpc>
                <a:spcPct val="150000"/>
              </a:lnSpc>
            </a:pPr>
            <a:r>
              <a:rPr lang="en-US" sz="4000" b="1" dirty="0">
                <a:solidFill>
                  <a:srgbClr val="FF0000"/>
                </a:solidFill>
                <a:latin typeface="UTM Avo" panose="02040603050506020204" pitchFamily="18" charset="0"/>
              </a:rPr>
              <a:t>11</a:t>
            </a:r>
            <a:r>
              <a:rPr lang="en-US" sz="4000" b="1" dirty="0">
                <a:solidFill>
                  <a:schemeClr val="accent4">
                    <a:lumMod val="50000"/>
                  </a:schemeClr>
                </a:solidFill>
                <a:latin typeface="UTM Avo" panose="02040603050506020204" pitchFamily="18" charset="0"/>
              </a:rPr>
              <a:t>. </a:t>
            </a:r>
            <a:r>
              <a:rPr lang="vi-VN" sz="4000" b="1" dirty="0">
                <a:latin typeface="UTM Avo" panose="02040603050506020204" pitchFamily="18" charset="0"/>
              </a:rPr>
              <a:t>Chọn a hoặc b.</a:t>
            </a:r>
          </a:p>
        </p:txBody>
      </p:sp>
      <p:sp>
        <p:nvSpPr>
          <p:cNvPr id="4" name="TextBox 3">
            <a:extLst>
              <a:ext uri="{FF2B5EF4-FFF2-40B4-BE49-F238E27FC236}">
                <a16:creationId xmlns:a16="http://schemas.microsoft.com/office/drawing/2014/main" xmlns="" id="{9276A994-E94F-466B-82F8-DE437F2572E3}"/>
              </a:ext>
            </a:extLst>
          </p:cNvPr>
          <p:cNvSpPr txBox="1"/>
          <p:nvPr/>
        </p:nvSpPr>
        <p:spPr>
          <a:xfrm>
            <a:off x="576691" y="892501"/>
            <a:ext cx="7448926" cy="700557"/>
          </a:xfrm>
          <a:prstGeom prst="rect">
            <a:avLst/>
          </a:prstGeom>
          <a:noFill/>
        </p:spPr>
        <p:txBody>
          <a:bodyPr wrap="none" lIns="145143" tIns="72571" rIns="145143" bIns="72571" rtlCol="0">
            <a:spAutoFit/>
          </a:bodyPr>
          <a:lstStyle/>
          <a:p>
            <a:r>
              <a:rPr lang="vi-VN" sz="3600" dirty="0">
                <a:latin typeface="+mn-lt"/>
              </a:rPr>
              <a:t>a. Chọn </a:t>
            </a:r>
            <a:r>
              <a:rPr lang="vi-VN" sz="3600" dirty="0">
                <a:solidFill>
                  <a:srgbClr val="FF0000"/>
                </a:solidFill>
                <a:latin typeface="+mn-lt"/>
              </a:rPr>
              <a:t>l</a:t>
            </a:r>
            <a:r>
              <a:rPr lang="vi-VN" sz="3600" b="1" i="1" dirty="0">
                <a:latin typeface="+mn-lt"/>
              </a:rPr>
              <a:t> </a:t>
            </a:r>
            <a:r>
              <a:rPr lang="vi-VN" sz="3600" dirty="0">
                <a:latin typeface="+mn-lt"/>
              </a:rPr>
              <a:t>hoặc </a:t>
            </a:r>
            <a:r>
              <a:rPr lang="vi-VN" sz="3600" b="1" dirty="0">
                <a:solidFill>
                  <a:srgbClr val="FF0000"/>
                </a:solidFill>
                <a:latin typeface="+mn-lt"/>
              </a:rPr>
              <a:t>n</a:t>
            </a:r>
            <a:r>
              <a:rPr lang="vi-VN" sz="3600" i="1" dirty="0">
                <a:latin typeface="+mn-lt"/>
              </a:rPr>
              <a:t> </a:t>
            </a:r>
            <a:r>
              <a:rPr lang="vi-VN" sz="3600" dirty="0">
                <a:latin typeface="+mn-lt"/>
              </a:rPr>
              <a:t>thay cho ô vuông.</a:t>
            </a:r>
          </a:p>
        </p:txBody>
      </p:sp>
      <p:sp>
        <p:nvSpPr>
          <p:cNvPr id="5" name="TextBox 4">
            <a:extLst>
              <a:ext uri="{FF2B5EF4-FFF2-40B4-BE49-F238E27FC236}">
                <a16:creationId xmlns:a16="http://schemas.microsoft.com/office/drawing/2014/main" xmlns="" id="{9AA91FFD-BC04-4CEA-9D53-F54AA180B618}"/>
              </a:ext>
            </a:extLst>
          </p:cNvPr>
          <p:cNvSpPr txBox="1"/>
          <p:nvPr/>
        </p:nvSpPr>
        <p:spPr>
          <a:xfrm>
            <a:off x="484351" y="1527601"/>
            <a:ext cx="11446391" cy="4647792"/>
          </a:xfrm>
          <a:prstGeom prst="rect">
            <a:avLst/>
          </a:prstGeom>
          <a:noFill/>
        </p:spPr>
        <p:txBody>
          <a:bodyPr wrap="square" lIns="145143" tIns="72571" rIns="145143" bIns="72571" rtlCol="0">
            <a:spAutoFit/>
          </a:bodyPr>
          <a:lstStyle/>
          <a:p>
            <a:pPr>
              <a:lnSpc>
                <a:spcPct val="150000"/>
              </a:lnSpc>
            </a:pPr>
            <a:r>
              <a:rPr lang="en-US" b="1" smtClean="0">
                <a:latin typeface="+mn-lt"/>
              </a:rPr>
              <a:t>                                                                               </a:t>
            </a:r>
            <a:r>
              <a:rPr lang="vi-VN" sz="3200" b="1" smtClean="0">
                <a:solidFill>
                  <a:srgbClr val="FF0000"/>
                </a:solidFill>
                <a:latin typeface="+mn-lt"/>
              </a:rPr>
              <a:t>Mùa </a:t>
            </a:r>
            <a:r>
              <a:rPr lang="vi-VN" sz="3200" b="1" dirty="0">
                <a:solidFill>
                  <a:srgbClr val="FF0000"/>
                </a:solidFill>
                <a:latin typeface="+mn-lt"/>
              </a:rPr>
              <a:t>thu sang</a:t>
            </a:r>
          </a:p>
          <a:p>
            <a:pPr>
              <a:lnSpc>
                <a:spcPct val="150000"/>
              </a:lnSpc>
            </a:pPr>
            <a:r>
              <a:rPr lang="vi-VN" sz="3600" dirty="0">
                <a:latin typeface="+mj-lt"/>
              </a:rPr>
              <a:t>Cứ mỗi độ thu sang	</a:t>
            </a:r>
            <a:r>
              <a:rPr lang="vi-VN" sz="3600">
                <a:latin typeface="+mj-lt"/>
              </a:rPr>
              <a:t>	</a:t>
            </a:r>
            <a:r>
              <a:rPr lang="en-US" sz="3600" smtClean="0">
                <a:latin typeface="+mj-lt"/>
              </a:rPr>
              <a:t>             </a:t>
            </a:r>
            <a:r>
              <a:rPr lang="vi-VN" sz="3600" smtClean="0">
                <a:latin typeface="+mj-lt"/>
              </a:rPr>
              <a:t>Em </a:t>
            </a:r>
            <a:r>
              <a:rPr lang="vi-VN" sz="3600" dirty="0">
                <a:latin typeface="+mj-lt"/>
              </a:rPr>
              <a:t>cắp sách tới trường</a:t>
            </a:r>
          </a:p>
          <a:p>
            <a:pPr>
              <a:lnSpc>
                <a:spcPct val="150000"/>
              </a:lnSpc>
            </a:pPr>
            <a:r>
              <a:rPr lang="vi-VN" sz="3600" dirty="0">
                <a:latin typeface="+mj-lt"/>
              </a:rPr>
              <a:t>Hoa </a:t>
            </a:r>
            <a:r>
              <a:rPr lang="vi-VN" sz="3600">
                <a:latin typeface="+mj-lt"/>
              </a:rPr>
              <a:t>cúc </a:t>
            </a:r>
            <a:r>
              <a:rPr lang="en-US" sz="3600" smtClean="0">
                <a:solidFill>
                  <a:srgbClr val="FF0000"/>
                </a:solidFill>
                <a:latin typeface="+mj-lt"/>
              </a:rPr>
              <a:t>l</a:t>
            </a:r>
            <a:r>
              <a:rPr lang="vi-VN" sz="3600" smtClean="0">
                <a:latin typeface="+mj-lt"/>
              </a:rPr>
              <a:t>ại </a:t>
            </a:r>
            <a:r>
              <a:rPr lang="en-US" sz="3600" smtClean="0">
                <a:solidFill>
                  <a:srgbClr val="FF0000"/>
                </a:solidFill>
                <a:latin typeface="+mj-lt"/>
              </a:rPr>
              <a:t>n</a:t>
            </a:r>
            <a:r>
              <a:rPr lang="vi-VN" sz="3600" smtClean="0">
                <a:latin typeface="+mj-lt"/>
              </a:rPr>
              <a:t>ở </a:t>
            </a:r>
            <a:r>
              <a:rPr lang="vi-VN" sz="3600" dirty="0">
                <a:latin typeface="+mj-lt"/>
              </a:rPr>
              <a:t>vàng</a:t>
            </a:r>
            <a:r>
              <a:rPr lang="vi-VN" sz="3600">
                <a:latin typeface="+mj-lt"/>
              </a:rPr>
              <a:t>	</a:t>
            </a:r>
            <a:r>
              <a:rPr lang="en-US" sz="3600" b="1">
                <a:solidFill>
                  <a:srgbClr val="FF0000"/>
                </a:solidFill>
                <a:latin typeface="+mj-lt"/>
              </a:rPr>
              <a:t> </a:t>
            </a:r>
            <a:r>
              <a:rPr lang="en-US" sz="3600" b="1" smtClean="0">
                <a:solidFill>
                  <a:srgbClr val="FF0000"/>
                </a:solidFill>
                <a:latin typeface="+mj-lt"/>
              </a:rPr>
              <a:t>            </a:t>
            </a:r>
            <a:r>
              <a:rPr lang="en-US" sz="3600" smtClean="0">
                <a:solidFill>
                  <a:srgbClr val="FF0000"/>
                </a:solidFill>
                <a:latin typeface="Times New Roman" pitchFamily="18" charset="0"/>
                <a:cs typeface="Times New Roman" pitchFamily="18" charset="0"/>
              </a:rPr>
              <a:t>N</a:t>
            </a:r>
            <a:r>
              <a:rPr lang="en-US" sz="3600" smtClean="0">
                <a:latin typeface="Times New Roman" pitchFamily="18" charset="0"/>
                <a:cs typeface="Times New Roman" pitchFamily="18" charset="0"/>
              </a:rPr>
              <a:t>ắng</a:t>
            </a:r>
            <a:r>
              <a:rPr lang="vi-VN" sz="3600" smtClean="0">
                <a:latin typeface="+mj-lt"/>
              </a:rPr>
              <a:t> </a:t>
            </a:r>
            <a:r>
              <a:rPr lang="vi-VN" sz="3600" dirty="0">
                <a:latin typeface="+mj-lt"/>
              </a:rPr>
              <a:t>tươi trải trên đường</a:t>
            </a:r>
          </a:p>
          <a:p>
            <a:pPr>
              <a:lnSpc>
                <a:spcPct val="150000"/>
              </a:lnSpc>
            </a:pPr>
            <a:r>
              <a:rPr lang="vi-VN" sz="3600" smtClean="0">
                <a:latin typeface="+mj-lt"/>
              </a:rPr>
              <a:t>N</a:t>
            </a:r>
            <a:r>
              <a:rPr lang="en-US" sz="3600" smtClean="0">
                <a:latin typeface="+mj-lt"/>
              </a:rPr>
              <a:t>g</a:t>
            </a:r>
            <a:r>
              <a:rPr lang="vi-VN" sz="3600" smtClean="0">
                <a:latin typeface="+mj-lt"/>
              </a:rPr>
              <a:t>oài </a:t>
            </a:r>
            <a:r>
              <a:rPr lang="vi-VN" sz="3600" dirty="0">
                <a:latin typeface="+mj-lt"/>
              </a:rPr>
              <a:t>vườn hương thơm ngát</a:t>
            </a:r>
            <a:r>
              <a:rPr lang="vi-VN" sz="3600">
                <a:latin typeface="+mj-lt"/>
              </a:rPr>
              <a:t>	</a:t>
            </a:r>
            <a:r>
              <a:rPr lang="en-US" sz="3600" smtClean="0">
                <a:latin typeface="+mj-lt"/>
              </a:rPr>
              <a:t>     </a:t>
            </a:r>
            <a:r>
              <a:rPr lang="vi-VN" sz="3600" smtClean="0">
                <a:latin typeface="+mj-lt"/>
              </a:rPr>
              <a:t>Trời </a:t>
            </a:r>
            <a:r>
              <a:rPr lang="vi-VN" sz="3600" dirty="0">
                <a:latin typeface="+mj-lt"/>
              </a:rPr>
              <a:t>cao xanh gió mát</a:t>
            </a:r>
          </a:p>
          <a:p>
            <a:pPr>
              <a:lnSpc>
                <a:spcPct val="150000"/>
              </a:lnSpc>
            </a:pPr>
            <a:r>
              <a:rPr lang="vi-VN" sz="3600" dirty="0">
                <a:latin typeface="+mj-lt"/>
              </a:rPr>
              <a:t>Ong bướm bay rộn ràng</a:t>
            </a:r>
            <a:r>
              <a:rPr lang="vi-VN" sz="3600">
                <a:latin typeface="+mj-lt"/>
              </a:rPr>
              <a:t>	</a:t>
            </a:r>
            <a:r>
              <a:rPr lang="en-US" sz="3600" smtClean="0">
                <a:latin typeface="+mj-lt"/>
              </a:rPr>
              <a:t>             </a:t>
            </a:r>
            <a:r>
              <a:rPr lang="vi-VN" sz="3600" smtClean="0">
                <a:latin typeface="+mj-lt"/>
              </a:rPr>
              <a:t>Đẹp thay</a:t>
            </a:r>
            <a:r>
              <a:rPr lang="en-US" sz="3600" smtClean="0">
                <a:latin typeface="+mj-lt"/>
              </a:rPr>
              <a:t> </a:t>
            </a:r>
            <a:r>
              <a:rPr lang="en-US" sz="3600" b="1" smtClean="0">
                <a:solidFill>
                  <a:srgbClr val="FF0000"/>
                </a:solidFill>
                <a:latin typeface="+mj-lt"/>
              </a:rPr>
              <a:t>l</a:t>
            </a:r>
            <a:r>
              <a:rPr lang="vi-VN" sz="3600" smtClean="0">
                <a:latin typeface="+mj-lt"/>
              </a:rPr>
              <a:t>úc </a:t>
            </a:r>
            <a:r>
              <a:rPr lang="vi-VN" sz="3600" dirty="0">
                <a:latin typeface="+mj-lt"/>
              </a:rPr>
              <a:t>thu sang.</a:t>
            </a:r>
          </a:p>
          <a:p>
            <a:pPr algn="r">
              <a:lnSpc>
                <a:spcPct val="150000"/>
              </a:lnSpc>
            </a:pPr>
            <a:r>
              <a:rPr lang="vi-VN" sz="1900" dirty="0"/>
              <a:t>(</a:t>
            </a:r>
            <a:r>
              <a:rPr lang="vi-VN" sz="1900" i="1" dirty="0"/>
              <a:t>Theo </a:t>
            </a:r>
            <a:r>
              <a:rPr lang="vi-VN" sz="1900" dirty="0"/>
              <a:t>Trần Lê Văn)</a:t>
            </a:r>
          </a:p>
        </p:txBody>
      </p:sp>
      <p:grpSp>
        <p:nvGrpSpPr>
          <p:cNvPr id="45" name="Group 44">
            <a:extLst>
              <a:ext uri="{FF2B5EF4-FFF2-40B4-BE49-F238E27FC236}">
                <a16:creationId xmlns:a16="http://schemas.microsoft.com/office/drawing/2014/main" xmlns="" id="{903B4E19-D8A1-4309-9659-FD8783EC1B20}"/>
              </a:ext>
            </a:extLst>
          </p:cNvPr>
          <p:cNvGrpSpPr/>
          <p:nvPr/>
        </p:nvGrpSpPr>
        <p:grpSpPr>
          <a:xfrm>
            <a:off x="2167125" y="3370932"/>
            <a:ext cx="196300" cy="442465"/>
            <a:chOff x="7507111" y="2996098"/>
            <a:chExt cx="417689" cy="417689"/>
          </a:xfrm>
        </p:grpSpPr>
        <p:sp>
          <p:nvSpPr>
            <p:cNvPr id="46" name="Rectangle 45">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xmlns="" id="{9D24F826-C538-4F6C-BD3B-8B49A095C57B}"/>
                </a:ext>
              </a:extLst>
            </p:cNvPr>
            <p:cNvCxnSpPr>
              <a:stCxn id="46" idx="0"/>
              <a:endCxn id="46"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xmlns="" id="{27E15FBB-81FF-483D-8269-B3AA9DC53D9E}"/>
                </a:ext>
              </a:extLst>
            </p:cNvPr>
            <p:cNvCxnSpPr>
              <a:stCxn id="46" idx="3"/>
              <a:endCxn id="46"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55" name="Group 54">
            <a:extLst>
              <a:ext uri="{FF2B5EF4-FFF2-40B4-BE49-F238E27FC236}">
                <a16:creationId xmlns:a16="http://schemas.microsoft.com/office/drawing/2014/main" xmlns="" id="{903B4E19-D8A1-4309-9659-FD8783EC1B20}"/>
              </a:ext>
            </a:extLst>
          </p:cNvPr>
          <p:cNvGrpSpPr/>
          <p:nvPr/>
        </p:nvGrpSpPr>
        <p:grpSpPr>
          <a:xfrm>
            <a:off x="2724150" y="3381123"/>
            <a:ext cx="344125" cy="442465"/>
            <a:chOff x="7507111" y="2996098"/>
            <a:chExt cx="417689" cy="417689"/>
          </a:xfrm>
        </p:grpSpPr>
        <p:sp>
          <p:nvSpPr>
            <p:cNvPr id="56" name="Rectangle 55">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a:extLst>
                <a:ext uri="{FF2B5EF4-FFF2-40B4-BE49-F238E27FC236}">
                  <a16:creationId xmlns:a16="http://schemas.microsoft.com/office/drawing/2014/main" xmlns="" id="{9D24F826-C538-4F6C-BD3B-8B49A095C57B}"/>
                </a:ext>
              </a:extLst>
            </p:cNvPr>
            <p:cNvCxnSpPr>
              <a:stCxn id="56" idx="0"/>
              <a:endCxn id="56"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xmlns="" id="{27E15FBB-81FF-483D-8269-B3AA9DC53D9E}"/>
                </a:ext>
              </a:extLst>
            </p:cNvPr>
            <p:cNvCxnSpPr>
              <a:stCxn id="56" idx="3"/>
              <a:endCxn id="56"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60" name="Group 59">
            <a:extLst>
              <a:ext uri="{FF2B5EF4-FFF2-40B4-BE49-F238E27FC236}">
                <a16:creationId xmlns:a16="http://schemas.microsoft.com/office/drawing/2014/main" xmlns="" id="{903B4E19-D8A1-4309-9659-FD8783EC1B20}"/>
              </a:ext>
            </a:extLst>
          </p:cNvPr>
          <p:cNvGrpSpPr/>
          <p:nvPr/>
        </p:nvGrpSpPr>
        <p:grpSpPr>
          <a:xfrm>
            <a:off x="6824630" y="3393379"/>
            <a:ext cx="344125" cy="442465"/>
            <a:chOff x="7507111" y="2996098"/>
            <a:chExt cx="417689" cy="417689"/>
          </a:xfrm>
        </p:grpSpPr>
        <p:sp>
          <p:nvSpPr>
            <p:cNvPr id="61" name="Rectangle 60">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xmlns="" id="{9D24F826-C538-4F6C-BD3B-8B49A095C57B}"/>
                </a:ext>
              </a:extLst>
            </p:cNvPr>
            <p:cNvCxnSpPr>
              <a:stCxn id="61" idx="0"/>
              <a:endCxn id="61"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xmlns="" id="{27E15FBB-81FF-483D-8269-B3AA9DC53D9E}"/>
                </a:ext>
              </a:extLst>
            </p:cNvPr>
            <p:cNvCxnSpPr>
              <a:stCxn id="61" idx="3"/>
              <a:endCxn id="61"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65" name="Group 64">
            <a:extLst>
              <a:ext uri="{FF2B5EF4-FFF2-40B4-BE49-F238E27FC236}">
                <a16:creationId xmlns:a16="http://schemas.microsoft.com/office/drawing/2014/main" xmlns="" id="{903B4E19-D8A1-4309-9659-FD8783EC1B20}"/>
              </a:ext>
            </a:extLst>
          </p:cNvPr>
          <p:cNvGrpSpPr/>
          <p:nvPr/>
        </p:nvGrpSpPr>
        <p:grpSpPr>
          <a:xfrm>
            <a:off x="8567925" y="5047332"/>
            <a:ext cx="196300" cy="442465"/>
            <a:chOff x="7507111" y="2996098"/>
            <a:chExt cx="417689" cy="417689"/>
          </a:xfrm>
        </p:grpSpPr>
        <p:sp>
          <p:nvSpPr>
            <p:cNvPr id="66" name="Rectangle 65">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a:extLst>
                <a:ext uri="{FF2B5EF4-FFF2-40B4-BE49-F238E27FC236}">
                  <a16:creationId xmlns:a16="http://schemas.microsoft.com/office/drawing/2014/main" xmlns="" id="{9D24F826-C538-4F6C-BD3B-8B49A095C57B}"/>
                </a:ext>
              </a:extLst>
            </p:cNvPr>
            <p:cNvCxnSpPr>
              <a:stCxn id="66" idx="0"/>
              <a:endCxn id="66"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xmlns="" id="{27E15FBB-81FF-483D-8269-B3AA9DC53D9E}"/>
                </a:ext>
              </a:extLst>
            </p:cNvPr>
            <p:cNvCxnSpPr>
              <a:stCxn id="66" idx="3"/>
              <a:endCxn id="66"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95853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ipe(down)">
                                      <p:cBhvr>
                                        <p:cTn id="13" dur="500"/>
                                        <p:tgtEl>
                                          <p:spTgt spid="45"/>
                                        </p:tgtEl>
                                      </p:cBhvr>
                                    </p:animEffect>
                                  </p:childTnLst>
                                </p:cTn>
                              </p:par>
                              <p:par>
                                <p:cTn id="14" presetID="22" presetClass="entr" presetSubtype="4"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down)">
                                      <p:cBhvr>
                                        <p:cTn id="16" dur="500"/>
                                        <p:tgtEl>
                                          <p:spTgt spid="55"/>
                                        </p:tgtEl>
                                      </p:cBhvr>
                                    </p:animEffect>
                                  </p:childTnLst>
                                </p:cTn>
                              </p:par>
                              <p:par>
                                <p:cTn id="17" presetID="22" presetClass="entr" presetSubtype="4" fill="hold"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00"/>
                                        <p:tgtEl>
                                          <p:spTgt spid="60"/>
                                        </p:tgtEl>
                                      </p:cBhvr>
                                    </p:animEffect>
                                  </p:childTnLst>
                                </p:cTn>
                              </p:par>
                              <p:par>
                                <p:cTn id="20" presetID="22" presetClass="entr" presetSubtype="4" fill="hold" nodeType="with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down)">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45"/>
                                        </p:tgtEl>
                                      </p:cBhvr>
                                    </p:animEffect>
                                    <p:set>
                                      <p:cBhvr>
                                        <p:cTn id="27" dur="1" fill="hold">
                                          <p:stCondLst>
                                            <p:cond delay="499"/>
                                          </p:stCondLst>
                                        </p:cTn>
                                        <p:tgtEl>
                                          <p:spTgt spid="4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60"/>
                                        </p:tgtEl>
                                      </p:cBhvr>
                                    </p:animEffect>
                                    <p:set>
                                      <p:cBhvr>
                                        <p:cTn id="37" dur="1" fill="hold">
                                          <p:stCondLst>
                                            <p:cond delay="499"/>
                                          </p:stCondLst>
                                        </p:cTn>
                                        <p:tgtEl>
                                          <p:spTgt spid="6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65"/>
                                        </p:tgtEl>
                                      </p:cBhvr>
                                    </p:animEffect>
                                    <p:set>
                                      <p:cBhvr>
                                        <p:cTn id="42" dur="1" fill="hold">
                                          <p:stCondLst>
                                            <p:cond delay="499"/>
                                          </p:stCondLst>
                                        </p:cTn>
                                        <p:tgtEl>
                                          <p:spTgt spid="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484352" y="6065"/>
            <a:ext cx="10753511" cy="959282"/>
          </a:xfrm>
          <a:prstGeom prst="rect">
            <a:avLst/>
          </a:prstGeom>
          <a:noFill/>
        </p:spPr>
        <p:txBody>
          <a:bodyPr wrap="square" lIns="145143" tIns="72571" rIns="145143" bIns="72571" rtlCol="0">
            <a:spAutoFit/>
          </a:bodyPr>
          <a:lstStyle/>
          <a:p>
            <a:pPr>
              <a:lnSpc>
                <a:spcPct val="150000"/>
              </a:lnSpc>
            </a:pPr>
            <a:r>
              <a:rPr lang="en-US" sz="4000" b="1" dirty="0">
                <a:solidFill>
                  <a:srgbClr val="FF0000"/>
                </a:solidFill>
                <a:latin typeface="UTM Avo" panose="02040603050506020204" pitchFamily="18" charset="0"/>
              </a:rPr>
              <a:t>11</a:t>
            </a:r>
            <a:r>
              <a:rPr lang="en-US" sz="4000" b="1" dirty="0">
                <a:solidFill>
                  <a:schemeClr val="accent4">
                    <a:lumMod val="50000"/>
                  </a:schemeClr>
                </a:solidFill>
                <a:latin typeface="UTM Avo" panose="02040603050506020204" pitchFamily="18" charset="0"/>
              </a:rPr>
              <a:t>. </a:t>
            </a:r>
            <a:r>
              <a:rPr lang="vi-VN" sz="4000" b="1" dirty="0">
                <a:latin typeface="UTM Avo" panose="02040603050506020204" pitchFamily="18" charset="0"/>
              </a:rPr>
              <a:t>Chọn a hoặc b.</a:t>
            </a:r>
          </a:p>
        </p:txBody>
      </p:sp>
      <p:sp>
        <p:nvSpPr>
          <p:cNvPr id="4" name="TextBox 3">
            <a:extLst>
              <a:ext uri="{FF2B5EF4-FFF2-40B4-BE49-F238E27FC236}">
                <a16:creationId xmlns:a16="http://schemas.microsoft.com/office/drawing/2014/main" xmlns="" id="{9276A994-E94F-466B-82F8-DE437F2572E3}"/>
              </a:ext>
            </a:extLst>
          </p:cNvPr>
          <p:cNvSpPr txBox="1"/>
          <p:nvPr/>
        </p:nvSpPr>
        <p:spPr>
          <a:xfrm>
            <a:off x="576691" y="892501"/>
            <a:ext cx="9829386" cy="762113"/>
          </a:xfrm>
          <a:prstGeom prst="rect">
            <a:avLst/>
          </a:prstGeom>
          <a:noFill/>
        </p:spPr>
        <p:txBody>
          <a:bodyPr wrap="none" lIns="145143" tIns="72571" rIns="145143" bIns="72571" rtlCol="0">
            <a:spAutoFit/>
          </a:bodyPr>
          <a:lstStyle/>
          <a:p>
            <a:r>
              <a:rPr lang="en-US" sz="4000" smtClean="0">
                <a:latin typeface="Times New Roman" pitchFamily="18" charset="0"/>
                <a:cs typeface="Times New Roman" pitchFamily="18" charset="0"/>
              </a:rPr>
              <a:t>b. Chọn </a:t>
            </a:r>
            <a:r>
              <a:rPr lang="en-US" sz="4000" smtClean="0">
                <a:solidFill>
                  <a:srgbClr val="FF0000"/>
                </a:solidFill>
                <a:latin typeface="Times New Roman" pitchFamily="18" charset="0"/>
                <a:cs typeface="Times New Roman" pitchFamily="18" charset="0"/>
              </a:rPr>
              <a:t>dấu hỏi </a:t>
            </a:r>
            <a:r>
              <a:rPr lang="en-US" sz="4000" smtClean="0">
                <a:latin typeface="Times New Roman" pitchFamily="18" charset="0"/>
                <a:cs typeface="Times New Roman" pitchFamily="18" charset="0"/>
              </a:rPr>
              <a:t>hoặc </a:t>
            </a:r>
            <a:r>
              <a:rPr lang="en-US" sz="4000" smtClean="0">
                <a:solidFill>
                  <a:srgbClr val="FF0000"/>
                </a:solidFill>
                <a:latin typeface="Times New Roman" pitchFamily="18" charset="0"/>
                <a:cs typeface="Times New Roman" pitchFamily="18" charset="0"/>
              </a:rPr>
              <a:t>dấu ngã</a:t>
            </a:r>
            <a:r>
              <a:rPr lang="en-US" sz="4000" smtClean="0">
                <a:latin typeface="Times New Roman" pitchFamily="18" charset="0"/>
                <a:cs typeface="Times New Roman" pitchFamily="18" charset="0"/>
              </a:rPr>
              <a:t> cho chữ in đậm.</a:t>
            </a:r>
            <a:endParaRPr lang="vi-VN" sz="4000" dirty="0">
              <a:latin typeface="Times New Roman" pitchFamily="18" charset="0"/>
              <a:cs typeface="Times New Roman" pitchFamily="18" charset="0"/>
            </a:endParaRPr>
          </a:p>
        </p:txBody>
      </p:sp>
      <p:sp>
        <p:nvSpPr>
          <p:cNvPr id="25" name="TextBox 24">
            <a:extLst>
              <a:ext uri="{FF2B5EF4-FFF2-40B4-BE49-F238E27FC236}">
                <a16:creationId xmlns:a16="http://schemas.microsoft.com/office/drawing/2014/main" xmlns="" id="{AE98A9DD-10F5-4300-984D-446C6488BC4C}"/>
              </a:ext>
            </a:extLst>
          </p:cNvPr>
          <p:cNvSpPr txBox="1"/>
          <p:nvPr/>
        </p:nvSpPr>
        <p:spPr>
          <a:xfrm>
            <a:off x="2933064" y="1666360"/>
            <a:ext cx="7620635" cy="5040207"/>
          </a:xfrm>
          <a:prstGeom prst="rect">
            <a:avLst/>
          </a:prstGeom>
          <a:noFill/>
        </p:spPr>
        <p:txBody>
          <a:bodyPr wrap="square" lIns="145143" tIns="72571" rIns="145143" bIns="72571" rtlCol="0">
            <a:spAutoFit/>
          </a:bodyPr>
          <a:lstStyle/>
          <a:p>
            <a:pPr>
              <a:lnSpc>
                <a:spcPct val="150000"/>
              </a:lnSpc>
            </a:pPr>
            <a:r>
              <a:rPr lang="vi-VN" sz="4400">
                <a:latin typeface="+mj-lt"/>
              </a:rPr>
              <a:t>Gà </a:t>
            </a:r>
            <a:r>
              <a:rPr lang="vi-VN" sz="4400" smtClean="0">
                <a:latin typeface="+mj-lt"/>
              </a:rPr>
              <a:t>mẹ</a:t>
            </a:r>
            <a:r>
              <a:rPr lang="en-US" sz="4400" smtClean="0">
                <a:latin typeface="+mj-lt"/>
              </a:rPr>
              <a:t> </a:t>
            </a:r>
            <a:r>
              <a:rPr lang="vi-VN" sz="4400" b="1" smtClean="0">
                <a:latin typeface="+mj-lt"/>
              </a:rPr>
              <a:t>hoi</a:t>
            </a:r>
            <a:r>
              <a:rPr lang="en-US" sz="4400" b="1" smtClean="0">
                <a:latin typeface="+mj-lt"/>
              </a:rPr>
              <a:t> </a:t>
            </a:r>
            <a:r>
              <a:rPr lang="vi-VN" sz="4400" smtClean="0">
                <a:latin typeface="+mj-lt"/>
              </a:rPr>
              <a:t>gà </a:t>
            </a:r>
            <a:r>
              <a:rPr lang="vi-VN" sz="4400" dirty="0">
                <a:latin typeface="+mj-lt"/>
              </a:rPr>
              <a:t>con:</a:t>
            </a:r>
          </a:p>
          <a:p>
            <a:pPr>
              <a:lnSpc>
                <a:spcPct val="150000"/>
              </a:lnSpc>
            </a:pPr>
            <a:r>
              <a:rPr lang="en-US" sz="4400" smtClean="0">
                <a:latin typeface="+mj-lt"/>
              </a:rPr>
              <a:t>- </a:t>
            </a:r>
            <a:r>
              <a:rPr lang="vi-VN" sz="4400" b="1" smtClean="0">
                <a:latin typeface="+mj-lt"/>
              </a:rPr>
              <a:t>Đa </a:t>
            </a:r>
            <a:r>
              <a:rPr lang="vi-VN" sz="4400" dirty="0">
                <a:latin typeface="+mj-lt"/>
              </a:rPr>
              <a:t>ngủ </a:t>
            </a:r>
            <a:r>
              <a:rPr lang="vi-VN" sz="4400">
                <a:latin typeface="+mj-lt"/>
              </a:rPr>
              <a:t>chưa </a:t>
            </a:r>
            <a:r>
              <a:rPr lang="vi-VN" sz="4400" smtClean="0">
                <a:latin typeface="+mj-lt"/>
              </a:rPr>
              <a:t>thế </a:t>
            </a:r>
            <a:r>
              <a:rPr lang="vi-VN" sz="4400" b="1" dirty="0">
                <a:latin typeface="+mj-lt"/>
              </a:rPr>
              <a:t>ha </a:t>
            </a:r>
            <a:r>
              <a:rPr lang="vi-VN" sz="4400" dirty="0">
                <a:latin typeface="+mj-lt"/>
              </a:rPr>
              <a:t>? </a:t>
            </a:r>
          </a:p>
          <a:p>
            <a:pPr>
              <a:lnSpc>
                <a:spcPct val="150000"/>
              </a:lnSpc>
            </a:pPr>
            <a:r>
              <a:rPr lang="vi-VN" sz="4400" b="1">
                <a:latin typeface="+mj-lt"/>
              </a:rPr>
              <a:t> </a:t>
            </a:r>
            <a:r>
              <a:rPr lang="vi-VN" sz="4400" b="1" smtClean="0">
                <a:latin typeface="+mj-lt"/>
              </a:rPr>
              <a:t>Ca </a:t>
            </a:r>
            <a:r>
              <a:rPr lang="vi-VN" sz="4400" dirty="0">
                <a:latin typeface="+mj-lt"/>
              </a:rPr>
              <a:t>đàn gà nhao nhao:</a:t>
            </a:r>
          </a:p>
          <a:p>
            <a:pPr>
              <a:lnSpc>
                <a:spcPct val="150000"/>
              </a:lnSpc>
            </a:pPr>
            <a:r>
              <a:rPr lang="en-US" sz="4400" smtClean="0">
                <a:latin typeface="+mj-lt"/>
              </a:rPr>
              <a:t>- </a:t>
            </a:r>
            <a:r>
              <a:rPr lang="vi-VN" sz="4400" smtClean="0">
                <a:latin typeface="+mj-lt"/>
              </a:rPr>
              <a:t>Ngủ </a:t>
            </a:r>
            <a:r>
              <a:rPr lang="vi-VN" sz="4400" b="1" smtClean="0">
                <a:latin typeface="+mj-lt"/>
              </a:rPr>
              <a:t>ca </a:t>
            </a:r>
            <a:r>
              <a:rPr lang="vi-VN" sz="4400" dirty="0">
                <a:latin typeface="+mj-lt"/>
              </a:rPr>
              <a:t>rồi đấy </a:t>
            </a:r>
            <a:r>
              <a:rPr lang="vi-VN" sz="4400">
                <a:latin typeface="+mj-lt"/>
              </a:rPr>
              <a:t>ạ</a:t>
            </a:r>
            <a:r>
              <a:rPr lang="vi-VN" sz="4400" smtClean="0">
                <a:latin typeface="+mj-lt"/>
              </a:rPr>
              <a:t>!</a:t>
            </a:r>
            <a:endParaRPr lang="en-US" sz="4400" smtClean="0">
              <a:latin typeface="+mj-lt"/>
            </a:endParaRPr>
          </a:p>
          <a:p>
            <a:pPr>
              <a:lnSpc>
                <a:spcPct val="150000"/>
              </a:lnSpc>
            </a:pPr>
            <a:r>
              <a:rPr lang="en-US" sz="3600"/>
              <a:t> </a:t>
            </a:r>
            <a:r>
              <a:rPr lang="en-US" sz="3600" smtClean="0"/>
              <a:t>                               </a:t>
            </a:r>
            <a:r>
              <a:rPr lang="vi-VN" sz="2400" smtClean="0"/>
              <a:t>(</a:t>
            </a:r>
            <a:r>
              <a:rPr lang="vi-VN" sz="2400" i="1" dirty="0"/>
              <a:t>Theo </a:t>
            </a:r>
            <a:r>
              <a:rPr lang="vi-VN" sz="2400" dirty="0"/>
              <a:t>Phạm Hổ)</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8963" y="1997969"/>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331" y="3053387"/>
            <a:ext cx="2286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3476" y="2992380"/>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201" y="4000215"/>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5901" y="4987187"/>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69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1FC4F44-25A9-4004-A48A-3571D980AEEA}"/>
              </a:ext>
            </a:extLst>
          </p:cNvPr>
          <p:cNvSpPr txBox="1"/>
          <p:nvPr/>
        </p:nvSpPr>
        <p:spPr>
          <a:xfrm>
            <a:off x="114300" y="166619"/>
            <a:ext cx="12077700" cy="1993219"/>
          </a:xfrm>
          <a:prstGeom prst="rect">
            <a:avLst/>
          </a:prstGeom>
          <a:noFill/>
        </p:spPr>
        <p:txBody>
          <a:bodyPr wrap="square" lIns="145143" tIns="72571" rIns="145143" bIns="72571" rtlCol="0">
            <a:spAutoFit/>
          </a:bodyPr>
          <a:lstStyle/>
          <a:p>
            <a:r>
              <a:rPr lang="vi-VN" sz="4000" b="1" dirty="0">
                <a:solidFill>
                  <a:srgbClr val="FF0000"/>
                </a:solidFill>
                <a:latin typeface="UTM Avo" panose="02040603050506020204" pitchFamily="18" charset="0"/>
              </a:rPr>
              <a:t>12. </a:t>
            </a:r>
            <a:r>
              <a:rPr lang="vi-VN" sz="4000" b="1" dirty="0">
                <a:latin typeface="UTM Avo" panose="02040603050506020204" pitchFamily="18" charset="0"/>
              </a:rPr>
              <a:t>a. Nói cảm xúc, suy nghĩ của em về trường lớp; về thầy cô khi năm học sắp kết thúc.</a:t>
            </a:r>
          </a:p>
        </p:txBody>
      </p:sp>
      <p:pic>
        <p:nvPicPr>
          <p:cNvPr id="4" name="Picture 3">
            <a:extLst>
              <a:ext uri="{FF2B5EF4-FFF2-40B4-BE49-F238E27FC236}">
                <a16:creationId xmlns:a16="http://schemas.microsoft.com/office/drawing/2014/main" xmlns="" id="{BCBB19FD-AEDA-446A-9E97-24DDDC9C120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371600" y="1544285"/>
            <a:ext cx="9524999" cy="5104165"/>
          </a:xfrm>
          <a:prstGeom prst="rect">
            <a:avLst/>
          </a:prstGeom>
        </p:spPr>
      </p:pic>
    </p:spTree>
    <p:extLst>
      <p:ext uri="{BB962C8B-B14F-4D97-AF65-F5344CB8AC3E}">
        <p14:creationId xmlns:p14="http://schemas.microsoft.com/office/powerpoint/2010/main" val="18950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1FC4F44-25A9-4004-A48A-3571D980AEEA}"/>
              </a:ext>
            </a:extLst>
          </p:cNvPr>
          <p:cNvSpPr txBox="1"/>
          <p:nvPr/>
        </p:nvSpPr>
        <p:spPr>
          <a:xfrm>
            <a:off x="114300" y="166619"/>
            <a:ext cx="12077700" cy="1377666"/>
          </a:xfrm>
          <a:prstGeom prst="rect">
            <a:avLst/>
          </a:prstGeom>
          <a:noFill/>
        </p:spPr>
        <p:txBody>
          <a:bodyPr wrap="square" lIns="145143" tIns="72571" rIns="145143" bIns="72571" rtlCol="0">
            <a:spAutoFit/>
          </a:bodyPr>
          <a:lstStyle/>
          <a:p>
            <a:r>
              <a:rPr lang="vi-VN" sz="4000" b="1" dirty="0">
                <a:solidFill>
                  <a:srgbClr val="FF0000"/>
                </a:solidFill>
                <a:latin typeface="UTM Avo" panose="02040603050506020204" pitchFamily="18" charset="0"/>
              </a:rPr>
              <a:t>12</a:t>
            </a:r>
            <a:r>
              <a:rPr lang="vi-VN" sz="4000" b="1">
                <a:solidFill>
                  <a:srgbClr val="FF0000"/>
                </a:solidFill>
                <a:latin typeface="UTM Avo" panose="02040603050506020204" pitchFamily="18" charset="0"/>
              </a:rPr>
              <a:t>. </a:t>
            </a:r>
            <a:r>
              <a:rPr lang="en-US" sz="4000" b="1" dirty="0">
                <a:latin typeface="UTM Avo" panose="02040603050506020204" pitchFamily="18" charset="0"/>
              </a:rPr>
              <a:t>b</a:t>
            </a:r>
            <a:r>
              <a:rPr lang="vi-VN" sz="4000" b="1" smtClean="0">
                <a:latin typeface="UTM Avo" panose="02040603050506020204" pitchFamily="18" charset="0"/>
              </a:rPr>
              <a:t>. </a:t>
            </a:r>
            <a:r>
              <a:rPr lang="en-US" sz="4000" b="1" smtClean="0">
                <a:latin typeface="UTM Avo" panose="02040603050506020204" pitchFamily="18" charset="0"/>
              </a:rPr>
              <a:t>Viết 4-5 câu thể hiện tình cảm, cảm xúc của em khi năm học sắp kết thúc.</a:t>
            </a:r>
            <a:endParaRPr lang="vi-VN" sz="4000" b="1" dirty="0">
              <a:latin typeface="UTM Avo" panose="02040603050506020204" pitchFamily="18" charset="0"/>
            </a:endParaRPr>
          </a:p>
        </p:txBody>
      </p:sp>
      <p:sp>
        <p:nvSpPr>
          <p:cNvPr id="6" name="TextBox 5">
            <a:extLst>
              <a:ext uri="{FF2B5EF4-FFF2-40B4-BE49-F238E27FC236}">
                <a16:creationId xmlns:a16="http://schemas.microsoft.com/office/drawing/2014/main" xmlns="" id="{96479105-1B00-4E8D-BE8C-94528F37D089}"/>
              </a:ext>
            </a:extLst>
          </p:cNvPr>
          <p:cNvSpPr txBox="1"/>
          <p:nvPr/>
        </p:nvSpPr>
        <p:spPr>
          <a:xfrm>
            <a:off x="514350" y="1446251"/>
            <a:ext cx="11887200" cy="1808553"/>
          </a:xfrm>
          <a:prstGeom prst="rect">
            <a:avLst/>
          </a:prstGeom>
          <a:noFill/>
        </p:spPr>
        <p:txBody>
          <a:bodyPr wrap="square" lIns="145143" tIns="72571" rIns="145143" bIns="72571" rtlCol="0">
            <a:spAutoFit/>
          </a:bodyPr>
          <a:lstStyle/>
          <a:p>
            <a:pPr>
              <a:lnSpc>
                <a:spcPct val="150000"/>
              </a:lnSpc>
            </a:pPr>
            <a:r>
              <a:rPr lang="vi-VN" sz="3600" dirty="0">
                <a:solidFill>
                  <a:srgbClr val="FF0000"/>
                </a:solidFill>
                <a:latin typeface="+mn-lt"/>
              </a:rPr>
              <a:t>G</a:t>
            </a:r>
            <a:r>
              <a:rPr lang="vi-VN" sz="3600">
                <a:solidFill>
                  <a:srgbClr val="FF0000"/>
                </a:solidFill>
                <a:latin typeface="+mn-lt"/>
              </a:rPr>
              <a:t>: </a:t>
            </a:r>
            <a:endParaRPr lang="en-US" sz="3600" smtClean="0">
              <a:solidFill>
                <a:srgbClr val="FF0000"/>
              </a:solidFill>
              <a:latin typeface="+mn-lt"/>
            </a:endParaRPr>
          </a:p>
          <a:p>
            <a:pPr>
              <a:lnSpc>
                <a:spcPct val="150000"/>
              </a:lnSpc>
            </a:pPr>
            <a:r>
              <a:rPr lang="vi-VN" sz="3600" smtClean="0">
                <a:latin typeface="+mn-lt"/>
              </a:rPr>
              <a:t>- </a:t>
            </a:r>
            <a:r>
              <a:rPr lang="vi-VN" sz="3600" dirty="0">
                <a:latin typeface="+mn-lt"/>
              </a:rPr>
              <a:t>Em có suy nghĩ gì khi năm học sắp kết </a:t>
            </a:r>
            <a:r>
              <a:rPr lang="vi-VN" sz="3600">
                <a:latin typeface="+mn-lt"/>
              </a:rPr>
              <a:t>thúc</a:t>
            </a:r>
            <a:r>
              <a:rPr lang="vi-VN" sz="3600" smtClean="0">
                <a:latin typeface="+mn-lt"/>
              </a:rPr>
              <a:t>?</a:t>
            </a:r>
            <a:endParaRPr lang="vi-VN" sz="3600" dirty="0">
              <a:latin typeface="+mn-lt"/>
            </a:endParaRPr>
          </a:p>
        </p:txBody>
      </p:sp>
      <p:sp>
        <p:nvSpPr>
          <p:cNvPr id="7" name="TextBox 6">
            <a:extLst>
              <a:ext uri="{FF2B5EF4-FFF2-40B4-BE49-F238E27FC236}">
                <a16:creationId xmlns:a16="http://schemas.microsoft.com/office/drawing/2014/main" xmlns="" id="{96479105-1B00-4E8D-BE8C-94528F37D089}"/>
              </a:ext>
            </a:extLst>
          </p:cNvPr>
          <p:cNvSpPr txBox="1"/>
          <p:nvPr/>
        </p:nvSpPr>
        <p:spPr>
          <a:xfrm>
            <a:off x="514350" y="3179801"/>
            <a:ext cx="11887200" cy="1705897"/>
          </a:xfrm>
          <a:prstGeom prst="rect">
            <a:avLst/>
          </a:prstGeom>
          <a:noFill/>
        </p:spPr>
        <p:txBody>
          <a:bodyPr wrap="square" lIns="145143" tIns="72571" rIns="145143" bIns="72571" rtlCol="0">
            <a:spAutoFit/>
          </a:bodyPr>
          <a:lstStyle/>
          <a:p>
            <a:pPr>
              <a:lnSpc>
                <a:spcPct val="150000"/>
              </a:lnSpc>
            </a:pPr>
            <a:r>
              <a:rPr lang="vi-VN" sz="3600" smtClean="0">
                <a:latin typeface="+mn-lt"/>
              </a:rPr>
              <a:t>- </a:t>
            </a:r>
            <a:r>
              <a:rPr lang="vi-VN" sz="3600" dirty="0">
                <a:latin typeface="+mn-lt"/>
              </a:rPr>
              <a:t>Em cảm thấy thế nào nếu mấy tháng nghỉ hè không đến </a:t>
            </a:r>
            <a:r>
              <a:rPr lang="vi-VN" sz="3600">
                <a:latin typeface="+mn-lt"/>
              </a:rPr>
              <a:t>trường</a:t>
            </a:r>
            <a:r>
              <a:rPr lang="vi-VN" sz="3600" smtClean="0">
                <a:latin typeface="+mn-lt"/>
              </a:rPr>
              <a:t>?</a:t>
            </a:r>
            <a:endParaRPr lang="vi-VN" sz="3600" dirty="0">
              <a:latin typeface="+mn-lt"/>
            </a:endParaRPr>
          </a:p>
        </p:txBody>
      </p:sp>
      <p:sp>
        <p:nvSpPr>
          <p:cNvPr id="8" name="TextBox 7">
            <a:extLst>
              <a:ext uri="{FF2B5EF4-FFF2-40B4-BE49-F238E27FC236}">
                <a16:creationId xmlns:a16="http://schemas.microsoft.com/office/drawing/2014/main" xmlns="" id="{96479105-1B00-4E8D-BE8C-94528F37D089}"/>
              </a:ext>
            </a:extLst>
          </p:cNvPr>
          <p:cNvSpPr txBox="1"/>
          <p:nvPr/>
        </p:nvSpPr>
        <p:spPr>
          <a:xfrm>
            <a:off x="533400" y="4852194"/>
            <a:ext cx="11887200" cy="1705897"/>
          </a:xfrm>
          <a:prstGeom prst="rect">
            <a:avLst/>
          </a:prstGeom>
          <a:noFill/>
        </p:spPr>
        <p:txBody>
          <a:bodyPr wrap="square" lIns="145143" tIns="72571" rIns="145143" bIns="72571" rtlCol="0">
            <a:spAutoFit/>
          </a:bodyPr>
          <a:lstStyle/>
          <a:p>
            <a:pPr>
              <a:lnSpc>
                <a:spcPct val="150000"/>
              </a:lnSpc>
            </a:pPr>
            <a:r>
              <a:rPr lang="vi-VN" sz="3600" smtClean="0">
                <a:latin typeface="+mn-lt"/>
              </a:rPr>
              <a:t>- </a:t>
            </a:r>
            <a:r>
              <a:rPr lang="vi-VN" sz="3600" dirty="0">
                <a:latin typeface="+mn-lt"/>
              </a:rPr>
              <a:t>Em sẽ nhớ nhất điều gì về trường lớp, về thầy cô khi nghỉ hè?</a:t>
            </a:r>
          </a:p>
        </p:txBody>
      </p:sp>
    </p:spTree>
    <p:extLst>
      <p:ext uri="{BB962C8B-B14F-4D97-AF65-F5344CB8AC3E}">
        <p14:creationId xmlns:p14="http://schemas.microsoft.com/office/powerpoint/2010/main" val="144191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2" name="TextBox 11">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a:t>
            </a:r>
            <a:r>
              <a:rPr lang="en-US" altLang="zh-CN" sz="3200" b="1" smtClean="0">
                <a:solidFill>
                  <a:srgbClr val="FF0000"/>
                </a:solidFill>
                <a:latin typeface="HP001 5 hàng 1 ô ly" pitchFamily="34" charset="0"/>
                <a:ea typeface="方正卡通简体" panose="03000509000000000000" pitchFamily="65" charset="-122"/>
              </a:rPr>
              <a:t>( t7 + 8)</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sp>
        <p:nvSpPr>
          <p:cNvPr id="14" name="TextBox 13">
            <a:extLst>
              <a:ext uri="{FF2B5EF4-FFF2-40B4-BE49-F238E27FC236}">
                <a16:creationId xmlns="" xmlns:a16="http://schemas.microsoft.com/office/drawing/2014/main" id="{4D5F768A-B94A-4C92-956B-B20901D8F566}"/>
              </a:ext>
            </a:extLst>
          </p:cNvPr>
          <p:cNvSpPr txBox="1"/>
          <p:nvPr/>
        </p:nvSpPr>
        <p:spPr>
          <a:xfrm>
            <a:off x="1702102" y="2357203"/>
            <a:ext cx="314567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Bài 12 (tr 138)</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5" name="TextBox 14">
            <a:extLst>
              <a:ext uri="{FF2B5EF4-FFF2-40B4-BE49-F238E27FC236}">
                <a16:creationId xmlns="" xmlns:a16="http://schemas.microsoft.com/office/drawing/2014/main" id="{4D5F768A-B94A-4C92-956B-B20901D8F566}"/>
              </a:ext>
            </a:extLst>
          </p:cNvPr>
          <p:cNvSpPr txBox="1"/>
          <p:nvPr/>
        </p:nvSpPr>
        <p:spPr>
          <a:xfrm>
            <a:off x="4417964" y="2952070"/>
            <a:ext cx="314567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Bài làm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1079107063"/>
      </p:ext>
    </p:extLst>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2065</TotalTime>
  <Words>1255</Words>
  <Application>Microsoft Office PowerPoint</Application>
  <PresentationFormat>Custom</PresentationFormat>
  <Paragraphs>159</Paragraphs>
  <Slides>25</Slides>
  <Notes>2</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1_Office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205</cp:revision>
  <dcterms:created xsi:type="dcterms:W3CDTF">2021-07-20T01:55:21Z</dcterms:created>
  <dcterms:modified xsi:type="dcterms:W3CDTF">2022-04-24T03:07:05Z</dcterms:modified>
</cp:coreProperties>
</file>