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0"/>
  </p:notesMasterIdLst>
  <p:sldIdLst>
    <p:sldId id="404" r:id="rId2"/>
    <p:sldId id="443" r:id="rId3"/>
    <p:sldId id="422" r:id="rId4"/>
    <p:sldId id="431" r:id="rId5"/>
    <p:sldId id="467" r:id="rId6"/>
    <p:sldId id="468" r:id="rId7"/>
    <p:sldId id="469" r:id="rId8"/>
    <p:sldId id="470" r:id="rId9"/>
    <p:sldId id="455" r:id="rId10"/>
    <p:sldId id="479" r:id="rId11"/>
    <p:sldId id="447" r:id="rId12"/>
    <p:sldId id="480" r:id="rId13"/>
    <p:sldId id="409" r:id="rId14"/>
    <p:sldId id="481" r:id="rId15"/>
    <p:sldId id="411" r:id="rId16"/>
    <p:sldId id="473" r:id="rId17"/>
    <p:sldId id="482" r:id="rId18"/>
    <p:sldId id="483" r:id="rId19"/>
    <p:sldId id="484" r:id="rId20"/>
    <p:sldId id="485" r:id="rId21"/>
    <p:sldId id="486" r:id="rId22"/>
    <p:sldId id="417" r:id="rId23"/>
    <p:sldId id="488" r:id="rId24"/>
    <p:sldId id="487" r:id="rId25"/>
    <p:sldId id="478" r:id="rId26"/>
    <p:sldId id="489" r:id="rId27"/>
    <p:sldId id="490" r:id="rId28"/>
    <p:sldId id="49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60" autoAdjust="0"/>
    <p:restoredTop sz="94671" autoAdjust="0"/>
  </p:normalViewPr>
  <p:slideViewPr>
    <p:cSldViewPr snapToGrid="0">
      <p:cViewPr varScale="1">
        <p:scale>
          <a:sx n="68" d="100"/>
          <a:sy n="68" d="100"/>
        </p:scale>
        <p:origin x="-12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2585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A1C92AC-89D6-4B47-8722-BE8AE90396B4}"/>
              </a:ext>
            </a:extLst>
          </p:cNvPr>
          <p:cNvSpPr txBox="1"/>
          <p:nvPr/>
        </p:nvSpPr>
        <p:spPr>
          <a:xfrm>
            <a:off x="1326378" y="349718"/>
            <a:ext cx="9539248" cy="8697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Một số câu văn dài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E76EEE0-3367-4C19-88D8-2E50DCCF3036}"/>
              </a:ext>
            </a:extLst>
          </p:cNvPr>
          <p:cNvSpPr/>
          <p:nvPr/>
        </p:nvSpPr>
        <p:spPr>
          <a:xfrm>
            <a:off x="204715" y="1363147"/>
            <a:ext cx="11862593" cy="2639550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900" dirty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   </a:t>
            </a:r>
            <a:r>
              <a:rPr lang="en-US" sz="2900" dirty="0" smtClean="0">
                <a:latin typeface="UTM Avo" panose="02040603050506020204" pitchFamily="18" charset="0"/>
              </a:rPr>
              <a:t>       </a:t>
            </a:r>
            <a:r>
              <a:rPr lang="en-US" sz="3600" b="1" dirty="0" err="1" smtClean="0">
                <a:latin typeface="UTM Avo" panose="02040603050506020204" pitchFamily="18" charset="0"/>
              </a:rPr>
              <a:t>Việt</a:t>
            </a:r>
            <a:r>
              <a:rPr lang="en-US" sz="3600" b="1" dirty="0" smtClean="0">
                <a:latin typeface="UTM Avo" panose="02040603050506020204" pitchFamily="18" charset="0"/>
              </a:rPr>
              <a:t> Nam </a:t>
            </a:r>
            <a:r>
              <a:rPr lang="en-US" sz="3600" b="1" dirty="0" err="1" smtClean="0">
                <a:latin typeface="UTM Avo" panose="02040603050506020204" pitchFamily="18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những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vị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anh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hùng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công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lớn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với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đất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nước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như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hai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Bà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Trưng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latin typeface="UTM Avo" panose="02040603050506020204" pitchFamily="18" charset="0"/>
              </a:rPr>
              <a:t>B</a:t>
            </a:r>
            <a:r>
              <a:rPr lang="en-US" sz="3600" b="1" dirty="0" err="1" smtClean="0">
                <a:latin typeface="UTM Avo" panose="02040603050506020204" pitchFamily="18" charset="0"/>
              </a:rPr>
              <a:t>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Triệu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Trần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Hưng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Đạo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Quang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Trung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Hồ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Chí</a:t>
            </a:r>
            <a:r>
              <a:rPr lang="en-US" sz="3600" b="1" dirty="0" smtClean="0">
                <a:latin typeface="UTM Avo" panose="02040603050506020204" pitchFamily="18" charset="0"/>
              </a:rPr>
              <a:t> Minh,...</a:t>
            </a:r>
            <a:endParaRPr lang="vi-VN" sz="3600" b="1" dirty="0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961458" y="1664038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23730" y="2399068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8313703" y="2399068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315919" y="3239763"/>
            <a:ext cx="172974" cy="567708"/>
            <a:chOff x="10300657" y="3271906"/>
            <a:chExt cx="172974" cy="567708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0300657" y="3271906"/>
              <a:ext cx="103904" cy="56770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10369727" y="3271906"/>
              <a:ext cx="103904" cy="56770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 flipV="1">
            <a:off x="10747351" y="2399068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897579" y="3239763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201666" y="3250465"/>
            <a:ext cx="103904" cy="56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7926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9D234F-530A-44B0-8C0B-D7E30AC1FB5D}"/>
              </a:ext>
            </a:extLst>
          </p:cNvPr>
          <p:cNvSpPr txBox="1"/>
          <p:nvPr/>
        </p:nvSpPr>
        <p:spPr>
          <a:xfrm>
            <a:off x="3025390" y="66953"/>
            <a:ext cx="6141220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Giải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nghĩa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1F1432A-BE85-4E86-9EFF-105953948C84}"/>
              </a:ext>
            </a:extLst>
          </p:cNvPr>
          <p:cNvSpPr txBox="1"/>
          <p:nvPr/>
        </p:nvSpPr>
        <p:spPr>
          <a:xfrm>
            <a:off x="267286" y="903385"/>
            <a:ext cx="11718388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Khí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hậu</a:t>
            </a:r>
            <a:r>
              <a:rPr lang="vi-VN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vi-VN" sz="29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các đặc điểm về nắng, mưa, nhiệt độ,... </a:t>
            </a:r>
            <a:r>
              <a:rPr lang="vi-VN" sz="29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được lặp lại hàng năm của một vùng.</a:t>
            </a:r>
            <a:endParaRPr lang="en-US" sz="29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F33C6A8-86AA-4700-B2C2-5F18B5C11524}"/>
              </a:ext>
            </a:extLst>
          </p:cNvPr>
          <p:cNvGrpSpPr/>
          <p:nvPr/>
        </p:nvGrpSpPr>
        <p:grpSpPr>
          <a:xfrm>
            <a:off x="482180" y="2388773"/>
            <a:ext cx="11348749" cy="3533662"/>
            <a:chOff x="271226" y="2217234"/>
            <a:chExt cx="6091474" cy="2224591"/>
          </a:xfrm>
        </p:grpSpPr>
        <p:pic>
          <p:nvPicPr>
            <p:cNvPr id="12" name="Picture 2" descr="Cartoon Weather Set - Seasons Nature">
              <a:extLst>
                <a:ext uri="{FF2B5EF4-FFF2-40B4-BE49-F238E27FC236}">
                  <a16:creationId xmlns:a16="http://schemas.microsoft.com/office/drawing/2014/main" xmlns="" id="{5E0E9ED5-B541-4CB9-AFA1-E486B4ACA6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292"/>
            <a:stretch/>
          </p:blipFill>
          <p:spPr bwMode="auto">
            <a:xfrm>
              <a:off x="271226" y="2217234"/>
              <a:ext cx="4714431" cy="2224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Cartoon Weather Set - Seasons Nature">
              <a:extLst>
                <a:ext uri="{FF2B5EF4-FFF2-40B4-BE49-F238E27FC236}">
                  <a16:creationId xmlns:a16="http://schemas.microsoft.com/office/drawing/2014/main" xmlns="" id="{6F5B9950-46E2-4F50-8E81-D532C5F83B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64652" r="50409" b="1157"/>
            <a:stretch/>
          </p:blipFill>
          <p:spPr bwMode="auto">
            <a:xfrm>
              <a:off x="4495800" y="2310987"/>
              <a:ext cx="1382486" cy="1084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artoon Weather Set - Seasons Nature">
              <a:extLst>
                <a:ext uri="{FF2B5EF4-FFF2-40B4-BE49-F238E27FC236}">
                  <a16:creationId xmlns:a16="http://schemas.microsoft.com/office/drawing/2014/main" xmlns="" id="{36655E24-4E26-468F-A5CD-790EF5E4A4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73" t="65417" r="17842" b="392"/>
            <a:stretch/>
          </p:blipFill>
          <p:spPr bwMode="auto">
            <a:xfrm>
              <a:off x="4980214" y="3353274"/>
              <a:ext cx="1382486" cy="1084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61206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09235" y="623183"/>
            <a:ext cx="12034490" cy="25472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là đất nước tươi đẹp của chúng mình. </a:t>
            </a:r>
            <a:r>
              <a:rPr lang="vi-VN" sz="2600" dirty="0">
                <a:latin typeface="UTM Avo" panose="02040603050506020204" pitchFamily="18" charset="0"/>
              </a:rPr>
              <a:t>Thủ đô nước mình là Hà Nội. Lá cờ Tổ quốc hình chữ nhật, nền đỏ, ở giữa có ngôi sao vàng năm cánh.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có những vị anh hùng có công lớn với đất nước như Hai Bà Trưng, Bà Triệu, Trần Hưng Đạo, Quang Trung, Hồ Chí Minh,... </a:t>
            </a:r>
            <a:r>
              <a:rPr lang="vi-VN" sz="2600" dirty="0">
                <a:latin typeface="UTM Avo" panose="02040603050506020204" pitchFamily="18" charset="0"/>
              </a:rPr>
              <a:t>Những con người ấy đã làm rạng danh lịch sử nước nhà.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3493536" y="99715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ĐẤT NƯỚC CHÚNG MÌNH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8530BC7-951C-41EE-892D-67BDEB236BAA}"/>
              </a:ext>
            </a:extLst>
          </p:cNvPr>
          <p:cNvSpPr txBox="1"/>
          <p:nvPr/>
        </p:nvSpPr>
        <p:spPr>
          <a:xfrm>
            <a:off x="2729132" y="3052510"/>
            <a:ext cx="6794696" cy="21471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Đất </a:t>
            </a:r>
            <a:r>
              <a:rPr lang="vi-VN" sz="2600" dirty="0">
                <a:latin typeface="UTM Avo" panose="02040603050506020204" pitchFamily="18" charset="0"/>
              </a:rPr>
              <a:t>nước mình có ba miền Bắc, Trung, Nam với khí hậu khác nhau. </a:t>
            </a:r>
            <a:r>
              <a:rPr lang="vi-VN" sz="2600" dirty="0">
                <a:latin typeface="UTM Avo" panose="02040603050506020204" pitchFamily="18" charset="0"/>
              </a:rPr>
              <a:t>Miền Bắc và miền Trung một năm có bốn mùa: xuân, hạ, thu, đông. </a:t>
            </a:r>
            <a:r>
              <a:rPr lang="vi-VN" sz="2600" dirty="0">
                <a:latin typeface="UTM Avo" panose="02040603050506020204" pitchFamily="18" charset="0"/>
              </a:rPr>
              <a:t>Miền Nam </a:t>
            </a:r>
            <a:r>
              <a:rPr lang="en-US" sz="2600" dirty="0" err="1" smtClean="0">
                <a:latin typeface="UTM Avo" panose="02040603050506020204" pitchFamily="18" charset="0"/>
              </a:rPr>
              <a:t>có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 smtClean="0">
                <a:latin typeface="UTM Avo" panose="02040603050506020204" pitchFamily="18" charset="0"/>
              </a:rPr>
              <a:t>hai </a:t>
            </a:r>
            <a:r>
              <a:rPr lang="vi-VN" sz="2600" dirty="0">
                <a:latin typeface="UTM Avo" panose="02040603050506020204" pitchFamily="18" charset="0"/>
              </a:rPr>
              <a:t>mùa: mùa mưa và mùa khô.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BFB91A-685F-44FB-AD48-BF57E4B0D61A}"/>
              </a:ext>
            </a:extLst>
          </p:cNvPr>
          <p:cNvSpPr txBox="1"/>
          <p:nvPr/>
        </p:nvSpPr>
        <p:spPr>
          <a:xfrm>
            <a:off x="2729132" y="5083468"/>
            <a:ext cx="6513342" cy="17469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</a:t>
            </a:r>
            <a:r>
              <a:rPr lang="vi-VN" sz="2600" dirty="0" smtClean="0">
                <a:latin typeface="UTM Avo" panose="02040603050506020204" pitchFamily="18" charset="0"/>
              </a:rPr>
              <a:t>Trang </a:t>
            </a:r>
            <a:r>
              <a:rPr lang="vi-VN" sz="2600" dirty="0">
                <a:latin typeface="UTM Avo" panose="02040603050506020204" pitchFamily="18" charset="0"/>
              </a:rPr>
              <a:t>phục truyền thống của người Việt Nam là áo dài. </a:t>
            </a:r>
            <a:r>
              <a:rPr lang="vi-VN" sz="2600" dirty="0">
                <a:latin typeface="UTM Avo" panose="02040603050506020204" pitchFamily="18" charset="0"/>
              </a:rPr>
              <a:t>Áo dài thường được mặc trong dịp Tết hay lễ hội.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(Trung </a:t>
            </a:r>
            <a:r>
              <a:rPr lang="vi-VN" sz="2600" dirty="0">
                <a:latin typeface="UTM Avo" panose="02040603050506020204" pitchFamily="18" charset="0"/>
              </a:rPr>
              <a:t>Sơn)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F63209-3F36-4FD6-983B-3C3390FD4D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8578" y="3363647"/>
            <a:ext cx="3812358" cy="31004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FB86EE2-0AF3-4295-8DA2-72FD5FFE9C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157" y="3291774"/>
            <a:ext cx="3031170" cy="308101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17247" y="678123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531102" y="1840519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952587" y="3078927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2891512" y="516964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Wave 13"/>
          <p:cNvSpPr/>
          <p:nvPr/>
        </p:nvSpPr>
        <p:spPr>
          <a:xfrm>
            <a:off x="109235" y="6160889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đoạn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548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26" y="2339538"/>
            <a:ext cx="6956474" cy="404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417688" y="570278"/>
            <a:ext cx="3704147" cy="2299447"/>
            <a:chOff x="5990828" y="851481"/>
            <a:chExt cx="3704147" cy="2299447"/>
          </a:xfrm>
        </p:grpSpPr>
        <p:sp>
          <p:nvSpPr>
            <p:cNvPr id="18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85953"/>
                <a:gd name="adj2" fmla="val 5610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Oval Callout 6"/>
          <p:cNvSpPr/>
          <p:nvPr/>
        </p:nvSpPr>
        <p:spPr>
          <a:xfrm>
            <a:off x="2192699" y="3572121"/>
            <a:ext cx="2055743" cy="887337"/>
          </a:xfrm>
          <a:prstGeom prst="wedgeEllipseCallout">
            <a:avLst>
              <a:gd name="adj1" fmla="val 62593"/>
              <a:gd name="adj2" fmla="val 2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5068128" y="1295704"/>
            <a:ext cx="2055743" cy="887337"/>
          </a:xfrm>
          <a:prstGeom prst="wedgeEllipseCallout">
            <a:avLst>
              <a:gd name="adj1" fmla="val 19481"/>
              <a:gd name="adj2" fmla="val 931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7712855" y="1262460"/>
            <a:ext cx="2055743" cy="887337"/>
          </a:xfrm>
          <a:prstGeom prst="wedgeEllipseCallout">
            <a:avLst>
              <a:gd name="adj1" fmla="val 2373"/>
              <a:gd name="adj2" fmla="val 931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3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Oval Callout 22"/>
          <p:cNvSpPr/>
          <p:nvPr/>
        </p:nvSpPr>
        <p:spPr>
          <a:xfrm>
            <a:off x="10136257" y="2149797"/>
            <a:ext cx="2055743" cy="887337"/>
          </a:xfrm>
          <a:prstGeom prst="wedgeEllipseCallout">
            <a:avLst>
              <a:gd name="adj1" fmla="val -20209"/>
              <a:gd name="adj2" fmla="val 9000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4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09235" y="623183"/>
            <a:ext cx="12034490" cy="25472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là đất nước tươi đẹp của chúng mình. </a:t>
            </a:r>
            <a:r>
              <a:rPr lang="vi-VN" sz="2600" dirty="0">
                <a:latin typeface="UTM Avo" panose="02040603050506020204" pitchFamily="18" charset="0"/>
              </a:rPr>
              <a:t>Thủ đô nước mình là Hà Nội. Lá cờ Tổ quốc hình chữ nhật, nền đỏ, ở giữa có ngôi sao vàng năm cánh.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có những vị anh hùng có công lớn với đất nước như Hai Bà Trưng, Bà Triệu, Trần Hưng Đạo, Quang Trung, Hồ Chí Minh,... </a:t>
            </a:r>
            <a:r>
              <a:rPr lang="vi-VN" sz="2600" dirty="0">
                <a:latin typeface="UTM Avo" panose="02040603050506020204" pitchFamily="18" charset="0"/>
              </a:rPr>
              <a:t>Những con người ấy đã làm rạng danh lịch sử nước nhà.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3493536" y="99715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ĐẤT NƯỚC CHÚNG MÌNH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8530BC7-951C-41EE-892D-67BDEB236BAA}"/>
              </a:ext>
            </a:extLst>
          </p:cNvPr>
          <p:cNvSpPr txBox="1"/>
          <p:nvPr/>
        </p:nvSpPr>
        <p:spPr>
          <a:xfrm>
            <a:off x="2729132" y="3052510"/>
            <a:ext cx="6794696" cy="21471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Đất </a:t>
            </a:r>
            <a:r>
              <a:rPr lang="vi-VN" sz="2600" dirty="0">
                <a:latin typeface="UTM Avo" panose="02040603050506020204" pitchFamily="18" charset="0"/>
              </a:rPr>
              <a:t>nước mình có ba miền Bắc, Trung, Nam với khí hậu khác nhau. </a:t>
            </a:r>
            <a:r>
              <a:rPr lang="vi-VN" sz="2600" dirty="0">
                <a:latin typeface="UTM Avo" panose="02040603050506020204" pitchFamily="18" charset="0"/>
              </a:rPr>
              <a:t>Miền Bắc và miền Trung một năm có bốn mùa: xuân, hạ, thu, đông. </a:t>
            </a:r>
            <a:r>
              <a:rPr lang="vi-VN" sz="2600" dirty="0">
                <a:latin typeface="UTM Avo" panose="02040603050506020204" pitchFamily="18" charset="0"/>
              </a:rPr>
              <a:t>Miền Nam </a:t>
            </a:r>
            <a:r>
              <a:rPr lang="en-US" sz="2600" dirty="0" err="1" smtClean="0">
                <a:latin typeface="UTM Avo" panose="02040603050506020204" pitchFamily="18" charset="0"/>
              </a:rPr>
              <a:t>có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 smtClean="0">
                <a:latin typeface="UTM Avo" panose="02040603050506020204" pitchFamily="18" charset="0"/>
              </a:rPr>
              <a:t>hai </a:t>
            </a:r>
            <a:r>
              <a:rPr lang="vi-VN" sz="2600" dirty="0">
                <a:latin typeface="UTM Avo" panose="02040603050506020204" pitchFamily="18" charset="0"/>
              </a:rPr>
              <a:t>mùa: mùa mưa và mùa khô.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BFB91A-685F-44FB-AD48-BF57E4B0D61A}"/>
              </a:ext>
            </a:extLst>
          </p:cNvPr>
          <p:cNvSpPr txBox="1"/>
          <p:nvPr/>
        </p:nvSpPr>
        <p:spPr>
          <a:xfrm>
            <a:off x="2729132" y="5083468"/>
            <a:ext cx="6513342" cy="17469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</a:t>
            </a:r>
            <a:r>
              <a:rPr lang="vi-VN" sz="2600" dirty="0" smtClean="0">
                <a:latin typeface="UTM Avo" panose="02040603050506020204" pitchFamily="18" charset="0"/>
              </a:rPr>
              <a:t>Trang </a:t>
            </a:r>
            <a:r>
              <a:rPr lang="vi-VN" sz="2600" dirty="0">
                <a:latin typeface="UTM Avo" panose="02040603050506020204" pitchFamily="18" charset="0"/>
              </a:rPr>
              <a:t>phục truyền thống của người Việt Nam là áo dài. </a:t>
            </a:r>
            <a:r>
              <a:rPr lang="vi-VN" sz="2600" dirty="0">
                <a:latin typeface="UTM Avo" panose="02040603050506020204" pitchFamily="18" charset="0"/>
              </a:rPr>
              <a:t>Áo dài thường được mặc trong dịp Tết hay lễ hội.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(Trung </a:t>
            </a:r>
            <a:r>
              <a:rPr lang="vi-VN" sz="2600" dirty="0">
                <a:latin typeface="UTM Avo" panose="02040603050506020204" pitchFamily="18" charset="0"/>
              </a:rPr>
              <a:t>Sơn)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F63209-3F36-4FD6-983B-3C3390FD4D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8578" y="3363647"/>
            <a:ext cx="3812358" cy="31004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FB86EE2-0AF3-4295-8DA2-72FD5FFE9C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157" y="3291774"/>
            <a:ext cx="3031170" cy="3081013"/>
          </a:xfrm>
          <a:prstGeom prst="rect">
            <a:avLst/>
          </a:prstGeom>
        </p:spPr>
      </p:pic>
      <p:sp>
        <p:nvSpPr>
          <p:cNvPr id="14" name="Wave 13"/>
          <p:cNvSpPr/>
          <p:nvPr/>
        </p:nvSpPr>
        <p:spPr>
          <a:xfrm>
            <a:off x="109235" y="6160889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</a:t>
            </a:r>
            <a:r>
              <a:rPr lang="en-US" sz="2800" dirty="0" err="1" smtClean="0">
                <a:solidFill>
                  <a:schemeClr val="tx1"/>
                </a:solidFill>
              </a:rPr>
              <a:t>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Wave 16"/>
          <p:cNvSpPr/>
          <p:nvPr/>
        </p:nvSpPr>
        <p:spPr>
          <a:xfrm>
            <a:off x="80658" y="6170617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</a:t>
            </a:r>
            <a:r>
              <a:rPr lang="en-US" sz="2800" dirty="0" err="1" smtClean="0">
                <a:solidFill>
                  <a:schemeClr val="tx1"/>
                </a:solidFill>
              </a:rPr>
              <a:t>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toàn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599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603805"/>
            <a:ext cx="12065391" cy="6688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vi-VN" sz="2600" b="1" dirty="0">
                <a:solidFill>
                  <a:srgbClr val="0070C0"/>
                </a:solidFill>
                <a:latin typeface="UTM Avo" panose="02040603050506020204" pitchFamily="18" charset="0"/>
              </a:rPr>
              <a:t>Sắp xếp các thẻ dưới đây theo trình tự các đoạn trong bài đọc.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72367E2-266B-4285-B7E3-B796F401D99E}"/>
              </a:ext>
            </a:extLst>
          </p:cNvPr>
          <p:cNvGrpSpPr/>
          <p:nvPr/>
        </p:nvGrpSpPr>
        <p:grpSpPr>
          <a:xfrm>
            <a:off x="1060878" y="3491886"/>
            <a:ext cx="4818743" cy="677108"/>
            <a:chOff x="718457" y="2100724"/>
            <a:chExt cx="2710543" cy="50783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6089231C-D3D6-4E95-890D-3CD8282E38C0}"/>
                </a:ext>
              </a:extLst>
            </p:cNvPr>
            <p:cNvGrpSpPr/>
            <p:nvPr/>
          </p:nvGrpSpPr>
          <p:grpSpPr>
            <a:xfrm>
              <a:off x="718457" y="2123591"/>
              <a:ext cx="2710543" cy="468000"/>
              <a:chOff x="718457" y="2123591"/>
              <a:chExt cx="2710543" cy="4680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24AB81C0-58D2-4379-B036-738B21A2D799}"/>
                  </a:ext>
                </a:extLst>
              </p:cNvPr>
              <p:cNvGrpSpPr/>
              <p:nvPr/>
            </p:nvGrpSpPr>
            <p:grpSpPr>
              <a:xfrm>
                <a:off x="718457" y="2123591"/>
                <a:ext cx="2710543" cy="468000"/>
                <a:chOff x="718457" y="2123591"/>
                <a:chExt cx="2710543" cy="468000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xmlns="" id="{197F6A50-51F1-4A90-BD7B-1DF1B6DA3694}"/>
                    </a:ext>
                  </a:extLst>
                </p:cNvPr>
                <p:cNvSpPr/>
                <p:nvPr/>
              </p:nvSpPr>
              <p:spPr>
                <a:xfrm>
                  <a:off x="1025941" y="2156249"/>
                  <a:ext cx="2403059" cy="415994"/>
                </a:xfrm>
                <a:prstGeom prst="roundRect">
                  <a:avLst>
                    <a:gd name="adj" fmla="val 45452"/>
                  </a:avLst>
                </a:prstGeom>
                <a:solidFill>
                  <a:srgbClr val="F9BDC9"/>
                </a:solidFill>
                <a:ln>
                  <a:solidFill>
                    <a:srgbClr val="F9BDC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xmlns="" id="{FF59D202-0297-4C57-AB1F-4F2689935F91}"/>
                    </a:ext>
                  </a:extLst>
                </p:cNvPr>
                <p:cNvSpPr/>
                <p:nvPr/>
              </p:nvSpPr>
              <p:spPr>
                <a:xfrm>
                  <a:off x="718457" y="2123591"/>
                  <a:ext cx="322734" cy="468000"/>
                </a:xfrm>
                <a:prstGeom prst="ellipse">
                  <a:avLst/>
                </a:prstGeom>
                <a:solidFill>
                  <a:srgbClr val="FF0090"/>
                </a:solidFill>
                <a:ln>
                  <a:solidFill>
                    <a:srgbClr val="FF0090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19C0E5B0-DEDD-485F-9C05-0A9243CFC972}"/>
                  </a:ext>
                </a:extLst>
              </p:cNvPr>
              <p:cNvSpPr/>
              <p:nvPr/>
            </p:nvSpPr>
            <p:spPr>
              <a:xfrm>
                <a:off x="1140417" y="2207672"/>
                <a:ext cx="2288583" cy="346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2400" dirty="0">
                    <a:latin typeface="UTM Avo" panose="02040603050506020204" pitchFamily="18" charset="0"/>
                  </a:rPr>
                  <a:t>Các miền, khí hậu</a:t>
                </a:r>
                <a:endParaRPr lang="vi-VN" sz="2400" dirty="0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5107EA7D-3123-42B0-BB8A-C3CDE45F5A7C}"/>
                </a:ext>
              </a:extLst>
            </p:cNvPr>
            <p:cNvSpPr/>
            <p:nvPr/>
          </p:nvSpPr>
          <p:spPr>
            <a:xfrm>
              <a:off x="754181" y="2100724"/>
              <a:ext cx="242735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 smtClean="0"/>
                <a:t>1</a:t>
              </a:r>
              <a:endParaRPr lang="vi-VN" sz="38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E053A0B-45AD-4896-9FAF-06F7D96BA75D}"/>
              </a:ext>
            </a:extLst>
          </p:cNvPr>
          <p:cNvGrpSpPr/>
          <p:nvPr/>
        </p:nvGrpSpPr>
        <p:grpSpPr>
          <a:xfrm>
            <a:off x="6478627" y="3490709"/>
            <a:ext cx="4818743" cy="677108"/>
            <a:chOff x="718457" y="2090173"/>
            <a:chExt cx="2710543" cy="50783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023CA813-63DA-4A16-AB58-F4D81D9BCCEF}"/>
                </a:ext>
              </a:extLst>
            </p:cNvPr>
            <p:cNvGrpSpPr/>
            <p:nvPr/>
          </p:nvGrpSpPr>
          <p:grpSpPr>
            <a:xfrm>
              <a:off x="718457" y="2123591"/>
              <a:ext cx="2710543" cy="468000"/>
              <a:chOff x="718457" y="2123591"/>
              <a:chExt cx="2710543" cy="4680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D88D840C-36E3-4C7D-AD65-F578059CC3BB}"/>
                  </a:ext>
                </a:extLst>
              </p:cNvPr>
              <p:cNvGrpSpPr/>
              <p:nvPr/>
            </p:nvGrpSpPr>
            <p:grpSpPr>
              <a:xfrm>
                <a:off x="718457" y="2123591"/>
                <a:ext cx="2710543" cy="468000"/>
                <a:chOff x="718457" y="2123591"/>
                <a:chExt cx="2710543" cy="468000"/>
              </a:xfrm>
            </p:grpSpPr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="" id="{B8452102-0B04-4063-B507-F6EC8E65655A}"/>
                    </a:ext>
                  </a:extLst>
                </p:cNvPr>
                <p:cNvSpPr/>
                <p:nvPr/>
              </p:nvSpPr>
              <p:spPr>
                <a:xfrm>
                  <a:off x="1025941" y="2156249"/>
                  <a:ext cx="2403059" cy="415994"/>
                </a:xfrm>
                <a:prstGeom prst="roundRect">
                  <a:avLst>
                    <a:gd name="adj" fmla="val 45452"/>
                  </a:avLst>
                </a:prstGeom>
                <a:solidFill>
                  <a:srgbClr val="DBE9AE"/>
                </a:solidFill>
                <a:ln>
                  <a:solidFill>
                    <a:srgbClr val="DBE9A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xmlns="" id="{650C7D57-3E71-4238-B2EB-2E499C157223}"/>
                    </a:ext>
                  </a:extLst>
                </p:cNvPr>
                <p:cNvSpPr/>
                <p:nvPr/>
              </p:nvSpPr>
              <p:spPr>
                <a:xfrm>
                  <a:off x="718457" y="2123591"/>
                  <a:ext cx="322734" cy="468000"/>
                </a:xfrm>
                <a:prstGeom prst="ellipse">
                  <a:avLst/>
                </a:prstGeom>
                <a:solidFill>
                  <a:srgbClr val="72B451"/>
                </a:solidFill>
                <a:ln>
                  <a:solidFill>
                    <a:srgbClr val="72B45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9DE246E4-5F00-4FA0-B318-CDF72C4B8DD3}"/>
                  </a:ext>
                </a:extLst>
              </p:cNvPr>
              <p:cNvSpPr/>
              <p:nvPr/>
            </p:nvSpPr>
            <p:spPr>
              <a:xfrm>
                <a:off x="1140417" y="2207672"/>
                <a:ext cx="2288583" cy="346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2400" dirty="0">
                    <a:latin typeface="UTM Avo" panose="02040603050506020204" pitchFamily="18" charset="0"/>
                  </a:rPr>
                  <a:t>Tên nước, thủ đô, lá cờ</a:t>
                </a:r>
                <a:endParaRPr lang="vi-VN" sz="2400" dirty="0"/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45E152F-D791-4DED-98E6-D6E5991C5A86}"/>
                </a:ext>
              </a:extLst>
            </p:cNvPr>
            <p:cNvSpPr/>
            <p:nvPr/>
          </p:nvSpPr>
          <p:spPr>
            <a:xfrm>
              <a:off x="754181" y="2090173"/>
              <a:ext cx="255358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2</a:t>
              </a:r>
              <a:endParaRPr lang="vi-VN" sz="38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05C86C7-5466-4FDF-83CD-970FB0D44A6B}"/>
              </a:ext>
            </a:extLst>
          </p:cNvPr>
          <p:cNvGrpSpPr/>
          <p:nvPr/>
        </p:nvGrpSpPr>
        <p:grpSpPr>
          <a:xfrm>
            <a:off x="1060878" y="4304862"/>
            <a:ext cx="4818743" cy="677108"/>
            <a:chOff x="718457" y="2111275"/>
            <a:chExt cx="2710543" cy="50783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FA2D484C-534F-4725-BDBA-F9F45758A325}"/>
                </a:ext>
              </a:extLst>
            </p:cNvPr>
            <p:cNvGrpSpPr/>
            <p:nvPr/>
          </p:nvGrpSpPr>
          <p:grpSpPr>
            <a:xfrm>
              <a:off x="718457" y="2123591"/>
              <a:ext cx="2710543" cy="448652"/>
              <a:chOff x="718457" y="2123591"/>
              <a:chExt cx="2710543" cy="448652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5BA78938-3E79-42BA-9738-1E1221C50822}"/>
                  </a:ext>
                </a:extLst>
              </p:cNvPr>
              <p:cNvGrpSpPr/>
              <p:nvPr/>
            </p:nvGrpSpPr>
            <p:grpSpPr>
              <a:xfrm>
                <a:off x="718457" y="2123591"/>
                <a:ext cx="2710543" cy="448652"/>
                <a:chOff x="718457" y="2123591"/>
                <a:chExt cx="2710543" cy="448652"/>
              </a:xfrm>
            </p:grpSpPr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xmlns="" id="{BF4E1FAE-55A0-408E-842B-D23825A18552}"/>
                    </a:ext>
                  </a:extLst>
                </p:cNvPr>
                <p:cNvSpPr/>
                <p:nvPr/>
              </p:nvSpPr>
              <p:spPr>
                <a:xfrm>
                  <a:off x="1025941" y="2156249"/>
                  <a:ext cx="2403059" cy="415994"/>
                </a:xfrm>
                <a:prstGeom prst="roundRect">
                  <a:avLst>
                    <a:gd name="adj" fmla="val 45452"/>
                  </a:avLst>
                </a:prstGeom>
                <a:solidFill>
                  <a:srgbClr val="F6D5A8"/>
                </a:solidFill>
                <a:ln>
                  <a:solidFill>
                    <a:srgbClr val="F6D5A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xmlns="" id="{AE48B713-7CDA-46C0-B0BF-CDEEED886820}"/>
                    </a:ext>
                  </a:extLst>
                </p:cNvPr>
                <p:cNvSpPr/>
                <p:nvPr/>
              </p:nvSpPr>
              <p:spPr>
                <a:xfrm>
                  <a:off x="718457" y="2123591"/>
                  <a:ext cx="322734" cy="448652"/>
                </a:xfrm>
                <a:prstGeom prst="ellipse">
                  <a:avLst/>
                </a:prstGeom>
                <a:solidFill>
                  <a:srgbClr val="F45A21"/>
                </a:solidFill>
                <a:ln>
                  <a:solidFill>
                    <a:srgbClr val="F45A2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C900D572-276B-47A2-9080-4F7679E7FB77}"/>
                  </a:ext>
                </a:extLst>
              </p:cNvPr>
              <p:cNvSpPr/>
              <p:nvPr/>
            </p:nvSpPr>
            <p:spPr>
              <a:xfrm>
                <a:off x="1140417" y="2207672"/>
                <a:ext cx="2288583" cy="346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2400" dirty="0">
                    <a:latin typeface="UTM Avo" panose="02040603050506020204" pitchFamily="18" charset="0"/>
                  </a:rPr>
                  <a:t>Những người anh hùng</a:t>
                </a:r>
                <a:endParaRPr lang="vi-VN" sz="2400" dirty="0"/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4E34EF7-3056-4065-966E-F0673E2E7CD0}"/>
                </a:ext>
              </a:extLst>
            </p:cNvPr>
            <p:cNvSpPr/>
            <p:nvPr/>
          </p:nvSpPr>
          <p:spPr>
            <a:xfrm>
              <a:off x="746268" y="2111275"/>
              <a:ext cx="255358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3</a:t>
              </a:r>
              <a:endParaRPr lang="vi-VN" sz="38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7ADF767-31E5-41FC-BAA5-DB87536E917A}"/>
              </a:ext>
            </a:extLst>
          </p:cNvPr>
          <p:cNvGrpSpPr/>
          <p:nvPr/>
        </p:nvGrpSpPr>
        <p:grpSpPr>
          <a:xfrm>
            <a:off x="6478626" y="4317753"/>
            <a:ext cx="4919819" cy="677108"/>
            <a:chOff x="718457" y="2111275"/>
            <a:chExt cx="2767398" cy="50783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20DA8ECB-2545-4EF2-B9D4-6213BC49DA2D}"/>
                </a:ext>
              </a:extLst>
            </p:cNvPr>
            <p:cNvGrpSpPr/>
            <p:nvPr/>
          </p:nvGrpSpPr>
          <p:grpSpPr>
            <a:xfrm>
              <a:off x="718457" y="2123591"/>
              <a:ext cx="2767398" cy="468000"/>
              <a:chOff x="718457" y="2123591"/>
              <a:chExt cx="2767398" cy="46800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xmlns="" id="{293D109C-E352-4178-A040-C31B870823E2}"/>
                  </a:ext>
                </a:extLst>
              </p:cNvPr>
              <p:cNvGrpSpPr/>
              <p:nvPr/>
            </p:nvGrpSpPr>
            <p:grpSpPr>
              <a:xfrm>
                <a:off x="718457" y="2123591"/>
                <a:ext cx="2710543" cy="468000"/>
                <a:chOff x="718457" y="2123591"/>
                <a:chExt cx="2710543" cy="468000"/>
              </a:xfrm>
            </p:grpSpPr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xmlns="" id="{51663FD0-1165-40D5-B8CF-7C23ADBA33D3}"/>
                    </a:ext>
                  </a:extLst>
                </p:cNvPr>
                <p:cNvSpPr/>
                <p:nvPr/>
              </p:nvSpPr>
              <p:spPr>
                <a:xfrm>
                  <a:off x="1025941" y="2156249"/>
                  <a:ext cx="2403059" cy="415994"/>
                </a:xfrm>
                <a:prstGeom prst="roundRect">
                  <a:avLst>
                    <a:gd name="adj" fmla="val 45452"/>
                  </a:avLst>
                </a:prstGeom>
                <a:solidFill>
                  <a:srgbClr val="AEE2FA"/>
                </a:solidFill>
                <a:ln>
                  <a:solidFill>
                    <a:srgbClr val="AEE2F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xmlns="" id="{061E9687-1C13-4894-B249-1C0E7A76369F}"/>
                    </a:ext>
                  </a:extLst>
                </p:cNvPr>
                <p:cNvSpPr/>
                <p:nvPr/>
              </p:nvSpPr>
              <p:spPr>
                <a:xfrm>
                  <a:off x="718457" y="2123591"/>
                  <a:ext cx="322734" cy="468000"/>
                </a:xfrm>
                <a:prstGeom prst="ellipse">
                  <a:avLst/>
                </a:prstGeom>
                <a:solidFill>
                  <a:srgbClr val="07A7AF"/>
                </a:solidFill>
                <a:ln>
                  <a:solidFill>
                    <a:srgbClr val="07A7AF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0E00EA48-29B0-4C7F-BA60-FAC9D4F9F24E}"/>
                  </a:ext>
                </a:extLst>
              </p:cNvPr>
              <p:cNvSpPr/>
              <p:nvPr/>
            </p:nvSpPr>
            <p:spPr>
              <a:xfrm>
                <a:off x="1096873" y="2207672"/>
                <a:ext cx="2388982" cy="346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2400" dirty="0">
                    <a:latin typeface="UTM Avo" panose="02040603050506020204" pitchFamily="18" charset="0"/>
                  </a:rPr>
                  <a:t>Trang phục truyền thống</a:t>
                </a:r>
                <a:endParaRPr lang="vi-VN" sz="2400" dirty="0"/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1B35B587-C467-4A29-B114-912405F27513}"/>
                </a:ext>
              </a:extLst>
            </p:cNvPr>
            <p:cNvSpPr/>
            <p:nvPr/>
          </p:nvSpPr>
          <p:spPr>
            <a:xfrm>
              <a:off x="738354" y="2111275"/>
              <a:ext cx="255358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4</a:t>
              </a:r>
              <a:endParaRPr lang="vi-VN" sz="3800" dirty="0"/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700087" y="1158319"/>
            <a:ext cx="13001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216327" y="1158319"/>
            <a:ext cx="1935039" cy="1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2968523" y="1539401"/>
            <a:ext cx="573749" cy="677108"/>
            <a:chOff x="7446953" y="5542247"/>
            <a:chExt cx="573749" cy="677108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650C7D57-3E71-4238-B2EB-2E499C157223}"/>
                </a:ext>
              </a:extLst>
            </p:cNvPr>
            <p:cNvSpPr/>
            <p:nvPr/>
          </p:nvSpPr>
          <p:spPr>
            <a:xfrm>
              <a:off x="7446953" y="5586804"/>
              <a:ext cx="573749" cy="624000"/>
            </a:xfrm>
            <a:prstGeom prst="ellipse">
              <a:avLst/>
            </a:prstGeom>
            <a:solidFill>
              <a:srgbClr val="72B451"/>
            </a:solidFill>
            <a:ln>
              <a:solidFill>
                <a:srgbClr val="72B45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D45E152F-D791-4DED-98E6-D6E5991C5A86}"/>
                </a:ext>
              </a:extLst>
            </p:cNvPr>
            <p:cNvSpPr/>
            <p:nvPr/>
          </p:nvSpPr>
          <p:spPr>
            <a:xfrm>
              <a:off x="7510462" y="5542247"/>
              <a:ext cx="453970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1</a:t>
              </a:r>
              <a:endParaRPr lang="vi-VN" sz="38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028414" y="2299053"/>
            <a:ext cx="573749" cy="677108"/>
            <a:chOff x="7446953" y="5542247"/>
            <a:chExt cx="573749" cy="67710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650C7D57-3E71-4238-B2EB-2E499C157223}"/>
                </a:ext>
              </a:extLst>
            </p:cNvPr>
            <p:cNvSpPr/>
            <p:nvPr/>
          </p:nvSpPr>
          <p:spPr>
            <a:xfrm>
              <a:off x="7446953" y="5586804"/>
              <a:ext cx="573749" cy="624000"/>
            </a:xfrm>
            <a:prstGeom prst="ellipse">
              <a:avLst/>
            </a:prstGeom>
            <a:solidFill>
              <a:srgbClr val="72B451"/>
            </a:solidFill>
            <a:ln>
              <a:solidFill>
                <a:srgbClr val="72B45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D45E152F-D791-4DED-98E6-D6E5991C5A86}"/>
                </a:ext>
              </a:extLst>
            </p:cNvPr>
            <p:cNvSpPr/>
            <p:nvPr/>
          </p:nvSpPr>
          <p:spPr>
            <a:xfrm>
              <a:off x="7510462" y="5542247"/>
              <a:ext cx="453970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2</a:t>
              </a:r>
              <a:endParaRPr lang="vi-VN" sz="3800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997492" y="3074186"/>
            <a:ext cx="573749" cy="677108"/>
            <a:chOff x="7446953" y="5542247"/>
            <a:chExt cx="573749" cy="677108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650C7D57-3E71-4238-B2EB-2E499C157223}"/>
                </a:ext>
              </a:extLst>
            </p:cNvPr>
            <p:cNvSpPr/>
            <p:nvPr/>
          </p:nvSpPr>
          <p:spPr>
            <a:xfrm>
              <a:off x="7446953" y="5586804"/>
              <a:ext cx="573749" cy="624000"/>
            </a:xfrm>
            <a:prstGeom prst="ellipse">
              <a:avLst/>
            </a:prstGeom>
            <a:solidFill>
              <a:srgbClr val="72B451"/>
            </a:solidFill>
            <a:ln>
              <a:solidFill>
                <a:srgbClr val="72B45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D45E152F-D791-4DED-98E6-D6E5991C5A86}"/>
                </a:ext>
              </a:extLst>
            </p:cNvPr>
            <p:cNvSpPr/>
            <p:nvPr/>
          </p:nvSpPr>
          <p:spPr>
            <a:xfrm>
              <a:off x="7510462" y="5542247"/>
              <a:ext cx="453970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3</a:t>
              </a:r>
              <a:endParaRPr lang="vi-VN" sz="38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975761" y="3817337"/>
            <a:ext cx="573749" cy="677108"/>
            <a:chOff x="7446953" y="5542247"/>
            <a:chExt cx="573749" cy="67710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650C7D57-3E71-4238-B2EB-2E499C157223}"/>
                </a:ext>
              </a:extLst>
            </p:cNvPr>
            <p:cNvSpPr/>
            <p:nvPr/>
          </p:nvSpPr>
          <p:spPr>
            <a:xfrm>
              <a:off x="7446953" y="5586804"/>
              <a:ext cx="573749" cy="624000"/>
            </a:xfrm>
            <a:prstGeom prst="ellipse">
              <a:avLst/>
            </a:prstGeom>
            <a:solidFill>
              <a:srgbClr val="72B451"/>
            </a:solidFill>
            <a:ln>
              <a:solidFill>
                <a:srgbClr val="72B45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D45E152F-D791-4DED-98E6-D6E5991C5A86}"/>
                </a:ext>
              </a:extLst>
            </p:cNvPr>
            <p:cNvSpPr/>
            <p:nvPr/>
          </p:nvSpPr>
          <p:spPr>
            <a:xfrm>
              <a:off x="7510462" y="5542247"/>
              <a:ext cx="453970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800" dirty="0">
                  <a:latin typeface="UTM Avo" panose="02040603050506020204" pitchFamily="18" charset="0"/>
                </a:rPr>
                <a:t>4</a:t>
              </a:r>
              <a:endParaRPr lang="vi-VN" sz="38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3590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9027E-6 -3.33333E-6 L -0.28514 -0.2833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63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5417E-6 -3.33333E-6 L 0.16087 -0.287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7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5417E-6 -4.81481E-6 L 0.15852 -0.0583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20" y="-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2813E-6 2.87697E-6 L -0.28648 -0.0686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30" y="-34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148572"/>
            <a:ext cx="1139145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Lá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cờ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Tổ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quốc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ta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tả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 descr="Cờ Việt Nam Nhỏ | Mua giá rẻ hơn tại nhanvan.vn – Siêu Thị Sách &amp;amp; Tiện Ích  Nhân Văn">
            <a:extLst>
              <a:ext uri="{FF2B5EF4-FFF2-40B4-BE49-F238E27FC236}">
                <a16:creationId xmlns:a16="http://schemas.microsoft.com/office/drawing/2014/main" xmlns="" id="{AF4ACF93-711B-41A6-8050-DFA135ECB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517" y="2482327"/>
            <a:ext cx="4395145" cy="236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642937" y="2591745"/>
            <a:ext cx="5440679" cy="2149270"/>
          </a:xfrm>
          <a:prstGeom prst="wedgeRoundRectCallout">
            <a:avLst>
              <a:gd name="adj1" fmla="val 39566"/>
              <a:gd name="adj2" fmla="val 77376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Lá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cờ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Tổ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quốc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hình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chữ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nhật</a:t>
            </a:r>
            <a:r>
              <a:rPr lang="en-US" sz="3600" dirty="0" smtClean="0">
                <a:solidFill>
                  <a:schemeClr val="tx1"/>
                </a:solidFill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</a:rPr>
              <a:t>nền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đỏ</a:t>
            </a:r>
            <a:r>
              <a:rPr lang="en-US" sz="3600" dirty="0" smtClean="0">
                <a:solidFill>
                  <a:schemeClr val="tx1"/>
                </a:solidFill>
              </a:rPr>
              <a:t>, ở </a:t>
            </a:r>
            <a:r>
              <a:rPr lang="en-US" sz="3600" dirty="0" err="1" smtClean="0">
                <a:solidFill>
                  <a:schemeClr val="tx1"/>
                </a:solidFill>
              </a:rPr>
              <a:t>giữa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có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ngôi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sao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vàng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năm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cánh</a:t>
            </a:r>
            <a:r>
              <a:rPr lang="en-US" sz="3600" dirty="0" smtClean="0">
                <a:solidFill>
                  <a:schemeClr val="tx1"/>
                </a:solidFill>
              </a:rPr>
              <a:t>.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C5E5804A-2280-417A-A25F-06C32242F9E7}"/>
              </a:ext>
            </a:extLst>
          </p:cNvPr>
          <p:cNvSpPr/>
          <p:nvPr/>
        </p:nvSpPr>
        <p:spPr>
          <a:xfrm>
            <a:off x="3255998" y="1202610"/>
            <a:ext cx="5339362" cy="6390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45143" tIns="72571" rIns="145143" bIns="72571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thầm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1</a:t>
            </a:r>
            <a:endParaRPr lang="vi-VN" sz="32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818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148572"/>
            <a:ext cx="12034490" cy="7491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vi-VN" sz="3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đến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vị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hùng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dân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tộc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ta?</a:t>
            </a:r>
            <a:endParaRPr lang="vi-VN" sz="3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5E5804A-2280-417A-A25F-06C32242F9E7}"/>
              </a:ext>
            </a:extLst>
          </p:cNvPr>
          <p:cNvSpPr/>
          <p:nvPr/>
        </p:nvSpPr>
        <p:spPr>
          <a:xfrm>
            <a:off x="3255998" y="1202610"/>
            <a:ext cx="5339362" cy="6390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45143" tIns="72571" rIns="145143" bIns="72571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thầm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2</a:t>
            </a:r>
            <a:endParaRPr lang="vi-VN" sz="3200" dirty="0">
              <a:solidFill>
                <a:schemeClr val="tx1"/>
              </a:solidFill>
            </a:endParaRPr>
          </a:p>
        </p:txBody>
      </p:sp>
      <p:pic>
        <p:nvPicPr>
          <p:cNvPr id="8" name="Picture 4" descr="Cuộc khởi nghĩa của Vương Bà Triệu Thị Trinh và những giá trị lịch sử  trường tồn">
            <a:extLst>
              <a:ext uri="{FF2B5EF4-FFF2-40B4-BE49-F238E27FC236}">
                <a16:creationId xmlns:a16="http://schemas.microsoft.com/office/drawing/2014/main" xmlns="" id="{BB40F87F-F644-43FE-B086-FF4143838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439" y="2055972"/>
            <a:ext cx="2331787" cy="376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rần Hưng Đạo gác thù riêng, dốc lòng vì nước – Hoàng Thành Thăng Long">
            <a:extLst>
              <a:ext uri="{FF2B5EF4-FFF2-40B4-BE49-F238E27FC236}">
                <a16:creationId xmlns:a16="http://schemas.microsoft.com/office/drawing/2014/main" xmlns="" id="{E3D13033-6FA9-45B8-A4B6-AEFE000F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69" y="2055972"/>
            <a:ext cx="2317031" cy="376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ảm nhận của em về người anh hùng áo vải Quang Trung - Bài văn mẫu lớp 9 -  VnDoc.com">
            <a:extLst>
              <a:ext uri="{FF2B5EF4-FFF2-40B4-BE49-F238E27FC236}">
                <a16:creationId xmlns:a16="http://schemas.microsoft.com/office/drawing/2014/main" xmlns="" id="{EB81D0A8-659A-445F-9704-6C50F7C83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094" y="2055972"/>
            <a:ext cx="2283109" cy="380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iểu sử Chủ tịch Hồ Chí Minh | C. Mác; Ph. Ăngghen; V. I. Lênin; Hồ Chí Minh">
            <a:extLst>
              <a:ext uri="{FF2B5EF4-FFF2-40B4-BE49-F238E27FC236}">
                <a16:creationId xmlns:a16="http://schemas.microsoft.com/office/drawing/2014/main" xmlns="" id="{EDAB6E7F-3747-4099-98B9-1DF3DF017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395" y="2055971"/>
            <a:ext cx="2358432" cy="380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7F30D1-C7BB-4147-8FF7-0876FE82D631}"/>
              </a:ext>
            </a:extLst>
          </p:cNvPr>
          <p:cNvSpPr/>
          <p:nvPr/>
        </p:nvSpPr>
        <p:spPr>
          <a:xfrm>
            <a:off x="3031982" y="6019318"/>
            <a:ext cx="1148291" cy="42355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145143" tIns="72571" rIns="145143" bIns="72571">
            <a:spAutoFit/>
          </a:bodyPr>
          <a:lstStyle/>
          <a:p>
            <a:pPr algn="ctr"/>
            <a:r>
              <a:rPr lang="vi-VN" dirty="0">
                <a:latin typeface="UTM Avo" panose="02040603050506020204" pitchFamily="18" charset="0"/>
              </a:rPr>
              <a:t>Bà Triệu</a:t>
            </a:r>
            <a:endParaRPr lang="vi-VN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4BEF960-0659-47EA-AB93-D8B96E2099AE}"/>
              </a:ext>
            </a:extLst>
          </p:cNvPr>
          <p:cNvSpPr/>
          <p:nvPr/>
        </p:nvSpPr>
        <p:spPr>
          <a:xfrm>
            <a:off x="5165752" y="6041660"/>
            <a:ext cx="1956204" cy="42355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145143" tIns="72571" rIns="145143" bIns="72571">
            <a:spAutoFit/>
          </a:bodyPr>
          <a:lstStyle/>
          <a:p>
            <a:pPr algn="ctr"/>
            <a:r>
              <a:rPr lang="vi-VN" dirty="0">
                <a:latin typeface="UTM Avo" panose="02040603050506020204" pitchFamily="18" charset="0"/>
              </a:rPr>
              <a:t>Trần Hưng Đạo</a:t>
            </a:r>
            <a:endParaRPr lang="vi-VN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9A0160A-D9AE-4336-9F70-BF800452C89B}"/>
              </a:ext>
            </a:extLst>
          </p:cNvPr>
          <p:cNvSpPr/>
          <p:nvPr/>
        </p:nvSpPr>
        <p:spPr>
          <a:xfrm>
            <a:off x="7674697" y="6015673"/>
            <a:ext cx="1756918" cy="42355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145143" tIns="72571" rIns="145143" bIns="72571">
            <a:spAutoFit/>
          </a:bodyPr>
          <a:lstStyle/>
          <a:p>
            <a:pPr algn="ctr"/>
            <a:r>
              <a:rPr lang="vi-VN" dirty="0">
                <a:latin typeface="UTM Avo" panose="02040603050506020204" pitchFamily="18" charset="0"/>
              </a:rPr>
              <a:t>Quang Trung</a:t>
            </a:r>
            <a:endParaRPr lang="vi-VN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69B9220-33D7-43C2-A17C-4567052F01E2}"/>
              </a:ext>
            </a:extLst>
          </p:cNvPr>
          <p:cNvSpPr/>
          <p:nvPr/>
        </p:nvSpPr>
        <p:spPr>
          <a:xfrm>
            <a:off x="10159656" y="6034467"/>
            <a:ext cx="1644453" cy="42355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145143" tIns="72571" rIns="145143" bIns="72571">
            <a:spAutoFit/>
          </a:bodyPr>
          <a:lstStyle/>
          <a:p>
            <a:pPr algn="ctr"/>
            <a:r>
              <a:rPr lang="vi-VN" dirty="0">
                <a:latin typeface="UTM Avo" panose="02040603050506020204" pitchFamily="18" charset="0"/>
              </a:rPr>
              <a:t>Hồ Chí Minh</a:t>
            </a:r>
            <a:endParaRPr lang="vi-VN" dirty="0"/>
          </a:p>
        </p:txBody>
      </p:sp>
      <p:pic>
        <p:nvPicPr>
          <p:cNvPr id="17" name="Picture 2" descr="Chuyện kể về Hai Bà Trưng – Hoàng Thành Thăng Long">
            <a:extLst>
              <a:ext uri="{FF2B5EF4-FFF2-40B4-BE49-F238E27FC236}">
                <a16:creationId xmlns:a16="http://schemas.microsoft.com/office/drawing/2014/main" xmlns="" id="{C4775D08-C5F9-4C24-9EEA-13DABBF028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 t="5508" r="133" b="36999"/>
          <a:stretch/>
        </p:blipFill>
        <p:spPr bwMode="auto">
          <a:xfrm>
            <a:off x="70337" y="2055972"/>
            <a:ext cx="2329524" cy="376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7C32363-112E-46E7-93E7-B8582312DA01}"/>
              </a:ext>
            </a:extLst>
          </p:cNvPr>
          <p:cNvSpPr/>
          <p:nvPr/>
        </p:nvSpPr>
        <p:spPr>
          <a:xfrm>
            <a:off x="329465" y="6015673"/>
            <a:ext cx="1672473" cy="42355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145143" tIns="72571" rIns="145143" bIns="72571">
            <a:spAutoFit/>
          </a:bodyPr>
          <a:lstStyle/>
          <a:p>
            <a:r>
              <a:rPr lang="vi-VN" dirty="0">
                <a:latin typeface="UTM Avo" panose="02040603050506020204" pitchFamily="18" charset="0"/>
              </a:rPr>
              <a:t>Hai Bà Trưng</a:t>
            </a:r>
            <a:endParaRPr lang="vi-V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281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148572"/>
            <a:ext cx="12034490" cy="839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vi-VN" sz="3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Kể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tên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mùa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năm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miền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5E5804A-2280-417A-A25F-06C32242F9E7}"/>
              </a:ext>
            </a:extLst>
          </p:cNvPr>
          <p:cNvSpPr/>
          <p:nvPr/>
        </p:nvSpPr>
        <p:spPr>
          <a:xfrm>
            <a:off x="3255998" y="1202610"/>
            <a:ext cx="5339362" cy="5774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45143" tIns="72571" rIns="145143" bIns="72571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thầm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3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51563" y="826317"/>
            <a:ext cx="5674116" cy="7410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Bắc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Trung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1" y="2057034"/>
            <a:ext cx="3082287" cy="345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99" y="2081652"/>
            <a:ext cx="3138702" cy="342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701" y="2081652"/>
            <a:ext cx="2955912" cy="342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273" y="2180492"/>
            <a:ext cx="2880826" cy="333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5091871" y="840279"/>
            <a:ext cx="5674116" cy="7491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err="1">
                <a:latin typeface="UTM Avo" panose="02040603050506020204" pitchFamily="18" charset="0"/>
              </a:rPr>
              <a:t>x</a:t>
            </a:r>
            <a:r>
              <a:rPr lang="en-US" sz="3000" dirty="0" err="1" smtClean="0">
                <a:latin typeface="UTM Avo" panose="02040603050506020204" pitchFamily="18" charset="0"/>
              </a:rPr>
              <a:t>uân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hạ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thu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đông</a:t>
            </a:r>
            <a:endParaRPr lang="vi-VN" sz="30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64226" y="1570463"/>
            <a:ext cx="5674116" cy="7410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Nam: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114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451088" y="1699858"/>
            <a:ext cx="8014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25: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Đất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chúng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mình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t1+2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67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148572"/>
            <a:ext cx="12034490" cy="839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vi-VN" sz="3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Kể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tên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mùa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năm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ba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miền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51563" y="826317"/>
            <a:ext cx="5674116" cy="7410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Bắc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Trung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5091871" y="840279"/>
            <a:ext cx="5674116" cy="7491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err="1">
                <a:latin typeface="UTM Avo" panose="02040603050506020204" pitchFamily="18" charset="0"/>
              </a:rPr>
              <a:t>x</a:t>
            </a:r>
            <a:r>
              <a:rPr lang="en-US" sz="3000" dirty="0" err="1" smtClean="0">
                <a:latin typeface="UTM Avo" panose="02040603050506020204" pitchFamily="18" charset="0"/>
              </a:rPr>
              <a:t>uân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hạ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thu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đông</a:t>
            </a:r>
            <a:endParaRPr lang="vi-VN" sz="30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64226" y="1570463"/>
            <a:ext cx="5674116" cy="7410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Nam: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47" y="2491220"/>
            <a:ext cx="5311931" cy="312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286" y="2576066"/>
            <a:ext cx="5228214" cy="298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7C32363-112E-46E7-93E7-B8582312DA01}"/>
              </a:ext>
            </a:extLst>
          </p:cNvPr>
          <p:cNvSpPr/>
          <p:nvPr/>
        </p:nvSpPr>
        <p:spPr>
          <a:xfrm>
            <a:off x="2265047" y="5595160"/>
            <a:ext cx="1985892" cy="5774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145143" tIns="72571" rIns="145143" bIns="72571">
            <a:spAutoFit/>
          </a:bodyPr>
          <a:lstStyle/>
          <a:p>
            <a:r>
              <a:rPr lang="en-US" sz="2800" dirty="0" err="1" smtClean="0">
                <a:latin typeface="UTM Avo" panose="02040603050506020204" pitchFamily="18" charset="0"/>
              </a:rPr>
              <a:t>Mùa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mưa</a:t>
            </a:r>
            <a:endParaRPr lang="vi-VN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7C32363-112E-46E7-93E7-B8582312DA01}"/>
              </a:ext>
            </a:extLst>
          </p:cNvPr>
          <p:cNvSpPr/>
          <p:nvPr/>
        </p:nvSpPr>
        <p:spPr>
          <a:xfrm>
            <a:off x="7717447" y="5623959"/>
            <a:ext cx="1820783" cy="5774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145143" tIns="72571" rIns="145143" bIns="72571">
            <a:spAutoFit/>
          </a:bodyPr>
          <a:lstStyle/>
          <a:p>
            <a:r>
              <a:rPr lang="en-US" sz="2800" dirty="0" err="1" smtClean="0">
                <a:latin typeface="UTM Avo" panose="02040603050506020204" pitchFamily="18" charset="0"/>
              </a:rPr>
              <a:t>Mùa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khô</a:t>
            </a:r>
            <a:endParaRPr lang="vi-VN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601888" y="1561303"/>
            <a:ext cx="5674116" cy="839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 err="1">
                <a:latin typeface="UTM Avo" panose="02040603050506020204" pitchFamily="18" charset="0"/>
              </a:rPr>
              <a:t>m</a:t>
            </a:r>
            <a:r>
              <a:rPr lang="en-US" sz="3000" dirty="0" err="1" smtClean="0">
                <a:latin typeface="UTM Avo" panose="02040603050506020204" pitchFamily="18" charset="0"/>
              </a:rPr>
              <a:t>ùa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mưa</a:t>
            </a:r>
            <a:r>
              <a:rPr lang="en-US" sz="3000" dirty="0" smtClean="0"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latin typeface="UTM Avo" panose="02040603050506020204" pitchFamily="18" charset="0"/>
              </a:rPr>
              <a:t>mùa</a:t>
            </a:r>
            <a:r>
              <a:rPr lang="en-US" sz="3000" dirty="0" smtClean="0"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latin typeface="UTM Avo" panose="02040603050506020204" pitchFamily="18" charset="0"/>
              </a:rPr>
              <a:t>khô</a:t>
            </a:r>
            <a:endParaRPr lang="vi-VN" sz="30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73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09235" y="623183"/>
            <a:ext cx="12034490" cy="25472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là đất nước tươi đẹp của chúng mình. </a:t>
            </a:r>
            <a:r>
              <a:rPr lang="vi-VN" sz="2600" dirty="0">
                <a:latin typeface="UTM Avo" panose="02040603050506020204" pitchFamily="18" charset="0"/>
              </a:rPr>
              <a:t>Thủ đô nước mình là Hà Nội. Lá cờ Tổ quốc hình chữ nhật, nền đỏ, ở giữa có ngôi sao vàng năm cánh.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có những vị anh hùng có công lớn với đất nước như Hai Bà Trưng, Bà Triệu, Trần Hưng Đạo, Quang Trung, Hồ Chí Minh,... </a:t>
            </a:r>
            <a:r>
              <a:rPr lang="vi-VN" sz="2600" dirty="0">
                <a:latin typeface="UTM Avo" panose="02040603050506020204" pitchFamily="18" charset="0"/>
              </a:rPr>
              <a:t>Những con người ấy đã làm rạng danh lịch sử nước nhà.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3493536" y="99715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ĐẤT NƯỚC CHÚNG MÌNH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8530BC7-951C-41EE-892D-67BDEB236BAA}"/>
              </a:ext>
            </a:extLst>
          </p:cNvPr>
          <p:cNvSpPr txBox="1"/>
          <p:nvPr/>
        </p:nvSpPr>
        <p:spPr>
          <a:xfrm>
            <a:off x="2729132" y="3052510"/>
            <a:ext cx="6794696" cy="21471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Đất </a:t>
            </a:r>
            <a:r>
              <a:rPr lang="vi-VN" sz="2600" dirty="0">
                <a:latin typeface="UTM Avo" panose="02040603050506020204" pitchFamily="18" charset="0"/>
              </a:rPr>
              <a:t>nước mình có ba miền Bắc, Trung, Nam với khí hậu khác nhau. </a:t>
            </a:r>
            <a:r>
              <a:rPr lang="vi-VN" sz="2600" dirty="0">
                <a:latin typeface="UTM Avo" panose="02040603050506020204" pitchFamily="18" charset="0"/>
              </a:rPr>
              <a:t>Miền Bắc và miền Trung một năm có bốn mùa: xuân, hạ, thu, đông. </a:t>
            </a:r>
            <a:r>
              <a:rPr lang="vi-VN" sz="2600" dirty="0">
                <a:latin typeface="UTM Avo" panose="02040603050506020204" pitchFamily="18" charset="0"/>
              </a:rPr>
              <a:t>Miền Nam </a:t>
            </a:r>
            <a:r>
              <a:rPr lang="en-US" sz="2600" dirty="0" err="1" smtClean="0">
                <a:latin typeface="UTM Avo" panose="02040603050506020204" pitchFamily="18" charset="0"/>
              </a:rPr>
              <a:t>có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 smtClean="0">
                <a:latin typeface="UTM Avo" panose="02040603050506020204" pitchFamily="18" charset="0"/>
              </a:rPr>
              <a:t>hai </a:t>
            </a:r>
            <a:r>
              <a:rPr lang="vi-VN" sz="2600" dirty="0">
                <a:latin typeface="UTM Avo" panose="02040603050506020204" pitchFamily="18" charset="0"/>
              </a:rPr>
              <a:t>mùa: mùa mưa và mùa khô.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BFB91A-685F-44FB-AD48-BF57E4B0D61A}"/>
              </a:ext>
            </a:extLst>
          </p:cNvPr>
          <p:cNvSpPr txBox="1"/>
          <p:nvPr/>
        </p:nvSpPr>
        <p:spPr>
          <a:xfrm>
            <a:off x="2729132" y="5083468"/>
            <a:ext cx="6513342" cy="17469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</a:t>
            </a:r>
            <a:r>
              <a:rPr lang="vi-VN" sz="2600" dirty="0" smtClean="0">
                <a:latin typeface="UTM Avo" panose="02040603050506020204" pitchFamily="18" charset="0"/>
              </a:rPr>
              <a:t>Trang </a:t>
            </a:r>
            <a:r>
              <a:rPr lang="vi-VN" sz="2600" dirty="0">
                <a:latin typeface="UTM Avo" panose="02040603050506020204" pitchFamily="18" charset="0"/>
              </a:rPr>
              <a:t>phục truyền thống của người Việt Nam là áo dài. </a:t>
            </a:r>
            <a:r>
              <a:rPr lang="vi-VN" sz="2600" dirty="0">
                <a:latin typeface="UTM Avo" panose="02040603050506020204" pitchFamily="18" charset="0"/>
              </a:rPr>
              <a:t>Áo dài thường được mặc trong dịp Tết hay lễ hội.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(Trung </a:t>
            </a:r>
            <a:r>
              <a:rPr lang="vi-VN" sz="2600" dirty="0">
                <a:latin typeface="UTM Avo" panose="02040603050506020204" pitchFamily="18" charset="0"/>
              </a:rPr>
              <a:t>Sơn)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F63209-3F36-4FD6-983B-3C3390FD4D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8578" y="3363647"/>
            <a:ext cx="3812358" cy="31004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FB86EE2-0AF3-4295-8DA2-72FD5FFE9C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157" y="3291774"/>
            <a:ext cx="3031170" cy="3081013"/>
          </a:xfrm>
          <a:prstGeom prst="rect">
            <a:avLst/>
          </a:prstGeom>
        </p:spPr>
      </p:pic>
      <p:sp>
        <p:nvSpPr>
          <p:cNvPr id="17" name="Wave 16"/>
          <p:cNvSpPr/>
          <p:nvPr/>
        </p:nvSpPr>
        <p:spPr>
          <a:xfrm>
            <a:off x="109235" y="6156739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</a:t>
            </a:r>
            <a:r>
              <a:rPr lang="en-US" sz="2800" dirty="0" err="1" smtClean="0">
                <a:solidFill>
                  <a:schemeClr val="tx1"/>
                </a:solidFill>
              </a:rPr>
              <a:t>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lại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907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148572"/>
            <a:ext cx="12034490" cy="8390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3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tên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riêng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đọc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846"/>
            <a:ext cx="5721520" cy="488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ular Callout 15"/>
          <p:cNvSpPr/>
          <p:nvPr/>
        </p:nvSpPr>
        <p:spPr>
          <a:xfrm>
            <a:off x="6901675" y="3118190"/>
            <a:ext cx="4887051" cy="2255667"/>
          </a:xfrm>
          <a:prstGeom prst="wedgeRectCallout">
            <a:avLst>
              <a:gd name="adj1" fmla="val -84050"/>
              <a:gd name="adj2" fmla="val -7655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</a:rPr>
              <a:t>Tên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riêng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người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hay </a:t>
            </a:r>
            <a:r>
              <a:rPr lang="en-US" sz="3600" dirty="0" err="1" smtClean="0">
                <a:solidFill>
                  <a:schemeClr val="tx1"/>
                </a:solidFill>
              </a:rPr>
              <a:t>tên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địa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lí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</a:rPr>
              <a:t>Viết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hoa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chữ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cái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đầu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mỗi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tiếng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995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09235" y="623183"/>
            <a:ext cx="12034490" cy="25472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là đất nước tươi đẹp của chúng mình. </a:t>
            </a:r>
            <a:r>
              <a:rPr lang="vi-VN" sz="2600" dirty="0">
                <a:latin typeface="UTM Avo" panose="02040603050506020204" pitchFamily="18" charset="0"/>
              </a:rPr>
              <a:t>Thủ đô nước mình là Hà Nội. Lá cờ Tổ quốc hình chữ nhật, nền đỏ, ở giữa có ngôi sao vàng năm cánh.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có những vị anh hùng có công lớn với đất nước như Hai Bà Trưng, Bà Triệu, Trần Hưng Đạo, Quang Trung, Hồ Chí Minh,... </a:t>
            </a:r>
            <a:r>
              <a:rPr lang="vi-VN" sz="2600" dirty="0">
                <a:latin typeface="UTM Avo" panose="02040603050506020204" pitchFamily="18" charset="0"/>
              </a:rPr>
              <a:t>Những con người ấy đã làm rạng danh lịch sử nước nhà.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3493536" y="99715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ĐẤT NƯỚC CHÚNG MÌNH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8530BC7-951C-41EE-892D-67BDEB236BAA}"/>
              </a:ext>
            </a:extLst>
          </p:cNvPr>
          <p:cNvSpPr txBox="1"/>
          <p:nvPr/>
        </p:nvSpPr>
        <p:spPr>
          <a:xfrm>
            <a:off x="2729132" y="3052510"/>
            <a:ext cx="6794696" cy="21471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Đất </a:t>
            </a:r>
            <a:r>
              <a:rPr lang="vi-VN" sz="2600" dirty="0">
                <a:latin typeface="UTM Avo" panose="02040603050506020204" pitchFamily="18" charset="0"/>
              </a:rPr>
              <a:t>nước mình có ba miền Bắc, Trung, Nam với khí hậu khác nhau. </a:t>
            </a:r>
            <a:r>
              <a:rPr lang="vi-VN" sz="2600" dirty="0">
                <a:latin typeface="UTM Avo" panose="02040603050506020204" pitchFamily="18" charset="0"/>
              </a:rPr>
              <a:t>Miền Bắc và miền Trung một năm có bốn mùa: xuân, hạ, thu, đông. </a:t>
            </a:r>
            <a:r>
              <a:rPr lang="vi-VN" sz="2600" dirty="0">
                <a:latin typeface="UTM Avo" panose="02040603050506020204" pitchFamily="18" charset="0"/>
              </a:rPr>
              <a:t>Miền Nam </a:t>
            </a:r>
            <a:r>
              <a:rPr lang="en-US" sz="2600" dirty="0" err="1" smtClean="0">
                <a:latin typeface="UTM Avo" panose="02040603050506020204" pitchFamily="18" charset="0"/>
              </a:rPr>
              <a:t>có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 smtClean="0">
                <a:latin typeface="UTM Avo" panose="02040603050506020204" pitchFamily="18" charset="0"/>
              </a:rPr>
              <a:t>hai </a:t>
            </a:r>
            <a:r>
              <a:rPr lang="vi-VN" sz="2600" dirty="0">
                <a:latin typeface="UTM Avo" panose="02040603050506020204" pitchFamily="18" charset="0"/>
              </a:rPr>
              <a:t>mùa: mùa mưa và mùa khô.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BFB91A-685F-44FB-AD48-BF57E4B0D61A}"/>
              </a:ext>
            </a:extLst>
          </p:cNvPr>
          <p:cNvSpPr txBox="1"/>
          <p:nvPr/>
        </p:nvSpPr>
        <p:spPr>
          <a:xfrm>
            <a:off x="2729132" y="5083468"/>
            <a:ext cx="6513342" cy="17469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</a:t>
            </a:r>
            <a:r>
              <a:rPr lang="vi-VN" sz="2600" dirty="0" smtClean="0">
                <a:latin typeface="UTM Avo" panose="02040603050506020204" pitchFamily="18" charset="0"/>
              </a:rPr>
              <a:t>Trang </a:t>
            </a:r>
            <a:r>
              <a:rPr lang="vi-VN" sz="2600" dirty="0">
                <a:latin typeface="UTM Avo" panose="02040603050506020204" pitchFamily="18" charset="0"/>
              </a:rPr>
              <a:t>phục truyền thống của người Việt Nam là áo dài. </a:t>
            </a:r>
            <a:r>
              <a:rPr lang="vi-VN" sz="2600" dirty="0">
                <a:latin typeface="UTM Avo" panose="02040603050506020204" pitchFamily="18" charset="0"/>
              </a:rPr>
              <a:t>Áo dài thường được mặc trong dịp Tết hay lễ hội.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(Trung </a:t>
            </a:r>
            <a:r>
              <a:rPr lang="vi-VN" sz="2600" dirty="0">
                <a:latin typeface="UTM Avo" panose="02040603050506020204" pitchFamily="18" charset="0"/>
              </a:rPr>
              <a:t>Sơn)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F63209-3F36-4FD6-983B-3C3390FD4D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8578" y="3363647"/>
            <a:ext cx="3812358" cy="31004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FB86EE2-0AF3-4295-8DA2-72FD5FFE9C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157" y="3291774"/>
            <a:ext cx="3031170" cy="30810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00125" y="705599"/>
            <a:ext cx="1571625" cy="3659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0616" y="1100137"/>
            <a:ext cx="1175322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22402" y="2286000"/>
            <a:ext cx="1420847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091050" y="1896791"/>
            <a:ext cx="710424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2540" y="2286000"/>
            <a:ext cx="1509862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00401" y="2286000"/>
            <a:ext cx="2428874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757863" y="2300288"/>
            <a:ext cx="2200275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042320" y="2300288"/>
            <a:ext cx="2058943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2858" y="1896791"/>
            <a:ext cx="1571625" cy="3659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886698" y="3113180"/>
            <a:ext cx="710424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816612" y="3513231"/>
            <a:ext cx="955287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822890" y="3513231"/>
            <a:ext cx="955287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816613" y="3933181"/>
            <a:ext cx="710424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916880" y="3933181"/>
            <a:ext cx="955287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900988" y="4318944"/>
            <a:ext cx="955287" cy="385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814634" y="5573270"/>
            <a:ext cx="1571625" cy="3659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803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4659693-73BC-40E3-B9C8-930C3C4746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16811"/>
            <a:ext cx="12192000" cy="28884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B9796F-EB0B-44A2-9C95-B672D6C5E02A}"/>
              </a:ext>
            </a:extLst>
          </p:cNvPr>
          <p:cNvSpPr txBox="1"/>
          <p:nvPr/>
        </p:nvSpPr>
        <p:spPr>
          <a:xfrm>
            <a:off x="0" y="588912"/>
            <a:ext cx="12192000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2400" dirty="0">
                <a:latin typeface="UTM Avo" panose="02040603050506020204" pitchFamily="18" charset="0"/>
              </a:rPr>
              <a:t>Dùng từ </a:t>
            </a:r>
            <a:r>
              <a:rPr lang="vi-VN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</a:rPr>
              <a:t>kết hợp từ ngữ ở cột A với từ ngữ ở cột B để tạo câu giới thiệu.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D8772BC-B267-42C9-A772-EE36AB244757}"/>
              </a:ext>
            </a:extLst>
          </p:cNvPr>
          <p:cNvCxnSpPr/>
          <p:nvPr/>
        </p:nvCxnSpPr>
        <p:spPr>
          <a:xfrm>
            <a:off x="4923692" y="2413776"/>
            <a:ext cx="799775" cy="76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0656C0B-4FD6-494B-9E40-FB24DD8DCB40}"/>
              </a:ext>
            </a:extLst>
          </p:cNvPr>
          <p:cNvCxnSpPr>
            <a:cxnSpLocks/>
          </p:cNvCxnSpPr>
          <p:nvPr/>
        </p:nvCxnSpPr>
        <p:spPr>
          <a:xfrm>
            <a:off x="7315200" y="3175776"/>
            <a:ext cx="787791" cy="431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B35842-4D06-48C1-BACF-E309F3398110}"/>
              </a:ext>
            </a:extLst>
          </p:cNvPr>
          <p:cNvCxnSpPr>
            <a:cxnSpLocks/>
          </p:cNvCxnSpPr>
          <p:nvPr/>
        </p:nvCxnSpPr>
        <p:spPr>
          <a:xfrm>
            <a:off x="4923692" y="2918728"/>
            <a:ext cx="799775" cy="2570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93D263F-2EB0-4E75-8A43-4CA4D404027C}"/>
              </a:ext>
            </a:extLst>
          </p:cNvPr>
          <p:cNvCxnSpPr>
            <a:cxnSpLocks/>
          </p:cNvCxnSpPr>
          <p:nvPr/>
        </p:nvCxnSpPr>
        <p:spPr>
          <a:xfrm flipV="1">
            <a:off x="7315200" y="2413776"/>
            <a:ext cx="787791" cy="74320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114C961-F3B8-4043-B8DD-4FEAAFE4511D}"/>
              </a:ext>
            </a:extLst>
          </p:cNvPr>
          <p:cNvCxnSpPr>
            <a:cxnSpLocks/>
          </p:cNvCxnSpPr>
          <p:nvPr/>
        </p:nvCxnSpPr>
        <p:spPr>
          <a:xfrm flipV="1">
            <a:off x="4923692" y="3175778"/>
            <a:ext cx="799775" cy="43179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D6AB5A64-3B71-4CF7-BF11-9E835D372E1E}"/>
              </a:ext>
            </a:extLst>
          </p:cNvPr>
          <p:cNvCxnSpPr>
            <a:cxnSpLocks/>
          </p:cNvCxnSpPr>
          <p:nvPr/>
        </p:nvCxnSpPr>
        <p:spPr>
          <a:xfrm flipV="1">
            <a:off x="7315200" y="2891445"/>
            <a:ext cx="787791" cy="28433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76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B9796F-EB0B-44A2-9C95-B672D6C5E02A}"/>
              </a:ext>
            </a:extLst>
          </p:cNvPr>
          <p:cNvSpPr txBox="1"/>
          <p:nvPr/>
        </p:nvSpPr>
        <p:spPr>
          <a:xfrm>
            <a:off x="0" y="251280"/>
            <a:ext cx="12192000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2400" dirty="0">
                <a:latin typeface="UTM Avo" panose="02040603050506020204" pitchFamily="18" charset="0"/>
              </a:rPr>
              <a:t>Dùng từ </a:t>
            </a:r>
            <a:r>
              <a:rPr lang="vi-VN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</a:rPr>
              <a:t>kết hợp từ ngữ ở cột A với từ ngữ ở cột B để tạo câu giới thiệu.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56" y="4164037"/>
            <a:ext cx="4627656" cy="257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ular Callout 10"/>
          <p:cNvSpPr/>
          <p:nvPr/>
        </p:nvSpPr>
        <p:spPr>
          <a:xfrm>
            <a:off x="89095" y="1275321"/>
            <a:ext cx="10669538" cy="862967"/>
          </a:xfrm>
          <a:prstGeom prst="wedgeRectCallout">
            <a:avLst>
              <a:gd name="adj1" fmla="val -32467"/>
              <a:gd name="adj2" fmla="val 29819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</a:rPr>
              <a:t>Việt</a:t>
            </a:r>
            <a:r>
              <a:rPr lang="en-US" sz="3600" dirty="0" smtClean="0">
                <a:solidFill>
                  <a:schemeClr val="tx1"/>
                </a:solidFill>
              </a:rPr>
              <a:t> Nam </a:t>
            </a:r>
            <a:r>
              <a:rPr lang="en-US" sz="3600" dirty="0" err="1" smtClean="0">
                <a:solidFill>
                  <a:schemeClr val="tx1"/>
                </a:solidFill>
              </a:rPr>
              <a:t>là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đất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nước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tươi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đẹp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của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chúng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mình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58" y="2364178"/>
            <a:ext cx="6196305" cy="424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63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B9796F-EB0B-44A2-9C95-B672D6C5E02A}"/>
              </a:ext>
            </a:extLst>
          </p:cNvPr>
          <p:cNvSpPr txBox="1"/>
          <p:nvPr/>
        </p:nvSpPr>
        <p:spPr>
          <a:xfrm>
            <a:off x="0" y="251280"/>
            <a:ext cx="12192000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2400" dirty="0">
                <a:latin typeface="UTM Avo" panose="02040603050506020204" pitchFamily="18" charset="0"/>
              </a:rPr>
              <a:t>Dùng từ </a:t>
            </a:r>
            <a:r>
              <a:rPr lang="vi-VN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</a:rPr>
              <a:t>kết hợp từ ngữ ở cột A với từ ngữ ở cột B để tạo câu giới thiệu.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56" y="4164037"/>
            <a:ext cx="4627656" cy="257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ular Callout 10"/>
          <p:cNvSpPr/>
          <p:nvPr/>
        </p:nvSpPr>
        <p:spPr>
          <a:xfrm>
            <a:off x="89095" y="1275321"/>
            <a:ext cx="5889674" cy="862967"/>
          </a:xfrm>
          <a:prstGeom prst="wedgeRectCallout">
            <a:avLst>
              <a:gd name="adj1" fmla="val -13120"/>
              <a:gd name="adj2" fmla="val 31775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</a:rPr>
              <a:t>Thủ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đô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nước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mình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Hà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Nội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435" y="2308934"/>
            <a:ext cx="6176156" cy="440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14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B9796F-EB0B-44A2-9C95-B672D6C5E02A}"/>
              </a:ext>
            </a:extLst>
          </p:cNvPr>
          <p:cNvSpPr txBox="1"/>
          <p:nvPr/>
        </p:nvSpPr>
        <p:spPr>
          <a:xfrm>
            <a:off x="0" y="251280"/>
            <a:ext cx="12192000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2400" dirty="0">
                <a:latin typeface="UTM Avo" panose="02040603050506020204" pitchFamily="18" charset="0"/>
              </a:rPr>
              <a:t>Dùng từ </a:t>
            </a:r>
            <a:r>
              <a:rPr lang="vi-VN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vi-VN" sz="2400" i="1" dirty="0">
                <a:latin typeface="UTM Avo" panose="020406030505060202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</a:rPr>
              <a:t>kết hợp từ ngữ ở cột A với từ ngữ ở cột B để tạo câu giới thiệu.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56" y="4164037"/>
            <a:ext cx="4627656" cy="257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ular Callout 10"/>
          <p:cNvSpPr/>
          <p:nvPr/>
        </p:nvSpPr>
        <p:spPr>
          <a:xfrm>
            <a:off x="89095" y="1275321"/>
            <a:ext cx="9434734" cy="862967"/>
          </a:xfrm>
          <a:prstGeom prst="wedgeRectCallout">
            <a:avLst>
              <a:gd name="adj1" fmla="val -34740"/>
              <a:gd name="adj2" fmla="val 28515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</a:rPr>
              <a:t>Trang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phục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truyền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thống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của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Việt</a:t>
            </a:r>
            <a:r>
              <a:rPr lang="en-US" sz="3600" dirty="0" smtClean="0">
                <a:solidFill>
                  <a:schemeClr val="tx1"/>
                </a:solidFill>
              </a:rPr>
              <a:t> Nam </a:t>
            </a:r>
            <a:r>
              <a:rPr lang="en-US" sz="3600" dirty="0" err="1" smtClean="0">
                <a:solidFill>
                  <a:schemeClr val="tx1"/>
                </a:solidFill>
              </a:rPr>
              <a:t>là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áo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dài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13" y="2245555"/>
            <a:ext cx="6260562" cy="449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16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588654" y="217104"/>
            <a:ext cx="7740202" cy="28396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3492"/>
              </a:lnSpc>
            </a:pP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Câu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đố</a:t>
            </a:r>
            <a:endParaRPr lang="en-US" sz="30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ts val="3492"/>
              </a:lnSpc>
            </a:pP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	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cờ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đỏ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sao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vàng</a:t>
            </a:r>
            <a:endParaRPr lang="en-US" sz="30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ts val="3492"/>
              </a:lnSpc>
            </a:pP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Ba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miền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tươi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đẹp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ả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vang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muôn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đời</a:t>
            </a:r>
            <a:endParaRPr lang="en-US" sz="30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ts val="3492"/>
              </a:lnSpc>
            </a:pP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	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dân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dũng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UTM Avo" panose="02040603050506020204" pitchFamily="18" charset="0"/>
              </a:rPr>
              <a:t>r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ạng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ngời</a:t>
            </a:r>
            <a:endParaRPr lang="en-US" sz="30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ts val="3492"/>
              </a:lnSpc>
            </a:pP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Tự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hào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vang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lời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năm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xưa</a:t>
            </a:r>
            <a:endParaRPr lang="en-US" sz="30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ts val="3492"/>
              </a:lnSpc>
            </a:pPr>
            <a:r>
              <a:rPr lang="en-US" sz="3000" dirty="0">
                <a:solidFill>
                  <a:srgbClr val="0070C0"/>
                </a:solidFill>
                <a:latin typeface="UTM Avo" panose="02040603050506020204" pitchFamily="18" charset="0"/>
              </a:rPr>
              <a:t>	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			  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Đó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434" y="3016113"/>
            <a:ext cx="4512167" cy="378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0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900510-4224-4153-8276-1166464F9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5472" y="333828"/>
            <a:ext cx="7083380" cy="604900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DC896DB-F00F-4B35-AA0E-25BACE8F3BB7}"/>
              </a:ext>
            </a:extLst>
          </p:cNvPr>
          <p:cNvSpPr txBox="1"/>
          <p:nvPr/>
        </p:nvSpPr>
        <p:spPr>
          <a:xfrm>
            <a:off x="399249" y="319897"/>
            <a:ext cx="2395472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UẦN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32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03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77286" y="187807"/>
            <a:ext cx="9362940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Đoán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xem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bạn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nhỏ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tranh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đang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0" y="44940"/>
            <a:ext cx="982206" cy="88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E79E6BE-45B0-4B70-8701-E52670DDB29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6500" y="898363"/>
            <a:ext cx="7824910" cy="5627127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8950028" y="1291450"/>
            <a:ext cx="2190198" cy="911422"/>
          </a:xfrm>
          <a:prstGeom prst="wedgeRectCallout">
            <a:avLst>
              <a:gd name="adj1" fmla="val -79052"/>
              <a:gd name="adj2" fmla="val 6554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Đất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chữ</a:t>
            </a:r>
            <a:r>
              <a:rPr lang="en-US" sz="2400" dirty="0" smtClean="0">
                <a:solidFill>
                  <a:schemeClr val="tx1"/>
                </a:solidFill>
              </a:rPr>
              <a:t> 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22030" y="1747162"/>
            <a:ext cx="2574387" cy="953836"/>
          </a:xfrm>
          <a:prstGeom prst="wedgeRectCallout">
            <a:avLst>
              <a:gd name="adj1" fmla="val 94524"/>
              <a:gd name="adj2" fmla="val 4438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Đất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</a:rPr>
              <a:t> ta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bờ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biển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xanh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dài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295418" y="4532566"/>
            <a:ext cx="2152357" cy="855360"/>
          </a:xfrm>
          <a:prstGeom prst="wedgeRectCallout">
            <a:avLst>
              <a:gd name="adj1" fmla="val 80724"/>
              <a:gd name="adj2" fmla="val -140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Đất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đẹp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lắm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22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2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747978" y="187807"/>
            <a:ext cx="7521459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biết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Việt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>
                <a:solidFill>
                  <a:srgbClr val="0070C0"/>
                </a:solidFill>
                <a:latin typeface="UTM Avo" panose="02040603050506020204" pitchFamily="18" charset="0"/>
              </a:rPr>
              <a:t>N</a:t>
            </a:r>
            <a:r>
              <a:rPr lang="en-US" sz="30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am ta?</a:t>
            </a:r>
            <a:endParaRPr lang="vi-VN" sz="3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72" y="44940"/>
            <a:ext cx="982206" cy="88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469" y="3763809"/>
            <a:ext cx="3273867" cy="294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29" y="1001559"/>
            <a:ext cx="315277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936" y="798097"/>
            <a:ext cx="3451360" cy="316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905" y="3865539"/>
            <a:ext cx="3058762" cy="2743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419" y="936624"/>
            <a:ext cx="3597529" cy="303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263936" y="1705406"/>
            <a:ext cx="7538858" cy="14930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3492"/>
              </a:lnSpc>
            </a:pP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Đất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Việt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Nam ta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văn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hiến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lâu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đời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Nằm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bên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bờ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vo" panose="02040603050506020204" pitchFamily="18" charset="0"/>
              </a:rPr>
              <a:t>b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iển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xanh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Đông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5625757" y="5115657"/>
            <a:ext cx="7538858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3492"/>
              </a:lnSpc>
            </a:pP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Tháp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Rùa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ở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thủ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đô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yêu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dấu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153286" y="2021528"/>
            <a:ext cx="4263831" cy="104424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3492"/>
              </a:lnSpc>
            </a:pP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thiên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nhiên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bốn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mùa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tươi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sắc</a:t>
            </a:r>
            <a:endParaRPr lang="en-US" sz="30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673092" y="1154657"/>
            <a:ext cx="4518907" cy="23907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3492"/>
              </a:lnSpc>
            </a:pP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Việt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Nam ta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những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người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dũng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hùng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truyền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thống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đấu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tranh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dựng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giữ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endParaRPr lang="en-US" sz="30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9495693" y="4294222"/>
            <a:ext cx="2893288" cy="14930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3492"/>
              </a:lnSpc>
            </a:pP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Con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người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Việt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am ta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rất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thân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thiện</a:t>
            </a:r>
            <a:r>
              <a:rPr lang="en-US" sz="3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891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5" grpId="1"/>
      <p:bldP spid="16" grpId="0"/>
      <p:bldP spid="16" grpId="1"/>
      <p:bldP spid="17" grpId="0"/>
      <p:bldP spid="17" grpId="1"/>
      <p:bldP spid="18" grpId="2"/>
      <p:bldP spid="18" grpId="3"/>
      <p:bldP spid="19" grpId="0"/>
      <p:bldP spid="1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09235" y="623183"/>
            <a:ext cx="12034490" cy="254721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là đất nước tươi đẹp của chúng mình. </a:t>
            </a:r>
            <a:r>
              <a:rPr lang="vi-VN" sz="2600" dirty="0">
                <a:latin typeface="UTM Avo" panose="02040603050506020204" pitchFamily="18" charset="0"/>
              </a:rPr>
              <a:t>Thủ đô nước mình là Hà Nội. Lá cờ Tổ quốc hình chữ nhật, nền đỏ, ở giữa có ngôi sao vàng năm cánh.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</a:t>
            </a:r>
            <a:r>
              <a:rPr lang="vi-VN" sz="2600" dirty="0" smtClean="0">
                <a:latin typeface="UTM Avo" panose="02040603050506020204" pitchFamily="18" charset="0"/>
              </a:rPr>
              <a:t>Việt </a:t>
            </a:r>
            <a:r>
              <a:rPr lang="vi-VN" sz="2600" dirty="0">
                <a:latin typeface="UTM Avo" panose="02040603050506020204" pitchFamily="18" charset="0"/>
              </a:rPr>
              <a:t>Nam có những vị anh hùng có công lớn với đất nước như Hai Bà Trưng, Bà Triệu, Trần Hưng Đạo, Quang Trung, Hồ Chí Minh,... </a:t>
            </a:r>
            <a:r>
              <a:rPr lang="vi-VN" sz="2600" dirty="0">
                <a:latin typeface="UTM Avo" panose="02040603050506020204" pitchFamily="18" charset="0"/>
              </a:rPr>
              <a:t>Những con người ấy đã làm rạng danh lịch sử nước nhà.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3493536" y="99715"/>
            <a:ext cx="5534809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ĐẤT NƯỚC CHÚNG MÌNH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8530BC7-951C-41EE-892D-67BDEB236BAA}"/>
              </a:ext>
            </a:extLst>
          </p:cNvPr>
          <p:cNvSpPr txBox="1"/>
          <p:nvPr/>
        </p:nvSpPr>
        <p:spPr>
          <a:xfrm>
            <a:off x="2729132" y="3052510"/>
            <a:ext cx="6794696" cy="21471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Đất </a:t>
            </a:r>
            <a:r>
              <a:rPr lang="vi-VN" sz="2600" dirty="0">
                <a:latin typeface="UTM Avo" panose="02040603050506020204" pitchFamily="18" charset="0"/>
              </a:rPr>
              <a:t>nước mình có ba miền Bắc, Trung, Nam với khí hậu khác nhau. </a:t>
            </a:r>
            <a:r>
              <a:rPr lang="vi-VN" sz="2600" dirty="0">
                <a:latin typeface="UTM Avo" panose="02040603050506020204" pitchFamily="18" charset="0"/>
              </a:rPr>
              <a:t>Miền Bắc và miền Trung một năm có bốn mùa: xuân, hạ, thu, đông. </a:t>
            </a:r>
            <a:r>
              <a:rPr lang="vi-VN" sz="2600" dirty="0">
                <a:latin typeface="UTM Avo" panose="02040603050506020204" pitchFamily="18" charset="0"/>
              </a:rPr>
              <a:t>Miền Nam </a:t>
            </a:r>
            <a:r>
              <a:rPr lang="en-US" sz="2600" dirty="0" err="1" smtClean="0">
                <a:latin typeface="UTM Avo" panose="02040603050506020204" pitchFamily="18" charset="0"/>
              </a:rPr>
              <a:t>có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 smtClean="0">
                <a:latin typeface="UTM Avo" panose="02040603050506020204" pitchFamily="18" charset="0"/>
              </a:rPr>
              <a:t>hai </a:t>
            </a:r>
            <a:r>
              <a:rPr lang="vi-VN" sz="2600" dirty="0">
                <a:latin typeface="UTM Avo" panose="02040603050506020204" pitchFamily="18" charset="0"/>
              </a:rPr>
              <a:t>mùa: mùa mưa và mùa khô.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BFB91A-685F-44FB-AD48-BF57E4B0D61A}"/>
              </a:ext>
            </a:extLst>
          </p:cNvPr>
          <p:cNvSpPr txBox="1"/>
          <p:nvPr/>
        </p:nvSpPr>
        <p:spPr>
          <a:xfrm>
            <a:off x="2729132" y="5083468"/>
            <a:ext cx="6513342" cy="17469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400" dirty="0" smtClean="0">
                <a:latin typeface="UTM Avo" panose="02040603050506020204" pitchFamily="18" charset="0"/>
              </a:rPr>
              <a:t>   </a:t>
            </a:r>
            <a:r>
              <a:rPr lang="vi-VN" sz="2600" dirty="0" smtClean="0">
                <a:latin typeface="UTM Avo" panose="02040603050506020204" pitchFamily="18" charset="0"/>
              </a:rPr>
              <a:t>Trang </a:t>
            </a:r>
            <a:r>
              <a:rPr lang="vi-VN" sz="2600" dirty="0">
                <a:latin typeface="UTM Avo" panose="02040603050506020204" pitchFamily="18" charset="0"/>
              </a:rPr>
              <a:t>phục truyền thống của người Việt Nam là áo dài. </a:t>
            </a:r>
            <a:r>
              <a:rPr lang="vi-VN" sz="2600" dirty="0">
                <a:latin typeface="UTM Avo" panose="02040603050506020204" pitchFamily="18" charset="0"/>
              </a:rPr>
              <a:t>Áo dài thường được mặc trong dịp Tết hay lễ hội.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(Trung </a:t>
            </a:r>
            <a:r>
              <a:rPr lang="vi-VN" sz="2600" dirty="0">
                <a:latin typeface="UTM Avo" panose="02040603050506020204" pitchFamily="18" charset="0"/>
              </a:rPr>
              <a:t>Sơn)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F63209-3F36-4FD6-983B-3C3390FD4D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8578" y="3363647"/>
            <a:ext cx="3812358" cy="31004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FB86EE2-0AF3-4295-8DA2-72FD5FFE9C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157" y="3291774"/>
            <a:ext cx="3031170" cy="30810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931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" y="0"/>
            <a:ext cx="118642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73870" y="2008704"/>
            <a:ext cx="3333604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đất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18443" y="2961572"/>
            <a:ext cx="3794899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ươi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đẹp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22531" y="2008704"/>
            <a:ext cx="3812644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UTM Avo" panose="02040603050506020204" pitchFamily="18" charset="0"/>
              </a:rPr>
              <a:t>r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ạng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danh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22531" y="2980123"/>
            <a:ext cx="4305014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latin typeface="UTM Avo" panose="02040603050506020204" pitchFamily="18" charset="0"/>
              </a:rPr>
              <a:t>r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uyền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thống</a:t>
            </a:r>
            <a:endParaRPr lang="en-US" sz="4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799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1462</Words>
  <Application>Microsoft Office PowerPoint</Application>
  <PresentationFormat>Custom</PresentationFormat>
  <Paragraphs>124</Paragraphs>
  <Slides>28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105</cp:revision>
  <dcterms:created xsi:type="dcterms:W3CDTF">2021-07-20T01:55:21Z</dcterms:created>
  <dcterms:modified xsi:type="dcterms:W3CDTF">2022-04-02T10:46:02Z</dcterms:modified>
</cp:coreProperties>
</file>