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3.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4.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5.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7" r:id="rId1"/>
  </p:sldMasterIdLst>
  <p:notesMasterIdLst>
    <p:notesMasterId r:id="rId25"/>
  </p:notesMasterIdLst>
  <p:sldIdLst>
    <p:sldId id="404" r:id="rId2"/>
    <p:sldId id="443" r:id="rId3"/>
    <p:sldId id="422" r:id="rId4"/>
    <p:sldId id="468" r:id="rId5"/>
    <p:sldId id="490" r:id="rId6"/>
    <p:sldId id="491" r:id="rId7"/>
    <p:sldId id="455" r:id="rId8"/>
    <p:sldId id="447" r:id="rId9"/>
    <p:sldId id="479" r:id="rId10"/>
    <p:sldId id="498" r:id="rId11"/>
    <p:sldId id="409" r:id="rId12"/>
    <p:sldId id="499" r:id="rId13"/>
    <p:sldId id="411" r:id="rId14"/>
    <p:sldId id="500" r:id="rId15"/>
    <p:sldId id="501" r:id="rId16"/>
    <p:sldId id="502" r:id="rId17"/>
    <p:sldId id="503" r:id="rId18"/>
    <p:sldId id="505" r:id="rId19"/>
    <p:sldId id="473" r:id="rId20"/>
    <p:sldId id="506" r:id="rId21"/>
    <p:sldId id="417" r:id="rId22"/>
    <p:sldId id="496" r:id="rId23"/>
    <p:sldId id="497"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FF"/>
    <a:srgbClr val="FFE5FF"/>
    <a:srgbClr val="FF99CC"/>
    <a:srgbClr val="E6CD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160" autoAdjust="0"/>
    <p:restoredTop sz="94671" autoAdjust="0"/>
  </p:normalViewPr>
  <p:slideViewPr>
    <p:cSldViewPr snapToGrid="0">
      <p:cViewPr varScale="1">
        <p:scale>
          <a:sx n="68" d="100"/>
          <a:sy n="68" d="100"/>
        </p:scale>
        <p:origin x="-126" y="-13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B82C2B-C9BE-4B16-88F0-D9D193BDB695}" type="datetimeFigureOut">
              <a:rPr lang="en-US" smtClean="0"/>
              <a:t>4/17/2022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A9687B8-4F29-4BAA-A1F7-6216E0E583DD}" type="slidenum">
              <a:rPr lang="en-US" smtClean="0"/>
              <a:t>‹#›</a:t>
            </a:fld>
            <a:endParaRPr lang="en-US"/>
          </a:p>
        </p:txBody>
      </p:sp>
    </p:spTree>
    <p:extLst>
      <p:ext uri="{BB962C8B-B14F-4D97-AF65-F5344CB8AC3E}">
        <p14:creationId xmlns:p14="http://schemas.microsoft.com/office/powerpoint/2010/main" val="22991617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a:xfrm>
            <a:off x="3884613" y="8685213"/>
            <a:ext cx="2971800" cy="457200"/>
          </a:xfrm>
          <a:prstGeom prst="rect">
            <a:avLst/>
          </a:prstGeom>
        </p:spPr>
        <p:txBody>
          <a:bodyPr/>
          <a:lstStyle/>
          <a:p>
            <a:fld id="{21B2AA4F-B828-4D7C-AFD3-893933DAFCB4}" type="slidenum">
              <a:rPr lang="en-US" smtClean="0"/>
              <a:t>1</a:t>
            </a:fld>
            <a:endParaRPr lang="en-US"/>
          </a:p>
        </p:txBody>
      </p:sp>
    </p:spTree>
    <p:extLst>
      <p:ext uri="{BB962C8B-B14F-4D97-AF65-F5344CB8AC3E}">
        <p14:creationId xmlns:p14="http://schemas.microsoft.com/office/powerpoint/2010/main" val="10663397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a:xfrm>
            <a:off x="3884613" y="8685213"/>
            <a:ext cx="2971800" cy="457200"/>
          </a:xfrm>
          <a:prstGeom prst="rect">
            <a:avLst/>
          </a:prstGeom>
        </p:spPr>
        <p:txBody>
          <a:bodyPr/>
          <a:lstStyle/>
          <a:p>
            <a:fld id="{21B2AA4F-B828-4D7C-AFD3-893933DAFCB4}" type="slidenum">
              <a:rPr lang="en-US" smtClean="0"/>
              <a:t>3</a:t>
            </a:fld>
            <a:endParaRPr lang="en-US"/>
          </a:p>
        </p:txBody>
      </p:sp>
    </p:spTree>
    <p:extLst>
      <p:ext uri="{BB962C8B-B14F-4D97-AF65-F5344CB8AC3E}">
        <p14:creationId xmlns:p14="http://schemas.microsoft.com/office/powerpoint/2010/main" val="10663397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Tree>
    <p:extLst>
      <p:ext uri="{BB962C8B-B14F-4D97-AF65-F5344CB8AC3E}">
        <p14:creationId xmlns:p14="http://schemas.microsoft.com/office/powerpoint/2010/main" val="14258509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Tree>
    <p:extLst>
      <p:ext uri="{BB962C8B-B14F-4D97-AF65-F5344CB8AC3E}">
        <p14:creationId xmlns:p14="http://schemas.microsoft.com/office/powerpoint/2010/main" val="13200889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Tree>
    <p:extLst>
      <p:ext uri="{BB962C8B-B14F-4D97-AF65-F5344CB8AC3E}">
        <p14:creationId xmlns:p14="http://schemas.microsoft.com/office/powerpoint/2010/main" val="13200889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Tree>
    <p:extLst>
      <p:ext uri="{BB962C8B-B14F-4D97-AF65-F5344CB8AC3E}">
        <p14:creationId xmlns:p14="http://schemas.microsoft.com/office/powerpoint/2010/main" val="2997026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3AC8C29A-69C7-4DE9-AC0F-DCD794D5DED7}" type="datetimeFigureOut">
              <a:rPr lang="en-US" smtClean="0"/>
              <a:t>4/17/2022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C07769-2DC8-4584-ACE6-4B3A3BE806C9}" type="slidenum">
              <a:rPr lang="en-US" smtClean="0"/>
              <a:t>‹#›</a:t>
            </a:fld>
            <a:endParaRPr lang="en-US"/>
          </a:p>
        </p:txBody>
      </p:sp>
    </p:spTree>
    <p:extLst>
      <p:ext uri="{BB962C8B-B14F-4D97-AF65-F5344CB8AC3E}">
        <p14:creationId xmlns:p14="http://schemas.microsoft.com/office/powerpoint/2010/main" val="4597801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AC8C29A-69C7-4DE9-AC0F-DCD794D5DED7}" type="datetimeFigureOut">
              <a:rPr lang="en-US" smtClean="0"/>
              <a:t>4/17/2022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C07769-2DC8-4584-ACE6-4B3A3BE806C9}" type="slidenum">
              <a:rPr lang="en-US" smtClean="0"/>
              <a:t>‹#›</a:t>
            </a:fld>
            <a:endParaRPr lang="en-US"/>
          </a:p>
        </p:txBody>
      </p:sp>
    </p:spTree>
    <p:extLst>
      <p:ext uri="{BB962C8B-B14F-4D97-AF65-F5344CB8AC3E}">
        <p14:creationId xmlns:p14="http://schemas.microsoft.com/office/powerpoint/2010/main" val="13785639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AC8C29A-69C7-4DE9-AC0F-DCD794D5DED7}" type="datetimeFigureOut">
              <a:rPr lang="en-US" smtClean="0"/>
              <a:t>4/17/2022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C07769-2DC8-4584-ACE6-4B3A3BE806C9}" type="slidenum">
              <a:rPr lang="en-US" smtClean="0"/>
              <a:t>‹#›</a:t>
            </a:fld>
            <a:endParaRPr lang="en-US"/>
          </a:p>
        </p:txBody>
      </p:sp>
    </p:spTree>
    <p:extLst>
      <p:ext uri="{BB962C8B-B14F-4D97-AF65-F5344CB8AC3E}">
        <p14:creationId xmlns:p14="http://schemas.microsoft.com/office/powerpoint/2010/main" val="40068128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AC8C29A-69C7-4DE9-AC0F-DCD794D5DED7}" type="datetimeFigureOut">
              <a:rPr lang="en-US" smtClean="0"/>
              <a:t>4/17/2022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C07769-2DC8-4584-ACE6-4B3A3BE806C9}" type="slidenum">
              <a:rPr lang="en-US" smtClean="0"/>
              <a:t>‹#›</a:t>
            </a:fld>
            <a:endParaRPr lang="en-US"/>
          </a:p>
        </p:txBody>
      </p:sp>
    </p:spTree>
    <p:extLst>
      <p:ext uri="{BB962C8B-B14F-4D97-AF65-F5344CB8AC3E}">
        <p14:creationId xmlns:p14="http://schemas.microsoft.com/office/powerpoint/2010/main" val="10093231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AC8C29A-69C7-4DE9-AC0F-DCD794D5DED7}" type="datetimeFigureOut">
              <a:rPr lang="en-US" smtClean="0"/>
              <a:t>4/17/2022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C07769-2DC8-4584-ACE6-4B3A3BE806C9}" type="slidenum">
              <a:rPr lang="en-US" smtClean="0"/>
              <a:t>‹#›</a:t>
            </a:fld>
            <a:endParaRPr lang="en-US"/>
          </a:p>
        </p:txBody>
      </p:sp>
    </p:spTree>
    <p:extLst>
      <p:ext uri="{BB962C8B-B14F-4D97-AF65-F5344CB8AC3E}">
        <p14:creationId xmlns:p14="http://schemas.microsoft.com/office/powerpoint/2010/main" val="39382569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AC8C29A-69C7-4DE9-AC0F-DCD794D5DED7}" type="datetimeFigureOut">
              <a:rPr lang="en-US" smtClean="0"/>
              <a:t>4/17/2022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C07769-2DC8-4584-ACE6-4B3A3BE806C9}" type="slidenum">
              <a:rPr lang="en-US" smtClean="0"/>
              <a:t>‹#›</a:t>
            </a:fld>
            <a:endParaRPr lang="en-US"/>
          </a:p>
        </p:txBody>
      </p:sp>
    </p:spTree>
    <p:extLst>
      <p:ext uri="{BB962C8B-B14F-4D97-AF65-F5344CB8AC3E}">
        <p14:creationId xmlns:p14="http://schemas.microsoft.com/office/powerpoint/2010/main" val="38972487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AC8C29A-69C7-4DE9-AC0F-DCD794D5DED7}" type="datetimeFigureOut">
              <a:rPr lang="en-US" smtClean="0"/>
              <a:t>4/17/2022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7C07769-2DC8-4584-ACE6-4B3A3BE806C9}" type="slidenum">
              <a:rPr lang="en-US" smtClean="0"/>
              <a:t>‹#›</a:t>
            </a:fld>
            <a:endParaRPr lang="en-US"/>
          </a:p>
        </p:txBody>
      </p:sp>
    </p:spTree>
    <p:extLst>
      <p:ext uri="{BB962C8B-B14F-4D97-AF65-F5344CB8AC3E}">
        <p14:creationId xmlns:p14="http://schemas.microsoft.com/office/powerpoint/2010/main" val="2399523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AC8C29A-69C7-4DE9-AC0F-DCD794D5DED7}" type="datetimeFigureOut">
              <a:rPr lang="en-US" smtClean="0"/>
              <a:t>4/17/2022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7C07769-2DC8-4584-ACE6-4B3A3BE806C9}" type="slidenum">
              <a:rPr lang="en-US" smtClean="0"/>
              <a:t>‹#›</a:t>
            </a:fld>
            <a:endParaRPr lang="en-US"/>
          </a:p>
        </p:txBody>
      </p:sp>
    </p:spTree>
    <p:extLst>
      <p:ext uri="{BB962C8B-B14F-4D97-AF65-F5344CB8AC3E}">
        <p14:creationId xmlns:p14="http://schemas.microsoft.com/office/powerpoint/2010/main" val="19810768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AC8C29A-69C7-4DE9-AC0F-DCD794D5DED7}" type="datetimeFigureOut">
              <a:rPr lang="en-US" smtClean="0"/>
              <a:t>4/17/2022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7C07769-2DC8-4584-ACE6-4B3A3BE806C9}" type="slidenum">
              <a:rPr lang="en-US" smtClean="0"/>
              <a:t>‹#›</a:t>
            </a:fld>
            <a:endParaRPr lang="en-US"/>
          </a:p>
        </p:txBody>
      </p:sp>
    </p:spTree>
    <p:extLst>
      <p:ext uri="{BB962C8B-B14F-4D97-AF65-F5344CB8AC3E}">
        <p14:creationId xmlns:p14="http://schemas.microsoft.com/office/powerpoint/2010/main" val="2037412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AC8C29A-69C7-4DE9-AC0F-DCD794D5DED7}" type="datetimeFigureOut">
              <a:rPr lang="en-US" smtClean="0"/>
              <a:t>4/17/2022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C07769-2DC8-4584-ACE6-4B3A3BE806C9}" type="slidenum">
              <a:rPr lang="en-US" smtClean="0"/>
              <a:t>‹#›</a:t>
            </a:fld>
            <a:endParaRPr lang="en-US"/>
          </a:p>
        </p:txBody>
      </p:sp>
    </p:spTree>
    <p:extLst>
      <p:ext uri="{BB962C8B-B14F-4D97-AF65-F5344CB8AC3E}">
        <p14:creationId xmlns:p14="http://schemas.microsoft.com/office/powerpoint/2010/main" val="17252375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AC8C29A-69C7-4DE9-AC0F-DCD794D5DED7}" type="datetimeFigureOut">
              <a:rPr lang="en-US" smtClean="0"/>
              <a:t>4/17/2022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C07769-2DC8-4584-ACE6-4B3A3BE806C9}" type="slidenum">
              <a:rPr lang="en-US" smtClean="0"/>
              <a:t>‹#›</a:t>
            </a:fld>
            <a:endParaRPr lang="en-US"/>
          </a:p>
        </p:txBody>
      </p:sp>
    </p:spTree>
    <p:extLst>
      <p:ext uri="{BB962C8B-B14F-4D97-AF65-F5344CB8AC3E}">
        <p14:creationId xmlns:p14="http://schemas.microsoft.com/office/powerpoint/2010/main" val="8819006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AC8C29A-69C7-4DE9-AC0F-DCD794D5DED7}" type="datetimeFigureOut">
              <a:rPr lang="en-US" smtClean="0"/>
              <a:t>4/17/2022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C07769-2DC8-4584-ACE6-4B3A3BE806C9}" type="slidenum">
              <a:rPr lang="en-US" smtClean="0"/>
              <a:t>‹#›</a:t>
            </a:fld>
            <a:endParaRPr lang="en-US"/>
          </a:p>
        </p:txBody>
      </p:sp>
    </p:spTree>
    <p:extLst>
      <p:ext uri="{BB962C8B-B14F-4D97-AF65-F5344CB8AC3E}">
        <p14:creationId xmlns:p14="http://schemas.microsoft.com/office/powerpoint/2010/main" val="1418080809"/>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7.xml"/><Relationship Id="rId1" Type="http://schemas.openxmlformats.org/officeDocument/2006/relationships/tags" Target="../tags/tag5.xml"/></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7.xml"/><Relationship Id="rId1" Type="http://schemas.openxmlformats.org/officeDocument/2006/relationships/tags" Target="../tags/tag6.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7.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tags" Target="../tags/tag8.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9.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slideLayout" Target="../slideLayouts/slideLayout7.xml"/><Relationship Id="rId1" Type="http://schemas.openxmlformats.org/officeDocument/2006/relationships/tags" Target="../tags/tag10.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1.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tags" Target="../tags/tag12.xml"/><Relationship Id="rId4" Type="http://schemas.openxmlformats.org/officeDocument/2006/relationships/image" Target="../media/image20.jpe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7.xml"/><Relationship Id="rId1" Type="http://schemas.openxmlformats.org/officeDocument/2006/relationships/tags" Target="../tags/tag13.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24.png"/><Relationship Id="rId2" Type="http://schemas.openxmlformats.org/officeDocument/2006/relationships/slideLayout" Target="../slideLayouts/slideLayout7.xml"/><Relationship Id="rId1" Type="http://schemas.openxmlformats.org/officeDocument/2006/relationships/tags" Target="../tags/tag14.xml"/><Relationship Id="rId6" Type="http://schemas.openxmlformats.org/officeDocument/2006/relationships/image" Target="../media/image23.png"/><Relationship Id="rId5" Type="http://schemas.microsoft.com/office/2007/relationships/hdphoto" Target="../media/hdphoto2.wdp"/><Relationship Id="rId4" Type="http://schemas.openxmlformats.org/officeDocument/2006/relationships/image" Target="../media/image22.png"/></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7.xml"/><Relationship Id="rId1" Type="http://schemas.openxmlformats.org/officeDocument/2006/relationships/tags" Target="../tags/tag1.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7.xml"/><Relationship Id="rId1" Type="http://schemas.openxmlformats.org/officeDocument/2006/relationships/tags" Target="../tags/tag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tags" Target="../tags/tag3.xml"/><Relationship Id="rId5" Type="http://schemas.openxmlformats.org/officeDocument/2006/relationships/image" Target="../media/image10.png"/><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b="9974"/>
          <a:stretch>
            <a:fillRect/>
          </a:stretch>
        </p:blipFill>
        <p:spPr>
          <a:xfrm>
            <a:off x="0" y="0"/>
            <a:ext cx="12192000" cy="6858000"/>
          </a:xfrm>
          <a:prstGeom prst="rect">
            <a:avLst/>
          </a:prstGeom>
        </p:spPr>
      </p:pic>
      <p:sp>
        <p:nvSpPr>
          <p:cNvPr id="2" name="Title 1"/>
          <p:cNvSpPr>
            <a:spLocks noGrp="1"/>
          </p:cNvSpPr>
          <p:nvPr>
            <p:ph type="ctrTitle"/>
          </p:nvPr>
        </p:nvSpPr>
        <p:spPr>
          <a:xfrm>
            <a:off x="1832816" y="2487147"/>
            <a:ext cx="8789003" cy="1445623"/>
          </a:xfrm>
        </p:spPr>
        <p:txBody>
          <a:bodyPr>
            <a:normAutofit/>
          </a:bodyPr>
          <a:lstStyle/>
          <a:p>
            <a:r>
              <a:rPr lang="en-US" sz="4800" dirty="0" err="1">
                <a:solidFill>
                  <a:srgbClr val="0070C0"/>
                </a:solidFill>
                <a:latin typeface="Arial-Rounded" panose="020B0500000000000000" charset="0"/>
                <a:cs typeface="Arial-Rounded" panose="020B0500000000000000" charset="0"/>
                <a:sym typeface="+mn-ea"/>
              </a:rPr>
              <a:t>Chào</a:t>
            </a:r>
            <a:r>
              <a:rPr lang="en-US" sz="4800" dirty="0">
                <a:solidFill>
                  <a:srgbClr val="0070C0"/>
                </a:solidFill>
                <a:latin typeface="Arial-Rounded" panose="020B0500000000000000" charset="0"/>
                <a:cs typeface="Arial-Rounded" panose="020B0500000000000000" charset="0"/>
                <a:sym typeface="+mn-ea"/>
              </a:rPr>
              <a:t> </a:t>
            </a:r>
            <a:r>
              <a:rPr lang="en-US" sz="4800" dirty="0" err="1">
                <a:solidFill>
                  <a:srgbClr val="0070C0"/>
                </a:solidFill>
                <a:latin typeface="Arial-Rounded" panose="020B0500000000000000" charset="0"/>
                <a:cs typeface="Arial-Rounded" panose="020B0500000000000000" charset="0"/>
                <a:sym typeface="+mn-ea"/>
              </a:rPr>
              <a:t>mừng</a:t>
            </a:r>
            <a:r>
              <a:rPr lang="en-US" sz="4800" dirty="0">
                <a:solidFill>
                  <a:srgbClr val="0070C0"/>
                </a:solidFill>
                <a:latin typeface="Arial-Rounded" panose="020B0500000000000000" charset="0"/>
                <a:cs typeface="Arial-Rounded" panose="020B0500000000000000" charset="0"/>
                <a:sym typeface="+mn-ea"/>
              </a:rPr>
              <a:t> </a:t>
            </a:r>
            <a:r>
              <a:rPr lang="en-US" sz="4800" dirty="0" err="1">
                <a:solidFill>
                  <a:srgbClr val="0070C0"/>
                </a:solidFill>
                <a:latin typeface="Arial-Rounded" panose="020B0500000000000000" charset="0"/>
                <a:cs typeface="Arial-Rounded" panose="020B0500000000000000" charset="0"/>
                <a:sym typeface="+mn-ea"/>
              </a:rPr>
              <a:t>các</a:t>
            </a:r>
            <a:r>
              <a:rPr lang="en-US" sz="4800" dirty="0">
                <a:solidFill>
                  <a:srgbClr val="0070C0"/>
                </a:solidFill>
                <a:latin typeface="Arial-Rounded" panose="020B0500000000000000" charset="0"/>
                <a:cs typeface="Arial-Rounded" panose="020B0500000000000000" charset="0"/>
                <a:sym typeface="+mn-ea"/>
              </a:rPr>
              <a:t> em </a:t>
            </a:r>
            <a:r>
              <a:rPr lang="en-US" sz="4800" dirty="0" err="1">
                <a:solidFill>
                  <a:srgbClr val="0070C0"/>
                </a:solidFill>
                <a:latin typeface="Arial-Rounded" panose="020B0500000000000000" charset="0"/>
                <a:cs typeface="Arial-Rounded" panose="020B0500000000000000" charset="0"/>
                <a:sym typeface="+mn-ea"/>
              </a:rPr>
              <a:t>đến</a:t>
            </a:r>
            <a:r>
              <a:rPr lang="en-US" sz="4800" dirty="0">
                <a:solidFill>
                  <a:srgbClr val="0070C0"/>
                </a:solidFill>
                <a:latin typeface="Arial-Rounded" panose="020B0500000000000000" charset="0"/>
                <a:cs typeface="Arial-Rounded" panose="020B0500000000000000" charset="0"/>
                <a:sym typeface="+mn-ea"/>
              </a:rPr>
              <a:t> </a:t>
            </a:r>
            <a:r>
              <a:rPr lang="en-US" sz="4800" dirty="0" err="1">
                <a:solidFill>
                  <a:srgbClr val="0070C0"/>
                </a:solidFill>
                <a:latin typeface="Arial-Rounded" panose="020B0500000000000000" charset="0"/>
                <a:cs typeface="Arial-Rounded" panose="020B0500000000000000" charset="0"/>
                <a:sym typeface="+mn-ea"/>
              </a:rPr>
              <a:t>với</a:t>
            </a:r>
            <a:r>
              <a:rPr lang="en-US" sz="4800" dirty="0">
                <a:solidFill>
                  <a:srgbClr val="0070C0"/>
                </a:solidFill>
                <a:latin typeface="Arial-Rounded" panose="020B0500000000000000" charset="0"/>
                <a:cs typeface="Arial-Rounded" panose="020B0500000000000000" charset="0"/>
                <a:sym typeface="+mn-ea"/>
              </a:rPr>
              <a:t> </a:t>
            </a:r>
            <a:r>
              <a:rPr lang="vi-VN" sz="4800" dirty="0">
                <a:solidFill>
                  <a:srgbClr val="0070C0"/>
                </a:solidFill>
                <a:latin typeface="Arial-Rounded" panose="020B0500000000000000" charset="0"/>
                <a:cs typeface="Arial-Rounded" panose="020B0500000000000000" charset="0"/>
                <a:sym typeface="+mn-ea"/>
              </a:rPr>
              <a:t>tiết</a:t>
            </a:r>
            <a:r>
              <a:rPr lang="en-US" altLang="vi-VN" sz="4800" dirty="0">
                <a:solidFill>
                  <a:srgbClr val="0070C0"/>
                </a:solidFill>
                <a:latin typeface="Arial-Rounded" panose="020B0500000000000000" charset="0"/>
                <a:cs typeface="Arial-Rounded" panose="020B0500000000000000" charset="0"/>
                <a:sym typeface="+mn-ea"/>
              </a:rPr>
              <a:t> Tiếng Việt - Lớp 2</a:t>
            </a:r>
          </a:p>
        </p:txBody>
      </p:sp>
    </p:spTree>
    <p:extLst>
      <p:ext uri="{BB962C8B-B14F-4D97-AF65-F5344CB8AC3E}">
        <p14:creationId xmlns:p14="http://schemas.microsoft.com/office/powerpoint/2010/main" val="4289507183"/>
      </p:ext>
    </p:extLst>
  </p:cSld>
  <p:clrMapOvr>
    <a:masterClrMapping/>
  </p:clrMapOvr>
  <p:transition>
    <p:wedg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xmlns="" id="{AE6ACA15-A268-4DF0-B450-5298D5948D1F}"/>
              </a:ext>
            </a:extLst>
          </p:cNvPr>
          <p:cNvPicPr>
            <a:picLocks noChangeAspect="1"/>
          </p:cNvPicPr>
          <p:nvPr/>
        </p:nvPicPr>
        <p:blipFill rotWithShape="1">
          <a:blip r:embed="rId3"/>
          <a:srcRect t="10249" b="19836"/>
          <a:stretch/>
        </p:blipFill>
        <p:spPr>
          <a:xfrm>
            <a:off x="792202" y="4831307"/>
            <a:ext cx="10810914" cy="1970764"/>
          </a:xfrm>
          <a:prstGeom prst="roundRect">
            <a:avLst>
              <a:gd name="adj" fmla="val 50000"/>
            </a:avLst>
          </a:prstGeom>
          <a:effectLst>
            <a:softEdge rad="63500"/>
          </a:effectLst>
        </p:spPr>
      </p:pic>
      <p:sp>
        <p:nvSpPr>
          <p:cNvPr id="2" name="TextBox 1">
            <a:extLst>
              <a:ext uri="{FF2B5EF4-FFF2-40B4-BE49-F238E27FC236}">
                <a16:creationId xmlns:a16="http://schemas.microsoft.com/office/drawing/2014/main" xmlns="" id="{43DB0D57-E4C1-4E80-8664-1A0205E2CF88}"/>
              </a:ext>
            </a:extLst>
          </p:cNvPr>
          <p:cNvSpPr txBox="1"/>
          <p:nvPr/>
        </p:nvSpPr>
        <p:spPr>
          <a:xfrm>
            <a:off x="95534" y="637127"/>
            <a:ext cx="11955439" cy="4578542"/>
          </a:xfrm>
          <a:prstGeom prst="rect">
            <a:avLst/>
          </a:prstGeom>
          <a:noFill/>
        </p:spPr>
        <p:txBody>
          <a:bodyPr wrap="square" lIns="145143" tIns="72571" rIns="145143" bIns="72571" rtlCol="0">
            <a:spAutoFit/>
          </a:bodyPr>
          <a:lstStyle/>
          <a:p>
            <a:pPr indent="272143" algn="just">
              <a:lnSpc>
                <a:spcPct val="120000"/>
              </a:lnSpc>
            </a:pPr>
            <a:r>
              <a:rPr lang="en-US" sz="1900" dirty="0" smtClean="0">
                <a:latin typeface="UTM Avo" panose="02040603050506020204" pitchFamily="18" charset="0"/>
              </a:rPr>
              <a:t>        </a:t>
            </a:r>
            <a:r>
              <a:rPr lang="vi-VN" sz="2400" dirty="0" smtClean="0">
                <a:latin typeface="UTM Avo" panose="02040603050506020204" pitchFamily="18" charset="0"/>
              </a:rPr>
              <a:t>Nhà </a:t>
            </a:r>
            <a:r>
              <a:rPr lang="vi-VN" sz="2400" dirty="0">
                <a:latin typeface="UTM Avo" panose="02040603050506020204" pitchFamily="18" charset="0"/>
              </a:rPr>
              <a:t>tôi ở Hà Nội, cách Hồ Gươm không xa. </a:t>
            </a:r>
            <a:r>
              <a:rPr lang="vi-VN" sz="2400" dirty="0">
                <a:latin typeface="UTM Avo" panose="02040603050506020204" pitchFamily="18" charset="0"/>
              </a:rPr>
              <a:t>Từ trên cao nhìn xuống, mặt hồ như một chiếc gương bầu dục lớn, sáng long lanh.</a:t>
            </a:r>
          </a:p>
          <a:p>
            <a:pPr indent="272143" algn="just">
              <a:lnSpc>
                <a:spcPct val="120000"/>
              </a:lnSpc>
            </a:pPr>
            <a:r>
              <a:rPr lang="en-US" sz="2400" dirty="0" smtClean="0">
                <a:latin typeface="UTM Avo" panose="02040603050506020204" pitchFamily="18" charset="0"/>
              </a:rPr>
              <a:t>        </a:t>
            </a:r>
            <a:r>
              <a:rPr lang="vi-VN" sz="2400" dirty="0" smtClean="0">
                <a:latin typeface="UTM Avo" panose="02040603050506020204" pitchFamily="18" charset="0"/>
              </a:rPr>
              <a:t>Cầu </a:t>
            </a:r>
            <a:r>
              <a:rPr lang="vi-VN" sz="2400" dirty="0">
                <a:latin typeface="UTM Avo" panose="02040603050506020204" pitchFamily="18" charset="0"/>
              </a:rPr>
              <a:t>Thê Húc màu son, cong cong như con tôm, dẫn vào đền Ngọc Sơn. </a:t>
            </a:r>
            <a:r>
              <a:rPr lang="vi-VN" sz="2400" dirty="0">
                <a:latin typeface="UTM Avo" panose="02040603050506020204" pitchFamily="18" charset="0"/>
              </a:rPr>
              <a:t>Mái đền lấp ló bên gốc đa già, rễ lá xum xuê. Xa một chút là Tháp Rùa, tường rêu cổ kính. Tháp xây trên gò đất giữa hồ, cỏ mọc xanh um.</a:t>
            </a:r>
          </a:p>
          <a:p>
            <a:pPr indent="272143" algn="just">
              <a:lnSpc>
                <a:spcPct val="120000"/>
              </a:lnSpc>
            </a:pPr>
            <a:r>
              <a:rPr lang="en-US" sz="2400" dirty="0" smtClean="0">
                <a:latin typeface="UTM Avo" panose="02040603050506020204" pitchFamily="18" charset="0"/>
              </a:rPr>
              <a:t>       </a:t>
            </a:r>
            <a:r>
              <a:rPr lang="vi-VN" sz="2400" dirty="0" smtClean="0">
                <a:latin typeface="UTM Avo" panose="02040603050506020204" pitchFamily="18" charset="0"/>
              </a:rPr>
              <a:t>Có </a:t>
            </a:r>
            <a:r>
              <a:rPr lang="vi-VN" sz="2400" dirty="0">
                <a:latin typeface="UTM Avo" panose="02040603050506020204" pitchFamily="18" charset="0"/>
              </a:rPr>
              <a:t>buổi, người ta thấy có con rùa lớn, đầu to như trái bưởi, nhô lên khỏi mặt nước. </a:t>
            </a:r>
            <a:r>
              <a:rPr lang="vi-VN" sz="2400" dirty="0">
                <a:latin typeface="UTM Avo" panose="02040603050506020204" pitchFamily="18" charset="0"/>
              </a:rPr>
              <a:t>Rùa như lắng nghe tiếng chuông đồng hồ trên tầng cao nhà bưu điện, buông từng tiếng ngân nga trong gió. </a:t>
            </a:r>
            <a:r>
              <a:rPr lang="vi-VN" sz="2400" dirty="0">
                <a:latin typeface="UTM Avo" panose="02040603050506020204" pitchFamily="18" charset="0"/>
              </a:rPr>
              <a:t>Tôi thầm nghĩ: không biết có phải rùa đã từng ngậm thanh kiếm của vua Lê thắng giặc đó không</a:t>
            </a:r>
            <a:r>
              <a:rPr lang="vi-VN" sz="2400" dirty="0" smtClean="0">
                <a:latin typeface="UTM Avo" panose="02040603050506020204" pitchFamily="18" charset="0"/>
              </a:rPr>
              <a:t>?</a:t>
            </a:r>
            <a:endParaRPr lang="en-US" sz="2400" dirty="0" smtClean="0">
              <a:latin typeface="UTM Avo" panose="02040603050506020204" pitchFamily="18" charset="0"/>
            </a:endParaRPr>
          </a:p>
          <a:p>
            <a:pPr indent="272143" algn="just">
              <a:lnSpc>
                <a:spcPct val="120000"/>
              </a:lnSpc>
            </a:pPr>
            <a:r>
              <a:rPr lang="en-US" sz="2400" dirty="0">
                <a:latin typeface="UTM Avo" panose="02040603050506020204" pitchFamily="18" charset="0"/>
              </a:rPr>
              <a:t> </a:t>
            </a:r>
            <a:r>
              <a:rPr lang="en-US" sz="2400" dirty="0" smtClean="0">
                <a:latin typeface="UTM Avo" panose="02040603050506020204" pitchFamily="18" charset="0"/>
              </a:rPr>
              <a:t>                                                                                 </a:t>
            </a:r>
            <a:r>
              <a:rPr lang="en-US" sz="1900" dirty="0" smtClean="0">
                <a:latin typeface="UTM Avo" panose="02040603050506020204" pitchFamily="18" charset="0"/>
              </a:rPr>
              <a:t>               </a:t>
            </a:r>
            <a:r>
              <a:rPr lang="vi-VN" sz="1900" dirty="0" smtClean="0">
                <a:latin typeface="UTM Avo" panose="02040603050506020204" pitchFamily="18" charset="0"/>
              </a:rPr>
              <a:t>(</a:t>
            </a:r>
            <a:r>
              <a:rPr lang="vi-VN" sz="1900" i="1" dirty="0">
                <a:latin typeface="UTM Avo" panose="02040603050506020204" pitchFamily="18" charset="0"/>
              </a:rPr>
              <a:t>Theo </a:t>
            </a:r>
            <a:r>
              <a:rPr lang="vi-VN" sz="1900" dirty="0">
                <a:latin typeface="UTM Avo" panose="02040603050506020204" pitchFamily="18" charset="0"/>
              </a:rPr>
              <a:t>Ngô Quân Miện)</a:t>
            </a:r>
          </a:p>
        </p:txBody>
      </p:sp>
      <p:sp>
        <p:nvSpPr>
          <p:cNvPr id="6" name="TextBox 5">
            <a:extLst>
              <a:ext uri="{FF2B5EF4-FFF2-40B4-BE49-F238E27FC236}">
                <a16:creationId xmlns:a16="http://schemas.microsoft.com/office/drawing/2014/main" xmlns="" id="{9DC896DB-F00F-4B35-AA0E-25BACE8F3BB7}"/>
              </a:ext>
            </a:extLst>
          </p:cNvPr>
          <p:cNvSpPr txBox="1"/>
          <p:nvPr/>
        </p:nvSpPr>
        <p:spPr>
          <a:xfrm>
            <a:off x="3375662" y="9004"/>
            <a:ext cx="5534809" cy="648748"/>
          </a:xfrm>
          <a:prstGeom prst="rect">
            <a:avLst/>
          </a:prstGeom>
          <a:noFill/>
        </p:spPr>
        <p:txBody>
          <a:bodyPr wrap="square" lIns="145143" tIns="72571" rIns="145143" bIns="72571" rtlCol="0">
            <a:spAutoFit/>
          </a:bodyPr>
          <a:lstStyle/>
          <a:p>
            <a:pPr algn="ctr">
              <a:lnSpc>
                <a:spcPct val="150000"/>
              </a:lnSpc>
            </a:pPr>
            <a:r>
              <a:rPr lang="vi-VN" sz="2500" b="1" dirty="0">
                <a:solidFill>
                  <a:srgbClr val="FF0000"/>
                </a:solidFill>
                <a:latin typeface="UTM Avo" panose="02040603050506020204" pitchFamily="18" charset="0"/>
              </a:rPr>
              <a:t>HỒ GƯƠM</a:t>
            </a:r>
            <a:endParaRPr lang="en-US" sz="2500" b="1" dirty="0">
              <a:solidFill>
                <a:srgbClr val="FF0000"/>
              </a:solidFill>
              <a:latin typeface="UTM Avo" panose="02040603050506020204" pitchFamily="18" charset="0"/>
            </a:endParaRPr>
          </a:p>
        </p:txBody>
      </p:sp>
      <p:sp>
        <p:nvSpPr>
          <p:cNvPr id="5" name="Oval 4"/>
          <p:cNvSpPr/>
          <p:nvPr/>
        </p:nvSpPr>
        <p:spPr>
          <a:xfrm>
            <a:off x="468398" y="699410"/>
            <a:ext cx="485803" cy="397558"/>
          </a:xfrm>
          <a:prstGeom prst="ellips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2400" b="1" dirty="0">
                <a:solidFill>
                  <a:schemeClr val="tx1"/>
                </a:solidFill>
              </a:rPr>
              <a:t>1</a:t>
            </a:r>
          </a:p>
        </p:txBody>
      </p:sp>
      <p:sp>
        <p:nvSpPr>
          <p:cNvPr id="7" name="Oval 6"/>
          <p:cNvSpPr/>
          <p:nvPr/>
        </p:nvSpPr>
        <p:spPr>
          <a:xfrm>
            <a:off x="472808" y="1592279"/>
            <a:ext cx="471948" cy="397558"/>
          </a:xfrm>
          <a:prstGeom prst="ellips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2400" b="1" dirty="0">
                <a:solidFill>
                  <a:schemeClr val="tx1"/>
                </a:solidFill>
              </a:rPr>
              <a:t>2</a:t>
            </a:r>
          </a:p>
        </p:txBody>
      </p:sp>
      <p:sp>
        <p:nvSpPr>
          <p:cNvPr id="8" name="Oval 7"/>
          <p:cNvSpPr/>
          <p:nvPr/>
        </p:nvSpPr>
        <p:spPr>
          <a:xfrm>
            <a:off x="416323" y="2926398"/>
            <a:ext cx="471948" cy="397558"/>
          </a:xfrm>
          <a:prstGeom prst="ellips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2400" b="1" dirty="0">
                <a:solidFill>
                  <a:schemeClr val="tx1"/>
                </a:solidFill>
              </a:rPr>
              <a:t>3</a:t>
            </a:r>
          </a:p>
        </p:txBody>
      </p:sp>
      <p:sp>
        <p:nvSpPr>
          <p:cNvPr id="9" name="Wave 8"/>
          <p:cNvSpPr/>
          <p:nvPr/>
        </p:nvSpPr>
        <p:spPr>
          <a:xfrm>
            <a:off x="8186510" y="9004"/>
            <a:ext cx="2958991" cy="701261"/>
          </a:xfrm>
          <a:prstGeom prst="wav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2800" dirty="0" err="1" smtClean="0">
                <a:solidFill>
                  <a:schemeClr val="tx1"/>
                </a:solidFill>
              </a:rPr>
              <a:t>Đọc</a:t>
            </a:r>
            <a:r>
              <a:rPr lang="en-US" sz="2800" dirty="0">
                <a:solidFill>
                  <a:schemeClr val="tx1"/>
                </a:solidFill>
              </a:rPr>
              <a:t> </a:t>
            </a:r>
            <a:r>
              <a:rPr lang="en-US" sz="2800" dirty="0" err="1" smtClean="0">
                <a:solidFill>
                  <a:schemeClr val="tx1"/>
                </a:solidFill>
              </a:rPr>
              <a:t>nối</a:t>
            </a:r>
            <a:r>
              <a:rPr lang="en-US" sz="2800" dirty="0" smtClean="0">
                <a:solidFill>
                  <a:schemeClr val="tx1"/>
                </a:solidFill>
              </a:rPr>
              <a:t> </a:t>
            </a:r>
            <a:r>
              <a:rPr lang="en-US" sz="2800" dirty="0" err="1" smtClean="0">
                <a:solidFill>
                  <a:schemeClr val="tx1"/>
                </a:solidFill>
              </a:rPr>
              <a:t>tiếp</a:t>
            </a:r>
            <a:r>
              <a:rPr lang="en-US" sz="2800" dirty="0" smtClean="0">
                <a:solidFill>
                  <a:schemeClr val="tx1"/>
                </a:solidFill>
              </a:rPr>
              <a:t> </a:t>
            </a:r>
            <a:r>
              <a:rPr lang="en-US" sz="2800" dirty="0" err="1" smtClean="0">
                <a:solidFill>
                  <a:schemeClr val="tx1"/>
                </a:solidFill>
              </a:rPr>
              <a:t>đoạn</a:t>
            </a:r>
            <a:endParaRPr lang="en-US" sz="2800" dirty="0">
              <a:solidFill>
                <a:schemeClr val="tx1"/>
              </a:solidFill>
            </a:endParaRPr>
          </a:p>
        </p:txBody>
      </p:sp>
      <p:sp>
        <p:nvSpPr>
          <p:cNvPr id="10" name="Wave 9"/>
          <p:cNvSpPr/>
          <p:nvPr/>
        </p:nvSpPr>
        <p:spPr>
          <a:xfrm>
            <a:off x="7766423" y="9004"/>
            <a:ext cx="3799164" cy="701261"/>
          </a:xfrm>
          <a:prstGeom prst="wav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2800" dirty="0" err="1" smtClean="0">
                <a:solidFill>
                  <a:schemeClr val="tx1"/>
                </a:solidFill>
              </a:rPr>
              <a:t>Đọc</a:t>
            </a:r>
            <a:r>
              <a:rPr lang="en-US" sz="2800" dirty="0">
                <a:solidFill>
                  <a:schemeClr val="tx1"/>
                </a:solidFill>
              </a:rPr>
              <a:t> </a:t>
            </a:r>
            <a:r>
              <a:rPr lang="en-US" sz="2800" dirty="0" err="1" smtClean="0">
                <a:solidFill>
                  <a:schemeClr val="tx1"/>
                </a:solidFill>
              </a:rPr>
              <a:t>nối</a:t>
            </a:r>
            <a:r>
              <a:rPr lang="en-US" sz="2800" dirty="0" smtClean="0">
                <a:solidFill>
                  <a:schemeClr val="tx1"/>
                </a:solidFill>
              </a:rPr>
              <a:t> </a:t>
            </a:r>
            <a:r>
              <a:rPr lang="en-US" sz="2800" dirty="0" err="1" smtClean="0">
                <a:solidFill>
                  <a:schemeClr val="tx1"/>
                </a:solidFill>
              </a:rPr>
              <a:t>tiếp</a:t>
            </a:r>
            <a:r>
              <a:rPr lang="en-US" sz="2800" dirty="0" smtClean="0">
                <a:solidFill>
                  <a:schemeClr val="tx1"/>
                </a:solidFill>
              </a:rPr>
              <a:t> </a:t>
            </a:r>
            <a:r>
              <a:rPr lang="en-US" sz="2800" dirty="0" err="1" smtClean="0">
                <a:solidFill>
                  <a:schemeClr val="tx1"/>
                </a:solidFill>
              </a:rPr>
              <a:t>trong</a:t>
            </a:r>
            <a:r>
              <a:rPr lang="en-US" sz="2800" dirty="0" smtClean="0">
                <a:solidFill>
                  <a:schemeClr val="tx1"/>
                </a:solidFill>
              </a:rPr>
              <a:t> </a:t>
            </a:r>
            <a:r>
              <a:rPr lang="en-US" sz="2800" dirty="0" err="1" smtClean="0">
                <a:solidFill>
                  <a:schemeClr val="tx1"/>
                </a:solidFill>
              </a:rPr>
              <a:t>nhóm</a:t>
            </a:r>
            <a:endParaRPr lang="en-US" sz="2800" dirty="0">
              <a:solidFill>
                <a:schemeClr val="tx1"/>
              </a:solidFill>
            </a:endParaRPr>
          </a:p>
        </p:txBody>
      </p:sp>
    </p:spTree>
    <p:custDataLst>
      <p:tags r:id="rId1"/>
    </p:custDataLst>
    <p:extLst>
      <p:ext uri="{BB962C8B-B14F-4D97-AF65-F5344CB8AC3E}">
        <p14:creationId xmlns:p14="http://schemas.microsoft.com/office/powerpoint/2010/main" val="820355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p:cTn id="21" dur="500" fill="hold"/>
                                        <p:tgtEl>
                                          <p:spTgt spid="8"/>
                                        </p:tgtEl>
                                        <p:attrNameLst>
                                          <p:attrName>ppt_w</p:attrName>
                                        </p:attrNameLst>
                                      </p:cBhvr>
                                      <p:tavLst>
                                        <p:tav tm="0">
                                          <p:val>
                                            <p:fltVal val="0"/>
                                          </p:val>
                                        </p:tav>
                                        <p:tav tm="100000">
                                          <p:val>
                                            <p:strVal val="#ppt_w"/>
                                          </p:val>
                                        </p:tav>
                                      </p:tavLst>
                                    </p:anim>
                                    <p:anim calcmode="lin" valueType="num">
                                      <p:cBhvr>
                                        <p:cTn id="22" dur="500" fill="hold"/>
                                        <p:tgtEl>
                                          <p:spTgt spid="8"/>
                                        </p:tgtEl>
                                        <p:attrNameLst>
                                          <p:attrName>ppt_h</p:attrName>
                                        </p:attrNameLst>
                                      </p:cBhvr>
                                      <p:tavLst>
                                        <p:tav tm="0">
                                          <p:val>
                                            <p:fltVal val="0"/>
                                          </p:val>
                                        </p:tav>
                                        <p:tav tm="100000">
                                          <p:val>
                                            <p:strVal val="#ppt_h"/>
                                          </p:val>
                                        </p:tav>
                                      </p:tavLst>
                                    </p:anim>
                                    <p:animEffect transition="in" filter="fade">
                                      <p:cBhvr>
                                        <p:cTn id="23" dur="500"/>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1000"/>
                                        <p:tgtEl>
                                          <p:spTgt spid="9"/>
                                        </p:tgtEl>
                                      </p:cBhvr>
                                    </p:animEffect>
                                    <p:anim calcmode="lin" valueType="num">
                                      <p:cBhvr>
                                        <p:cTn id="29" dur="1000" fill="hold"/>
                                        <p:tgtEl>
                                          <p:spTgt spid="9"/>
                                        </p:tgtEl>
                                        <p:attrNameLst>
                                          <p:attrName>ppt_x</p:attrName>
                                        </p:attrNameLst>
                                      </p:cBhvr>
                                      <p:tavLst>
                                        <p:tav tm="0">
                                          <p:val>
                                            <p:strVal val="#ppt_x"/>
                                          </p:val>
                                        </p:tav>
                                        <p:tav tm="100000">
                                          <p:val>
                                            <p:strVal val="#ppt_x"/>
                                          </p:val>
                                        </p:tav>
                                      </p:tavLst>
                                    </p:anim>
                                    <p:anim calcmode="lin" valueType="num">
                                      <p:cBhvr>
                                        <p:cTn id="3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53" presetClass="exit" presetSubtype="32" fill="hold" grpId="1" nodeType="clickEffect">
                                  <p:stCondLst>
                                    <p:cond delay="0"/>
                                  </p:stCondLst>
                                  <p:childTnLst>
                                    <p:anim calcmode="lin" valueType="num">
                                      <p:cBhvr>
                                        <p:cTn id="34" dur="500"/>
                                        <p:tgtEl>
                                          <p:spTgt spid="9"/>
                                        </p:tgtEl>
                                        <p:attrNameLst>
                                          <p:attrName>ppt_w</p:attrName>
                                        </p:attrNameLst>
                                      </p:cBhvr>
                                      <p:tavLst>
                                        <p:tav tm="0">
                                          <p:val>
                                            <p:strVal val="ppt_w"/>
                                          </p:val>
                                        </p:tav>
                                        <p:tav tm="100000">
                                          <p:val>
                                            <p:fltVal val="0"/>
                                          </p:val>
                                        </p:tav>
                                      </p:tavLst>
                                    </p:anim>
                                    <p:anim calcmode="lin" valueType="num">
                                      <p:cBhvr>
                                        <p:cTn id="35" dur="500"/>
                                        <p:tgtEl>
                                          <p:spTgt spid="9"/>
                                        </p:tgtEl>
                                        <p:attrNameLst>
                                          <p:attrName>ppt_h</p:attrName>
                                        </p:attrNameLst>
                                      </p:cBhvr>
                                      <p:tavLst>
                                        <p:tav tm="0">
                                          <p:val>
                                            <p:strVal val="ppt_h"/>
                                          </p:val>
                                        </p:tav>
                                        <p:tav tm="100000">
                                          <p:val>
                                            <p:fltVal val="0"/>
                                          </p:val>
                                        </p:tav>
                                      </p:tavLst>
                                    </p:anim>
                                    <p:animEffect transition="out" filter="fade">
                                      <p:cBhvr>
                                        <p:cTn id="36" dur="500"/>
                                        <p:tgtEl>
                                          <p:spTgt spid="9"/>
                                        </p:tgtEl>
                                      </p:cBhvr>
                                    </p:animEffect>
                                    <p:set>
                                      <p:cBhvr>
                                        <p:cTn id="37" dur="1" fill="hold">
                                          <p:stCondLst>
                                            <p:cond delay="499"/>
                                          </p:stCondLst>
                                        </p:cTn>
                                        <p:tgtEl>
                                          <p:spTgt spid="9"/>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fade">
                                      <p:cBhvr>
                                        <p:cTn id="42" dur="1000"/>
                                        <p:tgtEl>
                                          <p:spTgt spid="10"/>
                                        </p:tgtEl>
                                      </p:cBhvr>
                                    </p:animEffect>
                                    <p:anim calcmode="lin" valueType="num">
                                      <p:cBhvr>
                                        <p:cTn id="43" dur="1000" fill="hold"/>
                                        <p:tgtEl>
                                          <p:spTgt spid="10"/>
                                        </p:tgtEl>
                                        <p:attrNameLst>
                                          <p:attrName>ppt_x</p:attrName>
                                        </p:attrNameLst>
                                      </p:cBhvr>
                                      <p:tavLst>
                                        <p:tav tm="0">
                                          <p:val>
                                            <p:strVal val="#ppt_x"/>
                                          </p:val>
                                        </p:tav>
                                        <p:tav tm="100000">
                                          <p:val>
                                            <p:strVal val="#ppt_x"/>
                                          </p:val>
                                        </p:tav>
                                      </p:tavLst>
                                    </p:anim>
                                    <p:anim calcmode="lin" valueType="num">
                                      <p:cBhvr>
                                        <p:cTn id="4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P spid="9" grpId="0" animBg="1"/>
      <p:bldP spid="9" grpId="1" animBg="1"/>
      <p:bldP spid="1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6">
            <a:extLst>
              <a:ext uri="{FF2B5EF4-FFF2-40B4-BE49-F238E27FC236}">
                <a16:creationId xmlns:a16="http://schemas.microsoft.com/office/drawing/2014/main" xmlns="" id="{F239F57B-F203-4AE3-AB1C-0AC06A6CC6BC}"/>
              </a:ext>
            </a:extLst>
          </p:cNvPr>
          <p:cNvPicPr>
            <a:picLocks noChangeAspect="1"/>
          </p:cNvPicPr>
          <p:nvPr/>
        </p:nvPicPr>
        <p:blipFill rotWithShape="1">
          <a:blip r:embed="rId2" cstate="print">
            <a:extLst>
              <a:ext uri="{BEBA8EAE-BF5A-486C-A8C5-ECC9F3942E4B}">
                <a14:imgProps xmlns:a14="http://schemas.microsoft.com/office/drawing/2010/main">
                  <a14:imgLayer r:embed="rId3">
                    <a14:imgEffect>
                      <a14:saturation sat="300000"/>
                    </a14:imgEffect>
                    <a14:imgEffect>
                      <a14:brightnessContrast contrast="40000"/>
                    </a14:imgEffect>
                  </a14:imgLayer>
                </a14:imgProps>
              </a:ext>
              <a:ext uri="{28A0092B-C50C-407E-A947-70E740481C1C}">
                <a14:useLocalDpi xmlns:a14="http://schemas.microsoft.com/office/drawing/2010/main" val="0"/>
              </a:ext>
            </a:extLst>
          </a:blip>
          <a:srcRect t="71035" b="9032"/>
          <a:stretch/>
        </p:blipFill>
        <p:spPr>
          <a:xfrm>
            <a:off x="0" y="6108700"/>
            <a:ext cx="12192000" cy="744715"/>
          </a:xfrm>
          <a:prstGeom prst="rect">
            <a:avLst/>
          </a:prstGeom>
        </p:spPr>
      </p:pic>
      <p:grpSp>
        <p:nvGrpSpPr>
          <p:cNvPr id="4" name="Group 3">
            <a:extLst>
              <a:ext uri="{FF2B5EF4-FFF2-40B4-BE49-F238E27FC236}">
                <a16:creationId xmlns:a16="http://schemas.microsoft.com/office/drawing/2014/main" xmlns="" id="{7A807A5E-B68A-410C-AB0D-1D86BD6E42C7}"/>
              </a:ext>
            </a:extLst>
          </p:cNvPr>
          <p:cNvGrpSpPr/>
          <p:nvPr/>
        </p:nvGrpSpPr>
        <p:grpSpPr>
          <a:xfrm>
            <a:off x="0" y="0"/>
            <a:ext cx="12192000" cy="368301"/>
            <a:chOff x="0" y="-127508"/>
            <a:chExt cx="12192000" cy="1361811"/>
          </a:xfrm>
        </p:grpSpPr>
        <p:sp>
          <p:nvSpPr>
            <p:cNvPr id="5" name="Rectangle: Top Corners Rounded 17">
              <a:extLst>
                <a:ext uri="{FF2B5EF4-FFF2-40B4-BE49-F238E27FC236}">
                  <a16:creationId xmlns:a16="http://schemas.microsoft.com/office/drawing/2014/main" xmlns="" id="{0BDFF578-A78A-4078-813E-DF3D4663EE4C}"/>
                </a:ext>
              </a:extLst>
            </p:cNvPr>
            <p:cNvSpPr/>
            <p:nvPr/>
          </p:nvSpPr>
          <p:spPr>
            <a:xfrm rot="10800000">
              <a:off x="0" y="64722"/>
              <a:ext cx="12192000" cy="1169581"/>
            </a:xfrm>
            <a:prstGeom prst="round2SameRect">
              <a:avLst>
                <a:gd name="adj1" fmla="val 50000"/>
                <a:gd name="adj2" fmla="val 0"/>
              </a:avLst>
            </a:prstGeom>
            <a:solidFill>
              <a:srgbClr val="AFDF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Rectangle: Top Corners Rounded 18">
              <a:extLst>
                <a:ext uri="{FF2B5EF4-FFF2-40B4-BE49-F238E27FC236}">
                  <a16:creationId xmlns:a16="http://schemas.microsoft.com/office/drawing/2014/main" xmlns="" id="{AA290BAB-356E-4044-AAEE-F4B059773AF2}"/>
                </a:ext>
              </a:extLst>
            </p:cNvPr>
            <p:cNvSpPr/>
            <p:nvPr/>
          </p:nvSpPr>
          <p:spPr>
            <a:xfrm rot="10800000">
              <a:off x="0" y="-127508"/>
              <a:ext cx="12192000" cy="798297"/>
            </a:xfrm>
            <a:prstGeom prst="round2SameRect">
              <a:avLst>
                <a:gd name="adj1" fmla="val 50000"/>
                <a:gd name="adj2" fmla="val 0"/>
              </a:avLst>
            </a:prstGeom>
            <a:solidFill>
              <a:srgbClr val="71C6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4849932"/>
            <a:ext cx="2331214" cy="2331214"/>
          </a:xfrm>
          <a:prstGeom prst="rect">
            <a:avLst/>
          </a:prstGeom>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68000" y="61730"/>
            <a:ext cx="1524000" cy="1644399"/>
          </a:xfrm>
          <a:prstGeom prst="rect">
            <a:avLst/>
          </a:prstGeom>
        </p:spPr>
      </p:pic>
      <p:grpSp>
        <p:nvGrpSpPr>
          <p:cNvPr id="17" name="Group 16"/>
          <p:cNvGrpSpPr/>
          <p:nvPr/>
        </p:nvGrpSpPr>
        <p:grpSpPr>
          <a:xfrm>
            <a:off x="417688" y="570278"/>
            <a:ext cx="3704147" cy="2299447"/>
            <a:chOff x="5990828" y="851481"/>
            <a:chExt cx="3704147" cy="2299447"/>
          </a:xfrm>
        </p:grpSpPr>
        <p:sp>
          <p:nvSpPr>
            <p:cNvPr id="18" name="Cloud Callout 51">
              <a:extLst>
                <a:ext uri="{FF2B5EF4-FFF2-40B4-BE49-F238E27FC236}">
                  <a16:creationId xmlns:a16="http://schemas.microsoft.com/office/drawing/2014/main" xmlns="" id="{C5271F82-8A3C-4998-B4CC-8A81F2BA9CD7}"/>
                </a:ext>
              </a:extLst>
            </p:cNvPr>
            <p:cNvSpPr/>
            <p:nvPr/>
          </p:nvSpPr>
          <p:spPr>
            <a:xfrm>
              <a:off x="6010481" y="851481"/>
              <a:ext cx="3684494" cy="2299447"/>
            </a:xfrm>
            <a:prstGeom prst="cloudCallout">
              <a:avLst>
                <a:gd name="adj1" fmla="val 85953"/>
                <a:gd name="adj2" fmla="val 56102"/>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sp>
          <p:nvSpPr>
            <p:cNvPr id="19" name="TextBox 18">
              <a:extLst>
                <a:ext uri="{FF2B5EF4-FFF2-40B4-BE49-F238E27FC236}">
                  <a16:creationId xmlns:a16="http://schemas.microsoft.com/office/drawing/2014/main" xmlns="" id="{1AFDEF80-9E56-4571-BA2D-400CF94D8EBC}"/>
                </a:ext>
              </a:extLst>
            </p:cNvPr>
            <p:cNvSpPr txBox="1"/>
            <p:nvPr/>
          </p:nvSpPr>
          <p:spPr>
            <a:xfrm>
              <a:off x="5990828" y="1420412"/>
              <a:ext cx="3550023" cy="1200329"/>
            </a:xfrm>
            <a:prstGeom prst="rect">
              <a:avLst/>
            </a:prstGeom>
            <a:noFill/>
          </p:spPr>
          <p:txBody>
            <a:bodyPr wrap="square" rtlCol="0">
              <a:spAutoFit/>
            </a:bodyPr>
            <a:lstStyle/>
            <a:p>
              <a:pPr algn="ctr"/>
              <a:r>
                <a:rPr lang="en-US" sz="3600" dirty="0" smtClean="0">
                  <a:latin typeface="Times New Roman" pitchFamily="18" charset="0"/>
                  <a:cs typeface="Times New Roman" pitchFamily="18" charset="0"/>
                </a:rPr>
                <a:t>LUYỆN ĐỌC NHÓM </a:t>
              </a:r>
              <a:endParaRPr lang="en-US" sz="3600" dirty="0">
                <a:latin typeface="Times New Roman" pitchFamily="18" charset="0"/>
                <a:cs typeface="Times New Roman" pitchFamily="18" charset="0"/>
              </a:endParaRPr>
            </a:p>
          </p:txBody>
        </p:sp>
      </p:grpSp>
      <p:pic>
        <p:nvPicPr>
          <p:cNvPr id="16"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68128" y="2937404"/>
            <a:ext cx="5274987" cy="304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Oval Callout 19"/>
          <p:cNvSpPr/>
          <p:nvPr/>
        </p:nvSpPr>
        <p:spPr>
          <a:xfrm>
            <a:off x="3093963" y="4599062"/>
            <a:ext cx="2055743" cy="887337"/>
          </a:xfrm>
          <a:prstGeom prst="wedgeEllipseCallout">
            <a:avLst>
              <a:gd name="adj1" fmla="val 62593"/>
              <a:gd name="adj2" fmla="val 25000"/>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800" dirty="0" err="1" smtClean="0">
                <a:solidFill>
                  <a:schemeClr val="tx1"/>
                </a:solidFill>
              </a:rPr>
              <a:t>Tớ</a:t>
            </a:r>
            <a:r>
              <a:rPr lang="en-US" sz="2800" dirty="0" smtClean="0">
                <a:solidFill>
                  <a:schemeClr val="tx1"/>
                </a:solidFill>
              </a:rPr>
              <a:t> </a:t>
            </a:r>
            <a:r>
              <a:rPr lang="en-US" sz="2800" dirty="0" err="1" smtClean="0">
                <a:solidFill>
                  <a:schemeClr val="tx1"/>
                </a:solidFill>
              </a:rPr>
              <a:t>đọc</a:t>
            </a:r>
            <a:r>
              <a:rPr lang="en-US" sz="2800" dirty="0" smtClean="0">
                <a:solidFill>
                  <a:schemeClr val="tx1"/>
                </a:solidFill>
              </a:rPr>
              <a:t> </a:t>
            </a:r>
            <a:r>
              <a:rPr lang="en-US" sz="2800" dirty="0" err="1" smtClean="0">
                <a:solidFill>
                  <a:srgbClr val="FF0000"/>
                </a:solidFill>
              </a:rPr>
              <a:t>đoạn</a:t>
            </a:r>
            <a:r>
              <a:rPr lang="en-US" sz="2800" dirty="0" smtClean="0">
                <a:solidFill>
                  <a:srgbClr val="FF0000"/>
                </a:solidFill>
              </a:rPr>
              <a:t> 1</a:t>
            </a:r>
            <a:endParaRPr lang="en-US" sz="2800" dirty="0">
              <a:solidFill>
                <a:srgbClr val="FF0000"/>
              </a:solidFill>
            </a:endParaRPr>
          </a:p>
        </p:txBody>
      </p:sp>
      <p:sp>
        <p:nvSpPr>
          <p:cNvPr id="24" name="Oval Callout 23"/>
          <p:cNvSpPr/>
          <p:nvPr/>
        </p:nvSpPr>
        <p:spPr>
          <a:xfrm>
            <a:off x="5649878" y="2199657"/>
            <a:ext cx="2055743" cy="887337"/>
          </a:xfrm>
          <a:prstGeom prst="wedgeEllipseCallout">
            <a:avLst>
              <a:gd name="adj1" fmla="val 19481"/>
              <a:gd name="adj2" fmla="val 93172"/>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800" dirty="0" err="1" smtClean="0">
                <a:solidFill>
                  <a:schemeClr val="tx1"/>
                </a:solidFill>
              </a:rPr>
              <a:t>Tớ</a:t>
            </a:r>
            <a:r>
              <a:rPr lang="en-US" sz="2800" dirty="0" smtClean="0">
                <a:solidFill>
                  <a:schemeClr val="tx1"/>
                </a:solidFill>
              </a:rPr>
              <a:t> </a:t>
            </a:r>
            <a:r>
              <a:rPr lang="en-US" sz="2800" dirty="0" err="1" smtClean="0">
                <a:solidFill>
                  <a:schemeClr val="tx1"/>
                </a:solidFill>
              </a:rPr>
              <a:t>đọc</a:t>
            </a:r>
            <a:r>
              <a:rPr lang="en-US" sz="2800" dirty="0" smtClean="0">
                <a:solidFill>
                  <a:schemeClr val="tx1"/>
                </a:solidFill>
              </a:rPr>
              <a:t> </a:t>
            </a:r>
            <a:r>
              <a:rPr lang="en-US" sz="2800" dirty="0" err="1" smtClean="0">
                <a:solidFill>
                  <a:srgbClr val="FF0000"/>
                </a:solidFill>
              </a:rPr>
              <a:t>đoạn</a:t>
            </a:r>
            <a:r>
              <a:rPr lang="en-US" sz="2800" dirty="0" smtClean="0">
                <a:solidFill>
                  <a:srgbClr val="FF0000"/>
                </a:solidFill>
              </a:rPr>
              <a:t> 2</a:t>
            </a:r>
            <a:endParaRPr lang="en-US" sz="2800" dirty="0">
              <a:solidFill>
                <a:srgbClr val="FF0000"/>
              </a:solidFill>
            </a:endParaRPr>
          </a:p>
        </p:txBody>
      </p:sp>
      <p:sp>
        <p:nvSpPr>
          <p:cNvPr id="25" name="Oval Callout 24"/>
          <p:cNvSpPr/>
          <p:nvPr/>
        </p:nvSpPr>
        <p:spPr>
          <a:xfrm>
            <a:off x="9640128" y="2869725"/>
            <a:ext cx="2055743" cy="887337"/>
          </a:xfrm>
          <a:prstGeom prst="wedgeEllipseCallout">
            <a:avLst>
              <a:gd name="adj1" fmla="val -22947"/>
              <a:gd name="adj2" fmla="val 121709"/>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800" dirty="0" err="1" smtClean="0">
                <a:solidFill>
                  <a:schemeClr val="tx1"/>
                </a:solidFill>
              </a:rPr>
              <a:t>Tớ</a:t>
            </a:r>
            <a:r>
              <a:rPr lang="en-US" sz="2800" dirty="0" smtClean="0">
                <a:solidFill>
                  <a:schemeClr val="tx1"/>
                </a:solidFill>
              </a:rPr>
              <a:t> </a:t>
            </a:r>
            <a:r>
              <a:rPr lang="en-US" sz="2800" dirty="0" err="1" smtClean="0">
                <a:solidFill>
                  <a:schemeClr val="tx1"/>
                </a:solidFill>
              </a:rPr>
              <a:t>đọc</a:t>
            </a:r>
            <a:r>
              <a:rPr lang="en-US" sz="2800" dirty="0" smtClean="0">
                <a:solidFill>
                  <a:schemeClr val="tx1"/>
                </a:solidFill>
              </a:rPr>
              <a:t> </a:t>
            </a:r>
            <a:r>
              <a:rPr lang="en-US" sz="2800" dirty="0" err="1" smtClean="0">
                <a:solidFill>
                  <a:srgbClr val="FF0000"/>
                </a:solidFill>
              </a:rPr>
              <a:t>đoạn</a:t>
            </a:r>
            <a:r>
              <a:rPr lang="en-US" sz="2800" dirty="0" smtClean="0">
                <a:solidFill>
                  <a:srgbClr val="FF0000"/>
                </a:solidFill>
              </a:rPr>
              <a:t> 3</a:t>
            </a:r>
            <a:endParaRPr lang="en-US" sz="2800" dirty="0">
              <a:solidFill>
                <a:srgbClr val="FF0000"/>
              </a:solidFill>
            </a:endParaRPr>
          </a:p>
        </p:txBody>
      </p:sp>
    </p:spTree>
    <p:extLst>
      <p:ext uri="{BB962C8B-B14F-4D97-AF65-F5344CB8AC3E}">
        <p14:creationId xmlns:p14="http://schemas.microsoft.com/office/powerpoint/2010/main" val="2317107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500" fill="hold"/>
                                        <p:tgtEl>
                                          <p:spTgt spid="20"/>
                                        </p:tgtEl>
                                        <p:attrNameLst>
                                          <p:attrName>ppt_w</p:attrName>
                                        </p:attrNameLst>
                                      </p:cBhvr>
                                      <p:tavLst>
                                        <p:tav tm="0">
                                          <p:val>
                                            <p:fltVal val="0"/>
                                          </p:val>
                                        </p:tav>
                                        <p:tav tm="100000">
                                          <p:val>
                                            <p:strVal val="#ppt_w"/>
                                          </p:val>
                                        </p:tav>
                                      </p:tavLst>
                                    </p:anim>
                                    <p:anim calcmode="lin" valueType="num">
                                      <p:cBhvr>
                                        <p:cTn id="8" dur="500" fill="hold"/>
                                        <p:tgtEl>
                                          <p:spTgt spid="20"/>
                                        </p:tgtEl>
                                        <p:attrNameLst>
                                          <p:attrName>ppt_h</p:attrName>
                                        </p:attrNameLst>
                                      </p:cBhvr>
                                      <p:tavLst>
                                        <p:tav tm="0">
                                          <p:val>
                                            <p:fltVal val="0"/>
                                          </p:val>
                                        </p:tav>
                                        <p:tav tm="100000">
                                          <p:val>
                                            <p:strVal val="#ppt_h"/>
                                          </p:val>
                                        </p:tav>
                                      </p:tavLst>
                                    </p:anim>
                                    <p:animEffect transition="in" filter="fade">
                                      <p:cBhvr>
                                        <p:cTn id="9" dur="500"/>
                                        <p:tgtEl>
                                          <p:spTgt spid="20"/>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24"/>
                                        </p:tgtEl>
                                        <p:attrNameLst>
                                          <p:attrName>style.visibility</p:attrName>
                                        </p:attrNameLst>
                                      </p:cBhvr>
                                      <p:to>
                                        <p:strVal val="visible"/>
                                      </p:to>
                                    </p:set>
                                    <p:anim calcmode="lin" valueType="num">
                                      <p:cBhvr>
                                        <p:cTn id="14" dur="500" fill="hold"/>
                                        <p:tgtEl>
                                          <p:spTgt spid="24"/>
                                        </p:tgtEl>
                                        <p:attrNameLst>
                                          <p:attrName>ppt_w</p:attrName>
                                        </p:attrNameLst>
                                      </p:cBhvr>
                                      <p:tavLst>
                                        <p:tav tm="0">
                                          <p:val>
                                            <p:fltVal val="0"/>
                                          </p:val>
                                        </p:tav>
                                        <p:tav tm="100000">
                                          <p:val>
                                            <p:strVal val="#ppt_w"/>
                                          </p:val>
                                        </p:tav>
                                      </p:tavLst>
                                    </p:anim>
                                    <p:anim calcmode="lin" valueType="num">
                                      <p:cBhvr>
                                        <p:cTn id="15" dur="500" fill="hold"/>
                                        <p:tgtEl>
                                          <p:spTgt spid="24"/>
                                        </p:tgtEl>
                                        <p:attrNameLst>
                                          <p:attrName>ppt_h</p:attrName>
                                        </p:attrNameLst>
                                      </p:cBhvr>
                                      <p:tavLst>
                                        <p:tav tm="0">
                                          <p:val>
                                            <p:fltVal val="0"/>
                                          </p:val>
                                        </p:tav>
                                        <p:tav tm="100000">
                                          <p:val>
                                            <p:strVal val="#ppt_h"/>
                                          </p:val>
                                        </p:tav>
                                      </p:tavLst>
                                    </p:anim>
                                    <p:animEffect transition="in" filter="fade">
                                      <p:cBhvr>
                                        <p:cTn id="16" dur="500"/>
                                        <p:tgtEl>
                                          <p:spTgt spid="24"/>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25"/>
                                        </p:tgtEl>
                                        <p:attrNameLst>
                                          <p:attrName>style.visibility</p:attrName>
                                        </p:attrNameLst>
                                      </p:cBhvr>
                                      <p:to>
                                        <p:strVal val="visible"/>
                                      </p:to>
                                    </p:set>
                                    <p:anim calcmode="lin" valueType="num">
                                      <p:cBhvr>
                                        <p:cTn id="21" dur="500" fill="hold"/>
                                        <p:tgtEl>
                                          <p:spTgt spid="25"/>
                                        </p:tgtEl>
                                        <p:attrNameLst>
                                          <p:attrName>ppt_w</p:attrName>
                                        </p:attrNameLst>
                                      </p:cBhvr>
                                      <p:tavLst>
                                        <p:tav tm="0">
                                          <p:val>
                                            <p:fltVal val="0"/>
                                          </p:val>
                                        </p:tav>
                                        <p:tav tm="100000">
                                          <p:val>
                                            <p:strVal val="#ppt_w"/>
                                          </p:val>
                                        </p:tav>
                                      </p:tavLst>
                                    </p:anim>
                                    <p:anim calcmode="lin" valueType="num">
                                      <p:cBhvr>
                                        <p:cTn id="22" dur="500" fill="hold"/>
                                        <p:tgtEl>
                                          <p:spTgt spid="25"/>
                                        </p:tgtEl>
                                        <p:attrNameLst>
                                          <p:attrName>ppt_h</p:attrName>
                                        </p:attrNameLst>
                                      </p:cBhvr>
                                      <p:tavLst>
                                        <p:tav tm="0">
                                          <p:val>
                                            <p:fltVal val="0"/>
                                          </p:val>
                                        </p:tav>
                                        <p:tav tm="100000">
                                          <p:val>
                                            <p:strVal val="#ppt_h"/>
                                          </p:val>
                                        </p:tav>
                                      </p:tavLst>
                                    </p:anim>
                                    <p:animEffect transition="in" filter="fade">
                                      <p:cBhvr>
                                        <p:cTn id="23"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4" grpId="0" animBg="1"/>
      <p:bldP spid="2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xmlns="" id="{AE6ACA15-A268-4DF0-B450-5298D5948D1F}"/>
              </a:ext>
            </a:extLst>
          </p:cNvPr>
          <p:cNvPicPr>
            <a:picLocks noChangeAspect="1"/>
          </p:cNvPicPr>
          <p:nvPr/>
        </p:nvPicPr>
        <p:blipFill rotWithShape="1">
          <a:blip r:embed="rId3"/>
          <a:srcRect t="10249" b="19836"/>
          <a:stretch/>
        </p:blipFill>
        <p:spPr>
          <a:xfrm>
            <a:off x="792202" y="4831307"/>
            <a:ext cx="10810914" cy="1970764"/>
          </a:xfrm>
          <a:prstGeom prst="roundRect">
            <a:avLst>
              <a:gd name="adj" fmla="val 50000"/>
            </a:avLst>
          </a:prstGeom>
          <a:effectLst>
            <a:softEdge rad="63500"/>
          </a:effectLst>
        </p:spPr>
      </p:pic>
      <p:sp>
        <p:nvSpPr>
          <p:cNvPr id="2" name="TextBox 1">
            <a:extLst>
              <a:ext uri="{FF2B5EF4-FFF2-40B4-BE49-F238E27FC236}">
                <a16:creationId xmlns:a16="http://schemas.microsoft.com/office/drawing/2014/main" xmlns="" id="{43DB0D57-E4C1-4E80-8664-1A0205E2CF88}"/>
              </a:ext>
            </a:extLst>
          </p:cNvPr>
          <p:cNvSpPr txBox="1"/>
          <p:nvPr/>
        </p:nvSpPr>
        <p:spPr>
          <a:xfrm>
            <a:off x="95534" y="637127"/>
            <a:ext cx="11955439" cy="4578542"/>
          </a:xfrm>
          <a:prstGeom prst="rect">
            <a:avLst/>
          </a:prstGeom>
          <a:noFill/>
        </p:spPr>
        <p:txBody>
          <a:bodyPr wrap="square" lIns="145143" tIns="72571" rIns="145143" bIns="72571" rtlCol="0">
            <a:spAutoFit/>
          </a:bodyPr>
          <a:lstStyle/>
          <a:p>
            <a:pPr indent="272143" algn="just">
              <a:lnSpc>
                <a:spcPct val="120000"/>
              </a:lnSpc>
            </a:pPr>
            <a:r>
              <a:rPr lang="en-US" sz="1900" dirty="0" smtClean="0">
                <a:latin typeface="UTM Avo" panose="02040603050506020204" pitchFamily="18" charset="0"/>
              </a:rPr>
              <a:t>        </a:t>
            </a:r>
            <a:r>
              <a:rPr lang="vi-VN" sz="2400" dirty="0" smtClean="0">
                <a:latin typeface="UTM Avo" panose="02040603050506020204" pitchFamily="18" charset="0"/>
              </a:rPr>
              <a:t>Nhà </a:t>
            </a:r>
            <a:r>
              <a:rPr lang="vi-VN" sz="2400" dirty="0">
                <a:latin typeface="UTM Avo" panose="02040603050506020204" pitchFamily="18" charset="0"/>
              </a:rPr>
              <a:t>tôi ở Hà Nội, cách Hồ Gươm không xa. </a:t>
            </a:r>
            <a:r>
              <a:rPr lang="vi-VN" sz="2400" dirty="0">
                <a:latin typeface="UTM Avo" panose="02040603050506020204" pitchFamily="18" charset="0"/>
              </a:rPr>
              <a:t>Từ trên cao nhìn xuống, mặt hồ như một chiếc gương bầu dục lớn, sáng long lanh.</a:t>
            </a:r>
          </a:p>
          <a:p>
            <a:pPr indent="272143" algn="just">
              <a:lnSpc>
                <a:spcPct val="120000"/>
              </a:lnSpc>
            </a:pPr>
            <a:r>
              <a:rPr lang="en-US" sz="2400" dirty="0" smtClean="0">
                <a:latin typeface="UTM Avo" panose="02040603050506020204" pitchFamily="18" charset="0"/>
              </a:rPr>
              <a:t>        </a:t>
            </a:r>
            <a:r>
              <a:rPr lang="vi-VN" sz="2400" dirty="0" smtClean="0">
                <a:latin typeface="UTM Avo" panose="02040603050506020204" pitchFamily="18" charset="0"/>
              </a:rPr>
              <a:t>Cầu </a:t>
            </a:r>
            <a:r>
              <a:rPr lang="vi-VN" sz="2400" dirty="0">
                <a:latin typeface="UTM Avo" panose="02040603050506020204" pitchFamily="18" charset="0"/>
              </a:rPr>
              <a:t>Thê Húc màu son, cong cong như con tôm, dẫn vào đền Ngọc Sơn. </a:t>
            </a:r>
            <a:r>
              <a:rPr lang="vi-VN" sz="2400" dirty="0">
                <a:latin typeface="UTM Avo" panose="02040603050506020204" pitchFamily="18" charset="0"/>
              </a:rPr>
              <a:t>Mái đền lấp ló bên gốc đa già, rễ lá xum xuê. Xa một chút là Tháp Rùa, tường rêu cổ kính. Tháp xây trên gò đất giữa hồ, cỏ mọc xanh um.</a:t>
            </a:r>
          </a:p>
          <a:p>
            <a:pPr indent="272143" algn="just">
              <a:lnSpc>
                <a:spcPct val="120000"/>
              </a:lnSpc>
            </a:pPr>
            <a:r>
              <a:rPr lang="en-US" sz="2400" dirty="0" smtClean="0">
                <a:latin typeface="UTM Avo" panose="02040603050506020204" pitchFamily="18" charset="0"/>
              </a:rPr>
              <a:t>       </a:t>
            </a:r>
            <a:r>
              <a:rPr lang="vi-VN" sz="2400" dirty="0" smtClean="0">
                <a:latin typeface="UTM Avo" panose="02040603050506020204" pitchFamily="18" charset="0"/>
              </a:rPr>
              <a:t>Có </a:t>
            </a:r>
            <a:r>
              <a:rPr lang="vi-VN" sz="2400" dirty="0">
                <a:latin typeface="UTM Avo" panose="02040603050506020204" pitchFamily="18" charset="0"/>
              </a:rPr>
              <a:t>buổi, người ta thấy có con rùa lớn, đầu to như trái bưởi, nhô lên khỏi mặt nước. </a:t>
            </a:r>
            <a:r>
              <a:rPr lang="vi-VN" sz="2400" dirty="0">
                <a:latin typeface="UTM Avo" panose="02040603050506020204" pitchFamily="18" charset="0"/>
              </a:rPr>
              <a:t>Rùa như lắng nghe tiếng chuông đồng hồ trên tầng cao nhà bưu điện, buông từng tiếng ngân nga trong gió. </a:t>
            </a:r>
            <a:r>
              <a:rPr lang="vi-VN" sz="2400" dirty="0">
                <a:latin typeface="UTM Avo" panose="02040603050506020204" pitchFamily="18" charset="0"/>
              </a:rPr>
              <a:t>Tôi thầm nghĩ: không biết có phải rùa đã từng ngậm thanh kiếm của vua Lê thắng giặc đó không</a:t>
            </a:r>
            <a:r>
              <a:rPr lang="vi-VN" sz="2400" dirty="0" smtClean="0">
                <a:latin typeface="UTM Avo" panose="02040603050506020204" pitchFamily="18" charset="0"/>
              </a:rPr>
              <a:t>?</a:t>
            </a:r>
            <a:endParaRPr lang="en-US" sz="2400" dirty="0" smtClean="0">
              <a:latin typeface="UTM Avo" panose="02040603050506020204" pitchFamily="18" charset="0"/>
            </a:endParaRPr>
          </a:p>
          <a:p>
            <a:pPr indent="272143" algn="just">
              <a:lnSpc>
                <a:spcPct val="120000"/>
              </a:lnSpc>
            </a:pPr>
            <a:r>
              <a:rPr lang="en-US" sz="2400" dirty="0">
                <a:latin typeface="UTM Avo" panose="02040603050506020204" pitchFamily="18" charset="0"/>
              </a:rPr>
              <a:t> </a:t>
            </a:r>
            <a:r>
              <a:rPr lang="en-US" sz="2400" dirty="0" smtClean="0">
                <a:latin typeface="UTM Avo" panose="02040603050506020204" pitchFamily="18" charset="0"/>
              </a:rPr>
              <a:t>                                                                                 </a:t>
            </a:r>
            <a:r>
              <a:rPr lang="en-US" sz="1900" dirty="0" smtClean="0">
                <a:latin typeface="UTM Avo" panose="02040603050506020204" pitchFamily="18" charset="0"/>
              </a:rPr>
              <a:t>               </a:t>
            </a:r>
            <a:r>
              <a:rPr lang="vi-VN" sz="1900" dirty="0" smtClean="0">
                <a:latin typeface="UTM Avo" panose="02040603050506020204" pitchFamily="18" charset="0"/>
              </a:rPr>
              <a:t>(</a:t>
            </a:r>
            <a:r>
              <a:rPr lang="vi-VN" sz="1900" i="1" dirty="0">
                <a:latin typeface="UTM Avo" panose="02040603050506020204" pitchFamily="18" charset="0"/>
              </a:rPr>
              <a:t>Theo </a:t>
            </a:r>
            <a:r>
              <a:rPr lang="vi-VN" sz="1900" dirty="0">
                <a:latin typeface="UTM Avo" panose="02040603050506020204" pitchFamily="18" charset="0"/>
              </a:rPr>
              <a:t>Ngô Quân Miện)</a:t>
            </a:r>
          </a:p>
        </p:txBody>
      </p:sp>
      <p:sp>
        <p:nvSpPr>
          <p:cNvPr id="6" name="TextBox 5">
            <a:extLst>
              <a:ext uri="{FF2B5EF4-FFF2-40B4-BE49-F238E27FC236}">
                <a16:creationId xmlns:a16="http://schemas.microsoft.com/office/drawing/2014/main" xmlns="" id="{9DC896DB-F00F-4B35-AA0E-25BACE8F3BB7}"/>
              </a:ext>
            </a:extLst>
          </p:cNvPr>
          <p:cNvSpPr txBox="1"/>
          <p:nvPr/>
        </p:nvSpPr>
        <p:spPr>
          <a:xfrm>
            <a:off x="3375662" y="9004"/>
            <a:ext cx="5534809" cy="648748"/>
          </a:xfrm>
          <a:prstGeom prst="rect">
            <a:avLst/>
          </a:prstGeom>
          <a:noFill/>
        </p:spPr>
        <p:txBody>
          <a:bodyPr wrap="square" lIns="145143" tIns="72571" rIns="145143" bIns="72571" rtlCol="0">
            <a:spAutoFit/>
          </a:bodyPr>
          <a:lstStyle/>
          <a:p>
            <a:pPr algn="ctr">
              <a:lnSpc>
                <a:spcPct val="150000"/>
              </a:lnSpc>
            </a:pPr>
            <a:r>
              <a:rPr lang="vi-VN" sz="2500" b="1" dirty="0">
                <a:solidFill>
                  <a:srgbClr val="FF0000"/>
                </a:solidFill>
                <a:latin typeface="UTM Avo" panose="02040603050506020204" pitchFamily="18" charset="0"/>
              </a:rPr>
              <a:t>HỒ GƯƠM</a:t>
            </a:r>
            <a:endParaRPr lang="en-US" sz="2500" b="1" dirty="0">
              <a:solidFill>
                <a:srgbClr val="FF0000"/>
              </a:solidFill>
              <a:latin typeface="UTM Avo" panose="02040603050506020204" pitchFamily="18" charset="0"/>
            </a:endParaRPr>
          </a:p>
        </p:txBody>
      </p:sp>
      <p:sp>
        <p:nvSpPr>
          <p:cNvPr id="5" name="Oval 4"/>
          <p:cNvSpPr/>
          <p:nvPr/>
        </p:nvSpPr>
        <p:spPr>
          <a:xfrm>
            <a:off x="468398" y="699410"/>
            <a:ext cx="485803" cy="397558"/>
          </a:xfrm>
          <a:prstGeom prst="ellips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2400" b="1" dirty="0">
                <a:solidFill>
                  <a:schemeClr val="tx1"/>
                </a:solidFill>
              </a:rPr>
              <a:t>1</a:t>
            </a:r>
          </a:p>
        </p:txBody>
      </p:sp>
      <p:sp>
        <p:nvSpPr>
          <p:cNvPr id="7" name="Oval 6"/>
          <p:cNvSpPr/>
          <p:nvPr/>
        </p:nvSpPr>
        <p:spPr>
          <a:xfrm>
            <a:off x="472808" y="1592279"/>
            <a:ext cx="471948" cy="397558"/>
          </a:xfrm>
          <a:prstGeom prst="ellips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2400" b="1" dirty="0">
                <a:solidFill>
                  <a:schemeClr val="tx1"/>
                </a:solidFill>
              </a:rPr>
              <a:t>2</a:t>
            </a:r>
          </a:p>
        </p:txBody>
      </p:sp>
      <p:sp>
        <p:nvSpPr>
          <p:cNvPr id="8" name="Oval 7"/>
          <p:cNvSpPr/>
          <p:nvPr/>
        </p:nvSpPr>
        <p:spPr>
          <a:xfrm>
            <a:off x="416323" y="2926398"/>
            <a:ext cx="471948" cy="397558"/>
          </a:xfrm>
          <a:prstGeom prst="ellips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2400" b="1" dirty="0">
                <a:solidFill>
                  <a:schemeClr val="tx1"/>
                </a:solidFill>
              </a:rPr>
              <a:t>3</a:t>
            </a:r>
          </a:p>
        </p:txBody>
      </p:sp>
      <p:sp>
        <p:nvSpPr>
          <p:cNvPr id="10" name="Wave 9"/>
          <p:cNvSpPr/>
          <p:nvPr/>
        </p:nvSpPr>
        <p:spPr>
          <a:xfrm>
            <a:off x="7653887" y="40538"/>
            <a:ext cx="3799164" cy="701261"/>
          </a:xfrm>
          <a:prstGeom prst="wav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2800" dirty="0" err="1" smtClean="0">
                <a:solidFill>
                  <a:schemeClr val="tx1"/>
                </a:solidFill>
              </a:rPr>
              <a:t>Hai</a:t>
            </a:r>
            <a:r>
              <a:rPr lang="en-US" sz="2800" dirty="0" smtClean="0">
                <a:solidFill>
                  <a:schemeClr val="tx1"/>
                </a:solidFill>
              </a:rPr>
              <a:t> </a:t>
            </a:r>
            <a:r>
              <a:rPr lang="en-US" sz="2800" dirty="0" err="1" smtClean="0">
                <a:solidFill>
                  <a:schemeClr val="tx1"/>
                </a:solidFill>
              </a:rPr>
              <a:t>nhóm</a:t>
            </a:r>
            <a:r>
              <a:rPr lang="en-US" sz="2800" dirty="0" smtClean="0">
                <a:solidFill>
                  <a:schemeClr val="tx1"/>
                </a:solidFill>
              </a:rPr>
              <a:t> </a:t>
            </a:r>
            <a:r>
              <a:rPr lang="en-US" sz="2800" dirty="0" err="1" smtClean="0">
                <a:solidFill>
                  <a:schemeClr val="tx1"/>
                </a:solidFill>
              </a:rPr>
              <a:t>đ</a:t>
            </a:r>
            <a:r>
              <a:rPr lang="en-US" sz="2800" dirty="0" err="1" smtClean="0">
                <a:solidFill>
                  <a:schemeClr val="tx1"/>
                </a:solidFill>
              </a:rPr>
              <a:t>ọc</a:t>
            </a:r>
            <a:r>
              <a:rPr lang="en-US" sz="2800" dirty="0" smtClean="0">
                <a:solidFill>
                  <a:schemeClr val="tx1"/>
                </a:solidFill>
              </a:rPr>
              <a:t> </a:t>
            </a:r>
            <a:r>
              <a:rPr lang="en-US" sz="2800" dirty="0" err="1" smtClean="0">
                <a:solidFill>
                  <a:schemeClr val="tx1"/>
                </a:solidFill>
              </a:rPr>
              <a:t>bài</a:t>
            </a:r>
            <a:endParaRPr lang="en-US" sz="2800" dirty="0">
              <a:solidFill>
                <a:schemeClr val="tx1"/>
              </a:solidFill>
            </a:endParaRPr>
          </a:p>
        </p:txBody>
      </p:sp>
      <p:sp>
        <p:nvSpPr>
          <p:cNvPr id="11" name="Wave 10"/>
          <p:cNvSpPr/>
          <p:nvPr/>
        </p:nvSpPr>
        <p:spPr>
          <a:xfrm>
            <a:off x="8526084" y="34899"/>
            <a:ext cx="2372387" cy="701261"/>
          </a:xfrm>
          <a:prstGeom prst="wav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2800" dirty="0" err="1" smtClean="0">
                <a:solidFill>
                  <a:schemeClr val="tx1"/>
                </a:solidFill>
              </a:rPr>
              <a:t>Đọc</a:t>
            </a:r>
            <a:r>
              <a:rPr lang="en-US" sz="2800" dirty="0" smtClean="0">
                <a:solidFill>
                  <a:schemeClr val="tx1"/>
                </a:solidFill>
              </a:rPr>
              <a:t> </a:t>
            </a:r>
            <a:r>
              <a:rPr lang="en-US" sz="2800" dirty="0" err="1" smtClean="0">
                <a:solidFill>
                  <a:schemeClr val="tx1"/>
                </a:solidFill>
              </a:rPr>
              <a:t>cả</a:t>
            </a:r>
            <a:r>
              <a:rPr lang="en-US" sz="2800" dirty="0" smtClean="0">
                <a:solidFill>
                  <a:schemeClr val="tx1"/>
                </a:solidFill>
              </a:rPr>
              <a:t> </a:t>
            </a:r>
            <a:r>
              <a:rPr lang="en-US" sz="2800" dirty="0" err="1" smtClean="0">
                <a:solidFill>
                  <a:schemeClr val="tx1"/>
                </a:solidFill>
              </a:rPr>
              <a:t>bài</a:t>
            </a:r>
            <a:endParaRPr lang="en-US" sz="2800" dirty="0">
              <a:solidFill>
                <a:schemeClr val="tx1"/>
              </a:solidFill>
            </a:endParaRPr>
          </a:p>
        </p:txBody>
      </p:sp>
    </p:spTree>
    <p:custDataLst>
      <p:tags r:id="rId1"/>
    </p:custDataLst>
    <p:extLst>
      <p:ext uri="{BB962C8B-B14F-4D97-AF65-F5344CB8AC3E}">
        <p14:creationId xmlns:p14="http://schemas.microsoft.com/office/powerpoint/2010/main" val="3506317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xit" presetSubtype="32" fill="hold" grpId="1" nodeType="clickEffect">
                                  <p:stCondLst>
                                    <p:cond delay="0"/>
                                  </p:stCondLst>
                                  <p:childTnLst>
                                    <p:anim calcmode="lin" valueType="num">
                                      <p:cBhvr>
                                        <p:cTn id="13" dur="500"/>
                                        <p:tgtEl>
                                          <p:spTgt spid="10"/>
                                        </p:tgtEl>
                                        <p:attrNameLst>
                                          <p:attrName>ppt_w</p:attrName>
                                        </p:attrNameLst>
                                      </p:cBhvr>
                                      <p:tavLst>
                                        <p:tav tm="0">
                                          <p:val>
                                            <p:strVal val="ppt_w"/>
                                          </p:val>
                                        </p:tav>
                                        <p:tav tm="100000">
                                          <p:val>
                                            <p:fltVal val="0"/>
                                          </p:val>
                                        </p:tav>
                                      </p:tavLst>
                                    </p:anim>
                                    <p:anim calcmode="lin" valueType="num">
                                      <p:cBhvr>
                                        <p:cTn id="14" dur="500"/>
                                        <p:tgtEl>
                                          <p:spTgt spid="10"/>
                                        </p:tgtEl>
                                        <p:attrNameLst>
                                          <p:attrName>ppt_h</p:attrName>
                                        </p:attrNameLst>
                                      </p:cBhvr>
                                      <p:tavLst>
                                        <p:tav tm="0">
                                          <p:val>
                                            <p:strVal val="ppt_h"/>
                                          </p:val>
                                        </p:tav>
                                        <p:tav tm="100000">
                                          <p:val>
                                            <p:fltVal val="0"/>
                                          </p:val>
                                        </p:tav>
                                      </p:tavLst>
                                    </p:anim>
                                    <p:animEffect transition="out" filter="fade">
                                      <p:cBhvr>
                                        <p:cTn id="15" dur="500"/>
                                        <p:tgtEl>
                                          <p:spTgt spid="10"/>
                                        </p:tgtEl>
                                      </p:cBhvr>
                                    </p:animEffect>
                                    <p:set>
                                      <p:cBhvr>
                                        <p:cTn id="16" dur="1" fill="hold">
                                          <p:stCondLst>
                                            <p:cond delay="499"/>
                                          </p:stCondLst>
                                        </p:cTn>
                                        <p:tgtEl>
                                          <p:spTgt spid="10"/>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P spid="1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384" y="0"/>
            <a:ext cx="12082616"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93364489"/>
      </p:ext>
    </p:extLst>
  </p:cSld>
  <p:clrMapOvr>
    <a:masterClrMapping/>
  </p:clrMapOvr>
  <p:transition spd="slow">
    <p:randomBar dir="ver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43DB0D57-E4C1-4E80-8664-1A0205E2CF88}"/>
              </a:ext>
            </a:extLst>
          </p:cNvPr>
          <p:cNvSpPr txBox="1"/>
          <p:nvPr/>
        </p:nvSpPr>
        <p:spPr>
          <a:xfrm>
            <a:off x="0" y="1706295"/>
            <a:ext cx="12050973" cy="4578542"/>
          </a:xfrm>
          <a:prstGeom prst="rect">
            <a:avLst/>
          </a:prstGeom>
          <a:noFill/>
        </p:spPr>
        <p:txBody>
          <a:bodyPr wrap="square" lIns="145143" tIns="72571" rIns="145143" bIns="72571" rtlCol="0">
            <a:spAutoFit/>
          </a:bodyPr>
          <a:lstStyle/>
          <a:p>
            <a:pPr indent="272143" algn="just">
              <a:lnSpc>
                <a:spcPct val="120000"/>
              </a:lnSpc>
            </a:pPr>
            <a:r>
              <a:rPr lang="en-US" sz="1900" dirty="0" smtClean="0">
                <a:latin typeface="UTM Avo" panose="02040603050506020204" pitchFamily="18" charset="0"/>
              </a:rPr>
              <a:t>        </a:t>
            </a:r>
            <a:r>
              <a:rPr lang="vi-VN" sz="2400" dirty="0" smtClean="0">
                <a:latin typeface="UTM Avo" panose="02040603050506020204" pitchFamily="18" charset="0"/>
              </a:rPr>
              <a:t>Nhà </a:t>
            </a:r>
            <a:r>
              <a:rPr lang="vi-VN" sz="2400" dirty="0">
                <a:latin typeface="UTM Avo" panose="02040603050506020204" pitchFamily="18" charset="0"/>
              </a:rPr>
              <a:t>tôi ở Hà Nội, cách Hồ Gươm không xa. </a:t>
            </a:r>
            <a:r>
              <a:rPr lang="vi-VN" sz="2400" dirty="0">
                <a:latin typeface="UTM Avo" panose="02040603050506020204" pitchFamily="18" charset="0"/>
              </a:rPr>
              <a:t>Từ trên cao nhìn xuống, mặt hồ như một chiếc gương bầu dục lớn, sáng long lanh.</a:t>
            </a:r>
          </a:p>
          <a:p>
            <a:pPr indent="272143">
              <a:lnSpc>
                <a:spcPct val="120000"/>
              </a:lnSpc>
            </a:pPr>
            <a:r>
              <a:rPr lang="en-US" sz="2400" dirty="0" smtClean="0">
                <a:latin typeface="UTM Avo" panose="02040603050506020204" pitchFamily="18" charset="0"/>
              </a:rPr>
              <a:t>        </a:t>
            </a:r>
            <a:r>
              <a:rPr lang="vi-VN" sz="2400" dirty="0" smtClean="0">
                <a:latin typeface="UTM Avo" panose="02040603050506020204" pitchFamily="18" charset="0"/>
              </a:rPr>
              <a:t>Cầu </a:t>
            </a:r>
            <a:r>
              <a:rPr lang="vi-VN" sz="2400" dirty="0">
                <a:latin typeface="UTM Avo" panose="02040603050506020204" pitchFamily="18" charset="0"/>
              </a:rPr>
              <a:t>Thê Húc màu son, cong cong như con tôm, dẫn vào đền Ngọc Sơn. </a:t>
            </a:r>
            <a:r>
              <a:rPr lang="vi-VN" sz="2400" dirty="0">
                <a:latin typeface="UTM Avo" panose="02040603050506020204" pitchFamily="18" charset="0"/>
              </a:rPr>
              <a:t>Mái đền lấp ló bên gốc đa già, rễ lá xum xuê. Xa một chút là Tháp Rùa, tường rêu cổ kính. Tháp xây trên gò đất giữa hồ, cỏ mọc xanh um.</a:t>
            </a:r>
          </a:p>
          <a:p>
            <a:pPr indent="272143" algn="just">
              <a:lnSpc>
                <a:spcPct val="120000"/>
              </a:lnSpc>
            </a:pPr>
            <a:r>
              <a:rPr lang="en-US" sz="2400" dirty="0" smtClean="0">
                <a:latin typeface="UTM Avo" panose="02040603050506020204" pitchFamily="18" charset="0"/>
              </a:rPr>
              <a:t>       </a:t>
            </a:r>
            <a:r>
              <a:rPr lang="vi-VN" sz="2400" dirty="0" smtClean="0">
                <a:latin typeface="UTM Avo" panose="02040603050506020204" pitchFamily="18" charset="0"/>
              </a:rPr>
              <a:t>Có </a:t>
            </a:r>
            <a:r>
              <a:rPr lang="vi-VN" sz="2400" dirty="0">
                <a:latin typeface="UTM Avo" panose="02040603050506020204" pitchFamily="18" charset="0"/>
              </a:rPr>
              <a:t>buổi, người ta thấy có con rùa lớn, đầu to như trái bưởi, nhô lên khỏi mặt nước. </a:t>
            </a:r>
            <a:r>
              <a:rPr lang="vi-VN" sz="2400" dirty="0">
                <a:latin typeface="UTM Avo" panose="02040603050506020204" pitchFamily="18" charset="0"/>
              </a:rPr>
              <a:t>Rùa như lắng nghe tiếng chuông đồng hồ trên tầng cao nhà bưu điện, buông từng tiếng ngân nga trong gió. </a:t>
            </a:r>
            <a:r>
              <a:rPr lang="vi-VN" sz="2400" dirty="0">
                <a:latin typeface="UTM Avo" panose="02040603050506020204" pitchFamily="18" charset="0"/>
              </a:rPr>
              <a:t>Tôi thầm nghĩ: không biết có phải rùa đã từng ngậm thanh kiếm của vua Lê thắng giặc đó không</a:t>
            </a:r>
            <a:r>
              <a:rPr lang="vi-VN" sz="2400" dirty="0" smtClean="0">
                <a:latin typeface="UTM Avo" panose="02040603050506020204" pitchFamily="18" charset="0"/>
              </a:rPr>
              <a:t>?</a:t>
            </a:r>
            <a:endParaRPr lang="en-US" sz="2400" dirty="0" smtClean="0">
              <a:latin typeface="UTM Avo" panose="02040603050506020204" pitchFamily="18" charset="0"/>
            </a:endParaRPr>
          </a:p>
          <a:p>
            <a:pPr indent="272143" algn="just">
              <a:lnSpc>
                <a:spcPct val="120000"/>
              </a:lnSpc>
            </a:pPr>
            <a:r>
              <a:rPr lang="en-US" sz="2400" dirty="0">
                <a:latin typeface="UTM Avo" panose="02040603050506020204" pitchFamily="18" charset="0"/>
              </a:rPr>
              <a:t> </a:t>
            </a:r>
            <a:r>
              <a:rPr lang="en-US" sz="2400" dirty="0" smtClean="0">
                <a:latin typeface="UTM Avo" panose="02040603050506020204" pitchFamily="18" charset="0"/>
              </a:rPr>
              <a:t>                                                                                 </a:t>
            </a:r>
            <a:r>
              <a:rPr lang="en-US" sz="1900" dirty="0" smtClean="0">
                <a:latin typeface="UTM Avo" panose="02040603050506020204" pitchFamily="18" charset="0"/>
              </a:rPr>
              <a:t>               </a:t>
            </a:r>
            <a:r>
              <a:rPr lang="vi-VN" sz="1900" dirty="0" smtClean="0">
                <a:latin typeface="UTM Avo" panose="02040603050506020204" pitchFamily="18" charset="0"/>
              </a:rPr>
              <a:t>(</a:t>
            </a:r>
            <a:r>
              <a:rPr lang="vi-VN" sz="1900" i="1" dirty="0">
                <a:latin typeface="UTM Avo" panose="02040603050506020204" pitchFamily="18" charset="0"/>
              </a:rPr>
              <a:t>Theo </a:t>
            </a:r>
            <a:r>
              <a:rPr lang="vi-VN" sz="1900" dirty="0">
                <a:latin typeface="UTM Avo" panose="02040603050506020204" pitchFamily="18" charset="0"/>
              </a:rPr>
              <a:t>Ngô Quân Miện)</a:t>
            </a:r>
          </a:p>
        </p:txBody>
      </p:sp>
      <p:sp>
        <p:nvSpPr>
          <p:cNvPr id="6" name="TextBox 5">
            <a:extLst>
              <a:ext uri="{FF2B5EF4-FFF2-40B4-BE49-F238E27FC236}">
                <a16:creationId xmlns:a16="http://schemas.microsoft.com/office/drawing/2014/main" xmlns="" id="{9DC896DB-F00F-4B35-AA0E-25BACE8F3BB7}"/>
              </a:ext>
            </a:extLst>
          </p:cNvPr>
          <p:cNvSpPr txBox="1"/>
          <p:nvPr/>
        </p:nvSpPr>
        <p:spPr>
          <a:xfrm>
            <a:off x="3375662" y="1078172"/>
            <a:ext cx="5534809" cy="648748"/>
          </a:xfrm>
          <a:prstGeom prst="rect">
            <a:avLst/>
          </a:prstGeom>
          <a:noFill/>
        </p:spPr>
        <p:txBody>
          <a:bodyPr wrap="square" lIns="145143" tIns="72571" rIns="145143" bIns="72571" rtlCol="0">
            <a:spAutoFit/>
          </a:bodyPr>
          <a:lstStyle/>
          <a:p>
            <a:pPr algn="ctr">
              <a:lnSpc>
                <a:spcPct val="150000"/>
              </a:lnSpc>
            </a:pPr>
            <a:r>
              <a:rPr lang="vi-VN" sz="2500" b="1" dirty="0">
                <a:solidFill>
                  <a:srgbClr val="FF0000"/>
                </a:solidFill>
                <a:latin typeface="UTM Avo" panose="02040603050506020204" pitchFamily="18" charset="0"/>
              </a:rPr>
              <a:t>HỒ GƯƠM</a:t>
            </a:r>
            <a:endParaRPr lang="en-US" sz="2500" b="1" dirty="0">
              <a:solidFill>
                <a:srgbClr val="FF0000"/>
              </a:solidFill>
              <a:latin typeface="UTM Avo" panose="02040603050506020204" pitchFamily="18" charset="0"/>
            </a:endParaRPr>
          </a:p>
        </p:txBody>
      </p:sp>
      <p:sp>
        <p:nvSpPr>
          <p:cNvPr id="12" name="TextBox 11">
            <a:extLst>
              <a:ext uri="{FF2B5EF4-FFF2-40B4-BE49-F238E27FC236}">
                <a16:creationId xmlns="" xmlns:a16="http://schemas.microsoft.com/office/drawing/2014/main" id="{C33E36AB-714E-4BC3-850C-E6AC6384CFB5}"/>
              </a:ext>
            </a:extLst>
          </p:cNvPr>
          <p:cNvSpPr txBox="1"/>
          <p:nvPr/>
        </p:nvSpPr>
        <p:spPr>
          <a:xfrm>
            <a:off x="95534" y="309982"/>
            <a:ext cx="9546029" cy="792890"/>
          </a:xfrm>
          <a:prstGeom prst="rect">
            <a:avLst/>
          </a:prstGeom>
          <a:noFill/>
        </p:spPr>
        <p:txBody>
          <a:bodyPr wrap="square" lIns="145143" tIns="72571" rIns="145143" bIns="72571" rtlCol="0">
            <a:spAutoFit/>
          </a:bodyPr>
          <a:lstStyle/>
          <a:p>
            <a:pPr algn="just">
              <a:lnSpc>
                <a:spcPct val="150000"/>
              </a:lnSpc>
            </a:pPr>
            <a:r>
              <a:rPr lang="en-US" sz="2800" b="1" dirty="0">
                <a:solidFill>
                  <a:srgbClr val="FF0000"/>
                </a:solidFill>
                <a:latin typeface="UTM Avo" panose="02040603050506020204" pitchFamily="18" charset="0"/>
              </a:rPr>
              <a:t>1</a:t>
            </a:r>
            <a:r>
              <a:rPr lang="vi-VN" sz="2800" b="1" dirty="0">
                <a:solidFill>
                  <a:srgbClr val="FF0000"/>
                </a:solidFill>
                <a:latin typeface="UTM Avo" panose="02040603050506020204" pitchFamily="18" charset="0"/>
              </a:rPr>
              <a:t>. </a:t>
            </a:r>
            <a:r>
              <a:rPr lang="en-US" sz="2800" b="1" dirty="0" err="1" smtClean="0">
                <a:solidFill>
                  <a:srgbClr val="0070C0"/>
                </a:solidFill>
                <a:latin typeface="UTM Avo" panose="02040603050506020204" pitchFamily="18" charset="0"/>
              </a:rPr>
              <a:t>Bài</a:t>
            </a:r>
            <a:r>
              <a:rPr lang="en-US" sz="2800" b="1" dirty="0" smtClean="0">
                <a:solidFill>
                  <a:srgbClr val="0070C0"/>
                </a:solidFill>
                <a:latin typeface="UTM Avo" panose="02040603050506020204" pitchFamily="18" charset="0"/>
              </a:rPr>
              <a:t> </a:t>
            </a:r>
            <a:r>
              <a:rPr lang="en-US" sz="2800" b="1" dirty="0" err="1" smtClean="0">
                <a:solidFill>
                  <a:srgbClr val="0070C0"/>
                </a:solidFill>
                <a:latin typeface="UTM Avo" panose="02040603050506020204" pitchFamily="18" charset="0"/>
              </a:rPr>
              <a:t>văn</a:t>
            </a:r>
            <a:r>
              <a:rPr lang="en-US" sz="2800" b="1" dirty="0" smtClean="0">
                <a:solidFill>
                  <a:srgbClr val="0070C0"/>
                </a:solidFill>
                <a:latin typeface="UTM Avo" panose="02040603050506020204" pitchFamily="18" charset="0"/>
              </a:rPr>
              <a:t> </a:t>
            </a:r>
            <a:r>
              <a:rPr lang="en-US" sz="2800" b="1" dirty="0" err="1" smtClean="0">
                <a:solidFill>
                  <a:srgbClr val="0070C0"/>
                </a:solidFill>
                <a:latin typeface="UTM Avo" panose="02040603050506020204" pitchFamily="18" charset="0"/>
              </a:rPr>
              <a:t>tả</a:t>
            </a:r>
            <a:r>
              <a:rPr lang="en-US" sz="2800" b="1" dirty="0" smtClean="0">
                <a:solidFill>
                  <a:srgbClr val="0070C0"/>
                </a:solidFill>
                <a:latin typeface="UTM Avo" panose="02040603050506020204" pitchFamily="18" charset="0"/>
              </a:rPr>
              <a:t> </a:t>
            </a:r>
            <a:r>
              <a:rPr lang="en-US" sz="2800" b="1" dirty="0" err="1" smtClean="0">
                <a:solidFill>
                  <a:srgbClr val="0070C0"/>
                </a:solidFill>
                <a:latin typeface="UTM Avo" panose="02040603050506020204" pitchFamily="18" charset="0"/>
              </a:rPr>
              <a:t>những</a:t>
            </a:r>
            <a:r>
              <a:rPr lang="en-US" sz="2800" b="1" dirty="0" smtClean="0">
                <a:solidFill>
                  <a:srgbClr val="0070C0"/>
                </a:solidFill>
                <a:latin typeface="UTM Avo" panose="02040603050506020204" pitchFamily="18" charset="0"/>
              </a:rPr>
              <a:t> </a:t>
            </a:r>
            <a:r>
              <a:rPr lang="en-US" sz="2800" b="1" dirty="0" err="1" smtClean="0">
                <a:solidFill>
                  <a:srgbClr val="0070C0"/>
                </a:solidFill>
                <a:latin typeface="UTM Avo" panose="02040603050506020204" pitchFamily="18" charset="0"/>
              </a:rPr>
              <a:t>cảnh</a:t>
            </a:r>
            <a:r>
              <a:rPr lang="en-US" sz="2800" b="1" dirty="0" smtClean="0">
                <a:solidFill>
                  <a:srgbClr val="0070C0"/>
                </a:solidFill>
                <a:latin typeface="UTM Avo" panose="02040603050506020204" pitchFamily="18" charset="0"/>
              </a:rPr>
              <a:t> </a:t>
            </a:r>
            <a:r>
              <a:rPr lang="en-US" sz="2800" b="1" dirty="0" err="1" smtClean="0">
                <a:solidFill>
                  <a:srgbClr val="0070C0"/>
                </a:solidFill>
                <a:latin typeface="UTM Avo" panose="02040603050506020204" pitchFamily="18" charset="0"/>
              </a:rPr>
              <a:t>đẹp</a:t>
            </a:r>
            <a:r>
              <a:rPr lang="en-US" sz="2800" b="1" dirty="0" smtClean="0">
                <a:solidFill>
                  <a:srgbClr val="0070C0"/>
                </a:solidFill>
                <a:latin typeface="UTM Avo" panose="02040603050506020204" pitchFamily="18" charset="0"/>
              </a:rPr>
              <a:t> </a:t>
            </a:r>
            <a:r>
              <a:rPr lang="en-US" sz="2800" b="1" dirty="0" err="1" smtClean="0">
                <a:solidFill>
                  <a:srgbClr val="0070C0"/>
                </a:solidFill>
                <a:latin typeface="UTM Avo" panose="02040603050506020204" pitchFamily="18" charset="0"/>
              </a:rPr>
              <a:t>nào</a:t>
            </a:r>
            <a:r>
              <a:rPr lang="en-US" sz="2800" b="1" dirty="0" smtClean="0">
                <a:solidFill>
                  <a:srgbClr val="0070C0"/>
                </a:solidFill>
                <a:latin typeface="UTM Avo" panose="02040603050506020204" pitchFamily="18" charset="0"/>
              </a:rPr>
              <a:t> ở </a:t>
            </a:r>
            <a:r>
              <a:rPr lang="en-US" sz="2800" b="1" dirty="0" err="1" smtClean="0">
                <a:solidFill>
                  <a:srgbClr val="0070C0"/>
                </a:solidFill>
                <a:latin typeface="UTM Avo" panose="02040603050506020204" pitchFamily="18" charset="0"/>
              </a:rPr>
              <a:t>Hồ</a:t>
            </a:r>
            <a:r>
              <a:rPr lang="en-US" sz="2800" b="1" dirty="0" smtClean="0">
                <a:solidFill>
                  <a:srgbClr val="0070C0"/>
                </a:solidFill>
                <a:latin typeface="UTM Avo" panose="02040603050506020204" pitchFamily="18" charset="0"/>
              </a:rPr>
              <a:t> </a:t>
            </a:r>
            <a:r>
              <a:rPr lang="en-US" sz="2800" b="1" dirty="0" err="1" smtClean="0">
                <a:solidFill>
                  <a:srgbClr val="0070C0"/>
                </a:solidFill>
                <a:latin typeface="UTM Avo" panose="02040603050506020204" pitchFamily="18" charset="0"/>
              </a:rPr>
              <a:t>Gươm</a:t>
            </a:r>
            <a:r>
              <a:rPr lang="en-US" sz="2800" b="1" dirty="0" smtClean="0">
                <a:solidFill>
                  <a:srgbClr val="0070C0"/>
                </a:solidFill>
                <a:latin typeface="UTM Avo" panose="02040603050506020204" pitchFamily="18" charset="0"/>
              </a:rPr>
              <a:t>?</a:t>
            </a:r>
            <a:endParaRPr lang="vi-VN" sz="2800" b="1" dirty="0">
              <a:solidFill>
                <a:srgbClr val="0070C0"/>
              </a:solidFill>
              <a:latin typeface="UTM Avo" panose="02040603050506020204" pitchFamily="18" charset="0"/>
            </a:endParaRPr>
          </a:p>
        </p:txBody>
      </p:sp>
      <p:sp>
        <p:nvSpPr>
          <p:cNvPr id="14" name="TextBox 13">
            <a:extLst>
              <a:ext uri="{FF2B5EF4-FFF2-40B4-BE49-F238E27FC236}">
                <a16:creationId xmlns:a16="http://schemas.microsoft.com/office/drawing/2014/main" xmlns="" id="{43DB0D57-E4C1-4E80-8664-1A0205E2CF88}"/>
              </a:ext>
            </a:extLst>
          </p:cNvPr>
          <p:cNvSpPr txBox="1"/>
          <p:nvPr/>
        </p:nvSpPr>
        <p:spPr>
          <a:xfrm>
            <a:off x="675958" y="2474729"/>
            <a:ext cx="2756551" cy="737490"/>
          </a:xfrm>
          <a:prstGeom prst="rect">
            <a:avLst/>
          </a:prstGeom>
          <a:noFill/>
        </p:spPr>
        <p:txBody>
          <a:bodyPr wrap="square" lIns="145143" tIns="72571" rIns="145143" bIns="72571" rtlCol="0">
            <a:spAutoFit/>
          </a:bodyPr>
          <a:lstStyle/>
          <a:p>
            <a:pPr indent="272143">
              <a:lnSpc>
                <a:spcPct val="120000"/>
              </a:lnSpc>
            </a:pPr>
            <a:r>
              <a:rPr lang="en-US" sz="2400" dirty="0" err="1" smtClean="0">
                <a:solidFill>
                  <a:srgbClr val="FF0000"/>
                </a:solidFill>
                <a:latin typeface="UTM Avo" panose="02040603050506020204" pitchFamily="18" charset="0"/>
              </a:rPr>
              <a:t>Cầu</a:t>
            </a:r>
            <a:r>
              <a:rPr lang="en-US" sz="2400" dirty="0" smtClean="0">
                <a:solidFill>
                  <a:srgbClr val="FF0000"/>
                </a:solidFill>
                <a:latin typeface="UTM Avo" panose="02040603050506020204" pitchFamily="18" charset="0"/>
              </a:rPr>
              <a:t> </a:t>
            </a:r>
            <a:r>
              <a:rPr lang="en-US" sz="2400" dirty="0" err="1" smtClean="0">
                <a:solidFill>
                  <a:srgbClr val="FF0000"/>
                </a:solidFill>
                <a:latin typeface="UTM Avo" panose="02040603050506020204" pitchFamily="18" charset="0"/>
              </a:rPr>
              <a:t>Thê</a:t>
            </a:r>
            <a:r>
              <a:rPr lang="en-US" sz="2400" dirty="0" smtClean="0">
                <a:solidFill>
                  <a:srgbClr val="FF0000"/>
                </a:solidFill>
                <a:latin typeface="UTM Avo" panose="02040603050506020204" pitchFamily="18" charset="0"/>
              </a:rPr>
              <a:t> </a:t>
            </a:r>
            <a:r>
              <a:rPr lang="en-US" sz="2400" dirty="0" err="1" smtClean="0">
                <a:solidFill>
                  <a:srgbClr val="FF0000"/>
                </a:solidFill>
                <a:latin typeface="UTM Avo" panose="02040603050506020204" pitchFamily="18" charset="0"/>
              </a:rPr>
              <a:t>Húc</a:t>
            </a:r>
            <a:r>
              <a:rPr lang="vi-VN" sz="3200" dirty="0" smtClean="0">
                <a:solidFill>
                  <a:srgbClr val="FF0000"/>
                </a:solidFill>
                <a:latin typeface="UTM Avo" panose="02040603050506020204" pitchFamily="18" charset="0"/>
              </a:rPr>
              <a:t> </a:t>
            </a:r>
            <a:endParaRPr lang="vi-VN" sz="2400" dirty="0">
              <a:solidFill>
                <a:srgbClr val="FF0000"/>
              </a:solidFill>
              <a:latin typeface="UTM Avo" panose="02040603050506020204" pitchFamily="18" charset="0"/>
            </a:endParaRPr>
          </a:p>
        </p:txBody>
      </p:sp>
      <p:sp>
        <p:nvSpPr>
          <p:cNvPr id="16" name="TextBox 15">
            <a:extLst>
              <a:ext uri="{FF2B5EF4-FFF2-40B4-BE49-F238E27FC236}">
                <a16:creationId xmlns:a16="http://schemas.microsoft.com/office/drawing/2014/main" xmlns="" id="{43DB0D57-E4C1-4E80-8664-1A0205E2CF88}"/>
              </a:ext>
            </a:extLst>
          </p:cNvPr>
          <p:cNvSpPr txBox="1"/>
          <p:nvPr/>
        </p:nvSpPr>
        <p:spPr>
          <a:xfrm>
            <a:off x="9219967" y="2590799"/>
            <a:ext cx="2756551" cy="589758"/>
          </a:xfrm>
          <a:prstGeom prst="rect">
            <a:avLst/>
          </a:prstGeom>
          <a:noFill/>
        </p:spPr>
        <p:txBody>
          <a:bodyPr wrap="square" lIns="145143" tIns="72571" rIns="145143" bIns="72571" rtlCol="0">
            <a:spAutoFit/>
          </a:bodyPr>
          <a:lstStyle/>
          <a:p>
            <a:pPr indent="272143">
              <a:lnSpc>
                <a:spcPct val="120000"/>
              </a:lnSpc>
            </a:pPr>
            <a:r>
              <a:rPr lang="en-US" sz="2400" dirty="0" err="1" smtClean="0">
                <a:solidFill>
                  <a:srgbClr val="FF0000"/>
                </a:solidFill>
                <a:latin typeface="UTM Avo" panose="02040603050506020204" pitchFamily="18" charset="0"/>
              </a:rPr>
              <a:t>đền</a:t>
            </a:r>
            <a:r>
              <a:rPr lang="en-US" sz="2400" dirty="0" smtClean="0">
                <a:solidFill>
                  <a:srgbClr val="FF0000"/>
                </a:solidFill>
                <a:latin typeface="UTM Avo" panose="02040603050506020204" pitchFamily="18" charset="0"/>
              </a:rPr>
              <a:t> </a:t>
            </a:r>
            <a:r>
              <a:rPr lang="en-US" sz="2400" dirty="0" err="1" smtClean="0">
                <a:solidFill>
                  <a:srgbClr val="FF0000"/>
                </a:solidFill>
                <a:latin typeface="UTM Avo" panose="02040603050506020204" pitchFamily="18" charset="0"/>
              </a:rPr>
              <a:t>Ngọc</a:t>
            </a:r>
            <a:r>
              <a:rPr lang="en-US" sz="2400" dirty="0" smtClean="0">
                <a:solidFill>
                  <a:srgbClr val="FF0000"/>
                </a:solidFill>
                <a:latin typeface="UTM Avo" panose="02040603050506020204" pitchFamily="18" charset="0"/>
              </a:rPr>
              <a:t> </a:t>
            </a:r>
            <a:r>
              <a:rPr lang="en-US" sz="2400" dirty="0" err="1" smtClean="0">
                <a:solidFill>
                  <a:srgbClr val="FF0000"/>
                </a:solidFill>
                <a:latin typeface="UTM Avo" panose="02040603050506020204" pitchFamily="18" charset="0"/>
              </a:rPr>
              <a:t>Sơn</a:t>
            </a:r>
            <a:endParaRPr lang="vi-VN" sz="2400" dirty="0">
              <a:solidFill>
                <a:srgbClr val="FF0000"/>
              </a:solidFill>
              <a:latin typeface="UTM Avo" panose="02040603050506020204" pitchFamily="18" charset="0"/>
            </a:endParaRPr>
          </a:p>
        </p:txBody>
      </p:sp>
      <p:sp>
        <p:nvSpPr>
          <p:cNvPr id="17" name="TextBox 16">
            <a:extLst>
              <a:ext uri="{FF2B5EF4-FFF2-40B4-BE49-F238E27FC236}">
                <a16:creationId xmlns:a16="http://schemas.microsoft.com/office/drawing/2014/main" xmlns="" id="{43DB0D57-E4C1-4E80-8664-1A0205E2CF88}"/>
              </a:ext>
            </a:extLst>
          </p:cNvPr>
          <p:cNvSpPr txBox="1"/>
          <p:nvPr/>
        </p:nvSpPr>
        <p:spPr>
          <a:xfrm>
            <a:off x="8812010" y="3023613"/>
            <a:ext cx="2756551" cy="538975"/>
          </a:xfrm>
          <a:prstGeom prst="rect">
            <a:avLst/>
          </a:prstGeom>
          <a:noFill/>
        </p:spPr>
        <p:txBody>
          <a:bodyPr wrap="square" lIns="145143" tIns="72571" rIns="145143" bIns="72571" rtlCol="0">
            <a:spAutoFit/>
          </a:bodyPr>
          <a:lstStyle/>
          <a:p>
            <a:pPr indent="272143">
              <a:lnSpc>
                <a:spcPct val="120000"/>
              </a:lnSpc>
            </a:pPr>
            <a:r>
              <a:rPr lang="en-US" sz="2400" dirty="0" err="1" smtClean="0">
                <a:solidFill>
                  <a:srgbClr val="FF0000"/>
                </a:solidFill>
                <a:latin typeface="UTM Avo" panose="02040603050506020204" pitchFamily="18" charset="0"/>
              </a:rPr>
              <a:t>Tháp</a:t>
            </a:r>
            <a:r>
              <a:rPr lang="en-US" sz="2400" dirty="0" smtClean="0">
                <a:solidFill>
                  <a:srgbClr val="FF0000"/>
                </a:solidFill>
                <a:latin typeface="UTM Avo" panose="02040603050506020204" pitchFamily="18" charset="0"/>
              </a:rPr>
              <a:t> </a:t>
            </a:r>
            <a:r>
              <a:rPr lang="en-US" sz="2400" dirty="0" err="1" smtClean="0">
                <a:solidFill>
                  <a:srgbClr val="FF0000"/>
                </a:solidFill>
                <a:latin typeface="UTM Avo" panose="02040603050506020204" pitchFamily="18" charset="0"/>
              </a:rPr>
              <a:t>Rùa</a:t>
            </a:r>
            <a:endParaRPr lang="vi-VN" sz="2400" dirty="0">
              <a:solidFill>
                <a:srgbClr val="FF0000"/>
              </a:solidFill>
              <a:latin typeface="UTM Avo" panose="02040603050506020204" pitchFamily="18" charset="0"/>
            </a:endParaRPr>
          </a:p>
        </p:txBody>
      </p:sp>
    </p:spTree>
    <p:custDataLst>
      <p:tags r:id="rId1"/>
    </p:custDataLst>
    <p:extLst>
      <p:ext uri="{BB962C8B-B14F-4D97-AF65-F5344CB8AC3E}">
        <p14:creationId xmlns:p14="http://schemas.microsoft.com/office/powerpoint/2010/main" val="3032262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p:cTn id="12" dur="500" fill="hold"/>
                                        <p:tgtEl>
                                          <p:spTgt spid="14"/>
                                        </p:tgtEl>
                                        <p:attrNameLst>
                                          <p:attrName>ppt_w</p:attrName>
                                        </p:attrNameLst>
                                      </p:cBhvr>
                                      <p:tavLst>
                                        <p:tav tm="0">
                                          <p:val>
                                            <p:fltVal val="0"/>
                                          </p:val>
                                        </p:tav>
                                        <p:tav tm="100000">
                                          <p:val>
                                            <p:strVal val="#ppt_w"/>
                                          </p:val>
                                        </p:tav>
                                      </p:tavLst>
                                    </p:anim>
                                    <p:anim calcmode="lin" valueType="num">
                                      <p:cBhvr>
                                        <p:cTn id="13" dur="500" fill="hold"/>
                                        <p:tgtEl>
                                          <p:spTgt spid="14"/>
                                        </p:tgtEl>
                                        <p:attrNameLst>
                                          <p:attrName>ppt_h</p:attrName>
                                        </p:attrNameLst>
                                      </p:cBhvr>
                                      <p:tavLst>
                                        <p:tav tm="0">
                                          <p:val>
                                            <p:fltVal val="0"/>
                                          </p:val>
                                        </p:tav>
                                        <p:tav tm="100000">
                                          <p:val>
                                            <p:strVal val="#ppt_h"/>
                                          </p:val>
                                        </p:tav>
                                      </p:tavLst>
                                    </p:anim>
                                    <p:animEffect transition="in" filter="fade">
                                      <p:cBhvr>
                                        <p:cTn id="14" dur="500"/>
                                        <p:tgtEl>
                                          <p:spTgt spid="14"/>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p:cTn id="19" dur="500" fill="hold"/>
                                        <p:tgtEl>
                                          <p:spTgt spid="16"/>
                                        </p:tgtEl>
                                        <p:attrNameLst>
                                          <p:attrName>ppt_w</p:attrName>
                                        </p:attrNameLst>
                                      </p:cBhvr>
                                      <p:tavLst>
                                        <p:tav tm="0">
                                          <p:val>
                                            <p:fltVal val="0"/>
                                          </p:val>
                                        </p:tav>
                                        <p:tav tm="100000">
                                          <p:val>
                                            <p:strVal val="#ppt_w"/>
                                          </p:val>
                                        </p:tav>
                                      </p:tavLst>
                                    </p:anim>
                                    <p:anim calcmode="lin" valueType="num">
                                      <p:cBhvr>
                                        <p:cTn id="20" dur="500" fill="hold"/>
                                        <p:tgtEl>
                                          <p:spTgt spid="16"/>
                                        </p:tgtEl>
                                        <p:attrNameLst>
                                          <p:attrName>ppt_h</p:attrName>
                                        </p:attrNameLst>
                                      </p:cBhvr>
                                      <p:tavLst>
                                        <p:tav tm="0">
                                          <p:val>
                                            <p:fltVal val="0"/>
                                          </p:val>
                                        </p:tav>
                                        <p:tav tm="100000">
                                          <p:val>
                                            <p:strVal val="#ppt_h"/>
                                          </p:val>
                                        </p:tav>
                                      </p:tavLst>
                                    </p:anim>
                                    <p:animEffect transition="in" filter="fade">
                                      <p:cBhvr>
                                        <p:cTn id="21" dur="500"/>
                                        <p:tgtEl>
                                          <p:spTgt spid="16"/>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17"/>
                                        </p:tgtEl>
                                        <p:attrNameLst>
                                          <p:attrName>style.visibility</p:attrName>
                                        </p:attrNameLst>
                                      </p:cBhvr>
                                      <p:to>
                                        <p:strVal val="visible"/>
                                      </p:to>
                                    </p:set>
                                    <p:anim calcmode="lin" valueType="num">
                                      <p:cBhvr>
                                        <p:cTn id="26" dur="500" fill="hold"/>
                                        <p:tgtEl>
                                          <p:spTgt spid="17"/>
                                        </p:tgtEl>
                                        <p:attrNameLst>
                                          <p:attrName>ppt_w</p:attrName>
                                        </p:attrNameLst>
                                      </p:cBhvr>
                                      <p:tavLst>
                                        <p:tav tm="0">
                                          <p:val>
                                            <p:fltVal val="0"/>
                                          </p:val>
                                        </p:tav>
                                        <p:tav tm="100000">
                                          <p:val>
                                            <p:strVal val="#ppt_w"/>
                                          </p:val>
                                        </p:tav>
                                      </p:tavLst>
                                    </p:anim>
                                    <p:anim calcmode="lin" valueType="num">
                                      <p:cBhvr>
                                        <p:cTn id="27" dur="500" fill="hold"/>
                                        <p:tgtEl>
                                          <p:spTgt spid="17"/>
                                        </p:tgtEl>
                                        <p:attrNameLst>
                                          <p:attrName>ppt_h</p:attrName>
                                        </p:attrNameLst>
                                      </p:cBhvr>
                                      <p:tavLst>
                                        <p:tav tm="0">
                                          <p:val>
                                            <p:fltVal val="0"/>
                                          </p:val>
                                        </p:tav>
                                        <p:tav tm="100000">
                                          <p:val>
                                            <p:strVal val="#ppt_h"/>
                                          </p:val>
                                        </p:tav>
                                      </p:tavLst>
                                    </p:anim>
                                    <p:animEffect transition="in" filter="fade">
                                      <p:cBhvr>
                                        <p:cTn id="2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P spid="16" grpId="0"/>
      <p:bldP spid="1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8401" y="1630094"/>
            <a:ext cx="3870891" cy="31107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07763" y="1692372"/>
            <a:ext cx="4009292" cy="30062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71803" y="1802786"/>
            <a:ext cx="3805754" cy="28958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TextBox 12">
            <a:extLst>
              <a:ext uri="{FF2B5EF4-FFF2-40B4-BE49-F238E27FC236}">
                <a16:creationId xmlns="" xmlns:a16="http://schemas.microsoft.com/office/drawing/2014/main" id="{7BF6BCDF-9F5D-43EF-8D2F-74DA0EBB0C5C}"/>
              </a:ext>
            </a:extLst>
          </p:cNvPr>
          <p:cNvSpPr txBox="1"/>
          <p:nvPr/>
        </p:nvSpPr>
        <p:spPr>
          <a:xfrm>
            <a:off x="743314" y="4759805"/>
            <a:ext cx="2970559" cy="553274"/>
          </a:xfrm>
          <a:prstGeom prst="rect">
            <a:avLst/>
          </a:prstGeom>
          <a:noFill/>
        </p:spPr>
        <p:txBody>
          <a:bodyPr wrap="square" lIns="145143" tIns="72571" rIns="145143" bIns="72571" rtlCol="0">
            <a:spAutoFit/>
          </a:bodyPr>
          <a:lstStyle/>
          <a:p>
            <a:pPr algn="just">
              <a:lnSpc>
                <a:spcPts val="3492"/>
              </a:lnSpc>
            </a:pPr>
            <a:r>
              <a:rPr lang="en-US" sz="2800" dirty="0" err="1" smtClean="0">
                <a:solidFill>
                  <a:srgbClr val="0070C0"/>
                </a:solidFill>
                <a:latin typeface="UTM Avo" panose="02040603050506020204" pitchFamily="18" charset="0"/>
              </a:rPr>
              <a:t>Cầu</a:t>
            </a:r>
            <a:r>
              <a:rPr lang="en-US" sz="2800" dirty="0" smtClean="0">
                <a:solidFill>
                  <a:srgbClr val="0070C0"/>
                </a:solidFill>
                <a:latin typeface="UTM Avo" panose="02040603050506020204" pitchFamily="18" charset="0"/>
              </a:rPr>
              <a:t> </a:t>
            </a:r>
            <a:r>
              <a:rPr lang="en-US" sz="2800" dirty="0" err="1" smtClean="0">
                <a:solidFill>
                  <a:srgbClr val="0070C0"/>
                </a:solidFill>
                <a:latin typeface="UTM Avo" panose="02040603050506020204" pitchFamily="18" charset="0"/>
              </a:rPr>
              <a:t>Thê</a:t>
            </a:r>
            <a:r>
              <a:rPr lang="en-US" sz="2800" dirty="0" smtClean="0">
                <a:solidFill>
                  <a:srgbClr val="0070C0"/>
                </a:solidFill>
                <a:latin typeface="UTM Avo" panose="02040603050506020204" pitchFamily="18" charset="0"/>
              </a:rPr>
              <a:t> </a:t>
            </a:r>
            <a:r>
              <a:rPr lang="en-US" sz="2800" dirty="0" err="1" smtClean="0">
                <a:solidFill>
                  <a:srgbClr val="0070C0"/>
                </a:solidFill>
                <a:latin typeface="UTM Avo" panose="02040603050506020204" pitchFamily="18" charset="0"/>
              </a:rPr>
              <a:t>Húc</a:t>
            </a:r>
            <a:endParaRPr lang="vi-VN" sz="2800" dirty="0">
              <a:solidFill>
                <a:srgbClr val="0070C0"/>
              </a:solidFill>
              <a:latin typeface="UTM Avo" panose="02040603050506020204" pitchFamily="18" charset="0"/>
            </a:endParaRPr>
          </a:p>
        </p:txBody>
      </p:sp>
      <p:sp>
        <p:nvSpPr>
          <p:cNvPr id="14" name="TextBox 13">
            <a:extLst>
              <a:ext uri="{FF2B5EF4-FFF2-40B4-BE49-F238E27FC236}">
                <a16:creationId xmlns="" xmlns:a16="http://schemas.microsoft.com/office/drawing/2014/main" id="{7BF6BCDF-9F5D-43EF-8D2F-74DA0EBB0C5C}"/>
              </a:ext>
            </a:extLst>
          </p:cNvPr>
          <p:cNvSpPr txBox="1"/>
          <p:nvPr/>
        </p:nvSpPr>
        <p:spPr>
          <a:xfrm>
            <a:off x="4627129" y="4783432"/>
            <a:ext cx="2970559" cy="595400"/>
          </a:xfrm>
          <a:prstGeom prst="rect">
            <a:avLst/>
          </a:prstGeom>
          <a:noFill/>
        </p:spPr>
        <p:txBody>
          <a:bodyPr wrap="square" lIns="145143" tIns="72571" rIns="145143" bIns="72571" rtlCol="0">
            <a:spAutoFit/>
          </a:bodyPr>
          <a:lstStyle/>
          <a:p>
            <a:pPr algn="just">
              <a:lnSpc>
                <a:spcPts val="3492"/>
              </a:lnSpc>
            </a:pPr>
            <a:r>
              <a:rPr lang="en-US" sz="2800" dirty="0" err="1" smtClean="0">
                <a:solidFill>
                  <a:srgbClr val="0070C0"/>
                </a:solidFill>
                <a:latin typeface="UTM Avo" panose="02040603050506020204" pitchFamily="18" charset="0"/>
              </a:rPr>
              <a:t>Đền</a:t>
            </a:r>
            <a:r>
              <a:rPr lang="en-US" sz="2800" dirty="0" smtClean="0">
                <a:solidFill>
                  <a:srgbClr val="0070C0"/>
                </a:solidFill>
                <a:latin typeface="UTM Avo" panose="02040603050506020204" pitchFamily="18" charset="0"/>
              </a:rPr>
              <a:t> </a:t>
            </a:r>
            <a:r>
              <a:rPr lang="en-US" sz="2800" dirty="0" err="1" smtClean="0">
                <a:solidFill>
                  <a:srgbClr val="0070C0"/>
                </a:solidFill>
                <a:latin typeface="UTM Avo" panose="02040603050506020204" pitchFamily="18" charset="0"/>
              </a:rPr>
              <a:t>Ngọc</a:t>
            </a:r>
            <a:r>
              <a:rPr lang="en-US" sz="2800" dirty="0" smtClean="0">
                <a:solidFill>
                  <a:srgbClr val="0070C0"/>
                </a:solidFill>
                <a:latin typeface="UTM Avo" panose="02040603050506020204" pitchFamily="18" charset="0"/>
              </a:rPr>
              <a:t> </a:t>
            </a:r>
            <a:r>
              <a:rPr lang="en-US" sz="2800" dirty="0" err="1" smtClean="0">
                <a:solidFill>
                  <a:srgbClr val="0070C0"/>
                </a:solidFill>
                <a:latin typeface="UTM Avo" panose="02040603050506020204" pitchFamily="18" charset="0"/>
              </a:rPr>
              <a:t>Sơn</a:t>
            </a:r>
            <a:endParaRPr lang="vi-VN" sz="2800" dirty="0">
              <a:solidFill>
                <a:srgbClr val="0070C0"/>
              </a:solidFill>
              <a:latin typeface="UTM Avo" panose="02040603050506020204" pitchFamily="18" charset="0"/>
            </a:endParaRPr>
          </a:p>
        </p:txBody>
      </p:sp>
      <p:sp>
        <p:nvSpPr>
          <p:cNvPr id="15" name="TextBox 14">
            <a:extLst>
              <a:ext uri="{FF2B5EF4-FFF2-40B4-BE49-F238E27FC236}">
                <a16:creationId xmlns="" xmlns:a16="http://schemas.microsoft.com/office/drawing/2014/main" id="{7BF6BCDF-9F5D-43EF-8D2F-74DA0EBB0C5C}"/>
              </a:ext>
            </a:extLst>
          </p:cNvPr>
          <p:cNvSpPr txBox="1"/>
          <p:nvPr/>
        </p:nvSpPr>
        <p:spPr>
          <a:xfrm>
            <a:off x="9156933" y="4783432"/>
            <a:ext cx="2167567" cy="595400"/>
          </a:xfrm>
          <a:prstGeom prst="rect">
            <a:avLst/>
          </a:prstGeom>
          <a:noFill/>
        </p:spPr>
        <p:txBody>
          <a:bodyPr wrap="square" lIns="145143" tIns="72571" rIns="145143" bIns="72571" rtlCol="0">
            <a:spAutoFit/>
          </a:bodyPr>
          <a:lstStyle/>
          <a:p>
            <a:pPr algn="just">
              <a:lnSpc>
                <a:spcPts val="3492"/>
              </a:lnSpc>
            </a:pPr>
            <a:r>
              <a:rPr lang="en-US" sz="2800" dirty="0" err="1" smtClean="0">
                <a:solidFill>
                  <a:srgbClr val="0070C0"/>
                </a:solidFill>
                <a:latin typeface="UTM Avo" panose="02040603050506020204" pitchFamily="18" charset="0"/>
              </a:rPr>
              <a:t>Tháp</a:t>
            </a:r>
            <a:r>
              <a:rPr lang="en-US" sz="2800" dirty="0" smtClean="0">
                <a:solidFill>
                  <a:srgbClr val="0070C0"/>
                </a:solidFill>
                <a:latin typeface="UTM Avo" panose="02040603050506020204" pitchFamily="18" charset="0"/>
              </a:rPr>
              <a:t> </a:t>
            </a:r>
            <a:r>
              <a:rPr lang="en-US" sz="2800" dirty="0" err="1" smtClean="0">
                <a:solidFill>
                  <a:srgbClr val="0070C0"/>
                </a:solidFill>
                <a:latin typeface="UTM Avo" panose="02040603050506020204" pitchFamily="18" charset="0"/>
              </a:rPr>
              <a:t>Rùa</a:t>
            </a:r>
            <a:endParaRPr lang="vi-VN" sz="2800" dirty="0">
              <a:solidFill>
                <a:srgbClr val="0070C0"/>
              </a:solidFill>
              <a:latin typeface="UTM Avo" panose="02040603050506020204" pitchFamily="18" charset="0"/>
            </a:endParaRPr>
          </a:p>
        </p:txBody>
      </p:sp>
    </p:spTree>
    <p:custDataLst>
      <p:tags r:id="rId1"/>
    </p:custDataLst>
    <p:extLst>
      <p:ext uri="{BB962C8B-B14F-4D97-AF65-F5344CB8AC3E}">
        <p14:creationId xmlns:p14="http://schemas.microsoft.com/office/powerpoint/2010/main" val="4030708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wheel(1)">
                                      <p:cBhvr>
                                        <p:cTn id="7" dur="2000"/>
                                        <p:tgtEl>
                                          <p:spTgt spid="1026"/>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wheel(1)">
                                      <p:cBhvr>
                                        <p:cTn id="10" dur="20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ntr" presetSubtype="1"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wheel(1)">
                                      <p:cBhvr>
                                        <p:cTn id="15" dur="2000"/>
                                        <p:tgtEl>
                                          <p:spTgt spid="14"/>
                                        </p:tgtEl>
                                      </p:cBhvr>
                                    </p:animEffect>
                                  </p:childTnLst>
                                </p:cTn>
                              </p:par>
                              <p:par>
                                <p:cTn id="16" presetID="21" presetClass="entr" presetSubtype="1" fill="hold" nodeType="withEffect">
                                  <p:stCondLst>
                                    <p:cond delay="0"/>
                                  </p:stCondLst>
                                  <p:childTnLst>
                                    <p:set>
                                      <p:cBhvr>
                                        <p:cTn id="17" dur="1" fill="hold">
                                          <p:stCondLst>
                                            <p:cond delay="0"/>
                                          </p:stCondLst>
                                        </p:cTn>
                                        <p:tgtEl>
                                          <p:spTgt spid="1027"/>
                                        </p:tgtEl>
                                        <p:attrNameLst>
                                          <p:attrName>style.visibility</p:attrName>
                                        </p:attrNameLst>
                                      </p:cBhvr>
                                      <p:to>
                                        <p:strVal val="visible"/>
                                      </p:to>
                                    </p:set>
                                    <p:animEffect transition="in" filter="wheel(1)">
                                      <p:cBhvr>
                                        <p:cTn id="18" dur="2000"/>
                                        <p:tgtEl>
                                          <p:spTgt spid="1027"/>
                                        </p:tgtEl>
                                      </p:cBhvr>
                                    </p:animEffect>
                                  </p:childTnLst>
                                </p:cTn>
                              </p:par>
                            </p:childTnLst>
                          </p:cTn>
                        </p:par>
                      </p:childTnLst>
                    </p:cTn>
                  </p:par>
                  <p:par>
                    <p:cTn id="19" fill="hold">
                      <p:stCondLst>
                        <p:cond delay="indefinite"/>
                      </p:stCondLst>
                      <p:childTnLst>
                        <p:par>
                          <p:cTn id="20" fill="hold">
                            <p:stCondLst>
                              <p:cond delay="0"/>
                            </p:stCondLst>
                            <p:childTnLst>
                              <p:par>
                                <p:cTn id="21" presetID="21" presetClass="entr" presetSubtype="1" fill="hold" nodeType="clickEffect">
                                  <p:stCondLst>
                                    <p:cond delay="0"/>
                                  </p:stCondLst>
                                  <p:childTnLst>
                                    <p:set>
                                      <p:cBhvr>
                                        <p:cTn id="22" dur="1" fill="hold">
                                          <p:stCondLst>
                                            <p:cond delay="0"/>
                                          </p:stCondLst>
                                        </p:cTn>
                                        <p:tgtEl>
                                          <p:spTgt spid="1028"/>
                                        </p:tgtEl>
                                        <p:attrNameLst>
                                          <p:attrName>style.visibility</p:attrName>
                                        </p:attrNameLst>
                                      </p:cBhvr>
                                      <p:to>
                                        <p:strVal val="visible"/>
                                      </p:to>
                                    </p:set>
                                    <p:animEffect transition="in" filter="wheel(1)">
                                      <p:cBhvr>
                                        <p:cTn id="23" dur="2000"/>
                                        <p:tgtEl>
                                          <p:spTgt spid="1028"/>
                                        </p:tgtEl>
                                      </p:cBhvr>
                                    </p:animEffect>
                                  </p:childTnLst>
                                </p:cTn>
                              </p:par>
                              <p:par>
                                <p:cTn id="24" presetID="21" presetClass="entr" presetSubtype="1" fill="hold" grpId="0" nodeType="with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wheel(1)">
                                      <p:cBhvr>
                                        <p:cTn id="26"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43DB0D57-E4C1-4E80-8664-1A0205E2CF88}"/>
              </a:ext>
            </a:extLst>
          </p:cNvPr>
          <p:cNvSpPr txBox="1"/>
          <p:nvPr/>
        </p:nvSpPr>
        <p:spPr>
          <a:xfrm>
            <a:off x="0" y="1706295"/>
            <a:ext cx="12050973" cy="4578542"/>
          </a:xfrm>
          <a:prstGeom prst="rect">
            <a:avLst/>
          </a:prstGeom>
          <a:noFill/>
        </p:spPr>
        <p:txBody>
          <a:bodyPr wrap="square" lIns="145143" tIns="72571" rIns="145143" bIns="72571" rtlCol="0">
            <a:spAutoFit/>
          </a:bodyPr>
          <a:lstStyle/>
          <a:p>
            <a:pPr indent="272143" algn="just">
              <a:lnSpc>
                <a:spcPct val="120000"/>
              </a:lnSpc>
            </a:pPr>
            <a:r>
              <a:rPr lang="en-US" sz="1900" dirty="0" smtClean="0">
                <a:latin typeface="UTM Avo" panose="02040603050506020204" pitchFamily="18" charset="0"/>
              </a:rPr>
              <a:t>        </a:t>
            </a:r>
            <a:r>
              <a:rPr lang="vi-VN" sz="2400" dirty="0" smtClean="0">
                <a:latin typeface="UTM Avo" panose="02040603050506020204" pitchFamily="18" charset="0"/>
              </a:rPr>
              <a:t>Nhà </a:t>
            </a:r>
            <a:r>
              <a:rPr lang="vi-VN" sz="2400" dirty="0">
                <a:latin typeface="UTM Avo" panose="02040603050506020204" pitchFamily="18" charset="0"/>
              </a:rPr>
              <a:t>tôi ở Hà Nội, cách Hồ Gươm không xa. </a:t>
            </a:r>
            <a:r>
              <a:rPr lang="vi-VN" sz="2400" dirty="0">
                <a:latin typeface="UTM Avo" panose="02040603050506020204" pitchFamily="18" charset="0"/>
              </a:rPr>
              <a:t>Từ trên cao nhìn xuống, mặt hồ như một chiếc gương bầu dục lớn, sáng long lanh.</a:t>
            </a:r>
          </a:p>
          <a:p>
            <a:pPr indent="272143">
              <a:lnSpc>
                <a:spcPct val="120000"/>
              </a:lnSpc>
            </a:pPr>
            <a:r>
              <a:rPr lang="en-US" sz="2400" dirty="0" smtClean="0">
                <a:latin typeface="UTM Avo" panose="02040603050506020204" pitchFamily="18" charset="0"/>
              </a:rPr>
              <a:t>        </a:t>
            </a:r>
            <a:r>
              <a:rPr lang="vi-VN" sz="2400" dirty="0" smtClean="0">
                <a:latin typeface="UTM Avo" panose="02040603050506020204" pitchFamily="18" charset="0"/>
              </a:rPr>
              <a:t>Cầu </a:t>
            </a:r>
            <a:r>
              <a:rPr lang="vi-VN" sz="2400" dirty="0">
                <a:latin typeface="UTM Avo" panose="02040603050506020204" pitchFamily="18" charset="0"/>
              </a:rPr>
              <a:t>Thê Húc màu son, cong cong như con tôm, dẫn vào đền Ngọc Sơn. </a:t>
            </a:r>
            <a:r>
              <a:rPr lang="vi-VN" sz="2400" dirty="0">
                <a:latin typeface="UTM Avo" panose="02040603050506020204" pitchFamily="18" charset="0"/>
              </a:rPr>
              <a:t>Mái đền lấp ló bên gốc đa già, rễ lá xum xuê. Xa một chút là Tháp Rùa, tường rêu cổ kính. Tháp xây trên gò đất giữa hồ, cỏ mọc xanh um.</a:t>
            </a:r>
          </a:p>
          <a:p>
            <a:pPr indent="272143" algn="just">
              <a:lnSpc>
                <a:spcPct val="120000"/>
              </a:lnSpc>
            </a:pPr>
            <a:r>
              <a:rPr lang="en-US" sz="2400" dirty="0" smtClean="0">
                <a:latin typeface="UTM Avo" panose="02040603050506020204" pitchFamily="18" charset="0"/>
              </a:rPr>
              <a:t>       </a:t>
            </a:r>
            <a:r>
              <a:rPr lang="vi-VN" sz="2400" dirty="0" smtClean="0">
                <a:latin typeface="UTM Avo" panose="02040603050506020204" pitchFamily="18" charset="0"/>
              </a:rPr>
              <a:t>Có </a:t>
            </a:r>
            <a:r>
              <a:rPr lang="vi-VN" sz="2400" dirty="0">
                <a:latin typeface="UTM Avo" panose="02040603050506020204" pitchFamily="18" charset="0"/>
              </a:rPr>
              <a:t>buổi, người ta thấy có con rùa lớn, đầu to như trái bưởi, nhô lên khỏi mặt nước. </a:t>
            </a:r>
            <a:r>
              <a:rPr lang="vi-VN" sz="2400" dirty="0">
                <a:latin typeface="UTM Avo" panose="02040603050506020204" pitchFamily="18" charset="0"/>
              </a:rPr>
              <a:t>Rùa như lắng nghe tiếng chuông đồng hồ trên tầng cao nhà bưu điện, buông từng tiếng ngân nga trong gió. </a:t>
            </a:r>
            <a:r>
              <a:rPr lang="vi-VN" sz="2400" dirty="0">
                <a:latin typeface="UTM Avo" panose="02040603050506020204" pitchFamily="18" charset="0"/>
              </a:rPr>
              <a:t>Tôi thầm nghĩ: không biết có phải rùa đã từng ngậm thanh kiếm của vua Lê thắng giặc đó không</a:t>
            </a:r>
            <a:r>
              <a:rPr lang="vi-VN" sz="2400" dirty="0" smtClean="0">
                <a:latin typeface="UTM Avo" panose="02040603050506020204" pitchFamily="18" charset="0"/>
              </a:rPr>
              <a:t>?</a:t>
            </a:r>
            <a:endParaRPr lang="en-US" sz="2400" dirty="0" smtClean="0">
              <a:latin typeface="UTM Avo" panose="02040603050506020204" pitchFamily="18" charset="0"/>
            </a:endParaRPr>
          </a:p>
          <a:p>
            <a:pPr indent="272143" algn="just">
              <a:lnSpc>
                <a:spcPct val="120000"/>
              </a:lnSpc>
            </a:pPr>
            <a:r>
              <a:rPr lang="en-US" sz="2400" dirty="0">
                <a:latin typeface="UTM Avo" panose="02040603050506020204" pitchFamily="18" charset="0"/>
              </a:rPr>
              <a:t> </a:t>
            </a:r>
            <a:r>
              <a:rPr lang="en-US" sz="2400" dirty="0" smtClean="0">
                <a:latin typeface="UTM Avo" panose="02040603050506020204" pitchFamily="18" charset="0"/>
              </a:rPr>
              <a:t>                                                                                 </a:t>
            </a:r>
            <a:r>
              <a:rPr lang="en-US" sz="1900" dirty="0" smtClean="0">
                <a:latin typeface="UTM Avo" panose="02040603050506020204" pitchFamily="18" charset="0"/>
              </a:rPr>
              <a:t>               </a:t>
            </a:r>
            <a:r>
              <a:rPr lang="vi-VN" sz="1900" dirty="0" smtClean="0">
                <a:latin typeface="UTM Avo" panose="02040603050506020204" pitchFamily="18" charset="0"/>
              </a:rPr>
              <a:t>(</a:t>
            </a:r>
            <a:r>
              <a:rPr lang="vi-VN" sz="1900" i="1" dirty="0">
                <a:latin typeface="UTM Avo" panose="02040603050506020204" pitchFamily="18" charset="0"/>
              </a:rPr>
              <a:t>Theo </a:t>
            </a:r>
            <a:r>
              <a:rPr lang="vi-VN" sz="1900" dirty="0">
                <a:latin typeface="UTM Avo" panose="02040603050506020204" pitchFamily="18" charset="0"/>
              </a:rPr>
              <a:t>Ngô Quân Miện)</a:t>
            </a:r>
          </a:p>
        </p:txBody>
      </p:sp>
      <p:sp>
        <p:nvSpPr>
          <p:cNvPr id="6" name="TextBox 5">
            <a:extLst>
              <a:ext uri="{FF2B5EF4-FFF2-40B4-BE49-F238E27FC236}">
                <a16:creationId xmlns:a16="http://schemas.microsoft.com/office/drawing/2014/main" xmlns="" id="{9DC896DB-F00F-4B35-AA0E-25BACE8F3BB7}"/>
              </a:ext>
            </a:extLst>
          </p:cNvPr>
          <p:cNvSpPr txBox="1"/>
          <p:nvPr/>
        </p:nvSpPr>
        <p:spPr>
          <a:xfrm>
            <a:off x="3375662" y="1078172"/>
            <a:ext cx="5534809" cy="648748"/>
          </a:xfrm>
          <a:prstGeom prst="rect">
            <a:avLst/>
          </a:prstGeom>
          <a:noFill/>
        </p:spPr>
        <p:txBody>
          <a:bodyPr wrap="square" lIns="145143" tIns="72571" rIns="145143" bIns="72571" rtlCol="0">
            <a:spAutoFit/>
          </a:bodyPr>
          <a:lstStyle/>
          <a:p>
            <a:pPr algn="ctr">
              <a:lnSpc>
                <a:spcPct val="150000"/>
              </a:lnSpc>
            </a:pPr>
            <a:r>
              <a:rPr lang="vi-VN" sz="2500" b="1" dirty="0">
                <a:solidFill>
                  <a:srgbClr val="FF0000"/>
                </a:solidFill>
                <a:latin typeface="UTM Avo" panose="02040603050506020204" pitchFamily="18" charset="0"/>
              </a:rPr>
              <a:t>HỒ GƯƠM</a:t>
            </a:r>
            <a:endParaRPr lang="en-US" sz="2500" b="1" dirty="0">
              <a:solidFill>
                <a:srgbClr val="FF0000"/>
              </a:solidFill>
              <a:latin typeface="UTM Avo" panose="02040603050506020204" pitchFamily="18" charset="0"/>
            </a:endParaRPr>
          </a:p>
        </p:txBody>
      </p:sp>
      <p:sp>
        <p:nvSpPr>
          <p:cNvPr id="12" name="TextBox 11">
            <a:extLst>
              <a:ext uri="{FF2B5EF4-FFF2-40B4-BE49-F238E27FC236}">
                <a16:creationId xmlns="" xmlns:a16="http://schemas.microsoft.com/office/drawing/2014/main" id="{C33E36AB-714E-4BC3-850C-E6AC6384CFB5}"/>
              </a:ext>
            </a:extLst>
          </p:cNvPr>
          <p:cNvSpPr txBox="1"/>
          <p:nvPr/>
        </p:nvSpPr>
        <p:spPr>
          <a:xfrm>
            <a:off x="95534" y="309982"/>
            <a:ext cx="9546029" cy="792890"/>
          </a:xfrm>
          <a:prstGeom prst="rect">
            <a:avLst/>
          </a:prstGeom>
          <a:noFill/>
        </p:spPr>
        <p:txBody>
          <a:bodyPr wrap="square" lIns="145143" tIns="72571" rIns="145143" bIns="72571" rtlCol="0">
            <a:spAutoFit/>
          </a:bodyPr>
          <a:lstStyle/>
          <a:p>
            <a:pPr algn="just">
              <a:lnSpc>
                <a:spcPct val="150000"/>
              </a:lnSpc>
            </a:pPr>
            <a:r>
              <a:rPr lang="en-US" sz="2800" b="1" dirty="0">
                <a:solidFill>
                  <a:srgbClr val="FF0000"/>
                </a:solidFill>
                <a:latin typeface="UTM Avo" panose="02040603050506020204" pitchFamily="18" charset="0"/>
              </a:rPr>
              <a:t>2</a:t>
            </a:r>
            <a:r>
              <a:rPr lang="vi-VN" sz="2800" b="1" dirty="0" smtClean="0">
                <a:solidFill>
                  <a:srgbClr val="FF0000"/>
                </a:solidFill>
                <a:latin typeface="UTM Avo" panose="02040603050506020204" pitchFamily="18" charset="0"/>
              </a:rPr>
              <a:t>. </a:t>
            </a:r>
            <a:r>
              <a:rPr lang="en-US" sz="2800" b="1" dirty="0" err="1" smtClean="0">
                <a:solidFill>
                  <a:srgbClr val="0070C0"/>
                </a:solidFill>
                <a:latin typeface="UTM Avo" panose="02040603050506020204" pitchFamily="18" charset="0"/>
              </a:rPr>
              <a:t>Cầu</a:t>
            </a:r>
            <a:r>
              <a:rPr lang="en-US" sz="2800" b="1" dirty="0" smtClean="0">
                <a:solidFill>
                  <a:srgbClr val="0070C0"/>
                </a:solidFill>
                <a:latin typeface="UTM Avo" panose="02040603050506020204" pitchFamily="18" charset="0"/>
              </a:rPr>
              <a:t> </a:t>
            </a:r>
            <a:r>
              <a:rPr lang="en-US" sz="2800" b="1" dirty="0" err="1" smtClean="0">
                <a:solidFill>
                  <a:srgbClr val="0070C0"/>
                </a:solidFill>
                <a:latin typeface="UTM Avo" panose="02040603050506020204" pitchFamily="18" charset="0"/>
              </a:rPr>
              <a:t>Thê</a:t>
            </a:r>
            <a:r>
              <a:rPr lang="en-US" sz="2800" b="1" dirty="0" smtClean="0">
                <a:solidFill>
                  <a:srgbClr val="0070C0"/>
                </a:solidFill>
                <a:latin typeface="UTM Avo" panose="02040603050506020204" pitchFamily="18" charset="0"/>
              </a:rPr>
              <a:t> </a:t>
            </a:r>
            <a:r>
              <a:rPr lang="en-US" sz="2800" b="1" dirty="0" err="1" smtClean="0">
                <a:solidFill>
                  <a:srgbClr val="0070C0"/>
                </a:solidFill>
                <a:latin typeface="UTM Avo" panose="02040603050506020204" pitchFamily="18" charset="0"/>
              </a:rPr>
              <a:t>Húc</a:t>
            </a:r>
            <a:r>
              <a:rPr lang="en-US" sz="2800" b="1" dirty="0" smtClean="0">
                <a:solidFill>
                  <a:srgbClr val="0070C0"/>
                </a:solidFill>
                <a:latin typeface="UTM Avo" panose="02040603050506020204" pitchFamily="18" charset="0"/>
              </a:rPr>
              <a:t> </a:t>
            </a:r>
            <a:r>
              <a:rPr lang="en-US" sz="2800" b="1" dirty="0" err="1" smtClean="0">
                <a:solidFill>
                  <a:srgbClr val="0070C0"/>
                </a:solidFill>
                <a:latin typeface="UTM Avo" panose="02040603050506020204" pitchFamily="18" charset="0"/>
              </a:rPr>
              <a:t>được</a:t>
            </a:r>
            <a:r>
              <a:rPr lang="en-US" sz="2800" b="1" dirty="0" smtClean="0">
                <a:solidFill>
                  <a:srgbClr val="0070C0"/>
                </a:solidFill>
                <a:latin typeface="UTM Avo" panose="02040603050506020204" pitchFamily="18" charset="0"/>
              </a:rPr>
              <a:t> </a:t>
            </a:r>
            <a:r>
              <a:rPr lang="en-US" sz="2800" b="1" dirty="0" err="1" smtClean="0">
                <a:solidFill>
                  <a:srgbClr val="0070C0"/>
                </a:solidFill>
                <a:latin typeface="UTM Avo" panose="02040603050506020204" pitchFamily="18" charset="0"/>
              </a:rPr>
              <a:t>miêu</a:t>
            </a:r>
            <a:r>
              <a:rPr lang="en-US" sz="2800" b="1" dirty="0" smtClean="0">
                <a:solidFill>
                  <a:srgbClr val="0070C0"/>
                </a:solidFill>
                <a:latin typeface="UTM Avo" panose="02040603050506020204" pitchFamily="18" charset="0"/>
              </a:rPr>
              <a:t> </a:t>
            </a:r>
            <a:r>
              <a:rPr lang="en-US" sz="2800" b="1" dirty="0" err="1" smtClean="0">
                <a:solidFill>
                  <a:srgbClr val="0070C0"/>
                </a:solidFill>
                <a:latin typeface="UTM Avo" panose="02040603050506020204" pitchFamily="18" charset="0"/>
              </a:rPr>
              <a:t>tả</a:t>
            </a:r>
            <a:r>
              <a:rPr lang="en-US" sz="2800" b="1" dirty="0" smtClean="0">
                <a:solidFill>
                  <a:srgbClr val="0070C0"/>
                </a:solidFill>
                <a:latin typeface="UTM Avo" panose="02040603050506020204" pitchFamily="18" charset="0"/>
              </a:rPr>
              <a:t> </a:t>
            </a:r>
            <a:r>
              <a:rPr lang="en-US" sz="2800" b="1" dirty="0" err="1" smtClean="0">
                <a:solidFill>
                  <a:srgbClr val="0070C0"/>
                </a:solidFill>
                <a:latin typeface="UTM Avo" panose="02040603050506020204" pitchFamily="18" charset="0"/>
              </a:rPr>
              <a:t>như</a:t>
            </a:r>
            <a:r>
              <a:rPr lang="en-US" sz="2800" b="1" dirty="0" smtClean="0">
                <a:solidFill>
                  <a:srgbClr val="0070C0"/>
                </a:solidFill>
                <a:latin typeface="UTM Avo" panose="02040603050506020204" pitchFamily="18" charset="0"/>
              </a:rPr>
              <a:t> </a:t>
            </a:r>
            <a:r>
              <a:rPr lang="en-US" sz="2800" b="1" dirty="0" err="1" smtClean="0">
                <a:solidFill>
                  <a:srgbClr val="0070C0"/>
                </a:solidFill>
                <a:latin typeface="UTM Avo" panose="02040603050506020204" pitchFamily="18" charset="0"/>
              </a:rPr>
              <a:t>thế</a:t>
            </a:r>
            <a:r>
              <a:rPr lang="en-US" sz="2800" b="1" dirty="0" smtClean="0">
                <a:solidFill>
                  <a:srgbClr val="0070C0"/>
                </a:solidFill>
                <a:latin typeface="UTM Avo" panose="02040603050506020204" pitchFamily="18" charset="0"/>
              </a:rPr>
              <a:t> </a:t>
            </a:r>
            <a:r>
              <a:rPr lang="en-US" sz="2800" b="1" dirty="0" err="1" smtClean="0">
                <a:solidFill>
                  <a:srgbClr val="0070C0"/>
                </a:solidFill>
                <a:latin typeface="UTM Avo" panose="02040603050506020204" pitchFamily="18" charset="0"/>
              </a:rPr>
              <a:t>nào</a:t>
            </a:r>
            <a:r>
              <a:rPr lang="en-US" sz="2800" b="1" dirty="0" smtClean="0">
                <a:solidFill>
                  <a:srgbClr val="0070C0"/>
                </a:solidFill>
                <a:latin typeface="UTM Avo" panose="02040603050506020204" pitchFamily="18" charset="0"/>
              </a:rPr>
              <a:t>?</a:t>
            </a:r>
            <a:endParaRPr lang="vi-VN" sz="2800" b="1" dirty="0">
              <a:solidFill>
                <a:srgbClr val="0070C0"/>
              </a:solidFill>
              <a:latin typeface="UTM Avo" panose="02040603050506020204" pitchFamily="18" charset="0"/>
            </a:endParaRPr>
          </a:p>
        </p:txBody>
      </p:sp>
      <p:sp>
        <p:nvSpPr>
          <p:cNvPr id="14" name="TextBox 13">
            <a:extLst>
              <a:ext uri="{FF2B5EF4-FFF2-40B4-BE49-F238E27FC236}">
                <a16:creationId xmlns:a16="http://schemas.microsoft.com/office/drawing/2014/main" xmlns="" id="{43DB0D57-E4C1-4E80-8664-1A0205E2CF88}"/>
              </a:ext>
            </a:extLst>
          </p:cNvPr>
          <p:cNvSpPr txBox="1"/>
          <p:nvPr/>
        </p:nvSpPr>
        <p:spPr>
          <a:xfrm>
            <a:off x="675383" y="2468706"/>
            <a:ext cx="9022452" cy="737490"/>
          </a:xfrm>
          <a:prstGeom prst="rect">
            <a:avLst/>
          </a:prstGeom>
          <a:noFill/>
        </p:spPr>
        <p:txBody>
          <a:bodyPr wrap="square" lIns="145143" tIns="72571" rIns="145143" bIns="72571" rtlCol="0">
            <a:spAutoFit/>
          </a:bodyPr>
          <a:lstStyle/>
          <a:p>
            <a:pPr indent="272143">
              <a:lnSpc>
                <a:spcPct val="120000"/>
              </a:lnSpc>
            </a:pPr>
            <a:r>
              <a:rPr lang="en-US" sz="2400" dirty="0" err="1" smtClean="0">
                <a:solidFill>
                  <a:srgbClr val="FF0000"/>
                </a:solidFill>
                <a:latin typeface="UTM Avo" panose="02040603050506020204" pitchFamily="18" charset="0"/>
              </a:rPr>
              <a:t>Cầu</a:t>
            </a:r>
            <a:r>
              <a:rPr lang="en-US" sz="2400" dirty="0" smtClean="0">
                <a:solidFill>
                  <a:srgbClr val="FF0000"/>
                </a:solidFill>
                <a:latin typeface="UTM Avo" panose="02040603050506020204" pitchFamily="18" charset="0"/>
              </a:rPr>
              <a:t> </a:t>
            </a:r>
            <a:r>
              <a:rPr lang="en-US" sz="2400" dirty="0" err="1" smtClean="0">
                <a:solidFill>
                  <a:srgbClr val="FF0000"/>
                </a:solidFill>
                <a:latin typeface="UTM Avo" panose="02040603050506020204" pitchFamily="18" charset="0"/>
              </a:rPr>
              <a:t>Thê</a:t>
            </a:r>
            <a:r>
              <a:rPr lang="en-US" sz="2400" dirty="0" smtClean="0">
                <a:solidFill>
                  <a:srgbClr val="FF0000"/>
                </a:solidFill>
                <a:latin typeface="UTM Avo" panose="02040603050506020204" pitchFamily="18" charset="0"/>
              </a:rPr>
              <a:t> </a:t>
            </a:r>
            <a:r>
              <a:rPr lang="en-US" sz="2400" dirty="0" err="1" smtClean="0">
                <a:solidFill>
                  <a:srgbClr val="FF0000"/>
                </a:solidFill>
                <a:latin typeface="UTM Avo" panose="02040603050506020204" pitchFamily="18" charset="0"/>
              </a:rPr>
              <a:t>Húc</a:t>
            </a:r>
            <a:r>
              <a:rPr lang="en-US" sz="2400" dirty="0" smtClean="0">
                <a:solidFill>
                  <a:srgbClr val="FF0000"/>
                </a:solidFill>
                <a:latin typeface="UTM Avo" panose="02040603050506020204" pitchFamily="18" charset="0"/>
              </a:rPr>
              <a:t> </a:t>
            </a:r>
            <a:r>
              <a:rPr lang="en-US" sz="2400" dirty="0" err="1" smtClean="0">
                <a:solidFill>
                  <a:srgbClr val="FF0000"/>
                </a:solidFill>
                <a:latin typeface="UTM Avo" panose="02040603050506020204" pitchFamily="18" charset="0"/>
              </a:rPr>
              <a:t>màu</a:t>
            </a:r>
            <a:r>
              <a:rPr lang="en-US" sz="2400" dirty="0" smtClean="0">
                <a:solidFill>
                  <a:srgbClr val="FF0000"/>
                </a:solidFill>
                <a:latin typeface="UTM Avo" panose="02040603050506020204" pitchFamily="18" charset="0"/>
              </a:rPr>
              <a:t> son, </a:t>
            </a:r>
            <a:r>
              <a:rPr lang="en-US" sz="2400" dirty="0" err="1" smtClean="0">
                <a:solidFill>
                  <a:srgbClr val="FF0000"/>
                </a:solidFill>
                <a:latin typeface="UTM Avo" panose="02040603050506020204" pitchFamily="18" charset="0"/>
              </a:rPr>
              <a:t>cong</a:t>
            </a:r>
            <a:r>
              <a:rPr lang="en-US" sz="2400" dirty="0" smtClean="0">
                <a:solidFill>
                  <a:srgbClr val="FF0000"/>
                </a:solidFill>
                <a:latin typeface="UTM Avo" panose="02040603050506020204" pitchFamily="18" charset="0"/>
              </a:rPr>
              <a:t> </a:t>
            </a:r>
            <a:r>
              <a:rPr lang="en-US" sz="2400" dirty="0" err="1" smtClean="0">
                <a:solidFill>
                  <a:srgbClr val="FF0000"/>
                </a:solidFill>
                <a:latin typeface="UTM Avo" panose="02040603050506020204" pitchFamily="18" charset="0"/>
              </a:rPr>
              <a:t>cong</a:t>
            </a:r>
            <a:r>
              <a:rPr lang="en-US" sz="2400" dirty="0" smtClean="0">
                <a:solidFill>
                  <a:srgbClr val="FF0000"/>
                </a:solidFill>
                <a:latin typeface="UTM Avo" panose="02040603050506020204" pitchFamily="18" charset="0"/>
              </a:rPr>
              <a:t> </a:t>
            </a:r>
            <a:r>
              <a:rPr lang="en-US" sz="2400" dirty="0" err="1" smtClean="0">
                <a:solidFill>
                  <a:srgbClr val="FF0000"/>
                </a:solidFill>
                <a:latin typeface="UTM Avo" panose="02040603050506020204" pitchFamily="18" charset="0"/>
              </a:rPr>
              <a:t>như</a:t>
            </a:r>
            <a:r>
              <a:rPr lang="en-US" sz="2400" dirty="0" smtClean="0">
                <a:solidFill>
                  <a:srgbClr val="FF0000"/>
                </a:solidFill>
                <a:latin typeface="UTM Avo" panose="02040603050506020204" pitchFamily="18" charset="0"/>
              </a:rPr>
              <a:t> con </a:t>
            </a:r>
            <a:r>
              <a:rPr lang="en-US" sz="2400" dirty="0" err="1" smtClean="0">
                <a:solidFill>
                  <a:srgbClr val="FF0000"/>
                </a:solidFill>
                <a:latin typeface="UTM Avo" panose="02040603050506020204" pitchFamily="18" charset="0"/>
              </a:rPr>
              <a:t>tôm</a:t>
            </a:r>
            <a:r>
              <a:rPr lang="vi-VN" sz="3200" dirty="0" smtClean="0">
                <a:solidFill>
                  <a:srgbClr val="FF0000"/>
                </a:solidFill>
                <a:latin typeface="UTM Avo" panose="02040603050506020204" pitchFamily="18" charset="0"/>
              </a:rPr>
              <a:t> </a:t>
            </a:r>
            <a:endParaRPr lang="vi-VN" sz="2400" dirty="0">
              <a:solidFill>
                <a:srgbClr val="FF0000"/>
              </a:solidFill>
              <a:latin typeface="UTM Avo" panose="02040603050506020204" pitchFamily="18" charset="0"/>
            </a:endParaRPr>
          </a:p>
        </p:txBody>
      </p:sp>
    </p:spTree>
    <p:custDataLst>
      <p:tags r:id="rId1"/>
    </p:custDataLst>
    <p:extLst>
      <p:ext uri="{BB962C8B-B14F-4D97-AF65-F5344CB8AC3E}">
        <p14:creationId xmlns:p14="http://schemas.microsoft.com/office/powerpoint/2010/main" val="2554355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p:cTn id="12" dur="500" fill="hold"/>
                                        <p:tgtEl>
                                          <p:spTgt spid="14"/>
                                        </p:tgtEl>
                                        <p:attrNameLst>
                                          <p:attrName>ppt_w</p:attrName>
                                        </p:attrNameLst>
                                      </p:cBhvr>
                                      <p:tavLst>
                                        <p:tav tm="0">
                                          <p:val>
                                            <p:fltVal val="0"/>
                                          </p:val>
                                        </p:tav>
                                        <p:tav tm="100000">
                                          <p:val>
                                            <p:strVal val="#ppt_w"/>
                                          </p:val>
                                        </p:tav>
                                      </p:tavLst>
                                    </p:anim>
                                    <p:anim calcmode="lin" valueType="num">
                                      <p:cBhvr>
                                        <p:cTn id="13" dur="500" fill="hold"/>
                                        <p:tgtEl>
                                          <p:spTgt spid="14"/>
                                        </p:tgtEl>
                                        <p:attrNameLst>
                                          <p:attrName>ppt_h</p:attrName>
                                        </p:attrNameLst>
                                      </p:cBhvr>
                                      <p:tavLst>
                                        <p:tav tm="0">
                                          <p:val>
                                            <p:fltVal val="0"/>
                                          </p:val>
                                        </p:tav>
                                        <p:tav tm="100000">
                                          <p:val>
                                            <p:strVal val="#ppt_h"/>
                                          </p:val>
                                        </p:tav>
                                      </p:tavLst>
                                    </p:anim>
                                    <p:animEffect transition="in" filter="fade">
                                      <p:cBhvr>
                                        <p:cTn id="1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43DB0D57-E4C1-4E80-8664-1A0205E2CF88}"/>
              </a:ext>
            </a:extLst>
          </p:cNvPr>
          <p:cNvSpPr txBox="1"/>
          <p:nvPr/>
        </p:nvSpPr>
        <p:spPr>
          <a:xfrm>
            <a:off x="0" y="2206375"/>
            <a:ext cx="12050973" cy="4578542"/>
          </a:xfrm>
          <a:prstGeom prst="rect">
            <a:avLst/>
          </a:prstGeom>
          <a:noFill/>
        </p:spPr>
        <p:txBody>
          <a:bodyPr wrap="square" lIns="145143" tIns="72571" rIns="145143" bIns="72571" rtlCol="0">
            <a:spAutoFit/>
          </a:bodyPr>
          <a:lstStyle/>
          <a:p>
            <a:pPr indent="272143" algn="just">
              <a:lnSpc>
                <a:spcPct val="120000"/>
              </a:lnSpc>
            </a:pPr>
            <a:r>
              <a:rPr lang="en-US" sz="1900" dirty="0" smtClean="0">
                <a:latin typeface="UTM Avo" panose="02040603050506020204" pitchFamily="18" charset="0"/>
              </a:rPr>
              <a:t>        </a:t>
            </a:r>
            <a:r>
              <a:rPr lang="vi-VN" sz="2400" dirty="0" smtClean="0">
                <a:latin typeface="UTM Avo" panose="02040603050506020204" pitchFamily="18" charset="0"/>
              </a:rPr>
              <a:t>Nhà </a:t>
            </a:r>
            <a:r>
              <a:rPr lang="vi-VN" sz="2400" dirty="0">
                <a:latin typeface="UTM Avo" panose="02040603050506020204" pitchFamily="18" charset="0"/>
              </a:rPr>
              <a:t>tôi ở Hà Nội, cách Hồ Gươm không xa. </a:t>
            </a:r>
            <a:r>
              <a:rPr lang="vi-VN" sz="2400" dirty="0">
                <a:latin typeface="UTM Avo" panose="02040603050506020204" pitchFamily="18" charset="0"/>
              </a:rPr>
              <a:t>Từ trên cao nhìn xuống, mặt hồ như một chiếc gương bầu dục lớn, sáng long lanh.</a:t>
            </a:r>
          </a:p>
          <a:p>
            <a:pPr indent="272143">
              <a:lnSpc>
                <a:spcPct val="120000"/>
              </a:lnSpc>
            </a:pPr>
            <a:r>
              <a:rPr lang="en-US" sz="2400" dirty="0" smtClean="0">
                <a:latin typeface="UTM Avo" panose="02040603050506020204" pitchFamily="18" charset="0"/>
              </a:rPr>
              <a:t>        </a:t>
            </a:r>
            <a:r>
              <a:rPr lang="vi-VN" sz="2400" dirty="0" smtClean="0">
                <a:latin typeface="UTM Avo" panose="02040603050506020204" pitchFamily="18" charset="0"/>
              </a:rPr>
              <a:t>Cầu </a:t>
            </a:r>
            <a:r>
              <a:rPr lang="vi-VN" sz="2400" dirty="0">
                <a:latin typeface="UTM Avo" panose="02040603050506020204" pitchFamily="18" charset="0"/>
              </a:rPr>
              <a:t>Thê Húc màu son, cong cong như con tôm, dẫn vào đền Ngọc Sơn. </a:t>
            </a:r>
            <a:r>
              <a:rPr lang="vi-VN" sz="2400" dirty="0">
                <a:latin typeface="UTM Avo" panose="02040603050506020204" pitchFamily="18" charset="0"/>
              </a:rPr>
              <a:t>Mái đền lấp ló bên gốc đa già, rễ lá xum xuê. Xa một chút là Tháp Rùa, tường rêu cổ kính. Tháp xây trên gò đất giữa hồ, cỏ mọc xanh um.</a:t>
            </a:r>
          </a:p>
          <a:p>
            <a:pPr indent="272143" algn="just">
              <a:lnSpc>
                <a:spcPct val="120000"/>
              </a:lnSpc>
            </a:pPr>
            <a:r>
              <a:rPr lang="en-US" sz="2400" dirty="0" smtClean="0">
                <a:latin typeface="UTM Avo" panose="02040603050506020204" pitchFamily="18" charset="0"/>
              </a:rPr>
              <a:t>       </a:t>
            </a:r>
            <a:r>
              <a:rPr lang="vi-VN" sz="2400" dirty="0" smtClean="0">
                <a:latin typeface="UTM Avo" panose="02040603050506020204" pitchFamily="18" charset="0"/>
              </a:rPr>
              <a:t>Có </a:t>
            </a:r>
            <a:r>
              <a:rPr lang="vi-VN" sz="2400" dirty="0">
                <a:latin typeface="UTM Avo" panose="02040603050506020204" pitchFamily="18" charset="0"/>
              </a:rPr>
              <a:t>buổi, người ta thấy có con rùa lớn, đầu to như trái bưởi, nhô lên khỏi mặt nước. </a:t>
            </a:r>
            <a:r>
              <a:rPr lang="vi-VN" sz="2400" dirty="0">
                <a:latin typeface="UTM Avo" panose="02040603050506020204" pitchFamily="18" charset="0"/>
              </a:rPr>
              <a:t>Rùa như lắng nghe tiếng chuông đồng hồ trên tầng cao nhà bưu điện, buông từng tiếng ngân nga trong gió. </a:t>
            </a:r>
            <a:r>
              <a:rPr lang="vi-VN" sz="2400" dirty="0">
                <a:latin typeface="UTM Avo" panose="02040603050506020204" pitchFamily="18" charset="0"/>
              </a:rPr>
              <a:t>Tôi thầm nghĩ: không biết có phải rùa đã từng ngậm thanh kiếm của vua Lê thắng giặc đó không</a:t>
            </a:r>
            <a:r>
              <a:rPr lang="vi-VN" sz="2400" dirty="0" smtClean="0">
                <a:latin typeface="UTM Avo" panose="02040603050506020204" pitchFamily="18" charset="0"/>
              </a:rPr>
              <a:t>?</a:t>
            </a:r>
            <a:endParaRPr lang="en-US" sz="2400" dirty="0" smtClean="0">
              <a:latin typeface="UTM Avo" panose="02040603050506020204" pitchFamily="18" charset="0"/>
            </a:endParaRPr>
          </a:p>
          <a:p>
            <a:pPr indent="272143" algn="just">
              <a:lnSpc>
                <a:spcPct val="120000"/>
              </a:lnSpc>
            </a:pPr>
            <a:r>
              <a:rPr lang="en-US" sz="2400" dirty="0">
                <a:latin typeface="UTM Avo" panose="02040603050506020204" pitchFamily="18" charset="0"/>
              </a:rPr>
              <a:t> </a:t>
            </a:r>
            <a:r>
              <a:rPr lang="en-US" sz="2400" dirty="0" smtClean="0">
                <a:latin typeface="UTM Avo" panose="02040603050506020204" pitchFamily="18" charset="0"/>
              </a:rPr>
              <a:t>                                                                                 </a:t>
            </a:r>
            <a:r>
              <a:rPr lang="en-US" sz="1900" dirty="0" smtClean="0">
                <a:latin typeface="UTM Avo" panose="02040603050506020204" pitchFamily="18" charset="0"/>
              </a:rPr>
              <a:t>               </a:t>
            </a:r>
            <a:r>
              <a:rPr lang="vi-VN" sz="1900" dirty="0" smtClean="0">
                <a:latin typeface="UTM Avo" panose="02040603050506020204" pitchFamily="18" charset="0"/>
              </a:rPr>
              <a:t>(</a:t>
            </a:r>
            <a:r>
              <a:rPr lang="vi-VN" sz="1900" i="1" dirty="0">
                <a:latin typeface="UTM Avo" panose="02040603050506020204" pitchFamily="18" charset="0"/>
              </a:rPr>
              <a:t>Theo </a:t>
            </a:r>
            <a:r>
              <a:rPr lang="vi-VN" sz="1900" dirty="0">
                <a:latin typeface="UTM Avo" panose="02040603050506020204" pitchFamily="18" charset="0"/>
              </a:rPr>
              <a:t>Ngô Quân Miện)</a:t>
            </a:r>
          </a:p>
        </p:txBody>
      </p:sp>
      <p:sp>
        <p:nvSpPr>
          <p:cNvPr id="6" name="TextBox 5">
            <a:extLst>
              <a:ext uri="{FF2B5EF4-FFF2-40B4-BE49-F238E27FC236}">
                <a16:creationId xmlns:a16="http://schemas.microsoft.com/office/drawing/2014/main" xmlns="" id="{9DC896DB-F00F-4B35-AA0E-25BACE8F3BB7}"/>
              </a:ext>
            </a:extLst>
          </p:cNvPr>
          <p:cNvSpPr txBox="1"/>
          <p:nvPr/>
        </p:nvSpPr>
        <p:spPr>
          <a:xfrm>
            <a:off x="3375662" y="1578252"/>
            <a:ext cx="5534809" cy="648748"/>
          </a:xfrm>
          <a:prstGeom prst="rect">
            <a:avLst/>
          </a:prstGeom>
          <a:noFill/>
        </p:spPr>
        <p:txBody>
          <a:bodyPr wrap="square" lIns="145143" tIns="72571" rIns="145143" bIns="72571" rtlCol="0">
            <a:spAutoFit/>
          </a:bodyPr>
          <a:lstStyle/>
          <a:p>
            <a:pPr algn="ctr">
              <a:lnSpc>
                <a:spcPct val="150000"/>
              </a:lnSpc>
            </a:pPr>
            <a:r>
              <a:rPr lang="vi-VN" sz="2500" b="1" dirty="0">
                <a:solidFill>
                  <a:srgbClr val="FF0000"/>
                </a:solidFill>
                <a:latin typeface="UTM Avo" panose="02040603050506020204" pitchFamily="18" charset="0"/>
              </a:rPr>
              <a:t>HỒ GƯƠM</a:t>
            </a:r>
            <a:endParaRPr lang="en-US" sz="2500" b="1" dirty="0">
              <a:solidFill>
                <a:srgbClr val="FF0000"/>
              </a:solidFill>
              <a:latin typeface="UTM Avo" panose="02040603050506020204" pitchFamily="18" charset="0"/>
            </a:endParaRPr>
          </a:p>
        </p:txBody>
      </p:sp>
      <p:sp>
        <p:nvSpPr>
          <p:cNvPr id="12" name="TextBox 11">
            <a:extLst>
              <a:ext uri="{FF2B5EF4-FFF2-40B4-BE49-F238E27FC236}">
                <a16:creationId xmlns="" xmlns:a16="http://schemas.microsoft.com/office/drawing/2014/main" id="{C33E36AB-714E-4BC3-850C-E6AC6384CFB5}"/>
              </a:ext>
            </a:extLst>
          </p:cNvPr>
          <p:cNvSpPr txBox="1"/>
          <p:nvPr/>
        </p:nvSpPr>
        <p:spPr>
          <a:xfrm>
            <a:off x="217526" y="9934"/>
            <a:ext cx="9546029" cy="792890"/>
          </a:xfrm>
          <a:prstGeom prst="rect">
            <a:avLst/>
          </a:prstGeom>
          <a:noFill/>
        </p:spPr>
        <p:txBody>
          <a:bodyPr wrap="square" lIns="145143" tIns="72571" rIns="145143" bIns="72571" rtlCol="0">
            <a:spAutoFit/>
          </a:bodyPr>
          <a:lstStyle/>
          <a:p>
            <a:pPr algn="just">
              <a:lnSpc>
                <a:spcPct val="150000"/>
              </a:lnSpc>
            </a:pPr>
            <a:r>
              <a:rPr lang="en-US" sz="2800" b="1" dirty="0">
                <a:solidFill>
                  <a:srgbClr val="FF0000"/>
                </a:solidFill>
                <a:latin typeface="UTM Avo" panose="02040603050506020204" pitchFamily="18" charset="0"/>
              </a:rPr>
              <a:t>3</a:t>
            </a:r>
            <a:r>
              <a:rPr lang="vi-VN" sz="2800" b="1" dirty="0" smtClean="0">
                <a:solidFill>
                  <a:srgbClr val="FF0000"/>
                </a:solidFill>
                <a:latin typeface="UTM Avo" panose="02040603050506020204" pitchFamily="18" charset="0"/>
              </a:rPr>
              <a:t>. </a:t>
            </a:r>
            <a:r>
              <a:rPr lang="en-US" sz="2800" b="1" dirty="0" err="1" smtClean="0">
                <a:solidFill>
                  <a:srgbClr val="0070C0"/>
                </a:solidFill>
                <a:latin typeface="UTM Avo" panose="02040603050506020204" pitchFamily="18" charset="0"/>
              </a:rPr>
              <a:t>Nói</a:t>
            </a:r>
            <a:r>
              <a:rPr lang="en-US" sz="2800" b="1" dirty="0" smtClean="0">
                <a:solidFill>
                  <a:srgbClr val="0070C0"/>
                </a:solidFill>
                <a:latin typeface="UTM Avo" panose="02040603050506020204" pitchFamily="18" charset="0"/>
              </a:rPr>
              <a:t> 1 - 2 </a:t>
            </a:r>
            <a:r>
              <a:rPr lang="en-US" sz="2800" b="1" dirty="0" err="1" smtClean="0">
                <a:solidFill>
                  <a:srgbClr val="0070C0"/>
                </a:solidFill>
                <a:latin typeface="UTM Avo" panose="02040603050506020204" pitchFamily="18" charset="0"/>
              </a:rPr>
              <a:t>câu</a:t>
            </a:r>
            <a:r>
              <a:rPr lang="en-US" sz="2800" b="1" dirty="0" smtClean="0">
                <a:solidFill>
                  <a:srgbClr val="0070C0"/>
                </a:solidFill>
                <a:latin typeface="UTM Avo" panose="02040603050506020204" pitchFamily="18" charset="0"/>
              </a:rPr>
              <a:t> </a:t>
            </a:r>
            <a:r>
              <a:rPr lang="en-US" sz="2800" b="1" dirty="0" err="1" smtClean="0">
                <a:solidFill>
                  <a:srgbClr val="0070C0"/>
                </a:solidFill>
                <a:latin typeface="UTM Avo" panose="02040603050506020204" pitchFamily="18" charset="0"/>
              </a:rPr>
              <a:t>giới</a:t>
            </a:r>
            <a:r>
              <a:rPr lang="en-US" sz="2800" b="1" dirty="0" smtClean="0">
                <a:solidFill>
                  <a:srgbClr val="0070C0"/>
                </a:solidFill>
                <a:latin typeface="UTM Avo" panose="02040603050506020204" pitchFamily="18" charset="0"/>
              </a:rPr>
              <a:t> </a:t>
            </a:r>
            <a:r>
              <a:rPr lang="en-US" sz="2800" b="1" dirty="0" err="1" smtClean="0">
                <a:solidFill>
                  <a:srgbClr val="0070C0"/>
                </a:solidFill>
                <a:latin typeface="UTM Avo" panose="02040603050506020204" pitchFamily="18" charset="0"/>
              </a:rPr>
              <a:t>thiệu</a:t>
            </a:r>
            <a:r>
              <a:rPr lang="en-US" sz="2800" b="1" dirty="0" smtClean="0">
                <a:solidFill>
                  <a:srgbClr val="0070C0"/>
                </a:solidFill>
                <a:latin typeface="UTM Avo" panose="02040603050506020204" pitchFamily="18" charset="0"/>
              </a:rPr>
              <a:t> </a:t>
            </a:r>
            <a:r>
              <a:rPr lang="en-US" sz="2800" b="1" dirty="0" err="1" smtClean="0">
                <a:solidFill>
                  <a:srgbClr val="0070C0"/>
                </a:solidFill>
                <a:latin typeface="UTM Avo" panose="02040603050506020204" pitchFamily="18" charset="0"/>
              </a:rPr>
              <a:t>về</a:t>
            </a:r>
            <a:r>
              <a:rPr lang="en-US" sz="2800" b="1" dirty="0" smtClean="0">
                <a:solidFill>
                  <a:srgbClr val="0070C0"/>
                </a:solidFill>
                <a:latin typeface="UTM Avo" panose="02040603050506020204" pitchFamily="18" charset="0"/>
              </a:rPr>
              <a:t> </a:t>
            </a:r>
            <a:r>
              <a:rPr lang="en-US" sz="2800" b="1" dirty="0" err="1" smtClean="0">
                <a:solidFill>
                  <a:srgbClr val="0070C0"/>
                </a:solidFill>
                <a:latin typeface="UTM Avo" panose="02040603050506020204" pitchFamily="18" charset="0"/>
              </a:rPr>
              <a:t>Tháp</a:t>
            </a:r>
            <a:r>
              <a:rPr lang="en-US" sz="2800" b="1" dirty="0" smtClean="0">
                <a:solidFill>
                  <a:srgbClr val="0070C0"/>
                </a:solidFill>
                <a:latin typeface="UTM Avo" panose="02040603050506020204" pitchFamily="18" charset="0"/>
              </a:rPr>
              <a:t> </a:t>
            </a:r>
            <a:r>
              <a:rPr lang="en-US" sz="2800" b="1" dirty="0" err="1" smtClean="0">
                <a:solidFill>
                  <a:srgbClr val="0070C0"/>
                </a:solidFill>
                <a:latin typeface="UTM Avo" panose="02040603050506020204" pitchFamily="18" charset="0"/>
              </a:rPr>
              <a:t>Rùa</a:t>
            </a:r>
            <a:r>
              <a:rPr lang="en-US" sz="2800" b="1" dirty="0" smtClean="0">
                <a:solidFill>
                  <a:srgbClr val="0070C0"/>
                </a:solidFill>
                <a:latin typeface="UTM Avo" panose="02040603050506020204" pitchFamily="18" charset="0"/>
              </a:rPr>
              <a:t>.</a:t>
            </a:r>
            <a:endParaRPr lang="vi-VN" sz="2800" b="1" dirty="0">
              <a:solidFill>
                <a:srgbClr val="0070C0"/>
              </a:solidFill>
              <a:latin typeface="UTM Avo" panose="02040603050506020204" pitchFamily="18" charset="0"/>
            </a:endParaRPr>
          </a:p>
        </p:txBody>
      </p:sp>
      <p:sp>
        <p:nvSpPr>
          <p:cNvPr id="14" name="TextBox 13">
            <a:extLst>
              <a:ext uri="{FF2B5EF4-FFF2-40B4-BE49-F238E27FC236}">
                <a16:creationId xmlns:a16="http://schemas.microsoft.com/office/drawing/2014/main" xmlns="" id="{43DB0D57-E4C1-4E80-8664-1A0205E2CF88}"/>
              </a:ext>
            </a:extLst>
          </p:cNvPr>
          <p:cNvSpPr txBox="1"/>
          <p:nvPr/>
        </p:nvSpPr>
        <p:spPr>
          <a:xfrm>
            <a:off x="8791781" y="3518465"/>
            <a:ext cx="3052556" cy="589758"/>
          </a:xfrm>
          <a:prstGeom prst="rect">
            <a:avLst/>
          </a:prstGeom>
          <a:noFill/>
        </p:spPr>
        <p:txBody>
          <a:bodyPr wrap="square" lIns="145143" tIns="72571" rIns="145143" bIns="72571" rtlCol="0">
            <a:spAutoFit/>
          </a:bodyPr>
          <a:lstStyle/>
          <a:p>
            <a:pPr indent="272143">
              <a:lnSpc>
                <a:spcPct val="120000"/>
              </a:lnSpc>
            </a:pPr>
            <a:r>
              <a:rPr lang="en-US" sz="2400" dirty="0" err="1" smtClean="0">
                <a:solidFill>
                  <a:srgbClr val="FF0000"/>
                </a:solidFill>
                <a:latin typeface="UTM Avo" panose="02040603050506020204" pitchFamily="18" charset="0"/>
              </a:rPr>
              <a:t>Tháp</a:t>
            </a:r>
            <a:r>
              <a:rPr lang="en-US" sz="2400" dirty="0" smtClean="0">
                <a:solidFill>
                  <a:srgbClr val="FF0000"/>
                </a:solidFill>
                <a:latin typeface="UTM Avo" panose="02040603050506020204" pitchFamily="18" charset="0"/>
              </a:rPr>
              <a:t> </a:t>
            </a:r>
            <a:r>
              <a:rPr lang="en-US" sz="2400" dirty="0" err="1" smtClean="0">
                <a:solidFill>
                  <a:srgbClr val="FF0000"/>
                </a:solidFill>
                <a:latin typeface="UTM Avo" panose="02040603050506020204" pitchFamily="18" charset="0"/>
              </a:rPr>
              <a:t>Rùa</a:t>
            </a:r>
            <a:r>
              <a:rPr lang="en-US" sz="2400" dirty="0" smtClean="0">
                <a:solidFill>
                  <a:srgbClr val="FF0000"/>
                </a:solidFill>
                <a:latin typeface="UTM Avo" panose="02040603050506020204" pitchFamily="18" charset="0"/>
              </a:rPr>
              <a:t>, </a:t>
            </a:r>
            <a:r>
              <a:rPr lang="en-US" sz="2400" dirty="0" err="1" smtClean="0">
                <a:solidFill>
                  <a:srgbClr val="FF0000"/>
                </a:solidFill>
                <a:latin typeface="UTM Avo" panose="02040603050506020204" pitchFamily="18" charset="0"/>
              </a:rPr>
              <a:t>tường</a:t>
            </a:r>
            <a:endParaRPr lang="vi-VN" sz="2400" dirty="0">
              <a:solidFill>
                <a:srgbClr val="FF0000"/>
              </a:solidFill>
              <a:latin typeface="UTM Avo" panose="02040603050506020204" pitchFamily="18" charset="0"/>
            </a:endParaRPr>
          </a:p>
        </p:txBody>
      </p:sp>
      <p:sp>
        <p:nvSpPr>
          <p:cNvPr id="7" name="TextBox 6">
            <a:extLst>
              <a:ext uri="{FF2B5EF4-FFF2-40B4-BE49-F238E27FC236}">
                <a16:creationId xmlns:a16="http://schemas.microsoft.com/office/drawing/2014/main" xmlns="" id="{43DB0D57-E4C1-4E80-8664-1A0205E2CF88}"/>
              </a:ext>
            </a:extLst>
          </p:cNvPr>
          <p:cNvSpPr txBox="1"/>
          <p:nvPr/>
        </p:nvSpPr>
        <p:spPr>
          <a:xfrm>
            <a:off x="-271472" y="3965343"/>
            <a:ext cx="11352494" cy="589758"/>
          </a:xfrm>
          <a:prstGeom prst="rect">
            <a:avLst/>
          </a:prstGeom>
          <a:noFill/>
        </p:spPr>
        <p:txBody>
          <a:bodyPr wrap="square" lIns="145143" tIns="72571" rIns="145143" bIns="72571" rtlCol="0">
            <a:spAutoFit/>
          </a:bodyPr>
          <a:lstStyle/>
          <a:p>
            <a:pPr indent="272143">
              <a:lnSpc>
                <a:spcPct val="120000"/>
              </a:lnSpc>
            </a:pPr>
            <a:r>
              <a:rPr lang="en-US" sz="2400" dirty="0" err="1">
                <a:solidFill>
                  <a:srgbClr val="FF0000"/>
                </a:solidFill>
                <a:latin typeface="UTM Avo" panose="02040603050506020204" pitchFamily="18" charset="0"/>
              </a:rPr>
              <a:t>r</a:t>
            </a:r>
            <a:r>
              <a:rPr lang="en-US" sz="2400" dirty="0" err="1" smtClean="0">
                <a:solidFill>
                  <a:srgbClr val="FF0000"/>
                </a:solidFill>
                <a:latin typeface="UTM Avo" panose="02040603050506020204" pitchFamily="18" charset="0"/>
              </a:rPr>
              <a:t>êu</a:t>
            </a:r>
            <a:r>
              <a:rPr lang="en-US" sz="2400" dirty="0" smtClean="0">
                <a:solidFill>
                  <a:srgbClr val="FF0000"/>
                </a:solidFill>
                <a:latin typeface="UTM Avo" panose="02040603050506020204" pitchFamily="18" charset="0"/>
              </a:rPr>
              <a:t> </a:t>
            </a:r>
            <a:r>
              <a:rPr lang="en-US" sz="2400" dirty="0" err="1" smtClean="0">
                <a:solidFill>
                  <a:srgbClr val="FF0000"/>
                </a:solidFill>
                <a:latin typeface="UTM Avo" panose="02040603050506020204" pitchFamily="18" charset="0"/>
              </a:rPr>
              <a:t>cổ</a:t>
            </a:r>
            <a:r>
              <a:rPr lang="en-US" sz="2400" dirty="0" smtClean="0">
                <a:solidFill>
                  <a:srgbClr val="FF0000"/>
                </a:solidFill>
                <a:latin typeface="UTM Avo" panose="02040603050506020204" pitchFamily="18" charset="0"/>
              </a:rPr>
              <a:t> </a:t>
            </a:r>
            <a:r>
              <a:rPr lang="en-US" sz="2400" dirty="0" err="1" smtClean="0">
                <a:solidFill>
                  <a:srgbClr val="FF0000"/>
                </a:solidFill>
                <a:latin typeface="UTM Avo" panose="02040603050506020204" pitchFamily="18" charset="0"/>
              </a:rPr>
              <a:t>kính</a:t>
            </a:r>
            <a:r>
              <a:rPr lang="en-US" sz="2400" dirty="0" smtClean="0">
                <a:solidFill>
                  <a:srgbClr val="FF0000"/>
                </a:solidFill>
                <a:latin typeface="UTM Avo" panose="02040603050506020204" pitchFamily="18" charset="0"/>
              </a:rPr>
              <a:t>. </a:t>
            </a:r>
            <a:r>
              <a:rPr lang="en-US" sz="2400" dirty="0" err="1" smtClean="0">
                <a:solidFill>
                  <a:srgbClr val="FF0000"/>
                </a:solidFill>
                <a:latin typeface="UTM Avo" panose="02040603050506020204" pitchFamily="18" charset="0"/>
              </a:rPr>
              <a:t>Tháp</a:t>
            </a:r>
            <a:r>
              <a:rPr lang="en-US" sz="2400" dirty="0" smtClean="0">
                <a:solidFill>
                  <a:srgbClr val="FF0000"/>
                </a:solidFill>
                <a:latin typeface="UTM Avo" panose="02040603050506020204" pitchFamily="18" charset="0"/>
              </a:rPr>
              <a:t> </a:t>
            </a:r>
            <a:r>
              <a:rPr lang="en-US" sz="2400" dirty="0" err="1" smtClean="0">
                <a:solidFill>
                  <a:srgbClr val="FF0000"/>
                </a:solidFill>
                <a:latin typeface="UTM Avo" panose="02040603050506020204" pitchFamily="18" charset="0"/>
              </a:rPr>
              <a:t>xây</a:t>
            </a:r>
            <a:r>
              <a:rPr lang="en-US" sz="2400" dirty="0" smtClean="0">
                <a:solidFill>
                  <a:srgbClr val="FF0000"/>
                </a:solidFill>
                <a:latin typeface="UTM Avo" panose="02040603050506020204" pitchFamily="18" charset="0"/>
              </a:rPr>
              <a:t> </a:t>
            </a:r>
            <a:r>
              <a:rPr lang="en-US" sz="2400" dirty="0" err="1" smtClean="0">
                <a:solidFill>
                  <a:srgbClr val="FF0000"/>
                </a:solidFill>
                <a:latin typeface="UTM Avo" panose="02040603050506020204" pitchFamily="18" charset="0"/>
              </a:rPr>
              <a:t>trên</a:t>
            </a:r>
            <a:r>
              <a:rPr lang="en-US" sz="2400" dirty="0" smtClean="0">
                <a:solidFill>
                  <a:srgbClr val="FF0000"/>
                </a:solidFill>
                <a:latin typeface="UTM Avo" panose="02040603050506020204" pitchFamily="18" charset="0"/>
              </a:rPr>
              <a:t> </a:t>
            </a:r>
            <a:r>
              <a:rPr lang="en-US" sz="2400" dirty="0" err="1" smtClean="0">
                <a:solidFill>
                  <a:srgbClr val="FF0000"/>
                </a:solidFill>
                <a:latin typeface="UTM Avo" panose="02040603050506020204" pitchFamily="18" charset="0"/>
              </a:rPr>
              <a:t>gò</a:t>
            </a:r>
            <a:r>
              <a:rPr lang="en-US" sz="2400" dirty="0" smtClean="0">
                <a:solidFill>
                  <a:srgbClr val="FF0000"/>
                </a:solidFill>
                <a:latin typeface="UTM Avo" panose="02040603050506020204" pitchFamily="18" charset="0"/>
              </a:rPr>
              <a:t> </a:t>
            </a:r>
            <a:r>
              <a:rPr lang="en-US" sz="2400" dirty="0" err="1" smtClean="0">
                <a:solidFill>
                  <a:srgbClr val="FF0000"/>
                </a:solidFill>
                <a:latin typeface="UTM Avo" panose="02040603050506020204" pitchFamily="18" charset="0"/>
              </a:rPr>
              <a:t>đất</a:t>
            </a:r>
            <a:r>
              <a:rPr lang="en-US" sz="2400" dirty="0" smtClean="0">
                <a:solidFill>
                  <a:srgbClr val="FF0000"/>
                </a:solidFill>
                <a:latin typeface="UTM Avo" panose="02040603050506020204" pitchFamily="18" charset="0"/>
              </a:rPr>
              <a:t> </a:t>
            </a:r>
            <a:r>
              <a:rPr lang="en-US" sz="2400" dirty="0" err="1" smtClean="0">
                <a:solidFill>
                  <a:srgbClr val="FF0000"/>
                </a:solidFill>
                <a:latin typeface="UTM Avo" panose="02040603050506020204" pitchFamily="18" charset="0"/>
              </a:rPr>
              <a:t>giữa</a:t>
            </a:r>
            <a:r>
              <a:rPr lang="en-US" sz="2400" dirty="0" smtClean="0">
                <a:solidFill>
                  <a:srgbClr val="FF0000"/>
                </a:solidFill>
                <a:latin typeface="UTM Avo" panose="02040603050506020204" pitchFamily="18" charset="0"/>
              </a:rPr>
              <a:t> </a:t>
            </a:r>
            <a:r>
              <a:rPr lang="en-US" sz="2400" dirty="0" err="1" smtClean="0">
                <a:solidFill>
                  <a:srgbClr val="FF0000"/>
                </a:solidFill>
                <a:latin typeface="UTM Avo" panose="02040603050506020204" pitchFamily="18" charset="0"/>
              </a:rPr>
              <a:t>hồ</a:t>
            </a:r>
            <a:r>
              <a:rPr lang="en-US" sz="2400" dirty="0" smtClean="0">
                <a:solidFill>
                  <a:srgbClr val="FF0000"/>
                </a:solidFill>
                <a:latin typeface="UTM Avo" panose="02040603050506020204" pitchFamily="18" charset="0"/>
              </a:rPr>
              <a:t>, </a:t>
            </a:r>
            <a:r>
              <a:rPr lang="en-US" sz="2400" dirty="0" err="1" smtClean="0">
                <a:solidFill>
                  <a:srgbClr val="FF0000"/>
                </a:solidFill>
                <a:latin typeface="UTM Avo" panose="02040603050506020204" pitchFamily="18" charset="0"/>
              </a:rPr>
              <a:t>cỏ</a:t>
            </a:r>
            <a:r>
              <a:rPr lang="en-US" sz="2400" dirty="0" smtClean="0">
                <a:solidFill>
                  <a:srgbClr val="FF0000"/>
                </a:solidFill>
                <a:latin typeface="UTM Avo" panose="02040603050506020204" pitchFamily="18" charset="0"/>
              </a:rPr>
              <a:t> </a:t>
            </a:r>
            <a:r>
              <a:rPr lang="en-US" sz="2400" dirty="0" err="1" smtClean="0">
                <a:solidFill>
                  <a:srgbClr val="FF0000"/>
                </a:solidFill>
                <a:latin typeface="UTM Avo" panose="02040603050506020204" pitchFamily="18" charset="0"/>
              </a:rPr>
              <a:t>mọc</a:t>
            </a:r>
            <a:r>
              <a:rPr lang="en-US" sz="2400" dirty="0" smtClean="0">
                <a:solidFill>
                  <a:srgbClr val="FF0000"/>
                </a:solidFill>
                <a:latin typeface="UTM Avo" panose="02040603050506020204" pitchFamily="18" charset="0"/>
              </a:rPr>
              <a:t> </a:t>
            </a:r>
            <a:r>
              <a:rPr lang="en-US" sz="2400" dirty="0" err="1" smtClean="0">
                <a:solidFill>
                  <a:srgbClr val="FF0000"/>
                </a:solidFill>
                <a:latin typeface="UTM Avo" panose="02040603050506020204" pitchFamily="18" charset="0"/>
              </a:rPr>
              <a:t>xanh</a:t>
            </a:r>
            <a:r>
              <a:rPr lang="en-US" sz="2400" dirty="0" smtClean="0">
                <a:solidFill>
                  <a:srgbClr val="FF0000"/>
                </a:solidFill>
                <a:latin typeface="UTM Avo" panose="02040603050506020204" pitchFamily="18" charset="0"/>
              </a:rPr>
              <a:t> um.</a:t>
            </a:r>
            <a:endParaRPr lang="vi-VN" sz="2400" dirty="0">
              <a:solidFill>
                <a:srgbClr val="FF0000"/>
              </a:solidFill>
              <a:latin typeface="UTM Avo" panose="02040603050506020204" pitchFamily="18" charset="0"/>
            </a:endParaRPr>
          </a:p>
        </p:txBody>
      </p:sp>
      <p:sp>
        <p:nvSpPr>
          <p:cNvPr id="8" name="TextBox 7">
            <a:extLst>
              <a:ext uri="{FF2B5EF4-FFF2-40B4-BE49-F238E27FC236}">
                <a16:creationId xmlns:a16="http://schemas.microsoft.com/office/drawing/2014/main" xmlns="" id="{43DB0D57-E4C1-4E80-8664-1A0205E2CF88}"/>
              </a:ext>
            </a:extLst>
          </p:cNvPr>
          <p:cNvSpPr txBox="1"/>
          <p:nvPr/>
        </p:nvSpPr>
        <p:spPr>
          <a:xfrm>
            <a:off x="141155" y="752367"/>
            <a:ext cx="11909818" cy="1121506"/>
          </a:xfrm>
          <a:prstGeom prst="rect">
            <a:avLst/>
          </a:prstGeom>
          <a:noFill/>
        </p:spPr>
        <p:txBody>
          <a:bodyPr wrap="square" lIns="145143" tIns="72571" rIns="145143" bIns="72571" rtlCol="0">
            <a:spAutoFit/>
          </a:bodyPr>
          <a:lstStyle/>
          <a:p>
            <a:pPr indent="272143">
              <a:lnSpc>
                <a:spcPct val="120000"/>
              </a:lnSpc>
            </a:pPr>
            <a:r>
              <a:rPr lang="en-US" sz="2800" dirty="0" err="1" smtClean="0">
                <a:solidFill>
                  <a:srgbClr val="FF0000"/>
                </a:solidFill>
                <a:latin typeface="UTM Avo" panose="02040603050506020204" pitchFamily="18" charset="0"/>
              </a:rPr>
              <a:t>Tháp</a:t>
            </a:r>
            <a:r>
              <a:rPr lang="en-US" sz="2800" dirty="0" smtClean="0">
                <a:solidFill>
                  <a:srgbClr val="FF0000"/>
                </a:solidFill>
                <a:latin typeface="UTM Avo" panose="02040603050506020204" pitchFamily="18" charset="0"/>
              </a:rPr>
              <a:t> </a:t>
            </a:r>
            <a:r>
              <a:rPr lang="en-US" sz="2800" dirty="0" err="1" smtClean="0">
                <a:solidFill>
                  <a:srgbClr val="FF0000"/>
                </a:solidFill>
                <a:latin typeface="UTM Avo" panose="02040603050506020204" pitchFamily="18" charset="0"/>
              </a:rPr>
              <a:t>Rùa</a:t>
            </a:r>
            <a:r>
              <a:rPr lang="en-US" sz="2800" dirty="0" smtClean="0">
                <a:solidFill>
                  <a:srgbClr val="FF0000"/>
                </a:solidFill>
                <a:latin typeface="UTM Avo" panose="02040603050506020204" pitchFamily="18" charset="0"/>
              </a:rPr>
              <a:t> ở </a:t>
            </a:r>
            <a:r>
              <a:rPr lang="en-US" sz="2800" dirty="0" err="1" smtClean="0">
                <a:solidFill>
                  <a:srgbClr val="FF0000"/>
                </a:solidFill>
                <a:latin typeface="UTM Avo" panose="02040603050506020204" pitchFamily="18" charset="0"/>
              </a:rPr>
              <a:t>Hồ</a:t>
            </a:r>
            <a:r>
              <a:rPr lang="en-US" sz="2800" dirty="0" smtClean="0">
                <a:solidFill>
                  <a:srgbClr val="FF0000"/>
                </a:solidFill>
                <a:latin typeface="UTM Avo" panose="02040603050506020204" pitchFamily="18" charset="0"/>
              </a:rPr>
              <a:t> </a:t>
            </a:r>
            <a:r>
              <a:rPr lang="en-US" sz="2800" dirty="0" err="1" smtClean="0">
                <a:solidFill>
                  <a:srgbClr val="FF0000"/>
                </a:solidFill>
                <a:latin typeface="UTM Avo" panose="02040603050506020204" pitchFamily="18" charset="0"/>
              </a:rPr>
              <a:t>Gươm</a:t>
            </a:r>
            <a:r>
              <a:rPr lang="en-US" sz="2800" dirty="0" smtClean="0">
                <a:solidFill>
                  <a:srgbClr val="FF0000"/>
                </a:solidFill>
                <a:latin typeface="UTM Avo" panose="02040603050506020204" pitchFamily="18" charset="0"/>
              </a:rPr>
              <a:t>. </a:t>
            </a:r>
            <a:r>
              <a:rPr lang="en-US" sz="2800" dirty="0" err="1" smtClean="0">
                <a:solidFill>
                  <a:srgbClr val="FF0000"/>
                </a:solidFill>
                <a:latin typeface="UTM Avo" panose="02040603050506020204" pitchFamily="18" charset="0"/>
              </a:rPr>
              <a:t>Tháp</a:t>
            </a:r>
            <a:r>
              <a:rPr lang="en-US" sz="2800" dirty="0" smtClean="0">
                <a:solidFill>
                  <a:srgbClr val="FF0000"/>
                </a:solidFill>
                <a:latin typeface="UTM Avo" panose="02040603050506020204" pitchFamily="18" charset="0"/>
              </a:rPr>
              <a:t> </a:t>
            </a:r>
            <a:r>
              <a:rPr lang="en-US" sz="2800" dirty="0" err="1" smtClean="0">
                <a:solidFill>
                  <a:srgbClr val="FF0000"/>
                </a:solidFill>
                <a:latin typeface="UTM Avo" panose="02040603050506020204" pitchFamily="18" charset="0"/>
              </a:rPr>
              <a:t>được</a:t>
            </a:r>
            <a:r>
              <a:rPr lang="en-US" sz="2800" dirty="0" smtClean="0">
                <a:solidFill>
                  <a:srgbClr val="FF0000"/>
                </a:solidFill>
                <a:latin typeface="UTM Avo" panose="02040603050506020204" pitchFamily="18" charset="0"/>
              </a:rPr>
              <a:t> </a:t>
            </a:r>
            <a:r>
              <a:rPr lang="en-US" sz="2800" dirty="0" err="1" smtClean="0">
                <a:solidFill>
                  <a:srgbClr val="FF0000"/>
                </a:solidFill>
                <a:latin typeface="UTM Avo" panose="02040603050506020204" pitchFamily="18" charset="0"/>
              </a:rPr>
              <a:t>xây</a:t>
            </a:r>
            <a:r>
              <a:rPr lang="en-US" sz="2800" dirty="0" smtClean="0">
                <a:solidFill>
                  <a:srgbClr val="FF0000"/>
                </a:solidFill>
                <a:latin typeface="UTM Avo" panose="02040603050506020204" pitchFamily="18" charset="0"/>
              </a:rPr>
              <a:t> </a:t>
            </a:r>
            <a:r>
              <a:rPr lang="en-US" sz="2800" dirty="0" err="1" smtClean="0">
                <a:solidFill>
                  <a:srgbClr val="FF0000"/>
                </a:solidFill>
                <a:latin typeface="UTM Avo" panose="02040603050506020204" pitchFamily="18" charset="0"/>
              </a:rPr>
              <a:t>trên</a:t>
            </a:r>
            <a:r>
              <a:rPr lang="en-US" sz="2800" dirty="0" smtClean="0">
                <a:solidFill>
                  <a:srgbClr val="FF0000"/>
                </a:solidFill>
                <a:latin typeface="UTM Avo" panose="02040603050506020204" pitchFamily="18" charset="0"/>
              </a:rPr>
              <a:t> </a:t>
            </a:r>
            <a:r>
              <a:rPr lang="en-US" sz="2800" dirty="0" err="1" smtClean="0">
                <a:solidFill>
                  <a:srgbClr val="FF0000"/>
                </a:solidFill>
                <a:latin typeface="UTM Avo" panose="02040603050506020204" pitchFamily="18" charset="0"/>
              </a:rPr>
              <a:t>gò</a:t>
            </a:r>
            <a:r>
              <a:rPr lang="en-US" sz="2800" dirty="0" smtClean="0">
                <a:solidFill>
                  <a:srgbClr val="FF0000"/>
                </a:solidFill>
                <a:latin typeface="UTM Avo" panose="02040603050506020204" pitchFamily="18" charset="0"/>
              </a:rPr>
              <a:t> </a:t>
            </a:r>
            <a:r>
              <a:rPr lang="en-US" sz="2800" dirty="0" err="1" smtClean="0">
                <a:solidFill>
                  <a:srgbClr val="FF0000"/>
                </a:solidFill>
                <a:latin typeface="UTM Avo" panose="02040603050506020204" pitchFamily="18" charset="0"/>
              </a:rPr>
              <a:t>đất</a:t>
            </a:r>
            <a:r>
              <a:rPr lang="en-US" sz="2800" dirty="0" smtClean="0">
                <a:solidFill>
                  <a:srgbClr val="FF0000"/>
                </a:solidFill>
                <a:latin typeface="UTM Avo" panose="02040603050506020204" pitchFamily="18" charset="0"/>
              </a:rPr>
              <a:t> </a:t>
            </a:r>
            <a:r>
              <a:rPr lang="en-US" sz="2800" dirty="0" err="1" smtClean="0">
                <a:solidFill>
                  <a:srgbClr val="FF0000"/>
                </a:solidFill>
                <a:latin typeface="UTM Avo" panose="02040603050506020204" pitchFamily="18" charset="0"/>
              </a:rPr>
              <a:t>giữa</a:t>
            </a:r>
            <a:r>
              <a:rPr lang="en-US" sz="2800" dirty="0" smtClean="0">
                <a:solidFill>
                  <a:srgbClr val="FF0000"/>
                </a:solidFill>
                <a:latin typeface="UTM Avo" panose="02040603050506020204" pitchFamily="18" charset="0"/>
              </a:rPr>
              <a:t> </a:t>
            </a:r>
            <a:r>
              <a:rPr lang="en-US" sz="2800" dirty="0" err="1" smtClean="0">
                <a:solidFill>
                  <a:srgbClr val="FF0000"/>
                </a:solidFill>
                <a:latin typeface="UTM Avo" panose="02040603050506020204" pitchFamily="18" charset="0"/>
              </a:rPr>
              <a:t>hồ</a:t>
            </a:r>
            <a:r>
              <a:rPr lang="en-US" sz="2800" dirty="0" smtClean="0">
                <a:solidFill>
                  <a:srgbClr val="FF0000"/>
                </a:solidFill>
                <a:latin typeface="UTM Avo" panose="02040603050506020204" pitchFamily="18" charset="0"/>
              </a:rPr>
              <a:t>, </a:t>
            </a:r>
            <a:r>
              <a:rPr lang="en-US" sz="2800" dirty="0" err="1" smtClean="0">
                <a:solidFill>
                  <a:srgbClr val="FF0000"/>
                </a:solidFill>
                <a:latin typeface="UTM Avo" panose="02040603050506020204" pitchFamily="18" charset="0"/>
              </a:rPr>
              <a:t>có</a:t>
            </a:r>
            <a:r>
              <a:rPr lang="en-US" sz="2800" dirty="0" smtClean="0">
                <a:solidFill>
                  <a:srgbClr val="FF0000"/>
                </a:solidFill>
                <a:latin typeface="UTM Avo" panose="02040603050506020204" pitchFamily="18" charset="0"/>
              </a:rPr>
              <a:t> </a:t>
            </a:r>
            <a:r>
              <a:rPr lang="en-US" sz="2800" dirty="0" err="1" smtClean="0">
                <a:solidFill>
                  <a:srgbClr val="FF0000"/>
                </a:solidFill>
                <a:latin typeface="UTM Avo" panose="02040603050506020204" pitchFamily="18" charset="0"/>
              </a:rPr>
              <a:t>tường</a:t>
            </a:r>
            <a:r>
              <a:rPr lang="en-US" sz="2800" dirty="0" smtClean="0">
                <a:solidFill>
                  <a:srgbClr val="FF0000"/>
                </a:solidFill>
                <a:latin typeface="UTM Avo" panose="02040603050506020204" pitchFamily="18" charset="0"/>
              </a:rPr>
              <a:t> </a:t>
            </a:r>
            <a:r>
              <a:rPr lang="en-US" sz="2800" dirty="0" err="1" smtClean="0">
                <a:solidFill>
                  <a:srgbClr val="FF0000"/>
                </a:solidFill>
                <a:latin typeface="UTM Avo" panose="02040603050506020204" pitchFamily="18" charset="0"/>
              </a:rPr>
              <a:t>rêu</a:t>
            </a:r>
            <a:r>
              <a:rPr lang="en-US" sz="2800" dirty="0" smtClean="0">
                <a:solidFill>
                  <a:srgbClr val="FF0000"/>
                </a:solidFill>
                <a:latin typeface="UTM Avo" panose="02040603050506020204" pitchFamily="18" charset="0"/>
              </a:rPr>
              <a:t> </a:t>
            </a:r>
            <a:r>
              <a:rPr lang="en-US" sz="2800" dirty="0" err="1" smtClean="0">
                <a:solidFill>
                  <a:srgbClr val="FF0000"/>
                </a:solidFill>
                <a:latin typeface="UTM Avo" panose="02040603050506020204" pitchFamily="18" charset="0"/>
              </a:rPr>
              <a:t>cổ</a:t>
            </a:r>
            <a:r>
              <a:rPr lang="en-US" sz="2800" dirty="0" smtClean="0">
                <a:solidFill>
                  <a:srgbClr val="FF0000"/>
                </a:solidFill>
                <a:latin typeface="UTM Avo" panose="02040603050506020204" pitchFamily="18" charset="0"/>
              </a:rPr>
              <a:t> </a:t>
            </a:r>
            <a:r>
              <a:rPr lang="en-US" sz="2800" dirty="0" err="1" smtClean="0">
                <a:solidFill>
                  <a:srgbClr val="FF0000"/>
                </a:solidFill>
                <a:latin typeface="UTM Avo" panose="02040603050506020204" pitchFamily="18" charset="0"/>
              </a:rPr>
              <a:t>kính</a:t>
            </a:r>
            <a:r>
              <a:rPr lang="en-US" sz="2800" dirty="0" smtClean="0">
                <a:solidFill>
                  <a:srgbClr val="FF0000"/>
                </a:solidFill>
                <a:latin typeface="UTM Avo" panose="02040603050506020204" pitchFamily="18" charset="0"/>
              </a:rPr>
              <a:t>.</a:t>
            </a:r>
            <a:endParaRPr lang="vi-VN" sz="2800" dirty="0">
              <a:solidFill>
                <a:srgbClr val="FF0000"/>
              </a:solidFill>
              <a:latin typeface="UTM Avo" panose="02040603050506020204" pitchFamily="18" charset="0"/>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43140" y="2009774"/>
            <a:ext cx="7143749" cy="4291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2528341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p:cTn id="17" dur="500" fill="hold"/>
                                        <p:tgtEl>
                                          <p:spTgt spid="14"/>
                                        </p:tgtEl>
                                        <p:attrNameLst>
                                          <p:attrName>ppt_w</p:attrName>
                                        </p:attrNameLst>
                                      </p:cBhvr>
                                      <p:tavLst>
                                        <p:tav tm="0">
                                          <p:val>
                                            <p:fltVal val="0"/>
                                          </p:val>
                                        </p:tav>
                                        <p:tav tm="100000">
                                          <p:val>
                                            <p:strVal val="#ppt_w"/>
                                          </p:val>
                                        </p:tav>
                                      </p:tavLst>
                                    </p:anim>
                                    <p:anim calcmode="lin" valueType="num">
                                      <p:cBhvr>
                                        <p:cTn id="18" dur="500" fill="hold"/>
                                        <p:tgtEl>
                                          <p:spTgt spid="14"/>
                                        </p:tgtEl>
                                        <p:attrNameLst>
                                          <p:attrName>ppt_h</p:attrName>
                                        </p:attrNameLst>
                                      </p:cBhvr>
                                      <p:tavLst>
                                        <p:tav tm="0">
                                          <p:val>
                                            <p:fltVal val="0"/>
                                          </p:val>
                                        </p:tav>
                                        <p:tav tm="100000">
                                          <p:val>
                                            <p:strVal val="#ppt_h"/>
                                          </p:val>
                                        </p:tav>
                                      </p:tavLst>
                                    </p:anim>
                                    <p:animEffect transition="in" filter="fade">
                                      <p:cBhvr>
                                        <p:cTn id="19" dur="500"/>
                                        <p:tgtEl>
                                          <p:spTgt spid="14"/>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p:cTn id="24" dur="500" fill="hold"/>
                                        <p:tgtEl>
                                          <p:spTgt spid="8"/>
                                        </p:tgtEl>
                                        <p:attrNameLst>
                                          <p:attrName>ppt_w</p:attrName>
                                        </p:attrNameLst>
                                      </p:cBhvr>
                                      <p:tavLst>
                                        <p:tav tm="0">
                                          <p:val>
                                            <p:fltVal val="0"/>
                                          </p:val>
                                        </p:tav>
                                        <p:tav tm="100000">
                                          <p:val>
                                            <p:strVal val="#ppt_w"/>
                                          </p:val>
                                        </p:tav>
                                      </p:tavLst>
                                    </p:anim>
                                    <p:anim calcmode="lin" valueType="num">
                                      <p:cBhvr>
                                        <p:cTn id="25" dur="500" fill="hold"/>
                                        <p:tgtEl>
                                          <p:spTgt spid="8"/>
                                        </p:tgtEl>
                                        <p:attrNameLst>
                                          <p:attrName>ppt_h</p:attrName>
                                        </p:attrNameLst>
                                      </p:cBhvr>
                                      <p:tavLst>
                                        <p:tav tm="0">
                                          <p:val>
                                            <p:fltVal val="0"/>
                                          </p:val>
                                        </p:tav>
                                        <p:tav tm="100000">
                                          <p:val>
                                            <p:strVal val="#ppt_h"/>
                                          </p:val>
                                        </p:tav>
                                      </p:tavLst>
                                    </p:anim>
                                    <p:animEffect transition="in" filter="fade">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xit" presetSubtype="32" fill="hold" grpId="1" nodeType="clickEffect">
                                  <p:stCondLst>
                                    <p:cond delay="0"/>
                                  </p:stCondLst>
                                  <p:childTnLst>
                                    <p:anim calcmode="lin" valueType="num">
                                      <p:cBhvr>
                                        <p:cTn id="30" dur="500"/>
                                        <p:tgtEl>
                                          <p:spTgt spid="7"/>
                                        </p:tgtEl>
                                        <p:attrNameLst>
                                          <p:attrName>ppt_w</p:attrName>
                                        </p:attrNameLst>
                                      </p:cBhvr>
                                      <p:tavLst>
                                        <p:tav tm="0">
                                          <p:val>
                                            <p:strVal val="ppt_w"/>
                                          </p:val>
                                        </p:tav>
                                        <p:tav tm="100000">
                                          <p:val>
                                            <p:fltVal val="0"/>
                                          </p:val>
                                        </p:tav>
                                      </p:tavLst>
                                    </p:anim>
                                    <p:anim calcmode="lin" valueType="num">
                                      <p:cBhvr>
                                        <p:cTn id="31" dur="500"/>
                                        <p:tgtEl>
                                          <p:spTgt spid="7"/>
                                        </p:tgtEl>
                                        <p:attrNameLst>
                                          <p:attrName>ppt_h</p:attrName>
                                        </p:attrNameLst>
                                      </p:cBhvr>
                                      <p:tavLst>
                                        <p:tav tm="0">
                                          <p:val>
                                            <p:strVal val="ppt_h"/>
                                          </p:val>
                                        </p:tav>
                                        <p:tav tm="100000">
                                          <p:val>
                                            <p:fltVal val="0"/>
                                          </p:val>
                                        </p:tav>
                                      </p:tavLst>
                                    </p:anim>
                                    <p:animEffect transition="out" filter="fade">
                                      <p:cBhvr>
                                        <p:cTn id="32" dur="500"/>
                                        <p:tgtEl>
                                          <p:spTgt spid="7"/>
                                        </p:tgtEl>
                                      </p:cBhvr>
                                    </p:animEffect>
                                    <p:set>
                                      <p:cBhvr>
                                        <p:cTn id="33" dur="1" fill="hold">
                                          <p:stCondLst>
                                            <p:cond delay="499"/>
                                          </p:stCondLst>
                                        </p:cTn>
                                        <p:tgtEl>
                                          <p:spTgt spid="7"/>
                                        </p:tgtEl>
                                        <p:attrNameLst>
                                          <p:attrName>style.visibility</p:attrName>
                                        </p:attrNameLst>
                                      </p:cBhvr>
                                      <p:to>
                                        <p:strVal val="hidden"/>
                                      </p:to>
                                    </p:set>
                                  </p:childTnLst>
                                </p:cTn>
                              </p:par>
                              <p:par>
                                <p:cTn id="34" presetID="53" presetClass="exit" presetSubtype="32" fill="hold" grpId="1" nodeType="withEffect">
                                  <p:stCondLst>
                                    <p:cond delay="0"/>
                                  </p:stCondLst>
                                  <p:childTnLst>
                                    <p:anim calcmode="lin" valueType="num">
                                      <p:cBhvr>
                                        <p:cTn id="35" dur="500"/>
                                        <p:tgtEl>
                                          <p:spTgt spid="14"/>
                                        </p:tgtEl>
                                        <p:attrNameLst>
                                          <p:attrName>ppt_w</p:attrName>
                                        </p:attrNameLst>
                                      </p:cBhvr>
                                      <p:tavLst>
                                        <p:tav tm="0">
                                          <p:val>
                                            <p:strVal val="ppt_w"/>
                                          </p:val>
                                        </p:tav>
                                        <p:tav tm="100000">
                                          <p:val>
                                            <p:fltVal val="0"/>
                                          </p:val>
                                        </p:tav>
                                      </p:tavLst>
                                    </p:anim>
                                    <p:anim calcmode="lin" valueType="num">
                                      <p:cBhvr>
                                        <p:cTn id="36" dur="500"/>
                                        <p:tgtEl>
                                          <p:spTgt spid="14"/>
                                        </p:tgtEl>
                                        <p:attrNameLst>
                                          <p:attrName>ppt_h</p:attrName>
                                        </p:attrNameLst>
                                      </p:cBhvr>
                                      <p:tavLst>
                                        <p:tav tm="0">
                                          <p:val>
                                            <p:strVal val="ppt_h"/>
                                          </p:val>
                                        </p:tav>
                                        <p:tav tm="100000">
                                          <p:val>
                                            <p:fltVal val="0"/>
                                          </p:val>
                                        </p:tav>
                                      </p:tavLst>
                                    </p:anim>
                                    <p:animEffect transition="out" filter="fade">
                                      <p:cBhvr>
                                        <p:cTn id="37" dur="500"/>
                                        <p:tgtEl>
                                          <p:spTgt spid="14"/>
                                        </p:tgtEl>
                                      </p:cBhvr>
                                    </p:animEffect>
                                    <p:set>
                                      <p:cBhvr>
                                        <p:cTn id="38" dur="1" fill="hold">
                                          <p:stCondLst>
                                            <p:cond delay="499"/>
                                          </p:stCondLst>
                                        </p:cTn>
                                        <p:tgtEl>
                                          <p:spTgt spid="14"/>
                                        </p:tgtEl>
                                        <p:attrNameLst>
                                          <p:attrName>style.visibility</p:attrName>
                                        </p:attrNameLst>
                                      </p:cBhvr>
                                      <p:to>
                                        <p:strVal val="hidden"/>
                                      </p:to>
                                    </p:set>
                                  </p:childTnLst>
                                </p:cTn>
                              </p:par>
                              <p:par>
                                <p:cTn id="39" presetID="53" presetClass="exit" presetSubtype="32" fill="hold" grpId="0" nodeType="withEffect">
                                  <p:stCondLst>
                                    <p:cond delay="0"/>
                                  </p:stCondLst>
                                  <p:childTnLst>
                                    <p:anim calcmode="lin" valueType="num">
                                      <p:cBhvr>
                                        <p:cTn id="40" dur="500"/>
                                        <p:tgtEl>
                                          <p:spTgt spid="2"/>
                                        </p:tgtEl>
                                        <p:attrNameLst>
                                          <p:attrName>ppt_w</p:attrName>
                                        </p:attrNameLst>
                                      </p:cBhvr>
                                      <p:tavLst>
                                        <p:tav tm="0">
                                          <p:val>
                                            <p:strVal val="ppt_w"/>
                                          </p:val>
                                        </p:tav>
                                        <p:tav tm="100000">
                                          <p:val>
                                            <p:fltVal val="0"/>
                                          </p:val>
                                        </p:tav>
                                      </p:tavLst>
                                    </p:anim>
                                    <p:anim calcmode="lin" valueType="num">
                                      <p:cBhvr>
                                        <p:cTn id="41" dur="500"/>
                                        <p:tgtEl>
                                          <p:spTgt spid="2"/>
                                        </p:tgtEl>
                                        <p:attrNameLst>
                                          <p:attrName>ppt_h</p:attrName>
                                        </p:attrNameLst>
                                      </p:cBhvr>
                                      <p:tavLst>
                                        <p:tav tm="0">
                                          <p:val>
                                            <p:strVal val="ppt_h"/>
                                          </p:val>
                                        </p:tav>
                                        <p:tav tm="100000">
                                          <p:val>
                                            <p:fltVal val="0"/>
                                          </p:val>
                                        </p:tav>
                                      </p:tavLst>
                                    </p:anim>
                                    <p:animEffect transition="out" filter="fade">
                                      <p:cBhvr>
                                        <p:cTn id="42" dur="500"/>
                                        <p:tgtEl>
                                          <p:spTgt spid="2"/>
                                        </p:tgtEl>
                                      </p:cBhvr>
                                    </p:animEffect>
                                    <p:set>
                                      <p:cBhvr>
                                        <p:cTn id="43" dur="1" fill="hold">
                                          <p:stCondLst>
                                            <p:cond delay="499"/>
                                          </p:stCondLst>
                                        </p:cTn>
                                        <p:tgtEl>
                                          <p:spTgt spid="2"/>
                                        </p:tgtEl>
                                        <p:attrNameLst>
                                          <p:attrName>style.visibility</p:attrName>
                                        </p:attrNameLst>
                                      </p:cBhvr>
                                      <p:to>
                                        <p:strVal val="hidden"/>
                                      </p:to>
                                    </p:set>
                                  </p:childTnLst>
                                </p:cTn>
                              </p:par>
                              <p:par>
                                <p:cTn id="44" presetID="53" presetClass="exit" presetSubtype="32" fill="hold" grpId="0" nodeType="withEffect">
                                  <p:stCondLst>
                                    <p:cond delay="0"/>
                                  </p:stCondLst>
                                  <p:childTnLst>
                                    <p:anim calcmode="lin" valueType="num">
                                      <p:cBhvr>
                                        <p:cTn id="45" dur="500"/>
                                        <p:tgtEl>
                                          <p:spTgt spid="6"/>
                                        </p:tgtEl>
                                        <p:attrNameLst>
                                          <p:attrName>ppt_w</p:attrName>
                                        </p:attrNameLst>
                                      </p:cBhvr>
                                      <p:tavLst>
                                        <p:tav tm="0">
                                          <p:val>
                                            <p:strVal val="ppt_w"/>
                                          </p:val>
                                        </p:tav>
                                        <p:tav tm="100000">
                                          <p:val>
                                            <p:fltVal val="0"/>
                                          </p:val>
                                        </p:tav>
                                      </p:tavLst>
                                    </p:anim>
                                    <p:anim calcmode="lin" valueType="num">
                                      <p:cBhvr>
                                        <p:cTn id="46" dur="500"/>
                                        <p:tgtEl>
                                          <p:spTgt spid="6"/>
                                        </p:tgtEl>
                                        <p:attrNameLst>
                                          <p:attrName>ppt_h</p:attrName>
                                        </p:attrNameLst>
                                      </p:cBhvr>
                                      <p:tavLst>
                                        <p:tav tm="0">
                                          <p:val>
                                            <p:strVal val="ppt_h"/>
                                          </p:val>
                                        </p:tav>
                                        <p:tav tm="100000">
                                          <p:val>
                                            <p:fltVal val="0"/>
                                          </p:val>
                                        </p:tav>
                                      </p:tavLst>
                                    </p:anim>
                                    <p:animEffect transition="out" filter="fade">
                                      <p:cBhvr>
                                        <p:cTn id="47" dur="500"/>
                                        <p:tgtEl>
                                          <p:spTgt spid="6"/>
                                        </p:tgtEl>
                                      </p:cBhvr>
                                    </p:animEffect>
                                    <p:set>
                                      <p:cBhvr>
                                        <p:cTn id="48" dur="1" fill="hold">
                                          <p:stCondLst>
                                            <p:cond delay="499"/>
                                          </p:stCondLst>
                                        </p:cTn>
                                        <p:tgtEl>
                                          <p:spTgt spid="6"/>
                                        </p:tgtEl>
                                        <p:attrNameLst>
                                          <p:attrName>style.visibility</p:attrName>
                                        </p:attrNameLst>
                                      </p:cBhvr>
                                      <p:to>
                                        <p:strVal val="hidden"/>
                                      </p:to>
                                    </p:set>
                                  </p:childTnLst>
                                </p:cTn>
                              </p:par>
                            </p:childTnLst>
                          </p:cTn>
                        </p:par>
                      </p:childTnLst>
                    </p:cTn>
                  </p:par>
                  <p:par>
                    <p:cTn id="49" fill="hold">
                      <p:stCondLst>
                        <p:cond delay="indefinite"/>
                      </p:stCondLst>
                      <p:childTnLst>
                        <p:par>
                          <p:cTn id="50" fill="hold">
                            <p:stCondLst>
                              <p:cond delay="0"/>
                            </p:stCondLst>
                            <p:childTnLst>
                              <p:par>
                                <p:cTn id="51" presetID="6" presetClass="entr" presetSubtype="16" fill="hold" nodeType="clickEffect">
                                  <p:stCondLst>
                                    <p:cond delay="0"/>
                                  </p:stCondLst>
                                  <p:childTnLst>
                                    <p:set>
                                      <p:cBhvr>
                                        <p:cTn id="52" dur="1" fill="hold">
                                          <p:stCondLst>
                                            <p:cond delay="0"/>
                                          </p:stCondLst>
                                        </p:cTn>
                                        <p:tgtEl>
                                          <p:spTgt spid="2050"/>
                                        </p:tgtEl>
                                        <p:attrNameLst>
                                          <p:attrName>style.visibility</p:attrName>
                                        </p:attrNameLst>
                                      </p:cBhvr>
                                      <p:to>
                                        <p:strVal val="visible"/>
                                      </p:to>
                                    </p:set>
                                    <p:animEffect transition="in" filter="circle(in)">
                                      <p:cBhvr>
                                        <p:cTn id="53" dur="2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12" grpId="0"/>
      <p:bldP spid="14" grpId="0"/>
      <p:bldP spid="14" grpId="1"/>
      <p:bldP spid="7" grpId="0"/>
      <p:bldP spid="7" grpId="1"/>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43DB0D57-E4C1-4E80-8664-1A0205E2CF88}"/>
              </a:ext>
            </a:extLst>
          </p:cNvPr>
          <p:cNvSpPr txBox="1"/>
          <p:nvPr/>
        </p:nvSpPr>
        <p:spPr>
          <a:xfrm>
            <a:off x="0" y="1706295"/>
            <a:ext cx="12050973" cy="4578542"/>
          </a:xfrm>
          <a:prstGeom prst="rect">
            <a:avLst/>
          </a:prstGeom>
          <a:noFill/>
        </p:spPr>
        <p:txBody>
          <a:bodyPr wrap="square" lIns="145143" tIns="72571" rIns="145143" bIns="72571" rtlCol="0">
            <a:spAutoFit/>
          </a:bodyPr>
          <a:lstStyle/>
          <a:p>
            <a:pPr indent="272143" algn="just">
              <a:lnSpc>
                <a:spcPct val="120000"/>
              </a:lnSpc>
            </a:pPr>
            <a:r>
              <a:rPr lang="en-US" sz="1900" dirty="0" smtClean="0">
                <a:latin typeface="UTM Avo" panose="02040603050506020204" pitchFamily="18" charset="0"/>
              </a:rPr>
              <a:t>        </a:t>
            </a:r>
            <a:r>
              <a:rPr lang="vi-VN" sz="2400" dirty="0" smtClean="0">
                <a:latin typeface="UTM Avo" panose="02040603050506020204" pitchFamily="18" charset="0"/>
              </a:rPr>
              <a:t>Nhà </a:t>
            </a:r>
            <a:r>
              <a:rPr lang="vi-VN" sz="2400" dirty="0">
                <a:latin typeface="UTM Avo" panose="02040603050506020204" pitchFamily="18" charset="0"/>
              </a:rPr>
              <a:t>tôi ở Hà Nội, cách Hồ Gươm không xa. </a:t>
            </a:r>
            <a:r>
              <a:rPr lang="vi-VN" sz="2400" dirty="0">
                <a:latin typeface="UTM Avo" panose="02040603050506020204" pitchFamily="18" charset="0"/>
              </a:rPr>
              <a:t>Từ trên cao nhìn xuống, mặt hồ như một chiếc gương bầu dục lớn, sáng long lanh.</a:t>
            </a:r>
          </a:p>
          <a:p>
            <a:pPr indent="272143">
              <a:lnSpc>
                <a:spcPct val="120000"/>
              </a:lnSpc>
            </a:pPr>
            <a:r>
              <a:rPr lang="en-US" sz="2400" dirty="0" smtClean="0">
                <a:latin typeface="UTM Avo" panose="02040603050506020204" pitchFamily="18" charset="0"/>
              </a:rPr>
              <a:t>        </a:t>
            </a:r>
            <a:r>
              <a:rPr lang="vi-VN" sz="2400" dirty="0" smtClean="0">
                <a:latin typeface="UTM Avo" panose="02040603050506020204" pitchFamily="18" charset="0"/>
              </a:rPr>
              <a:t>Cầu </a:t>
            </a:r>
            <a:r>
              <a:rPr lang="vi-VN" sz="2400" dirty="0">
                <a:latin typeface="UTM Avo" panose="02040603050506020204" pitchFamily="18" charset="0"/>
              </a:rPr>
              <a:t>Thê Húc màu son, cong cong như con tôm, dẫn vào đền Ngọc Sơn. </a:t>
            </a:r>
            <a:r>
              <a:rPr lang="vi-VN" sz="2400" dirty="0">
                <a:latin typeface="UTM Avo" panose="02040603050506020204" pitchFamily="18" charset="0"/>
              </a:rPr>
              <a:t>Mái đền lấp ló bên gốc đa già, rễ lá xum xuê. Xa một chút là Tháp Rùa, tường rêu cổ kính. Tháp xây trên gò đất giữa hồ, cỏ mọc xanh um.</a:t>
            </a:r>
          </a:p>
          <a:p>
            <a:pPr indent="272143">
              <a:lnSpc>
                <a:spcPct val="120000"/>
              </a:lnSpc>
            </a:pPr>
            <a:r>
              <a:rPr lang="en-US" sz="2400" dirty="0" smtClean="0">
                <a:latin typeface="UTM Avo" panose="02040603050506020204" pitchFamily="18" charset="0"/>
              </a:rPr>
              <a:t>       </a:t>
            </a:r>
            <a:r>
              <a:rPr lang="vi-VN" sz="2400" dirty="0" smtClean="0">
                <a:latin typeface="UTM Avo" panose="02040603050506020204" pitchFamily="18" charset="0"/>
              </a:rPr>
              <a:t>Có </a:t>
            </a:r>
            <a:r>
              <a:rPr lang="vi-VN" sz="2400" dirty="0">
                <a:latin typeface="UTM Avo" panose="02040603050506020204" pitchFamily="18" charset="0"/>
              </a:rPr>
              <a:t>buổi, người ta thấy có con rùa lớn, đầu to như trái bưởi, nhô lên khỏi mặt nước. </a:t>
            </a:r>
            <a:r>
              <a:rPr lang="vi-VN" sz="2400" dirty="0">
                <a:latin typeface="UTM Avo" panose="02040603050506020204" pitchFamily="18" charset="0"/>
              </a:rPr>
              <a:t>Rùa như lắng nghe tiếng chuông đồng hồ trên tầng cao nhà bưu điện, buông từng tiếng ngân nga trong gió. </a:t>
            </a:r>
            <a:r>
              <a:rPr lang="vi-VN" sz="2400" dirty="0">
                <a:latin typeface="UTM Avo" panose="02040603050506020204" pitchFamily="18" charset="0"/>
              </a:rPr>
              <a:t>Tôi thầm nghĩ: không biết có phải rùa đã từng ngậm thanh kiếm của vua Lê thắng giặc đó không</a:t>
            </a:r>
            <a:r>
              <a:rPr lang="vi-VN" sz="2400" dirty="0" smtClean="0">
                <a:latin typeface="UTM Avo" panose="02040603050506020204" pitchFamily="18" charset="0"/>
              </a:rPr>
              <a:t>?</a:t>
            </a:r>
            <a:endParaRPr lang="en-US" sz="2400" dirty="0" smtClean="0">
              <a:latin typeface="UTM Avo" panose="02040603050506020204" pitchFamily="18" charset="0"/>
            </a:endParaRPr>
          </a:p>
          <a:p>
            <a:pPr indent="272143" algn="just">
              <a:lnSpc>
                <a:spcPct val="120000"/>
              </a:lnSpc>
            </a:pPr>
            <a:r>
              <a:rPr lang="en-US" sz="2400" dirty="0">
                <a:latin typeface="UTM Avo" panose="02040603050506020204" pitchFamily="18" charset="0"/>
              </a:rPr>
              <a:t> </a:t>
            </a:r>
            <a:r>
              <a:rPr lang="en-US" sz="2400" dirty="0" smtClean="0">
                <a:latin typeface="UTM Avo" panose="02040603050506020204" pitchFamily="18" charset="0"/>
              </a:rPr>
              <a:t>                                                                                 </a:t>
            </a:r>
            <a:r>
              <a:rPr lang="en-US" sz="1900" dirty="0" smtClean="0">
                <a:latin typeface="UTM Avo" panose="02040603050506020204" pitchFamily="18" charset="0"/>
              </a:rPr>
              <a:t>               </a:t>
            </a:r>
            <a:r>
              <a:rPr lang="vi-VN" sz="1900" dirty="0" smtClean="0">
                <a:latin typeface="UTM Avo" panose="02040603050506020204" pitchFamily="18" charset="0"/>
              </a:rPr>
              <a:t>(</a:t>
            </a:r>
            <a:r>
              <a:rPr lang="vi-VN" sz="1900" i="1" dirty="0">
                <a:latin typeface="UTM Avo" panose="02040603050506020204" pitchFamily="18" charset="0"/>
              </a:rPr>
              <a:t>Theo </a:t>
            </a:r>
            <a:r>
              <a:rPr lang="vi-VN" sz="1900" dirty="0">
                <a:latin typeface="UTM Avo" panose="02040603050506020204" pitchFamily="18" charset="0"/>
              </a:rPr>
              <a:t>Ngô Quân Miện)</a:t>
            </a:r>
          </a:p>
        </p:txBody>
      </p:sp>
      <p:sp>
        <p:nvSpPr>
          <p:cNvPr id="6" name="TextBox 5">
            <a:extLst>
              <a:ext uri="{FF2B5EF4-FFF2-40B4-BE49-F238E27FC236}">
                <a16:creationId xmlns:a16="http://schemas.microsoft.com/office/drawing/2014/main" xmlns="" id="{9DC896DB-F00F-4B35-AA0E-25BACE8F3BB7}"/>
              </a:ext>
            </a:extLst>
          </p:cNvPr>
          <p:cNvSpPr txBox="1"/>
          <p:nvPr/>
        </p:nvSpPr>
        <p:spPr>
          <a:xfrm>
            <a:off x="3375662" y="1078172"/>
            <a:ext cx="5534809" cy="648748"/>
          </a:xfrm>
          <a:prstGeom prst="rect">
            <a:avLst/>
          </a:prstGeom>
          <a:noFill/>
        </p:spPr>
        <p:txBody>
          <a:bodyPr wrap="square" lIns="145143" tIns="72571" rIns="145143" bIns="72571" rtlCol="0">
            <a:spAutoFit/>
          </a:bodyPr>
          <a:lstStyle/>
          <a:p>
            <a:pPr algn="ctr">
              <a:lnSpc>
                <a:spcPct val="150000"/>
              </a:lnSpc>
            </a:pPr>
            <a:r>
              <a:rPr lang="vi-VN" sz="2500" b="1" dirty="0">
                <a:solidFill>
                  <a:srgbClr val="FF0000"/>
                </a:solidFill>
                <a:latin typeface="UTM Avo" panose="02040603050506020204" pitchFamily="18" charset="0"/>
              </a:rPr>
              <a:t>HỒ GƯƠM</a:t>
            </a:r>
            <a:endParaRPr lang="en-US" sz="2500" b="1" dirty="0">
              <a:solidFill>
                <a:srgbClr val="FF0000"/>
              </a:solidFill>
              <a:latin typeface="UTM Avo" panose="02040603050506020204" pitchFamily="18" charset="0"/>
            </a:endParaRPr>
          </a:p>
        </p:txBody>
      </p:sp>
      <p:sp>
        <p:nvSpPr>
          <p:cNvPr id="12" name="TextBox 11">
            <a:extLst>
              <a:ext uri="{FF2B5EF4-FFF2-40B4-BE49-F238E27FC236}">
                <a16:creationId xmlns="" xmlns:a16="http://schemas.microsoft.com/office/drawing/2014/main" id="{C33E36AB-714E-4BC3-850C-E6AC6384CFB5}"/>
              </a:ext>
            </a:extLst>
          </p:cNvPr>
          <p:cNvSpPr txBox="1"/>
          <p:nvPr/>
        </p:nvSpPr>
        <p:spPr>
          <a:xfrm>
            <a:off x="95534" y="309982"/>
            <a:ext cx="11955439" cy="792890"/>
          </a:xfrm>
          <a:prstGeom prst="rect">
            <a:avLst/>
          </a:prstGeom>
          <a:noFill/>
        </p:spPr>
        <p:txBody>
          <a:bodyPr wrap="square" lIns="145143" tIns="72571" rIns="145143" bIns="72571" rtlCol="0">
            <a:spAutoFit/>
          </a:bodyPr>
          <a:lstStyle/>
          <a:p>
            <a:pPr algn="just">
              <a:lnSpc>
                <a:spcPct val="150000"/>
              </a:lnSpc>
            </a:pPr>
            <a:r>
              <a:rPr lang="en-US" sz="2800" b="1" dirty="0">
                <a:solidFill>
                  <a:srgbClr val="FF0000"/>
                </a:solidFill>
                <a:latin typeface="UTM Avo" panose="02040603050506020204" pitchFamily="18" charset="0"/>
              </a:rPr>
              <a:t>4</a:t>
            </a:r>
            <a:r>
              <a:rPr lang="vi-VN" sz="2800" b="1" dirty="0" smtClean="0">
                <a:solidFill>
                  <a:srgbClr val="FF0000"/>
                </a:solidFill>
                <a:latin typeface="UTM Avo" panose="02040603050506020204" pitchFamily="18" charset="0"/>
              </a:rPr>
              <a:t>. </a:t>
            </a:r>
            <a:r>
              <a:rPr lang="en-US" sz="2800" b="1" dirty="0" err="1" smtClean="0">
                <a:solidFill>
                  <a:srgbClr val="0070C0"/>
                </a:solidFill>
                <a:latin typeface="UTM Avo" panose="02040603050506020204" pitchFamily="18" charset="0"/>
              </a:rPr>
              <a:t>Khi</a:t>
            </a:r>
            <a:r>
              <a:rPr lang="en-US" sz="2800" b="1" dirty="0" smtClean="0">
                <a:solidFill>
                  <a:srgbClr val="0070C0"/>
                </a:solidFill>
                <a:latin typeface="UTM Avo" panose="02040603050506020204" pitchFamily="18" charset="0"/>
              </a:rPr>
              <a:t> </a:t>
            </a:r>
            <a:r>
              <a:rPr lang="en-US" sz="2800" b="1" dirty="0" err="1" smtClean="0">
                <a:solidFill>
                  <a:srgbClr val="0070C0"/>
                </a:solidFill>
                <a:latin typeface="UTM Avo" panose="02040603050506020204" pitchFamily="18" charset="0"/>
              </a:rPr>
              <a:t>thấy</a:t>
            </a:r>
            <a:r>
              <a:rPr lang="en-US" sz="2800" b="1" dirty="0" smtClean="0">
                <a:solidFill>
                  <a:srgbClr val="0070C0"/>
                </a:solidFill>
                <a:latin typeface="UTM Avo" panose="02040603050506020204" pitchFamily="18" charset="0"/>
              </a:rPr>
              <a:t> </a:t>
            </a:r>
            <a:r>
              <a:rPr lang="en-US" sz="2800" b="1" dirty="0" err="1" smtClean="0">
                <a:solidFill>
                  <a:srgbClr val="0070C0"/>
                </a:solidFill>
                <a:latin typeface="UTM Avo" panose="02040603050506020204" pitchFamily="18" charset="0"/>
              </a:rPr>
              <a:t>rùa</a:t>
            </a:r>
            <a:r>
              <a:rPr lang="en-US" sz="2800" b="1" dirty="0" smtClean="0">
                <a:solidFill>
                  <a:srgbClr val="0070C0"/>
                </a:solidFill>
                <a:latin typeface="UTM Avo" panose="02040603050506020204" pitchFamily="18" charset="0"/>
              </a:rPr>
              <a:t> </a:t>
            </a:r>
            <a:r>
              <a:rPr lang="en-US" sz="2800" b="1" dirty="0" err="1" smtClean="0">
                <a:solidFill>
                  <a:srgbClr val="0070C0"/>
                </a:solidFill>
                <a:latin typeface="UTM Avo" panose="02040603050506020204" pitchFamily="18" charset="0"/>
              </a:rPr>
              <a:t>hiện</a:t>
            </a:r>
            <a:r>
              <a:rPr lang="en-US" sz="2800" b="1" dirty="0" smtClean="0">
                <a:solidFill>
                  <a:srgbClr val="0070C0"/>
                </a:solidFill>
                <a:latin typeface="UTM Avo" panose="02040603050506020204" pitchFamily="18" charset="0"/>
              </a:rPr>
              <a:t> </a:t>
            </a:r>
            <a:r>
              <a:rPr lang="en-US" sz="2800" b="1" dirty="0" err="1" smtClean="0">
                <a:solidFill>
                  <a:srgbClr val="0070C0"/>
                </a:solidFill>
                <a:latin typeface="UTM Avo" panose="02040603050506020204" pitchFamily="18" charset="0"/>
              </a:rPr>
              <a:t>lên</a:t>
            </a:r>
            <a:r>
              <a:rPr lang="en-US" sz="2800" b="1" dirty="0" smtClean="0">
                <a:solidFill>
                  <a:srgbClr val="0070C0"/>
                </a:solidFill>
                <a:latin typeface="UTM Avo" panose="02040603050506020204" pitchFamily="18" charset="0"/>
              </a:rPr>
              <a:t> </a:t>
            </a:r>
            <a:r>
              <a:rPr lang="en-US" sz="2800" b="1" dirty="0" err="1" smtClean="0">
                <a:solidFill>
                  <a:srgbClr val="0070C0"/>
                </a:solidFill>
                <a:latin typeface="UTM Avo" panose="02040603050506020204" pitchFamily="18" charset="0"/>
              </a:rPr>
              <a:t>trên</a:t>
            </a:r>
            <a:r>
              <a:rPr lang="en-US" sz="2800" b="1" dirty="0" smtClean="0">
                <a:solidFill>
                  <a:srgbClr val="0070C0"/>
                </a:solidFill>
                <a:latin typeface="UTM Avo" panose="02040603050506020204" pitchFamily="18" charset="0"/>
              </a:rPr>
              <a:t> </a:t>
            </a:r>
            <a:r>
              <a:rPr lang="en-US" sz="2800" b="1" dirty="0" err="1" smtClean="0">
                <a:solidFill>
                  <a:srgbClr val="0070C0"/>
                </a:solidFill>
                <a:latin typeface="UTM Avo" panose="02040603050506020204" pitchFamily="18" charset="0"/>
              </a:rPr>
              <a:t>mặt</a:t>
            </a:r>
            <a:r>
              <a:rPr lang="en-US" sz="2800" b="1" dirty="0" smtClean="0">
                <a:solidFill>
                  <a:srgbClr val="0070C0"/>
                </a:solidFill>
                <a:latin typeface="UTM Avo" panose="02040603050506020204" pitchFamily="18" charset="0"/>
              </a:rPr>
              <a:t> </a:t>
            </a:r>
            <a:r>
              <a:rPr lang="en-US" sz="2800" b="1" dirty="0" err="1" smtClean="0">
                <a:solidFill>
                  <a:srgbClr val="0070C0"/>
                </a:solidFill>
                <a:latin typeface="UTM Avo" panose="02040603050506020204" pitchFamily="18" charset="0"/>
              </a:rPr>
              <a:t>hồ</a:t>
            </a:r>
            <a:r>
              <a:rPr lang="en-US" sz="2800" b="1" dirty="0" smtClean="0">
                <a:solidFill>
                  <a:srgbClr val="0070C0"/>
                </a:solidFill>
                <a:latin typeface="UTM Avo" panose="02040603050506020204" pitchFamily="18" charset="0"/>
              </a:rPr>
              <a:t>, </a:t>
            </a:r>
            <a:r>
              <a:rPr lang="en-US" sz="2800" b="1" dirty="0" err="1" smtClean="0">
                <a:solidFill>
                  <a:srgbClr val="0070C0"/>
                </a:solidFill>
                <a:latin typeface="UTM Avo" panose="02040603050506020204" pitchFamily="18" charset="0"/>
              </a:rPr>
              <a:t>tác</a:t>
            </a:r>
            <a:r>
              <a:rPr lang="en-US" sz="2800" b="1" dirty="0" smtClean="0">
                <a:solidFill>
                  <a:srgbClr val="0070C0"/>
                </a:solidFill>
                <a:latin typeface="UTM Avo" panose="02040603050506020204" pitchFamily="18" charset="0"/>
              </a:rPr>
              <a:t> </a:t>
            </a:r>
            <a:r>
              <a:rPr lang="en-US" sz="2800" b="1" dirty="0" err="1" smtClean="0">
                <a:solidFill>
                  <a:srgbClr val="0070C0"/>
                </a:solidFill>
                <a:latin typeface="UTM Avo" panose="02040603050506020204" pitchFamily="18" charset="0"/>
              </a:rPr>
              <a:t>giả</a:t>
            </a:r>
            <a:r>
              <a:rPr lang="en-US" sz="2800" b="1" dirty="0" smtClean="0">
                <a:solidFill>
                  <a:srgbClr val="0070C0"/>
                </a:solidFill>
                <a:latin typeface="UTM Avo" panose="02040603050506020204" pitchFamily="18" charset="0"/>
              </a:rPr>
              <a:t> </a:t>
            </a:r>
            <a:r>
              <a:rPr lang="en-US" sz="2800" b="1" dirty="0" err="1" smtClean="0">
                <a:solidFill>
                  <a:srgbClr val="0070C0"/>
                </a:solidFill>
                <a:latin typeface="UTM Avo" panose="02040603050506020204" pitchFamily="18" charset="0"/>
              </a:rPr>
              <a:t>nghĩ</a:t>
            </a:r>
            <a:r>
              <a:rPr lang="en-US" sz="2800" b="1" dirty="0" smtClean="0">
                <a:solidFill>
                  <a:srgbClr val="0070C0"/>
                </a:solidFill>
                <a:latin typeface="UTM Avo" panose="02040603050506020204" pitchFamily="18" charset="0"/>
              </a:rPr>
              <a:t> </a:t>
            </a:r>
            <a:r>
              <a:rPr lang="en-US" sz="2800" b="1" dirty="0" err="1" smtClean="0">
                <a:solidFill>
                  <a:srgbClr val="0070C0"/>
                </a:solidFill>
                <a:latin typeface="UTM Avo" panose="02040603050506020204" pitchFamily="18" charset="0"/>
              </a:rPr>
              <a:t>đến</a:t>
            </a:r>
            <a:r>
              <a:rPr lang="en-US" sz="2800" b="1" dirty="0" smtClean="0">
                <a:solidFill>
                  <a:srgbClr val="0070C0"/>
                </a:solidFill>
                <a:latin typeface="UTM Avo" panose="02040603050506020204" pitchFamily="18" charset="0"/>
              </a:rPr>
              <a:t> </a:t>
            </a:r>
            <a:r>
              <a:rPr lang="en-US" sz="2800" b="1" dirty="0" err="1" smtClean="0">
                <a:solidFill>
                  <a:srgbClr val="0070C0"/>
                </a:solidFill>
                <a:latin typeface="UTM Avo" panose="02040603050506020204" pitchFamily="18" charset="0"/>
              </a:rPr>
              <a:t>điều</a:t>
            </a:r>
            <a:r>
              <a:rPr lang="en-US" sz="2800" b="1" dirty="0" smtClean="0">
                <a:solidFill>
                  <a:srgbClr val="0070C0"/>
                </a:solidFill>
                <a:latin typeface="UTM Avo" panose="02040603050506020204" pitchFamily="18" charset="0"/>
              </a:rPr>
              <a:t> </a:t>
            </a:r>
            <a:r>
              <a:rPr lang="en-US" sz="2800" b="1" dirty="0" err="1" smtClean="0">
                <a:solidFill>
                  <a:srgbClr val="0070C0"/>
                </a:solidFill>
                <a:latin typeface="UTM Avo" panose="02040603050506020204" pitchFamily="18" charset="0"/>
              </a:rPr>
              <a:t>gì</a:t>
            </a:r>
            <a:r>
              <a:rPr lang="en-US" sz="2800" b="1" dirty="0" smtClean="0">
                <a:solidFill>
                  <a:srgbClr val="0070C0"/>
                </a:solidFill>
                <a:latin typeface="UTM Avo" panose="02040603050506020204" pitchFamily="18" charset="0"/>
              </a:rPr>
              <a:t>?</a:t>
            </a:r>
            <a:endParaRPr lang="vi-VN" sz="2800" b="1" dirty="0">
              <a:solidFill>
                <a:srgbClr val="0070C0"/>
              </a:solidFill>
              <a:latin typeface="UTM Avo" panose="02040603050506020204" pitchFamily="18" charset="0"/>
            </a:endParaRPr>
          </a:p>
        </p:txBody>
      </p:sp>
      <p:sp>
        <p:nvSpPr>
          <p:cNvPr id="7" name="TextBox 6">
            <a:extLst>
              <a:ext uri="{FF2B5EF4-FFF2-40B4-BE49-F238E27FC236}">
                <a16:creationId xmlns:a16="http://schemas.microsoft.com/office/drawing/2014/main" xmlns="" id="{43DB0D57-E4C1-4E80-8664-1A0205E2CF88}"/>
              </a:ext>
            </a:extLst>
          </p:cNvPr>
          <p:cNvSpPr txBox="1"/>
          <p:nvPr/>
        </p:nvSpPr>
        <p:spPr>
          <a:xfrm>
            <a:off x="576560" y="3894894"/>
            <a:ext cx="11516617" cy="538975"/>
          </a:xfrm>
          <a:prstGeom prst="rect">
            <a:avLst/>
          </a:prstGeom>
          <a:noFill/>
        </p:spPr>
        <p:txBody>
          <a:bodyPr wrap="square" lIns="145143" tIns="72571" rIns="145143" bIns="72571" rtlCol="0">
            <a:spAutoFit/>
          </a:bodyPr>
          <a:lstStyle/>
          <a:p>
            <a:pPr indent="272143">
              <a:lnSpc>
                <a:spcPct val="120000"/>
              </a:lnSpc>
            </a:pPr>
            <a:r>
              <a:rPr lang="en-US" sz="2400" dirty="0" err="1" smtClean="0">
                <a:solidFill>
                  <a:srgbClr val="FF0000"/>
                </a:solidFill>
                <a:latin typeface="UTM Avo" panose="02040603050506020204" pitchFamily="18" charset="0"/>
              </a:rPr>
              <a:t>Có</a:t>
            </a:r>
            <a:r>
              <a:rPr lang="en-US" sz="2400" dirty="0" smtClean="0">
                <a:solidFill>
                  <a:srgbClr val="FF0000"/>
                </a:solidFill>
                <a:latin typeface="UTM Avo" panose="02040603050506020204" pitchFamily="18" charset="0"/>
              </a:rPr>
              <a:t> </a:t>
            </a:r>
            <a:r>
              <a:rPr lang="en-US" sz="2400" dirty="0" err="1" smtClean="0">
                <a:solidFill>
                  <a:srgbClr val="FF0000"/>
                </a:solidFill>
                <a:latin typeface="UTM Avo" panose="02040603050506020204" pitchFamily="18" charset="0"/>
              </a:rPr>
              <a:t>buổi</a:t>
            </a:r>
            <a:r>
              <a:rPr lang="en-US" sz="2400" dirty="0" smtClean="0">
                <a:solidFill>
                  <a:srgbClr val="FF0000"/>
                </a:solidFill>
                <a:latin typeface="UTM Avo" panose="02040603050506020204" pitchFamily="18" charset="0"/>
              </a:rPr>
              <a:t>, </a:t>
            </a:r>
            <a:r>
              <a:rPr lang="en-US" sz="2400" dirty="0" err="1" smtClean="0">
                <a:solidFill>
                  <a:srgbClr val="FF0000"/>
                </a:solidFill>
                <a:latin typeface="UTM Avo" panose="02040603050506020204" pitchFamily="18" charset="0"/>
              </a:rPr>
              <a:t>người</a:t>
            </a:r>
            <a:r>
              <a:rPr lang="en-US" sz="2400" dirty="0" smtClean="0">
                <a:solidFill>
                  <a:srgbClr val="FF0000"/>
                </a:solidFill>
                <a:latin typeface="UTM Avo" panose="02040603050506020204" pitchFamily="18" charset="0"/>
              </a:rPr>
              <a:t> ta </a:t>
            </a:r>
            <a:r>
              <a:rPr lang="en-US" sz="2400" dirty="0" err="1" smtClean="0">
                <a:solidFill>
                  <a:srgbClr val="FF0000"/>
                </a:solidFill>
                <a:latin typeface="UTM Avo" panose="02040603050506020204" pitchFamily="18" charset="0"/>
              </a:rPr>
              <a:t>thấy</a:t>
            </a:r>
            <a:r>
              <a:rPr lang="en-US" sz="2400" dirty="0" smtClean="0">
                <a:solidFill>
                  <a:srgbClr val="FF0000"/>
                </a:solidFill>
                <a:latin typeface="UTM Avo" panose="02040603050506020204" pitchFamily="18" charset="0"/>
              </a:rPr>
              <a:t> </a:t>
            </a:r>
            <a:r>
              <a:rPr lang="en-US" sz="2400" dirty="0" err="1" smtClean="0">
                <a:solidFill>
                  <a:srgbClr val="FF0000"/>
                </a:solidFill>
                <a:latin typeface="UTM Avo" panose="02040603050506020204" pitchFamily="18" charset="0"/>
              </a:rPr>
              <a:t>có</a:t>
            </a:r>
            <a:r>
              <a:rPr lang="en-US" sz="2400" dirty="0" smtClean="0">
                <a:solidFill>
                  <a:srgbClr val="FF0000"/>
                </a:solidFill>
                <a:latin typeface="UTM Avo" panose="02040603050506020204" pitchFamily="18" charset="0"/>
              </a:rPr>
              <a:t> con </a:t>
            </a:r>
            <a:r>
              <a:rPr lang="en-US" sz="2400" dirty="0" err="1" smtClean="0">
                <a:solidFill>
                  <a:srgbClr val="FF0000"/>
                </a:solidFill>
                <a:latin typeface="UTM Avo" panose="02040603050506020204" pitchFamily="18" charset="0"/>
              </a:rPr>
              <a:t>rùa</a:t>
            </a:r>
            <a:r>
              <a:rPr lang="en-US" sz="2400" dirty="0" smtClean="0">
                <a:solidFill>
                  <a:srgbClr val="FF0000"/>
                </a:solidFill>
                <a:latin typeface="UTM Avo" panose="02040603050506020204" pitchFamily="18" charset="0"/>
              </a:rPr>
              <a:t> </a:t>
            </a:r>
            <a:r>
              <a:rPr lang="en-US" sz="2400" dirty="0" err="1" smtClean="0">
                <a:solidFill>
                  <a:srgbClr val="FF0000"/>
                </a:solidFill>
                <a:latin typeface="UTM Avo" panose="02040603050506020204" pitchFamily="18" charset="0"/>
              </a:rPr>
              <a:t>lớn</a:t>
            </a:r>
            <a:r>
              <a:rPr lang="en-US" sz="2400" dirty="0" smtClean="0">
                <a:solidFill>
                  <a:srgbClr val="FF0000"/>
                </a:solidFill>
                <a:latin typeface="UTM Avo" panose="02040603050506020204" pitchFamily="18" charset="0"/>
              </a:rPr>
              <a:t>, </a:t>
            </a:r>
            <a:r>
              <a:rPr lang="en-US" sz="2400" dirty="0" err="1" smtClean="0">
                <a:solidFill>
                  <a:srgbClr val="FF0000"/>
                </a:solidFill>
                <a:latin typeface="UTM Avo" panose="02040603050506020204" pitchFamily="18" charset="0"/>
              </a:rPr>
              <a:t>đầu</a:t>
            </a:r>
            <a:r>
              <a:rPr lang="en-US" sz="2400" dirty="0" smtClean="0">
                <a:solidFill>
                  <a:srgbClr val="FF0000"/>
                </a:solidFill>
                <a:latin typeface="UTM Avo" panose="02040603050506020204" pitchFamily="18" charset="0"/>
              </a:rPr>
              <a:t> to </a:t>
            </a:r>
            <a:r>
              <a:rPr lang="en-US" sz="2400" dirty="0" err="1" smtClean="0">
                <a:solidFill>
                  <a:srgbClr val="FF0000"/>
                </a:solidFill>
                <a:latin typeface="UTM Avo" panose="02040603050506020204" pitchFamily="18" charset="0"/>
              </a:rPr>
              <a:t>như</a:t>
            </a:r>
            <a:r>
              <a:rPr lang="en-US" sz="2400" dirty="0" smtClean="0">
                <a:solidFill>
                  <a:srgbClr val="FF0000"/>
                </a:solidFill>
                <a:latin typeface="UTM Avo" panose="02040603050506020204" pitchFamily="18" charset="0"/>
              </a:rPr>
              <a:t> </a:t>
            </a:r>
            <a:r>
              <a:rPr lang="en-US" sz="2400" dirty="0" err="1" smtClean="0">
                <a:solidFill>
                  <a:srgbClr val="FF0000"/>
                </a:solidFill>
                <a:latin typeface="UTM Avo" panose="02040603050506020204" pitchFamily="18" charset="0"/>
              </a:rPr>
              <a:t>trái</a:t>
            </a:r>
            <a:r>
              <a:rPr lang="en-US" sz="2400" dirty="0" smtClean="0">
                <a:solidFill>
                  <a:srgbClr val="FF0000"/>
                </a:solidFill>
                <a:latin typeface="UTM Avo" panose="02040603050506020204" pitchFamily="18" charset="0"/>
              </a:rPr>
              <a:t> </a:t>
            </a:r>
            <a:r>
              <a:rPr lang="en-US" sz="2400" dirty="0" err="1" smtClean="0">
                <a:solidFill>
                  <a:srgbClr val="FF0000"/>
                </a:solidFill>
                <a:latin typeface="UTM Avo" panose="02040603050506020204" pitchFamily="18" charset="0"/>
              </a:rPr>
              <a:t>bưởi</a:t>
            </a:r>
            <a:r>
              <a:rPr lang="en-US" sz="2400" dirty="0" smtClean="0">
                <a:solidFill>
                  <a:srgbClr val="FF0000"/>
                </a:solidFill>
                <a:latin typeface="UTM Avo" panose="02040603050506020204" pitchFamily="18" charset="0"/>
              </a:rPr>
              <a:t>, </a:t>
            </a:r>
            <a:r>
              <a:rPr lang="en-US" sz="2400" dirty="0" err="1" smtClean="0">
                <a:solidFill>
                  <a:srgbClr val="FF0000"/>
                </a:solidFill>
                <a:latin typeface="UTM Avo" panose="02040603050506020204" pitchFamily="18" charset="0"/>
              </a:rPr>
              <a:t>nhô</a:t>
            </a:r>
            <a:r>
              <a:rPr lang="en-US" sz="2400" dirty="0" smtClean="0">
                <a:solidFill>
                  <a:srgbClr val="FF0000"/>
                </a:solidFill>
                <a:latin typeface="UTM Avo" panose="02040603050506020204" pitchFamily="18" charset="0"/>
              </a:rPr>
              <a:t> </a:t>
            </a:r>
            <a:r>
              <a:rPr lang="en-US" sz="2400" dirty="0" err="1" smtClean="0">
                <a:solidFill>
                  <a:srgbClr val="FF0000"/>
                </a:solidFill>
                <a:latin typeface="UTM Avo" panose="02040603050506020204" pitchFamily="18" charset="0"/>
              </a:rPr>
              <a:t>lên</a:t>
            </a:r>
            <a:r>
              <a:rPr lang="en-US" sz="2400" dirty="0" smtClean="0">
                <a:solidFill>
                  <a:srgbClr val="FF0000"/>
                </a:solidFill>
                <a:latin typeface="UTM Avo" panose="02040603050506020204" pitchFamily="18" charset="0"/>
              </a:rPr>
              <a:t> </a:t>
            </a:r>
            <a:r>
              <a:rPr lang="en-US" sz="2400" dirty="0" err="1" smtClean="0">
                <a:solidFill>
                  <a:srgbClr val="FF0000"/>
                </a:solidFill>
                <a:latin typeface="UTM Avo" panose="02040603050506020204" pitchFamily="18" charset="0"/>
              </a:rPr>
              <a:t>khỏi</a:t>
            </a:r>
            <a:endParaRPr lang="vi-VN" sz="2400" dirty="0">
              <a:solidFill>
                <a:srgbClr val="FF0000"/>
              </a:solidFill>
              <a:latin typeface="UTM Avo" panose="02040603050506020204" pitchFamily="18" charset="0"/>
            </a:endParaRPr>
          </a:p>
        </p:txBody>
      </p:sp>
      <p:sp>
        <p:nvSpPr>
          <p:cNvPr id="8" name="TextBox 7">
            <a:extLst>
              <a:ext uri="{FF2B5EF4-FFF2-40B4-BE49-F238E27FC236}">
                <a16:creationId xmlns:a16="http://schemas.microsoft.com/office/drawing/2014/main" xmlns="" id="{43DB0D57-E4C1-4E80-8664-1A0205E2CF88}"/>
              </a:ext>
            </a:extLst>
          </p:cNvPr>
          <p:cNvSpPr txBox="1"/>
          <p:nvPr/>
        </p:nvSpPr>
        <p:spPr>
          <a:xfrm>
            <a:off x="-278408" y="4341653"/>
            <a:ext cx="2259969" cy="589758"/>
          </a:xfrm>
          <a:prstGeom prst="rect">
            <a:avLst/>
          </a:prstGeom>
          <a:noFill/>
        </p:spPr>
        <p:txBody>
          <a:bodyPr wrap="square" lIns="145143" tIns="72571" rIns="145143" bIns="72571" rtlCol="0">
            <a:spAutoFit/>
          </a:bodyPr>
          <a:lstStyle/>
          <a:p>
            <a:pPr indent="272143">
              <a:lnSpc>
                <a:spcPct val="120000"/>
              </a:lnSpc>
            </a:pPr>
            <a:r>
              <a:rPr lang="en-US" sz="2400" dirty="0" err="1" smtClean="0">
                <a:solidFill>
                  <a:srgbClr val="FF0000"/>
                </a:solidFill>
                <a:latin typeface="UTM Avo" panose="02040603050506020204" pitchFamily="18" charset="0"/>
              </a:rPr>
              <a:t>mặt</a:t>
            </a:r>
            <a:r>
              <a:rPr lang="en-US" sz="2400" dirty="0" smtClean="0">
                <a:solidFill>
                  <a:srgbClr val="FF0000"/>
                </a:solidFill>
                <a:latin typeface="UTM Avo" panose="02040603050506020204" pitchFamily="18" charset="0"/>
              </a:rPr>
              <a:t> </a:t>
            </a:r>
            <a:r>
              <a:rPr lang="en-US" sz="2400" dirty="0" err="1" smtClean="0">
                <a:solidFill>
                  <a:srgbClr val="FF0000"/>
                </a:solidFill>
                <a:latin typeface="UTM Avo" panose="02040603050506020204" pitchFamily="18" charset="0"/>
              </a:rPr>
              <a:t>nước</a:t>
            </a:r>
            <a:r>
              <a:rPr lang="en-US" sz="2400" dirty="0" smtClean="0">
                <a:solidFill>
                  <a:srgbClr val="FF0000"/>
                </a:solidFill>
                <a:latin typeface="UTM Avo" panose="02040603050506020204" pitchFamily="18" charset="0"/>
              </a:rPr>
              <a:t>.</a:t>
            </a:r>
            <a:endParaRPr lang="vi-VN" sz="2400" dirty="0">
              <a:solidFill>
                <a:srgbClr val="FF0000"/>
              </a:solidFill>
              <a:latin typeface="UTM Avo" panose="02040603050506020204" pitchFamily="18" charset="0"/>
            </a:endParaRPr>
          </a:p>
        </p:txBody>
      </p:sp>
      <p:sp>
        <p:nvSpPr>
          <p:cNvPr id="9" name="TextBox 8">
            <a:extLst>
              <a:ext uri="{FF2B5EF4-FFF2-40B4-BE49-F238E27FC236}">
                <a16:creationId xmlns:a16="http://schemas.microsoft.com/office/drawing/2014/main" xmlns="" id="{43DB0D57-E4C1-4E80-8664-1A0205E2CF88}"/>
              </a:ext>
            </a:extLst>
          </p:cNvPr>
          <p:cNvSpPr txBox="1"/>
          <p:nvPr/>
        </p:nvSpPr>
        <p:spPr>
          <a:xfrm>
            <a:off x="6262236" y="4768952"/>
            <a:ext cx="5659485" cy="589758"/>
          </a:xfrm>
          <a:prstGeom prst="rect">
            <a:avLst/>
          </a:prstGeom>
          <a:noFill/>
        </p:spPr>
        <p:txBody>
          <a:bodyPr wrap="square" lIns="145143" tIns="72571" rIns="145143" bIns="72571" rtlCol="0">
            <a:spAutoFit/>
          </a:bodyPr>
          <a:lstStyle/>
          <a:p>
            <a:pPr indent="272143">
              <a:lnSpc>
                <a:spcPct val="120000"/>
              </a:lnSpc>
            </a:pPr>
            <a:r>
              <a:rPr lang="en-US" sz="2400" dirty="0" err="1" smtClean="0">
                <a:solidFill>
                  <a:srgbClr val="FF0000"/>
                </a:solidFill>
                <a:latin typeface="UTM Avo" panose="02040603050506020204" pitchFamily="18" charset="0"/>
              </a:rPr>
              <a:t>Tôi</a:t>
            </a:r>
            <a:r>
              <a:rPr lang="en-US" sz="2400" dirty="0" smtClean="0">
                <a:solidFill>
                  <a:srgbClr val="FF0000"/>
                </a:solidFill>
                <a:latin typeface="UTM Avo" panose="02040603050506020204" pitchFamily="18" charset="0"/>
              </a:rPr>
              <a:t> </a:t>
            </a:r>
            <a:r>
              <a:rPr lang="en-US" sz="2400" dirty="0" err="1" smtClean="0">
                <a:solidFill>
                  <a:srgbClr val="FF0000"/>
                </a:solidFill>
                <a:latin typeface="UTM Avo" panose="02040603050506020204" pitchFamily="18" charset="0"/>
              </a:rPr>
              <a:t>thầm</a:t>
            </a:r>
            <a:r>
              <a:rPr lang="en-US" sz="2400" dirty="0" smtClean="0">
                <a:solidFill>
                  <a:srgbClr val="FF0000"/>
                </a:solidFill>
                <a:latin typeface="UTM Avo" panose="02040603050506020204" pitchFamily="18" charset="0"/>
              </a:rPr>
              <a:t> </a:t>
            </a:r>
            <a:r>
              <a:rPr lang="en-US" sz="2400" dirty="0" err="1" smtClean="0">
                <a:solidFill>
                  <a:srgbClr val="FF0000"/>
                </a:solidFill>
                <a:latin typeface="UTM Avo" panose="02040603050506020204" pitchFamily="18" charset="0"/>
              </a:rPr>
              <a:t>nghĩ</a:t>
            </a:r>
            <a:r>
              <a:rPr lang="en-US" sz="2400" dirty="0" smtClean="0">
                <a:solidFill>
                  <a:srgbClr val="FF0000"/>
                </a:solidFill>
                <a:latin typeface="UTM Avo" panose="02040603050506020204" pitchFamily="18" charset="0"/>
              </a:rPr>
              <a:t>: </a:t>
            </a:r>
            <a:r>
              <a:rPr lang="en-US" sz="2400" dirty="0" err="1" smtClean="0">
                <a:solidFill>
                  <a:srgbClr val="FF0000"/>
                </a:solidFill>
                <a:latin typeface="UTM Avo" panose="02040603050506020204" pitchFamily="18" charset="0"/>
              </a:rPr>
              <a:t>không</a:t>
            </a:r>
            <a:r>
              <a:rPr lang="en-US" sz="2400" dirty="0" smtClean="0">
                <a:solidFill>
                  <a:srgbClr val="FF0000"/>
                </a:solidFill>
                <a:latin typeface="UTM Avo" panose="02040603050506020204" pitchFamily="18" charset="0"/>
              </a:rPr>
              <a:t> </a:t>
            </a:r>
            <a:r>
              <a:rPr lang="en-US" sz="2400" dirty="0" err="1" smtClean="0">
                <a:solidFill>
                  <a:srgbClr val="FF0000"/>
                </a:solidFill>
                <a:latin typeface="UTM Avo" panose="02040603050506020204" pitchFamily="18" charset="0"/>
              </a:rPr>
              <a:t>biết</a:t>
            </a:r>
            <a:r>
              <a:rPr lang="en-US" sz="2400" dirty="0" smtClean="0">
                <a:solidFill>
                  <a:srgbClr val="FF0000"/>
                </a:solidFill>
                <a:latin typeface="UTM Avo" panose="02040603050506020204" pitchFamily="18" charset="0"/>
              </a:rPr>
              <a:t> </a:t>
            </a:r>
            <a:r>
              <a:rPr lang="en-US" sz="2400" dirty="0" err="1" smtClean="0">
                <a:solidFill>
                  <a:srgbClr val="FF0000"/>
                </a:solidFill>
                <a:latin typeface="UTM Avo" panose="02040603050506020204" pitchFamily="18" charset="0"/>
              </a:rPr>
              <a:t>có</a:t>
            </a:r>
            <a:r>
              <a:rPr lang="en-US" sz="2400" dirty="0" smtClean="0">
                <a:solidFill>
                  <a:srgbClr val="FF0000"/>
                </a:solidFill>
                <a:latin typeface="UTM Avo" panose="02040603050506020204" pitchFamily="18" charset="0"/>
              </a:rPr>
              <a:t> </a:t>
            </a:r>
            <a:r>
              <a:rPr lang="en-US" sz="2400" dirty="0" err="1" smtClean="0">
                <a:solidFill>
                  <a:srgbClr val="FF0000"/>
                </a:solidFill>
                <a:latin typeface="UTM Avo" panose="02040603050506020204" pitchFamily="18" charset="0"/>
              </a:rPr>
              <a:t>phải</a:t>
            </a:r>
            <a:endParaRPr lang="vi-VN" sz="2400" dirty="0">
              <a:solidFill>
                <a:srgbClr val="FF0000"/>
              </a:solidFill>
              <a:latin typeface="UTM Avo" panose="02040603050506020204" pitchFamily="18" charset="0"/>
            </a:endParaRPr>
          </a:p>
        </p:txBody>
      </p:sp>
      <p:sp>
        <p:nvSpPr>
          <p:cNvPr id="10" name="TextBox 9">
            <a:extLst>
              <a:ext uri="{FF2B5EF4-FFF2-40B4-BE49-F238E27FC236}">
                <a16:creationId xmlns:a16="http://schemas.microsoft.com/office/drawing/2014/main" xmlns="" id="{43DB0D57-E4C1-4E80-8664-1A0205E2CF88}"/>
              </a:ext>
            </a:extLst>
          </p:cNvPr>
          <p:cNvSpPr txBox="1"/>
          <p:nvPr/>
        </p:nvSpPr>
        <p:spPr>
          <a:xfrm>
            <a:off x="-279601" y="5200933"/>
            <a:ext cx="11309548" cy="538975"/>
          </a:xfrm>
          <a:prstGeom prst="rect">
            <a:avLst/>
          </a:prstGeom>
          <a:noFill/>
        </p:spPr>
        <p:txBody>
          <a:bodyPr wrap="square" lIns="145143" tIns="72571" rIns="145143" bIns="72571" rtlCol="0">
            <a:spAutoFit/>
          </a:bodyPr>
          <a:lstStyle/>
          <a:p>
            <a:pPr indent="272143">
              <a:lnSpc>
                <a:spcPct val="120000"/>
              </a:lnSpc>
            </a:pPr>
            <a:r>
              <a:rPr lang="en-US" sz="2400" dirty="0" err="1" smtClean="0">
                <a:solidFill>
                  <a:srgbClr val="FF0000"/>
                </a:solidFill>
                <a:latin typeface="UTM Avo" panose="02040603050506020204" pitchFamily="18" charset="0"/>
              </a:rPr>
              <a:t>rùa</a:t>
            </a:r>
            <a:r>
              <a:rPr lang="en-US" sz="2400" dirty="0" smtClean="0">
                <a:solidFill>
                  <a:srgbClr val="FF0000"/>
                </a:solidFill>
                <a:latin typeface="UTM Avo" panose="02040603050506020204" pitchFamily="18" charset="0"/>
              </a:rPr>
              <a:t> </a:t>
            </a:r>
            <a:r>
              <a:rPr lang="en-US" sz="2400" dirty="0" err="1" smtClean="0">
                <a:solidFill>
                  <a:srgbClr val="FF0000"/>
                </a:solidFill>
                <a:latin typeface="UTM Avo" panose="02040603050506020204" pitchFamily="18" charset="0"/>
              </a:rPr>
              <a:t>đã</a:t>
            </a:r>
            <a:r>
              <a:rPr lang="en-US" sz="2400" dirty="0" smtClean="0">
                <a:solidFill>
                  <a:srgbClr val="FF0000"/>
                </a:solidFill>
                <a:latin typeface="UTM Avo" panose="02040603050506020204" pitchFamily="18" charset="0"/>
              </a:rPr>
              <a:t> </a:t>
            </a:r>
            <a:r>
              <a:rPr lang="en-US" sz="2400" dirty="0" err="1" smtClean="0">
                <a:solidFill>
                  <a:srgbClr val="FF0000"/>
                </a:solidFill>
                <a:latin typeface="UTM Avo" panose="02040603050506020204" pitchFamily="18" charset="0"/>
              </a:rPr>
              <a:t>từng</a:t>
            </a:r>
            <a:r>
              <a:rPr lang="en-US" sz="2400" dirty="0" smtClean="0">
                <a:solidFill>
                  <a:srgbClr val="FF0000"/>
                </a:solidFill>
                <a:latin typeface="UTM Avo" panose="02040603050506020204" pitchFamily="18" charset="0"/>
              </a:rPr>
              <a:t> </a:t>
            </a:r>
            <a:r>
              <a:rPr lang="en-US" sz="2400" dirty="0" err="1" smtClean="0">
                <a:solidFill>
                  <a:srgbClr val="FF0000"/>
                </a:solidFill>
                <a:latin typeface="UTM Avo" panose="02040603050506020204" pitchFamily="18" charset="0"/>
              </a:rPr>
              <a:t>ngậm</a:t>
            </a:r>
            <a:r>
              <a:rPr lang="en-US" sz="2400" dirty="0" smtClean="0">
                <a:solidFill>
                  <a:srgbClr val="FF0000"/>
                </a:solidFill>
                <a:latin typeface="UTM Avo" panose="02040603050506020204" pitchFamily="18" charset="0"/>
              </a:rPr>
              <a:t> </a:t>
            </a:r>
            <a:r>
              <a:rPr lang="en-US" sz="2400" dirty="0" err="1" smtClean="0">
                <a:solidFill>
                  <a:srgbClr val="FF0000"/>
                </a:solidFill>
                <a:latin typeface="UTM Avo" panose="02040603050506020204" pitchFamily="18" charset="0"/>
              </a:rPr>
              <a:t>thanh</a:t>
            </a:r>
            <a:r>
              <a:rPr lang="en-US" sz="2400" dirty="0" smtClean="0">
                <a:solidFill>
                  <a:srgbClr val="FF0000"/>
                </a:solidFill>
                <a:latin typeface="UTM Avo" panose="02040603050506020204" pitchFamily="18" charset="0"/>
              </a:rPr>
              <a:t> </a:t>
            </a:r>
            <a:r>
              <a:rPr lang="en-US" sz="2400" dirty="0" err="1" smtClean="0">
                <a:solidFill>
                  <a:srgbClr val="FF0000"/>
                </a:solidFill>
                <a:latin typeface="UTM Avo" panose="02040603050506020204" pitchFamily="18" charset="0"/>
              </a:rPr>
              <a:t>kiếm</a:t>
            </a:r>
            <a:r>
              <a:rPr lang="en-US" sz="2400" dirty="0" smtClean="0">
                <a:solidFill>
                  <a:srgbClr val="FF0000"/>
                </a:solidFill>
                <a:latin typeface="UTM Avo" panose="02040603050506020204" pitchFamily="18" charset="0"/>
              </a:rPr>
              <a:t> </a:t>
            </a:r>
            <a:r>
              <a:rPr lang="en-US" sz="2400" dirty="0" err="1" smtClean="0">
                <a:solidFill>
                  <a:srgbClr val="FF0000"/>
                </a:solidFill>
                <a:latin typeface="UTM Avo" panose="02040603050506020204" pitchFamily="18" charset="0"/>
              </a:rPr>
              <a:t>của</a:t>
            </a:r>
            <a:r>
              <a:rPr lang="en-US" sz="2400" dirty="0" smtClean="0">
                <a:solidFill>
                  <a:srgbClr val="FF0000"/>
                </a:solidFill>
                <a:latin typeface="UTM Avo" panose="02040603050506020204" pitchFamily="18" charset="0"/>
              </a:rPr>
              <a:t> </a:t>
            </a:r>
            <a:r>
              <a:rPr lang="en-US" sz="2400" dirty="0" err="1" smtClean="0">
                <a:solidFill>
                  <a:srgbClr val="FF0000"/>
                </a:solidFill>
                <a:latin typeface="UTM Avo" panose="02040603050506020204" pitchFamily="18" charset="0"/>
              </a:rPr>
              <a:t>vua</a:t>
            </a:r>
            <a:r>
              <a:rPr lang="en-US" sz="2400" dirty="0" smtClean="0">
                <a:solidFill>
                  <a:srgbClr val="FF0000"/>
                </a:solidFill>
                <a:latin typeface="UTM Avo" panose="02040603050506020204" pitchFamily="18" charset="0"/>
              </a:rPr>
              <a:t> </a:t>
            </a:r>
            <a:r>
              <a:rPr lang="en-US" sz="2400" dirty="0" err="1" smtClean="0">
                <a:solidFill>
                  <a:srgbClr val="FF0000"/>
                </a:solidFill>
                <a:latin typeface="UTM Avo" panose="02040603050506020204" pitchFamily="18" charset="0"/>
              </a:rPr>
              <a:t>Lê</a:t>
            </a:r>
            <a:r>
              <a:rPr lang="en-US" sz="2400" dirty="0" smtClean="0">
                <a:solidFill>
                  <a:srgbClr val="FF0000"/>
                </a:solidFill>
                <a:latin typeface="UTM Avo" panose="02040603050506020204" pitchFamily="18" charset="0"/>
              </a:rPr>
              <a:t> </a:t>
            </a:r>
            <a:r>
              <a:rPr lang="en-US" sz="2400" dirty="0" err="1" smtClean="0">
                <a:solidFill>
                  <a:srgbClr val="FF0000"/>
                </a:solidFill>
                <a:latin typeface="UTM Avo" panose="02040603050506020204" pitchFamily="18" charset="0"/>
              </a:rPr>
              <a:t>thắng</a:t>
            </a:r>
            <a:r>
              <a:rPr lang="en-US" sz="2400" dirty="0" smtClean="0">
                <a:solidFill>
                  <a:srgbClr val="FF0000"/>
                </a:solidFill>
                <a:latin typeface="UTM Avo" panose="02040603050506020204" pitchFamily="18" charset="0"/>
              </a:rPr>
              <a:t> </a:t>
            </a:r>
            <a:r>
              <a:rPr lang="en-US" sz="2400" dirty="0" err="1" smtClean="0">
                <a:solidFill>
                  <a:srgbClr val="FF0000"/>
                </a:solidFill>
                <a:latin typeface="UTM Avo" panose="02040603050506020204" pitchFamily="18" charset="0"/>
              </a:rPr>
              <a:t>giặc</a:t>
            </a:r>
            <a:r>
              <a:rPr lang="en-US" sz="2400" dirty="0" smtClean="0">
                <a:solidFill>
                  <a:srgbClr val="FF0000"/>
                </a:solidFill>
                <a:latin typeface="UTM Avo" panose="02040603050506020204" pitchFamily="18" charset="0"/>
              </a:rPr>
              <a:t> </a:t>
            </a:r>
            <a:r>
              <a:rPr lang="en-US" sz="2400" dirty="0" err="1" smtClean="0">
                <a:solidFill>
                  <a:srgbClr val="FF0000"/>
                </a:solidFill>
                <a:latin typeface="UTM Avo" panose="02040603050506020204" pitchFamily="18" charset="0"/>
              </a:rPr>
              <a:t>đó</a:t>
            </a:r>
            <a:r>
              <a:rPr lang="en-US" sz="2400" dirty="0" smtClean="0">
                <a:solidFill>
                  <a:srgbClr val="FF0000"/>
                </a:solidFill>
                <a:latin typeface="UTM Avo" panose="02040603050506020204" pitchFamily="18" charset="0"/>
              </a:rPr>
              <a:t> </a:t>
            </a:r>
            <a:r>
              <a:rPr lang="en-US" sz="2400" dirty="0" err="1" smtClean="0">
                <a:solidFill>
                  <a:srgbClr val="FF0000"/>
                </a:solidFill>
                <a:latin typeface="UTM Avo" panose="02040603050506020204" pitchFamily="18" charset="0"/>
              </a:rPr>
              <a:t>không</a:t>
            </a:r>
            <a:r>
              <a:rPr lang="en-US" sz="2400" dirty="0" smtClean="0">
                <a:solidFill>
                  <a:srgbClr val="FF0000"/>
                </a:solidFill>
                <a:latin typeface="UTM Avo" panose="02040603050506020204" pitchFamily="18" charset="0"/>
              </a:rPr>
              <a:t>?</a:t>
            </a:r>
            <a:endParaRPr lang="vi-VN" sz="2400" dirty="0">
              <a:solidFill>
                <a:srgbClr val="FF0000"/>
              </a:solidFill>
              <a:latin typeface="UTM Avo" panose="02040603050506020204" pitchFamily="18" charset="0"/>
            </a:endParaRPr>
          </a:p>
        </p:txBody>
      </p:sp>
    </p:spTree>
    <p:custDataLst>
      <p:tags r:id="rId1"/>
    </p:custDataLst>
    <p:extLst>
      <p:ext uri="{BB962C8B-B14F-4D97-AF65-F5344CB8AC3E}">
        <p14:creationId xmlns:p14="http://schemas.microsoft.com/office/powerpoint/2010/main" val="2604187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500" fill="hold"/>
                                        <p:tgtEl>
                                          <p:spTgt spid="8"/>
                                        </p:tgtEl>
                                        <p:attrNameLst>
                                          <p:attrName>ppt_w</p:attrName>
                                        </p:attrNameLst>
                                      </p:cBhvr>
                                      <p:tavLst>
                                        <p:tav tm="0">
                                          <p:val>
                                            <p:fltVal val="0"/>
                                          </p:val>
                                        </p:tav>
                                        <p:tav tm="100000">
                                          <p:val>
                                            <p:strVal val="#ppt_w"/>
                                          </p:val>
                                        </p:tav>
                                      </p:tavLst>
                                    </p:anim>
                                    <p:anim calcmode="lin" valueType="num">
                                      <p:cBhvr>
                                        <p:cTn id="18" dur="500" fill="hold"/>
                                        <p:tgtEl>
                                          <p:spTgt spid="8"/>
                                        </p:tgtEl>
                                        <p:attrNameLst>
                                          <p:attrName>ppt_h</p:attrName>
                                        </p:attrNameLst>
                                      </p:cBhvr>
                                      <p:tavLst>
                                        <p:tav tm="0">
                                          <p:val>
                                            <p:fltVal val="0"/>
                                          </p:val>
                                        </p:tav>
                                        <p:tav tm="100000">
                                          <p:val>
                                            <p:strVal val="#ppt_h"/>
                                          </p:val>
                                        </p:tav>
                                      </p:tavLst>
                                    </p:anim>
                                    <p:animEffect transition="in" filter="fade">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p:cTn id="24" dur="500" fill="hold"/>
                                        <p:tgtEl>
                                          <p:spTgt spid="9"/>
                                        </p:tgtEl>
                                        <p:attrNameLst>
                                          <p:attrName>ppt_w</p:attrName>
                                        </p:attrNameLst>
                                      </p:cBhvr>
                                      <p:tavLst>
                                        <p:tav tm="0">
                                          <p:val>
                                            <p:fltVal val="0"/>
                                          </p:val>
                                        </p:tav>
                                        <p:tav tm="100000">
                                          <p:val>
                                            <p:strVal val="#ppt_w"/>
                                          </p:val>
                                        </p:tav>
                                      </p:tavLst>
                                    </p:anim>
                                    <p:anim calcmode="lin" valueType="num">
                                      <p:cBhvr>
                                        <p:cTn id="25" dur="500" fill="hold"/>
                                        <p:tgtEl>
                                          <p:spTgt spid="9"/>
                                        </p:tgtEl>
                                        <p:attrNameLst>
                                          <p:attrName>ppt_h</p:attrName>
                                        </p:attrNameLst>
                                      </p:cBhvr>
                                      <p:tavLst>
                                        <p:tav tm="0">
                                          <p:val>
                                            <p:fltVal val="0"/>
                                          </p:val>
                                        </p:tav>
                                        <p:tav tm="100000">
                                          <p:val>
                                            <p:strVal val="#ppt_h"/>
                                          </p:val>
                                        </p:tav>
                                      </p:tavLst>
                                    </p:anim>
                                    <p:animEffect transition="in" filter="fade">
                                      <p:cBhvr>
                                        <p:cTn id="26" dur="500"/>
                                        <p:tgtEl>
                                          <p:spTgt spid="9"/>
                                        </p:tgtEl>
                                      </p:cBhvr>
                                    </p:animEffect>
                                  </p:childTnLst>
                                </p:cTn>
                              </p:par>
                              <p:par>
                                <p:cTn id="27" presetID="53" presetClass="entr" presetSubtype="16"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anim calcmode="lin" valueType="num">
                                      <p:cBhvr>
                                        <p:cTn id="29" dur="500" fill="hold"/>
                                        <p:tgtEl>
                                          <p:spTgt spid="10"/>
                                        </p:tgtEl>
                                        <p:attrNameLst>
                                          <p:attrName>ppt_w</p:attrName>
                                        </p:attrNameLst>
                                      </p:cBhvr>
                                      <p:tavLst>
                                        <p:tav tm="0">
                                          <p:val>
                                            <p:fltVal val="0"/>
                                          </p:val>
                                        </p:tav>
                                        <p:tav tm="100000">
                                          <p:val>
                                            <p:strVal val="#ppt_w"/>
                                          </p:val>
                                        </p:tav>
                                      </p:tavLst>
                                    </p:anim>
                                    <p:anim calcmode="lin" valueType="num">
                                      <p:cBhvr>
                                        <p:cTn id="30" dur="500" fill="hold"/>
                                        <p:tgtEl>
                                          <p:spTgt spid="10"/>
                                        </p:tgtEl>
                                        <p:attrNameLst>
                                          <p:attrName>ppt_h</p:attrName>
                                        </p:attrNameLst>
                                      </p:cBhvr>
                                      <p:tavLst>
                                        <p:tav tm="0">
                                          <p:val>
                                            <p:fltVal val="0"/>
                                          </p:val>
                                        </p:tav>
                                        <p:tav tm="100000">
                                          <p:val>
                                            <p:strVal val="#ppt_h"/>
                                          </p:val>
                                        </p:tav>
                                      </p:tavLst>
                                    </p:anim>
                                    <p:animEffect transition="in" filter="fade">
                                      <p:cBhvr>
                                        <p:cTn id="3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7" grpId="0"/>
      <p:bldP spid="8" grpId="0"/>
      <p:bldP spid="9" grpId="0"/>
      <p:bldP spid="1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Sự tích Hồ Gươm - Truyền thuyết Hồ Hoàn Kiếm Hà Nội">
            <a:extLst>
              <a:ext uri="{FF2B5EF4-FFF2-40B4-BE49-F238E27FC236}">
                <a16:creationId xmlns:a16="http://schemas.microsoft.com/office/drawing/2014/main" xmlns="" id="{0FA74EC7-4F91-404C-B3B4-5349512D327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57826" y="965094"/>
            <a:ext cx="8355192" cy="4915202"/>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235909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54593"/>
            <a:ext cx="12192000" cy="735874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3" name="TextBox 12">
            <a:extLst>
              <a:ext uri="{FF2B5EF4-FFF2-40B4-BE49-F238E27FC236}">
                <a16:creationId xmlns="" xmlns:a16="http://schemas.microsoft.com/office/drawing/2014/main" id="{4FEA66F5-FD50-4DD8-AB4A-C54262D6B7D9}"/>
              </a:ext>
            </a:extLst>
          </p:cNvPr>
          <p:cNvSpPr txBox="1"/>
          <p:nvPr/>
        </p:nvSpPr>
        <p:spPr>
          <a:xfrm>
            <a:off x="2781625" y="2247414"/>
            <a:ext cx="2667636" cy="592470"/>
          </a:xfrm>
          <a:prstGeom prst="rect">
            <a:avLst/>
          </a:prstGeom>
          <a:noFill/>
        </p:spPr>
        <p:txBody>
          <a:bodyPr wrap="square">
            <a:spAutoFit/>
          </a:bodyPr>
          <a:lstStyle/>
          <a:p>
            <a:pPr marL="0" marR="0" lvl="0" indent="0" algn="l" defTabSz="914400" rtl="0" eaLnBrk="1" fontAlgn="base" latinLnBrk="0" hangingPunct="1">
              <a:lnSpc>
                <a:spcPct val="125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00000">
                    <a:lumMod val="95000"/>
                    <a:lumOff val="5000"/>
                  </a:srgbClr>
                </a:solidFill>
                <a:effectLst/>
                <a:uLnTx/>
                <a:uFillTx/>
                <a:latin typeface="HP001 4H" panose="020B0603050302020204" pitchFamily="34" charset="0"/>
                <a:ea typeface="+mn-ea"/>
                <a:cs typeface="Times New Roman" pitchFamily="18" charset="0"/>
              </a:rPr>
              <a:t> </a:t>
            </a:r>
            <a:endParaRPr kumimoji="0" lang="en-US" sz="2600" b="1" i="0" u="none" strike="noStrike" kern="1200" cap="none" spc="0" normalizeH="0" baseline="0" noProof="0" dirty="0">
              <a:ln>
                <a:noFill/>
              </a:ln>
              <a:solidFill>
                <a:srgbClr val="000000">
                  <a:lumMod val="95000"/>
                  <a:lumOff val="5000"/>
                </a:srgbClr>
              </a:solidFill>
              <a:effectLst/>
              <a:uLnTx/>
              <a:uFillTx/>
              <a:latin typeface="HP001 4 hàng" panose="020B0603050302020204" pitchFamily="34" charset="-93"/>
              <a:ea typeface="+mn-ea"/>
              <a:cs typeface="Times New Roman" pitchFamily="18" charset="0"/>
            </a:endParaRPr>
          </a:p>
        </p:txBody>
      </p:sp>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l="5105" r="1550"/>
          <a:stretch/>
        </p:blipFill>
        <p:spPr>
          <a:xfrm>
            <a:off x="1658280" y="70055"/>
            <a:ext cx="9480775" cy="7109445"/>
          </a:xfrm>
          <a:prstGeom prst="rect">
            <a:avLst/>
          </a:prstGeom>
        </p:spPr>
      </p:pic>
      <p:pic>
        <p:nvPicPr>
          <p:cNvPr id="16" name="图片 40964" descr="1-40"/>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9174" y="-52495"/>
            <a:ext cx="132715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TextBox 21">
            <a:extLst>
              <a:ext uri="{FF2B5EF4-FFF2-40B4-BE49-F238E27FC236}">
                <a16:creationId xmlns="" xmlns:a16="http://schemas.microsoft.com/office/drawing/2014/main" id="{B1FFA95B-FBE4-475F-9D2C-8B116AB94D7A}"/>
              </a:ext>
            </a:extLst>
          </p:cNvPr>
          <p:cNvSpPr txBox="1"/>
          <p:nvPr/>
        </p:nvSpPr>
        <p:spPr>
          <a:xfrm>
            <a:off x="-100122" y="492963"/>
            <a:ext cx="10788568" cy="58477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Thứ </a:t>
            </a:r>
            <a:r>
              <a:rPr lang="en-US" altLang="zh-CN" sz="3200" b="1" dirty="0" err="1" smtClean="0">
                <a:solidFill>
                  <a:prstClr val="black"/>
                </a:solidFill>
                <a:latin typeface="HP001 4 hàng" panose="020B0603050302020204" pitchFamily="34" charset="0"/>
                <a:ea typeface="方正卡通简体" panose="03000509000000000000" pitchFamily="65" charset="-122"/>
              </a:rPr>
              <a:t>Hai</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err="1"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ngày</a:t>
            </a:r>
            <a:r>
              <a:rPr lang="en-US" altLang="zh-CN" sz="3200" b="1" dirty="0">
                <a:solidFill>
                  <a:prstClr val="black"/>
                </a:solidFill>
                <a:latin typeface="HP001 4 hàng" panose="020B0603050302020204" pitchFamily="34" charset="0"/>
                <a:ea typeface="方正卡通简体" panose="03000509000000000000" pitchFamily="65" charset="-122"/>
              </a:rPr>
              <a:t> </a:t>
            </a:r>
            <a:r>
              <a:rPr lang="en-US" altLang="zh-CN" sz="3200" b="1" dirty="0" smtClean="0">
                <a:solidFill>
                  <a:prstClr val="black"/>
                </a:solidFill>
                <a:latin typeface="HP001 4 hàng" panose="020B0603050302020204" pitchFamily="34" charset="0"/>
                <a:ea typeface="方正卡通简体" panose="03000509000000000000" pitchFamily="65" charset="-122"/>
              </a:rPr>
              <a:t>....</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tháng</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lang="en-US" altLang="zh-CN" sz="3200" b="1" noProof="0" dirty="0">
                <a:solidFill>
                  <a:prstClr val="black"/>
                </a:solidFill>
                <a:latin typeface="HP001 4 hàng" panose="020B0603050302020204" pitchFamily="34" charset="0"/>
                <a:ea typeface="方正卡通简体" panose="03000509000000000000" pitchFamily="65" charset="-122"/>
              </a:rPr>
              <a:t>4</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năm </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2022</a:t>
            </a:r>
            <a:endParaRPr kumimoji="0" lang="zh-CN" altLang="en-US"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
        <p:nvSpPr>
          <p:cNvPr id="23" name="TextBox 22">
            <a:extLst>
              <a:ext uri="{FF2B5EF4-FFF2-40B4-BE49-F238E27FC236}">
                <a16:creationId xmlns="" xmlns:a16="http://schemas.microsoft.com/office/drawing/2014/main" id="{4D5F768A-B94A-4C92-956B-B20901D8F566}"/>
              </a:ext>
            </a:extLst>
          </p:cNvPr>
          <p:cNvSpPr txBox="1"/>
          <p:nvPr/>
        </p:nvSpPr>
        <p:spPr>
          <a:xfrm>
            <a:off x="815909" y="1104279"/>
            <a:ext cx="8986345" cy="58477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lang="en-US" altLang="zh-CN" sz="3200" b="1" noProof="0" dirty="0" err="1" smtClean="0">
                <a:solidFill>
                  <a:prstClr val="black"/>
                </a:solidFill>
                <a:latin typeface="HP001 4 hàng" panose="020B0603050302020204" pitchFamily="34" charset="0"/>
                <a:ea typeface="方正卡通简体" panose="03000509000000000000" pitchFamily="65" charset="-122"/>
              </a:rPr>
              <a:t>Tiếng</a:t>
            </a:r>
            <a:r>
              <a:rPr lang="en-US" altLang="zh-CN" sz="3200" b="1" noProof="0" dirty="0" smtClean="0">
                <a:solidFill>
                  <a:prstClr val="black"/>
                </a:solidFill>
                <a:latin typeface="HP001 4 hàng" panose="020B0603050302020204" pitchFamily="34" charset="0"/>
                <a:ea typeface="方正卡通简体" panose="03000509000000000000" pitchFamily="65" charset="-122"/>
              </a:rPr>
              <a:t> </a:t>
            </a:r>
            <a:r>
              <a:rPr lang="en-US" altLang="zh-CN" sz="3200" b="1" noProof="0" dirty="0" err="1" smtClean="0">
                <a:solidFill>
                  <a:prstClr val="black"/>
                </a:solidFill>
                <a:latin typeface="HP001 4 hàng" panose="020B0603050302020204" pitchFamily="34" charset="0"/>
                <a:ea typeface="方正卡通简体" panose="03000509000000000000" pitchFamily="65" charset="-122"/>
              </a:rPr>
              <a:t>Việt</a:t>
            </a:r>
            <a:endPar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
        <p:nvSpPr>
          <p:cNvPr id="24" name="TextBox 23">
            <a:extLst>
              <a:ext uri="{FF2B5EF4-FFF2-40B4-BE49-F238E27FC236}">
                <a16:creationId xmlns="" xmlns:a16="http://schemas.microsoft.com/office/drawing/2014/main" id="{4EB15F7E-FD8A-4A9C-ACD0-F837E70F697C}"/>
              </a:ext>
            </a:extLst>
          </p:cNvPr>
          <p:cNvSpPr txBox="1"/>
          <p:nvPr/>
        </p:nvSpPr>
        <p:spPr>
          <a:xfrm>
            <a:off x="1983360" y="1699858"/>
            <a:ext cx="8014878" cy="584775"/>
          </a:xfrm>
          <a:prstGeom prst="rect">
            <a:avLst/>
          </a:prstGeom>
          <a:noFill/>
        </p:spPr>
        <p:txBody>
          <a:bodyPr wrap="square" rtlCol="0">
            <a:spAutoFit/>
          </a:bodyPr>
          <a:lstStyle/>
          <a:p>
            <a:pPr marL="0" marR="0" lvl="0" indent="0" defTabSz="1219170" rtl="0" eaLnBrk="1" fontAlgn="auto" latinLnBrk="0" hangingPunct="1">
              <a:lnSpc>
                <a:spcPct val="100000"/>
              </a:lnSpc>
              <a:spcBef>
                <a:spcPts val="0"/>
              </a:spcBef>
              <a:spcAft>
                <a:spcPts val="0"/>
              </a:spcAft>
              <a:buClrTx/>
              <a:buSzTx/>
              <a:buFontTx/>
              <a:buNone/>
              <a:tabLst/>
              <a:defRPr/>
            </a:pPr>
            <a:r>
              <a:rPr lang="en-US" altLang="zh-CN" sz="3200" b="1" dirty="0">
                <a:solidFill>
                  <a:srgbClr val="FF0000"/>
                </a:solidFill>
                <a:latin typeface="HP001 5 hàng 1 ô ly" pitchFamily="34" charset="0"/>
                <a:ea typeface="方正卡通简体" panose="03000509000000000000" pitchFamily="65" charset="-122"/>
              </a:rPr>
              <a:t> </a:t>
            </a:r>
            <a:r>
              <a:rPr lang="en-US" altLang="zh-CN" sz="3200" b="1" dirty="0" smtClean="0">
                <a:solidFill>
                  <a:srgbClr val="FF0000"/>
                </a:solidFill>
                <a:latin typeface="HP001 5 hàng 1 ô ly" pitchFamily="34" charset="0"/>
                <a:ea typeface="方正卡通简体" panose="03000509000000000000" pitchFamily="65" charset="-122"/>
              </a:rPr>
              <a:t> </a:t>
            </a:r>
            <a:r>
              <a:rPr lang="en-US" altLang="zh-CN" sz="3200" b="1" dirty="0" err="1" smtClean="0">
                <a:solidFill>
                  <a:srgbClr val="FF0000"/>
                </a:solidFill>
                <a:latin typeface="HP001 5 hàng 1 ô ly" pitchFamily="34" charset="0"/>
                <a:ea typeface="方正卡通简体" panose="03000509000000000000" pitchFamily="65" charset="-122"/>
              </a:rPr>
              <a:t>Bài</a:t>
            </a:r>
            <a:r>
              <a:rPr lang="en-US" altLang="zh-CN" sz="3200" b="1" dirty="0" smtClean="0">
                <a:solidFill>
                  <a:srgbClr val="FF0000"/>
                </a:solidFill>
                <a:latin typeface="HP001 5 hàng 1 ô ly" pitchFamily="34" charset="0"/>
                <a:ea typeface="方正卡通简体" panose="03000509000000000000" pitchFamily="65" charset="-122"/>
              </a:rPr>
              <a:t> </a:t>
            </a:r>
            <a:r>
              <a:rPr lang="en-US" altLang="zh-CN" sz="3200" b="1" dirty="0" smtClean="0">
                <a:solidFill>
                  <a:srgbClr val="FF0000"/>
                </a:solidFill>
                <a:latin typeface="HP001 5 hàng 1 ô ly" pitchFamily="34" charset="0"/>
                <a:ea typeface="方正卡通简体" panose="03000509000000000000" pitchFamily="65" charset="-122"/>
              </a:rPr>
              <a:t>29: </a:t>
            </a:r>
            <a:r>
              <a:rPr lang="en-US" altLang="zh-CN" sz="3200" b="1" dirty="0" err="1" smtClean="0">
                <a:solidFill>
                  <a:srgbClr val="FF0000"/>
                </a:solidFill>
                <a:latin typeface="HP001 5 hàng 1 ô ly" pitchFamily="34" charset="0"/>
                <a:ea typeface="方正卡通简体" panose="03000509000000000000" pitchFamily="65" charset="-122"/>
              </a:rPr>
              <a:t>Hồ</a:t>
            </a:r>
            <a:r>
              <a:rPr lang="en-US" altLang="zh-CN" sz="3200" b="1" dirty="0" smtClean="0">
                <a:solidFill>
                  <a:srgbClr val="FF0000"/>
                </a:solidFill>
                <a:latin typeface="HP001 5 hàng 1 ô ly" pitchFamily="34" charset="0"/>
                <a:ea typeface="方正卡通简体" panose="03000509000000000000" pitchFamily="65" charset="-122"/>
              </a:rPr>
              <a:t> </a:t>
            </a:r>
            <a:r>
              <a:rPr lang="en-US" altLang="zh-CN" sz="3200" b="1" dirty="0" err="1" smtClean="0">
                <a:solidFill>
                  <a:srgbClr val="FF0000"/>
                </a:solidFill>
                <a:latin typeface="HP001 5 hàng 1 ô ly" pitchFamily="34" charset="0"/>
                <a:ea typeface="方正卡通简体" panose="03000509000000000000" pitchFamily="65" charset="-122"/>
              </a:rPr>
              <a:t>Gươm</a:t>
            </a:r>
            <a:r>
              <a:rPr lang="en-US" altLang="zh-CN" sz="3200" b="1" dirty="0" smtClean="0">
                <a:solidFill>
                  <a:srgbClr val="FF0000"/>
                </a:solidFill>
                <a:latin typeface="HP001 5 hàng 1 ô ly" pitchFamily="34" charset="0"/>
                <a:ea typeface="方正卡通简体" panose="03000509000000000000" pitchFamily="65" charset="-122"/>
              </a:rPr>
              <a:t> </a:t>
            </a:r>
            <a:r>
              <a:rPr lang="en-US" altLang="zh-CN" sz="3200" b="1" dirty="0" smtClean="0">
                <a:solidFill>
                  <a:srgbClr val="FF0000"/>
                </a:solidFill>
                <a:latin typeface="HP001 5 hàng 1 ô ly" pitchFamily="34" charset="0"/>
                <a:ea typeface="方正卡通简体" panose="03000509000000000000" pitchFamily="65" charset="-122"/>
              </a:rPr>
              <a:t>(</a:t>
            </a:r>
            <a:r>
              <a:rPr lang="en-US" altLang="zh-CN" sz="3200" b="1" dirty="0" err="1" smtClean="0">
                <a:solidFill>
                  <a:srgbClr val="FF0000"/>
                </a:solidFill>
                <a:latin typeface="HP001 5 hàng 1 ô ly" pitchFamily="34" charset="0"/>
                <a:ea typeface="方正卡通简体" panose="03000509000000000000" pitchFamily="65" charset="-122"/>
              </a:rPr>
              <a:t>t1+2</a:t>
            </a:r>
            <a:r>
              <a:rPr lang="en-US" altLang="zh-CN" sz="3200" b="1" dirty="0" smtClean="0">
                <a:solidFill>
                  <a:srgbClr val="FF0000"/>
                </a:solidFill>
                <a:latin typeface="HP001 5 hàng 1 ô ly" pitchFamily="34" charset="0"/>
                <a:ea typeface="方正卡通简体" panose="03000509000000000000" pitchFamily="65" charset="-122"/>
              </a:rPr>
              <a:t>)</a:t>
            </a:r>
            <a:endParaRPr kumimoji="0" lang="en-US" altLang="zh-CN" sz="3200" b="1" i="0" u="none" strike="noStrike" kern="1200" cap="none" spc="0" normalizeH="0" baseline="0" noProof="0" dirty="0">
              <a:ln>
                <a:noFill/>
              </a:ln>
              <a:solidFill>
                <a:srgbClr val="FF0000"/>
              </a:solidFill>
              <a:effectLst/>
              <a:uLnTx/>
              <a:uFillTx/>
              <a:latin typeface="HP001 5 hàng 1 ô ly" pitchFamily="34" charset="0"/>
              <a:ea typeface="方正卡通简体" panose="03000509000000000000" pitchFamily="65" charset="-122"/>
            </a:endParaRPr>
          </a:p>
        </p:txBody>
      </p:sp>
      <p:pic>
        <p:nvPicPr>
          <p:cNvPr id="17" name="Picture 16">
            <a:extLst>
              <a:ext uri="{FF2B5EF4-FFF2-40B4-BE49-F238E27FC236}">
                <a16:creationId xmlns="" xmlns:a16="http://schemas.microsoft.com/office/drawing/2014/main" id="{D4865F9E-7F91-425F-8658-6F97DBAF12B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4852" r="8408"/>
          <a:stretch/>
        </p:blipFill>
        <p:spPr>
          <a:xfrm>
            <a:off x="11092247" y="70054"/>
            <a:ext cx="684543" cy="7109445"/>
          </a:xfrm>
          <a:prstGeom prst="rect">
            <a:avLst/>
          </a:prstGeom>
        </p:spPr>
      </p:pic>
    </p:spTree>
    <p:extLst>
      <p:ext uri="{BB962C8B-B14F-4D97-AF65-F5344CB8AC3E}">
        <p14:creationId xmlns:p14="http://schemas.microsoft.com/office/powerpoint/2010/main" val="2429667254"/>
      </p:ext>
    </p:extLst>
  </p:cSld>
  <p:clrMapOvr>
    <a:masterClrMapping/>
  </p:clrMapOvr>
  <p:transition spd="slow">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xmlns="" id="{AE6ACA15-A268-4DF0-B450-5298D5948D1F}"/>
              </a:ext>
            </a:extLst>
          </p:cNvPr>
          <p:cNvPicPr>
            <a:picLocks noChangeAspect="1"/>
          </p:cNvPicPr>
          <p:nvPr/>
        </p:nvPicPr>
        <p:blipFill rotWithShape="1">
          <a:blip r:embed="rId3"/>
          <a:srcRect t="10249" b="19836"/>
          <a:stretch/>
        </p:blipFill>
        <p:spPr>
          <a:xfrm>
            <a:off x="792202" y="4831307"/>
            <a:ext cx="10810914" cy="1970764"/>
          </a:xfrm>
          <a:prstGeom prst="roundRect">
            <a:avLst>
              <a:gd name="adj" fmla="val 50000"/>
            </a:avLst>
          </a:prstGeom>
          <a:effectLst>
            <a:softEdge rad="63500"/>
          </a:effectLst>
        </p:spPr>
      </p:pic>
      <p:sp>
        <p:nvSpPr>
          <p:cNvPr id="2" name="TextBox 1">
            <a:extLst>
              <a:ext uri="{FF2B5EF4-FFF2-40B4-BE49-F238E27FC236}">
                <a16:creationId xmlns:a16="http://schemas.microsoft.com/office/drawing/2014/main" xmlns="" id="{43DB0D57-E4C1-4E80-8664-1A0205E2CF88}"/>
              </a:ext>
            </a:extLst>
          </p:cNvPr>
          <p:cNvSpPr txBox="1"/>
          <p:nvPr/>
        </p:nvSpPr>
        <p:spPr>
          <a:xfrm>
            <a:off x="95534" y="637127"/>
            <a:ext cx="11955439" cy="4578542"/>
          </a:xfrm>
          <a:prstGeom prst="rect">
            <a:avLst/>
          </a:prstGeom>
          <a:noFill/>
        </p:spPr>
        <p:txBody>
          <a:bodyPr wrap="square" lIns="145143" tIns="72571" rIns="145143" bIns="72571" rtlCol="0">
            <a:spAutoFit/>
          </a:bodyPr>
          <a:lstStyle/>
          <a:p>
            <a:pPr indent="272143" algn="just">
              <a:lnSpc>
                <a:spcPct val="120000"/>
              </a:lnSpc>
            </a:pPr>
            <a:r>
              <a:rPr lang="en-US" sz="1900" dirty="0" smtClean="0">
                <a:latin typeface="UTM Avo" panose="02040603050506020204" pitchFamily="18" charset="0"/>
              </a:rPr>
              <a:t>        </a:t>
            </a:r>
            <a:r>
              <a:rPr lang="vi-VN" sz="2400" dirty="0" smtClean="0">
                <a:latin typeface="UTM Avo" panose="02040603050506020204" pitchFamily="18" charset="0"/>
              </a:rPr>
              <a:t>Nhà </a:t>
            </a:r>
            <a:r>
              <a:rPr lang="vi-VN" sz="2400" dirty="0">
                <a:latin typeface="UTM Avo" panose="02040603050506020204" pitchFamily="18" charset="0"/>
              </a:rPr>
              <a:t>tôi ở Hà Nội, cách Hồ Gươm không xa. </a:t>
            </a:r>
            <a:r>
              <a:rPr lang="vi-VN" sz="2400" dirty="0">
                <a:latin typeface="UTM Avo" panose="02040603050506020204" pitchFamily="18" charset="0"/>
              </a:rPr>
              <a:t>Từ trên cao nhìn xuống, mặt hồ như một chiếc gương bầu dục lớn, sáng long lanh.</a:t>
            </a:r>
          </a:p>
          <a:p>
            <a:pPr indent="272143" algn="just">
              <a:lnSpc>
                <a:spcPct val="120000"/>
              </a:lnSpc>
            </a:pPr>
            <a:r>
              <a:rPr lang="en-US" sz="2400" dirty="0" smtClean="0">
                <a:latin typeface="UTM Avo" panose="02040603050506020204" pitchFamily="18" charset="0"/>
              </a:rPr>
              <a:t>        </a:t>
            </a:r>
            <a:r>
              <a:rPr lang="vi-VN" sz="2400" dirty="0" smtClean="0">
                <a:latin typeface="UTM Avo" panose="02040603050506020204" pitchFamily="18" charset="0"/>
              </a:rPr>
              <a:t>Cầu </a:t>
            </a:r>
            <a:r>
              <a:rPr lang="vi-VN" sz="2400" dirty="0">
                <a:latin typeface="UTM Avo" panose="02040603050506020204" pitchFamily="18" charset="0"/>
              </a:rPr>
              <a:t>Thê Húc màu son, cong cong như con tôm, dẫn vào đền Ngọc Sơn. </a:t>
            </a:r>
            <a:r>
              <a:rPr lang="vi-VN" sz="2400" dirty="0">
                <a:latin typeface="UTM Avo" panose="02040603050506020204" pitchFamily="18" charset="0"/>
              </a:rPr>
              <a:t>Mái đền lấp ló bên gốc đa già, rễ lá xum xuê. Xa một chút là Tháp Rùa, tường rêu cổ kính. Tháp xây trên gò đất giữa hồ, cỏ mọc xanh um.</a:t>
            </a:r>
          </a:p>
          <a:p>
            <a:pPr indent="272143" algn="just">
              <a:lnSpc>
                <a:spcPct val="120000"/>
              </a:lnSpc>
            </a:pPr>
            <a:r>
              <a:rPr lang="en-US" sz="2400" dirty="0" smtClean="0">
                <a:latin typeface="UTM Avo" panose="02040603050506020204" pitchFamily="18" charset="0"/>
              </a:rPr>
              <a:t>       </a:t>
            </a:r>
            <a:r>
              <a:rPr lang="vi-VN" sz="2400" dirty="0" smtClean="0">
                <a:latin typeface="UTM Avo" panose="02040603050506020204" pitchFamily="18" charset="0"/>
              </a:rPr>
              <a:t>Có </a:t>
            </a:r>
            <a:r>
              <a:rPr lang="vi-VN" sz="2400" dirty="0">
                <a:latin typeface="UTM Avo" panose="02040603050506020204" pitchFamily="18" charset="0"/>
              </a:rPr>
              <a:t>buổi, người ta thấy có con rùa lớn, đầu to như trái bưởi, nhô lên khỏi mặt nước. </a:t>
            </a:r>
            <a:r>
              <a:rPr lang="vi-VN" sz="2400" dirty="0">
                <a:latin typeface="UTM Avo" panose="02040603050506020204" pitchFamily="18" charset="0"/>
              </a:rPr>
              <a:t>Rùa như lắng nghe tiếng chuông đồng hồ trên tầng cao nhà bưu điện, buông từng tiếng ngân nga trong gió. </a:t>
            </a:r>
            <a:r>
              <a:rPr lang="vi-VN" sz="2400" dirty="0">
                <a:latin typeface="UTM Avo" panose="02040603050506020204" pitchFamily="18" charset="0"/>
              </a:rPr>
              <a:t>Tôi thầm nghĩ: không biết có phải rùa đã từng ngậm thanh kiếm của vua Lê thắng giặc đó không</a:t>
            </a:r>
            <a:r>
              <a:rPr lang="vi-VN" sz="2400" dirty="0" smtClean="0">
                <a:latin typeface="UTM Avo" panose="02040603050506020204" pitchFamily="18" charset="0"/>
              </a:rPr>
              <a:t>?</a:t>
            </a:r>
            <a:endParaRPr lang="en-US" sz="2400" dirty="0" smtClean="0">
              <a:latin typeface="UTM Avo" panose="02040603050506020204" pitchFamily="18" charset="0"/>
            </a:endParaRPr>
          </a:p>
          <a:p>
            <a:pPr indent="272143" algn="just">
              <a:lnSpc>
                <a:spcPct val="120000"/>
              </a:lnSpc>
            </a:pPr>
            <a:r>
              <a:rPr lang="en-US" sz="2400" dirty="0">
                <a:latin typeface="UTM Avo" panose="02040603050506020204" pitchFamily="18" charset="0"/>
              </a:rPr>
              <a:t> </a:t>
            </a:r>
            <a:r>
              <a:rPr lang="en-US" sz="2400" dirty="0" smtClean="0">
                <a:latin typeface="UTM Avo" panose="02040603050506020204" pitchFamily="18" charset="0"/>
              </a:rPr>
              <a:t>                                                                                 </a:t>
            </a:r>
            <a:r>
              <a:rPr lang="en-US" sz="1900" dirty="0" smtClean="0">
                <a:latin typeface="UTM Avo" panose="02040603050506020204" pitchFamily="18" charset="0"/>
              </a:rPr>
              <a:t>               </a:t>
            </a:r>
            <a:r>
              <a:rPr lang="vi-VN" sz="1900" dirty="0" smtClean="0">
                <a:latin typeface="UTM Avo" panose="02040603050506020204" pitchFamily="18" charset="0"/>
              </a:rPr>
              <a:t>(</a:t>
            </a:r>
            <a:r>
              <a:rPr lang="vi-VN" sz="1900" i="1" dirty="0">
                <a:latin typeface="UTM Avo" panose="02040603050506020204" pitchFamily="18" charset="0"/>
              </a:rPr>
              <a:t>Theo </a:t>
            </a:r>
            <a:r>
              <a:rPr lang="vi-VN" sz="1900" dirty="0">
                <a:latin typeface="UTM Avo" panose="02040603050506020204" pitchFamily="18" charset="0"/>
              </a:rPr>
              <a:t>Ngô Quân Miện)</a:t>
            </a:r>
          </a:p>
        </p:txBody>
      </p:sp>
      <p:sp>
        <p:nvSpPr>
          <p:cNvPr id="6" name="TextBox 5">
            <a:extLst>
              <a:ext uri="{FF2B5EF4-FFF2-40B4-BE49-F238E27FC236}">
                <a16:creationId xmlns:a16="http://schemas.microsoft.com/office/drawing/2014/main" xmlns="" id="{9DC896DB-F00F-4B35-AA0E-25BACE8F3BB7}"/>
              </a:ext>
            </a:extLst>
          </p:cNvPr>
          <p:cNvSpPr txBox="1"/>
          <p:nvPr/>
        </p:nvSpPr>
        <p:spPr>
          <a:xfrm>
            <a:off x="3375662" y="9004"/>
            <a:ext cx="5534809" cy="648748"/>
          </a:xfrm>
          <a:prstGeom prst="rect">
            <a:avLst/>
          </a:prstGeom>
          <a:noFill/>
        </p:spPr>
        <p:txBody>
          <a:bodyPr wrap="square" lIns="145143" tIns="72571" rIns="145143" bIns="72571" rtlCol="0">
            <a:spAutoFit/>
          </a:bodyPr>
          <a:lstStyle/>
          <a:p>
            <a:pPr algn="ctr">
              <a:lnSpc>
                <a:spcPct val="150000"/>
              </a:lnSpc>
            </a:pPr>
            <a:r>
              <a:rPr lang="vi-VN" sz="2500" b="1" dirty="0">
                <a:solidFill>
                  <a:srgbClr val="FF0000"/>
                </a:solidFill>
                <a:latin typeface="UTM Avo" panose="02040603050506020204" pitchFamily="18" charset="0"/>
              </a:rPr>
              <a:t>HỒ GƯƠM</a:t>
            </a:r>
            <a:endParaRPr lang="en-US" sz="2500" b="1" dirty="0">
              <a:solidFill>
                <a:srgbClr val="FF0000"/>
              </a:solidFill>
              <a:latin typeface="UTM Avo" panose="02040603050506020204" pitchFamily="18" charset="0"/>
            </a:endParaRPr>
          </a:p>
        </p:txBody>
      </p:sp>
      <p:sp>
        <p:nvSpPr>
          <p:cNvPr id="10" name="Wave 9"/>
          <p:cNvSpPr/>
          <p:nvPr/>
        </p:nvSpPr>
        <p:spPr>
          <a:xfrm>
            <a:off x="8540171" y="40538"/>
            <a:ext cx="2291971" cy="701261"/>
          </a:xfrm>
          <a:prstGeom prst="wav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2800" dirty="0" err="1" smtClean="0">
                <a:solidFill>
                  <a:schemeClr val="tx1"/>
                </a:solidFill>
              </a:rPr>
              <a:t>Đọc</a:t>
            </a:r>
            <a:r>
              <a:rPr lang="en-US" sz="2800" dirty="0" smtClean="0">
                <a:solidFill>
                  <a:schemeClr val="tx1"/>
                </a:solidFill>
              </a:rPr>
              <a:t> </a:t>
            </a:r>
            <a:r>
              <a:rPr lang="en-US" sz="2800" dirty="0" err="1" smtClean="0">
                <a:solidFill>
                  <a:schemeClr val="tx1"/>
                </a:solidFill>
              </a:rPr>
              <a:t>lại</a:t>
            </a:r>
            <a:r>
              <a:rPr lang="en-US" sz="2800" dirty="0" smtClean="0">
                <a:solidFill>
                  <a:schemeClr val="tx1"/>
                </a:solidFill>
              </a:rPr>
              <a:t> </a:t>
            </a:r>
            <a:r>
              <a:rPr lang="en-US" sz="2800" dirty="0" err="1" smtClean="0">
                <a:solidFill>
                  <a:schemeClr val="tx1"/>
                </a:solidFill>
              </a:rPr>
              <a:t>bài</a:t>
            </a:r>
            <a:endParaRPr lang="en-US" sz="2800" dirty="0">
              <a:solidFill>
                <a:schemeClr val="tx1"/>
              </a:solidFill>
            </a:endParaRPr>
          </a:p>
        </p:txBody>
      </p:sp>
    </p:spTree>
    <p:custDataLst>
      <p:tags r:id="rId1"/>
    </p:custDataLst>
    <p:extLst>
      <p:ext uri="{BB962C8B-B14F-4D97-AF65-F5344CB8AC3E}">
        <p14:creationId xmlns:p14="http://schemas.microsoft.com/office/powerpoint/2010/main" val="3517190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4968" y="0"/>
            <a:ext cx="11533239"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1072691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C33E36AB-714E-4BC3-850C-E6AC6384CFB5}"/>
              </a:ext>
            </a:extLst>
          </p:cNvPr>
          <p:cNvSpPr txBox="1"/>
          <p:nvPr/>
        </p:nvSpPr>
        <p:spPr>
          <a:xfrm>
            <a:off x="197331" y="19833"/>
            <a:ext cx="11436651" cy="885223"/>
          </a:xfrm>
          <a:prstGeom prst="rect">
            <a:avLst/>
          </a:prstGeom>
          <a:noFill/>
        </p:spPr>
        <p:txBody>
          <a:bodyPr wrap="square" lIns="145143" tIns="72571" rIns="145143" bIns="72571" rtlCol="0">
            <a:spAutoFit/>
          </a:bodyPr>
          <a:lstStyle/>
          <a:p>
            <a:pPr algn="just">
              <a:lnSpc>
                <a:spcPct val="150000"/>
              </a:lnSpc>
            </a:pPr>
            <a:r>
              <a:rPr lang="en-US" sz="3200" b="1" dirty="0">
                <a:solidFill>
                  <a:srgbClr val="FF0000"/>
                </a:solidFill>
                <a:latin typeface="UTM Avo" panose="02040603050506020204" pitchFamily="18" charset="0"/>
              </a:rPr>
              <a:t>1</a:t>
            </a:r>
            <a:r>
              <a:rPr lang="vi-VN" sz="3200" b="1" dirty="0">
                <a:solidFill>
                  <a:srgbClr val="FF0000"/>
                </a:solidFill>
                <a:latin typeface="UTM Avo" panose="02040603050506020204" pitchFamily="18" charset="0"/>
              </a:rPr>
              <a:t>. </a:t>
            </a:r>
            <a:r>
              <a:rPr lang="vi-VN" sz="3200" dirty="0">
                <a:latin typeface="UTM Avo" panose="02040603050506020204" pitchFamily="18" charset="0"/>
              </a:rPr>
              <a:t>Xếp các từ ngữ dưới đây vào nhóm thích hợp.</a:t>
            </a:r>
          </a:p>
        </p:txBody>
      </p:sp>
      <p:pic>
        <p:nvPicPr>
          <p:cNvPr id="32" name="Picture 31">
            <a:extLst>
              <a:ext uri="{FF2B5EF4-FFF2-40B4-BE49-F238E27FC236}">
                <a16:creationId xmlns:a16="http://schemas.microsoft.com/office/drawing/2014/main" xmlns="" id="{CE60BB1C-9C55-4992-B347-5C140DE9E8C7}"/>
              </a:ext>
            </a:extLst>
          </p:cNvPr>
          <p:cNvPicPr>
            <a:picLocks noChangeAspect="1"/>
          </p:cNvPicPr>
          <p:nvPr/>
        </p:nvPicPr>
        <p:blipFill rotWithShape="1">
          <a:blip r:embed="rId4">
            <a:clrChange>
              <a:clrFrom>
                <a:srgbClr val="FFFFFF"/>
              </a:clrFrom>
              <a:clrTo>
                <a:srgbClr val="FFFFFF">
                  <a:alpha val="0"/>
                </a:srgbClr>
              </a:clrTo>
            </a:clrChange>
            <a:extLst>
              <a:ext uri="{BEBA8EAE-BF5A-486C-A8C5-ECC9F3942E4B}">
                <a14:imgProps xmlns:a14="http://schemas.microsoft.com/office/drawing/2010/main">
                  <a14:imgLayer r:embed="rId5">
                    <a14:imgEffect>
                      <a14:sharpenSoften amount="50000"/>
                    </a14:imgEffect>
                    <a14:imgEffect>
                      <a14:saturation sat="200000"/>
                    </a14:imgEffect>
                  </a14:imgLayer>
                </a14:imgProps>
              </a:ext>
            </a:extLst>
          </a:blip>
          <a:srcRect r="67337" b="50803"/>
          <a:stretch/>
        </p:blipFill>
        <p:spPr>
          <a:xfrm>
            <a:off x="729510" y="998018"/>
            <a:ext cx="3407508" cy="1216521"/>
          </a:xfrm>
          <a:prstGeom prst="rect">
            <a:avLst/>
          </a:prstGeom>
        </p:spPr>
      </p:pic>
      <p:pic>
        <p:nvPicPr>
          <p:cNvPr id="38" name="Picture 37">
            <a:extLst>
              <a:ext uri="{FF2B5EF4-FFF2-40B4-BE49-F238E27FC236}">
                <a16:creationId xmlns:a16="http://schemas.microsoft.com/office/drawing/2014/main" xmlns="" id="{F37506FC-1F18-4636-BFAD-9398C29A1A32}"/>
              </a:ext>
            </a:extLst>
          </p:cNvPr>
          <p:cNvPicPr>
            <a:picLocks noChangeAspect="1"/>
          </p:cNvPicPr>
          <p:nvPr/>
        </p:nvPicPr>
        <p:blipFill rotWithShape="1">
          <a:blip r:embed="rId4">
            <a:clrChange>
              <a:clrFrom>
                <a:srgbClr val="FFFFFF"/>
              </a:clrFrom>
              <a:clrTo>
                <a:srgbClr val="FFFFFF">
                  <a:alpha val="0"/>
                </a:srgbClr>
              </a:clrTo>
            </a:clrChange>
            <a:extLst>
              <a:ext uri="{BEBA8EAE-BF5A-486C-A8C5-ECC9F3942E4B}">
                <a14:imgProps xmlns:a14="http://schemas.microsoft.com/office/drawing/2010/main">
                  <a14:imgLayer r:embed="rId5">
                    <a14:imgEffect>
                      <a14:sharpenSoften amount="50000"/>
                    </a14:imgEffect>
                    <a14:imgEffect>
                      <a14:saturation sat="200000"/>
                    </a14:imgEffect>
                  </a14:imgLayer>
                </a14:imgProps>
              </a:ext>
            </a:extLst>
          </a:blip>
          <a:srcRect l="300" t="53121" r="67037" b="-2318"/>
          <a:stretch/>
        </p:blipFill>
        <p:spPr>
          <a:xfrm>
            <a:off x="746704" y="2124223"/>
            <a:ext cx="3407508" cy="1216521"/>
          </a:xfrm>
          <a:prstGeom prst="rect">
            <a:avLst/>
          </a:prstGeom>
        </p:spPr>
      </p:pic>
      <p:pic>
        <p:nvPicPr>
          <p:cNvPr id="48" name="Picture 47">
            <a:extLst>
              <a:ext uri="{FF2B5EF4-FFF2-40B4-BE49-F238E27FC236}">
                <a16:creationId xmlns:a16="http://schemas.microsoft.com/office/drawing/2014/main" xmlns="" id="{6F083C8D-C7D9-4F6F-A03F-4A3B6D27D54A}"/>
              </a:ext>
            </a:extLst>
          </p:cNvPr>
          <p:cNvPicPr>
            <a:picLocks noChangeAspect="1"/>
          </p:cNvPicPr>
          <p:nvPr/>
        </p:nvPicPr>
        <p:blipFill rotWithShape="1">
          <a:blip r:embed="rId4">
            <a:clrChange>
              <a:clrFrom>
                <a:srgbClr val="FFFFFF"/>
              </a:clrFrom>
              <a:clrTo>
                <a:srgbClr val="FFFFFF">
                  <a:alpha val="0"/>
                </a:srgbClr>
              </a:clrTo>
            </a:clrChange>
            <a:extLst>
              <a:ext uri="{BEBA8EAE-BF5A-486C-A8C5-ECC9F3942E4B}">
                <a14:imgProps xmlns:a14="http://schemas.microsoft.com/office/drawing/2010/main">
                  <a14:imgLayer r:embed="rId5">
                    <a14:imgEffect>
                      <a14:sharpenSoften amount="50000"/>
                    </a14:imgEffect>
                    <a14:imgEffect>
                      <a14:saturation sat="200000"/>
                    </a14:imgEffect>
                  </a14:imgLayer>
                </a14:imgProps>
              </a:ext>
            </a:extLst>
          </a:blip>
          <a:srcRect l="33369" t="495" r="33968" b="50308"/>
          <a:stretch/>
        </p:blipFill>
        <p:spPr>
          <a:xfrm>
            <a:off x="4241967" y="998018"/>
            <a:ext cx="3407508" cy="1216521"/>
          </a:xfrm>
          <a:prstGeom prst="rect">
            <a:avLst/>
          </a:prstGeom>
        </p:spPr>
      </p:pic>
      <p:pic>
        <p:nvPicPr>
          <p:cNvPr id="49" name="Picture 48">
            <a:extLst>
              <a:ext uri="{FF2B5EF4-FFF2-40B4-BE49-F238E27FC236}">
                <a16:creationId xmlns:a16="http://schemas.microsoft.com/office/drawing/2014/main" xmlns="" id="{D4A61E6D-D75B-4BA8-BA1F-E18A881B681D}"/>
              </a:ext>
            </a:extLst>
          </p:cNvPr>
          <p:cNvPicPr>
            <a:picLocks noChangeAspect="1"/>
          </p:cNvPicPr>
          <p:nvPr/>
        </p:nvPicPr>
        <p:blipFill rotWithShape="1">
          <a:blip r:embed="rId4">
            <a:clrChange>
              <a:clrFrom>
                <a:srgbClr val="FFFFFF"/>
              </a:clrFrom>
              <a:clrTo>
                <a:srgbClr val="FFFFFF">
                  <a:alpha val="0"/>
                </a:srgbClr>
              </a:clrTo>
            </a:clrChange>
            <a:extLst>
              <a:ext uri="{BEBA8EAE-BF5A-486C-A8C5-ECC9F3942E4B}">
                <a14:imgProps xmlns:a14="http://schemas.microsoft.com/office/drawing/2010/main">
                  <a14:imgLayer r:embed="rId5">
                    <a14:imgEffect>
                      <a14:sharpenSoften amount="50000"/>
                    </a14:imgEffect>
                    <a14:imgEffect>
                      <a14:saturation sat="200000"/>
                    </a14:imgEffect>
                  </a14:imgLayer>
                </a14:imgProps>
              </a:ext>
            </a:extLst>
          </a:blip>
          <a:srcRect l="33088" t="51571" r="34249" b="-768"/>
          <a:stretch/>
        </p:blipFill>
        <p:spPr>
          <a:xfrm>
            <a:off x="4259161" y="2124223"/>
            <a:ext cx="3407508" cy="1216521"/>
          </a:xfrm>
          <a:prstGeom prst="rect">
            <a:avLst/>
          </a:prstGeom>
        </p:spPr>
      </p:pic>
      <p:pic>
        <p:nvPicPr>
          <p:cNvPr id="50" name="Picture 49">
            <a:extLst>
              <a:ext uri="{FF2B5EF4-FFF2-40B4-BE49-F238E27FC236}">
                <a16:creationId xmlns:a16="http://schemas.microsoft.com/office/drawing/2014/main" xmlns="" id="{C085BF41-FE3B-4B09-9575-D98F538A2DE9}"/>
              </a:ext>
            </a:extLst>
          </p:cNvPr>
          <p:cNvPicPr>
            <a:picLocks noChangeAspect="1"/>
          </p:cNvPicPr>
          <p:nvPr/>
        </p:nvPicPr>
        <p:blipFill rotWithShape="1">
          <a:blip r:embed="rId4">
            <a:clrChange>
              <a:clrFrom>
                <a:srgbClr val="FFFFFF"/>
              </a:clrFrom>
              <a:clrTo>
                <a:srgbClr val="FFFFFF">
                  <a:alpha val="0"/>
                </a:srgbClr>
              </a:clrTo>
            </a:clrChange>
            <a:extLst>
              <a:ext uri="{BEBA8EAE-BF5A-486C-A8C5-ECC9F3942E4B}">
                <a14:imgProps xmlns:a14="http://schemas.microsoft.com/office/drawing/2010/main">
                  <a14:imgLayer r:embed="rId5">
                    <a14:imgEffect>
                      <a14:sharpenSoften amount="50000"/>
                    </a14:imgEffect>
                    <a14:imgEffect>
                      <a14:saturation sat="200000"/>
                    </a14:imgEffect>
                  </a14:imgLayer>
                </a14:imgProps>
              </a:ext>
            </a:extLst>
          </a:blip>
          <a:srcRect l="67200" r="137" b="50803"/>
          <a:stretch/>
        </p:blipFill>
        <p:spPr>
          <a:xfrm>
            <a:off x="7754429" y="998018"/>
            <a:ext cx="3407508" cy="1216521"/>
          </a:xfrm>
          <a:prstGeom prst="rect">
            <a:avLst/>
          </a:prstGeom>
        </p:spPr>
      </p:pic>
      <p:pic>
        <p:nvPicPr>
          <p:cNvPr id="51" name="Picture 50">
            <a:extLst>
              <a:ext uri="{FF2B5EF4-FFF2-40B4-BE49-F238E27FC236}">
                <a16:creationId xmlns:a16="http://schemas.microsoft.com/office/drawing/2014/main" xmlns="" id="{F4F8D672-2434-44EC-BBC9-2DD32B44ED18}"/>
              </a:ext>
            </a:extLst>
          </p:cNvPr>
          <p:cNvPicPr>
            <a:picLocks noChangeAspect="1"/>
          </p:cNvPicPr>
          <p:nvPr/>
        </p:nvPicPr>
        <p:blipFill rotWithShape="1">
          <a:blip r:embed="rId4">
            <a:clrChange>
              <a:clrFrom>
                <a:srgbClr val="FFFFFF"/>
              </a:clrFrom>
              <a:clrTo>
                <a:srgbClr val="FFFFFF">
                  <a:alpha val="0"/>
                </a:srgbClr>
              </a:clrTo>
            </a:clrChange>
            <a:extLst>
              <a:ext uri="{BEBA8EAE-BF5A-486C-A8C5-ECC9F3942E4B}">
                <a14:imgProps xmlns:a14="http://schemas.microsoft.com/office/drawing/2010/main">
                  <a14:imgLayer r:embed="rId5">
                    <a14:imgEffect>
                      <a14:sharpenSoften amount="50000"/>
                    </a14:imgEffect>
                    <a14:imgEffect>
                      <a14:saturation sat="200000"/>
                    </a14:imgEffect>
                  </a14:imgLayer>
                </a14:imgProps>
              </a:ext>
            </a:extLst>
          </a:blip>
          <a:srcRect l="67338" t="53121" r="-1" b="-2318"/>
          <a:stretch/>
        </p:blipFill>
        <p:spPr>
          <a:xfrm>
            <a:off x="7771623" y="2124223"/>
            <a:ext cx="3407508" cy="1216521"/>
          </a:xfrm>
          <a:prstGeom prst="rect">
            <a:avLst/>
          </a:prstGeom>
        </p:spPr>
      </p:pic>
      <p:pic>
        <p:nvPicPr>
          <p:cNvPr id="3074"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9756" y="4811150"/>
            <a:ext cx="5295900" cy="181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488650" y="4670473"/>
            <a:ext cx="5038725" cy="19599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3458735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p:cTn id="7" dur="500" fill="hold"/>
                                        <p:tgtEl>
                                          <p:spTgt spid="3074"/>
                                        </p:tgtEl>
                                        <p:attrNameLst>
                                          <p:attrName>ppt_w</p:attrName>
                                        </p:attrNameLst>
                                      </p:cBhvr>
                                      <p:tavLst>
                                        <p:tav tm="0">
                                          <p:val>
                                            <p:fltVal val="0"/>
                                          </p:val>
                                        </p:tav>
                                        <p:tav tm="100000">
                                          <p:val>
                                            <p:strVal val="#ppt_w"/>
                                          </p:val>
                                        </p:tav>
                                      </p:tavLst>
                                    </p:anim>
                                    <p:anim calcmode="lin" valueType="num">
                                      <p:cBhvr>
                                        <p:cTn id="8" dur="500" fill="hold"/>
                                        <p:tgtEl>
                                          <p:spTgt spid="3074"/>
                                        </p:tgtEl>
                                        <p:attrNameLst>
                                          <p:attrName>ppt_h</p:attrName>
                                        </p:attrNameLst>
                                      </p:cBhvr>
                                      <p:tavLst>
                                        <p:tav tm="0">
                                          <p:val>
                                            <p:fltVal val="0"/>
                                          </p:val>
                                        </p:tav>
                                        <p:tav tm="100000">
                                          <p:val>
                                            <p:strVal val="#ppt_h"/>
                                          </p:val>
                                        </p:tav>
                                      </p:tavLst>
                                    </p:anim>
                                    <p:animEffect transition="in" filter="fade">
                                      <p:cBhvr>
                                        <p:cTn id="9" dur="500"/>
                                        <p:tgtEl>
                                          <p:spTgt spid="307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075"/>
                                        </p:tgtEl>
                                        <p:attrNameLst>
                                          <p:attrName>style.visibility</p:attrName>
                                        </p:attrNameLst>
                                      </p:cBhvr>
                                      <p:to>
                                        <p:strVal val="visible"/>
                                      </p:to>
                                    </p:set>
                                    <p:anim calcmode="lin" valueType="num">
                                      <p:cBhvr>
                                        <p:cTn id="14" dur="500" fill="hold"/>
                                        <p:tgtEl>
                                          <p:spTgt spid="3075"/>
                                        </p:tgtEl>
                                        <p:attrNameLst>
                                          <p:attrName>ppt_w</p:attrName>
                                        </p:attrNameLst>
                                      </p:cBhvr>
                                      <p:tavLst>
                                        <p:tav tm="0">
                                          <p:val>
                                            <p:fltVal val="0"/>
                                          </p:val>
                                        </p:tav>
                                        <p:tav tm="100000">
                                          <p:val>
                                            <p:strVal val="#ppt_w"/>
                                          </p:val>
                                        </p:tav>
                                      </p:tavLst>
                                    </p:anim>
                                    <p:anim calcmode="lin" valueType="num">
                                      <p:cBhvr>
                                        <p:cTn id="15" dur="500" fill="hold"/>
                                        <p:tgtEl>
                                          <p:spTgt spid="3075"/>
                                        </p:tgtEl>
                                        <p:attrNameLst>
                                          <p:attrName>ppt_h</p:attrName>
                                        </p:attrNameLst>
                                      </p:cBhvr>
                                      <p:tavLst>
                                        <p:tav tm="0">
                                          <p:val>
                                            <p:fltVal val="0"/>
                                          </p:val>
                                        </p:tav>
                                        <p:tav tm="100000">
                                          <p:val>
                                            <p:strVal val="#ppt_h"/>
                                          </p:val>
                                        </p:tav>
                                      </p:tavLst>
                                    </p:anim>
                                    <p:animEffect transition="in" filter="fade">
                                      <p:cBhvr>
                                        <p:cTn id="16" dur="500"/>
                                        <p:tgtEl>
                                          <p:spTgt spid="3075"/>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p:cTn id="21" dur="500" fill="hold"/>
                                        <p:tgtEl>
                                          <p:spTgt spid="4"/>
                                        </p:tgtEl>
                                        <p:attrNameLst>
                                          <p:attrName>ppt_w</p:attrName>
                                        </p:attrNameLst>
                                      </p:cBhvr>
                                      <p:tavLst>
                                        <p:tav tm="0">
                                          <p:val>
                                            <p:fltVal val="0"/>
                                          </p:val>
                                        </p:tav>
                                        <p:tav tm="100000">
                                          <p:val>
                                            <p:strVal val="#ppt_w"/>
                                          </p:val>
                                        </p:tav>
                                      </p:tavLst>
                                    </p:anim>
                                    <p:anim calcmode="lin" valueType="num">
                                      <p:cBhvr>
                                        <p:cTn id="22" dur="500" fill="hold"/>
                                        <p:tgtEl>
                                          <p:spTgt spid="4"/>
                                        </p:tgtEl>
                                        <p:attrNameLst>
                                          <p:attrName>ppt_h</p:attrName>
                                        </p:attrNameLst>
                                      </p:cBhvr>
                                      <p:tavLst>
                                        <p:tav tm="0">
                                          <p:val>
                                            <p:fltVal val="0"/>
                                          </p:val>
                                        </p:tav>
                                        <p:tav tm="100000">
                                          <p:val>
                                            <p:strVal val="#ppt_h"/>
                                          </p:val>
                                        </p:tav>
                                      </p:tavLst>
                                    </p:anim>
                                    <p:animEffect transition="in" filter="fade">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49" presetClass="path" presetSubtype="0" accel="50000" decel="50000" fill="hold" nodeType="clickEffect">
                                  <p:stCondLst>
                                    <p:cond delay="0"/>
                                  </p:stCondLst>
                                  <p:childTnLst>
                                    <p:animMotion origin="layout" path="M -1.43303E-6 -2.55319E-6 L 0.52688 0.35639 " pathEditMode="relative" rAng="0" ptsTypes="AA">
                                      <p:cBhvr>
                                        <p:cTn id="27" dur="2000" fill="hold"/>
                                        <p:tgtEl>
                                          <p:spTgt spid="32"/>
                                        </p:tgtEl>
                                        <p:attrNameLst>
                                          <p:attrName>ppt_x</p:attrName>
                                          <p:attrName>ppt_y</p:attrName>
                                        </p:attrNameLst>
                                      </p:cBhvr>
                                      <p:rCtr x="26344" y="17808"/>
                                    </p:animMotion>
                                  </p:childTnLst>
                                </p:cTn>
                              </p:par>
                            </p:childTnLst>
                          </p:cTn>
                        </p:par>
                      </p:childTnLst>
                    </p:cTn>
                  </p:par>
                  <p:par>
                    <p:cTn id="28" fill="hold">
                      <p:stCondLst>
                        <p:cond delay="indefinite"/>
                      </p:stCondLst>
                      <p:childTnLst>
                        <p:par>
                          <p:cTn id="29" fill="hold">
                            <p:stCondLst>
                              <p:cond delay="0"/>
                            </p:stCondLst>
                            <p:childTnLst>
                              <p:par>
                                <p:cTn id="30" presetID="42" presetClass="path" presetSubtype="0" accel="50000" decel="50000" fill="hold" nodeType="clickEffect">
                                  <p:stCondLst>
                                    <p:cond delay="0"/>
                                  </p:stCondLst>
                                  <p:childTnLst>
                                    <p:animMotion origin="layout" path="M 1.97839E-7 -2.55319E-6 L -0.2076 0.35269 " pathEditMode="relative" rAng="0" ptsTypes="AA">
                                      <p:cBhvr>
                                        <p:cTn id="31" dur="2000" fill="hold"/>
                                        <p:tgtEl>
                                          <p:spTgt spid="48"/>
                                        </p:tgtEl>
                                        <p:attrNameLst>
                                          <p:attrName>ppt_x</p:attrName>
                                          <p:attrName>ppt_y</p:attrName>
                                        </p:attrNameLst>
                                      </p:cBhvr>
                                      <p:rCtr x="-10387" y="17623"/>
                                    </p:animMotion>
                                  </p:childTnLst>
                                </p:cTn>
                              </p:par>
                            </p:childTnLst>
                          </p:cTn>
                        </p:par>
                      </p:childTnLst>
                    </p:cTn>
                  </p:par>
                  <p:par>
                    <p:cTn id="32" fill="hold">
                      <p:stCondLst>
                        <p:cond delay="indefinite"/>
                      </p:stCondLst>
                      <p:childTnLst>
                        <p:par>
                          <p:cTn id="33" fill="hold">
                            <p:stCondLst>
                              <p:cond delay="0"/>
                            </p:stCondLst>
                            <p:childTnLst>
                              <p:par>
                                <p:cTn id="34" presetID="35" presetClass="path" presetSubtype="0" accel="50000" decel="50000" fill="hold" nodeType="clickEffect">
                                  <p:stCondLst>
                                    <p:cond delay="0"/>
                                  </p:stCondLst>
                                  <p:childTnLst>
                                    <p:animMotion origin="layout" path="M 1.67122E-6 -2.55319E-6 L -0.06092 -0.00208 " pathEditMode="relative" rAng="0" ptsTypes="AA">
                                      <p:cBhvr>
                                        <p:cTn id="35" dur="2000" fill="hold"/>
                                        <p:tgtEl>
                                          <p:spTgt spid="50"/>
                                        </p:tgtEl>
                                        <p:attrNameLst>
                                          <p:attrName>ppt_x</p:attrName>
                                          <p:attrName>ppt_y</p:attrName>
                                        </p:attrNameLst>
                                      </p:cBhvr>
                                      <p:rCtr x="-3046" y="-116"/>
                                    </p:animMotion>
                                  </p:childTnLst>
                                </p:cTn>
                              </p:par>
                            </p:childTnLst>
                          </p:cTn>
                        </p:par>
                      </p:childTnLst>
                    </p:cTn>
                  </p:par>
                  <p:par>
                    <p:cTn id="36" fill="hold">
                      <p:stCondLst>
                        <p:cond delay="indefinite"/>
                      </p:stCondLst>
                      <p:childTnLst>
                        <p:par>
                          <p:cTn id="37" fill="hold">
                            <p:stCondLst>
                              <p:cond delay="0"/>
                            </p:stCondLst>
                            <p:childTnLst>
                              <p:par>
                                <p:cTn id="38" presetID="56" presetClass="path" presetSubtype="0" accel="50000" decel="50000" fill="hold" nodeType="clickEffect">
                                  <p:stCondLst>
                                    <p:cond delay="0"/>
                                  </p:stCondLst>
                                  <p:childTnLst>
                                    <p:animMotion origin="layout" path="M -3.00794E-6 -1.10083E-6 L 0.08278 -1.10083E-6 " pathEditMode="relative" rAng="0" ptsTypes="AA">
                                      <p:cBhvr>
                                        <p:cTn id="39" dur="2000" fill="hold"/>
                                        <p:tgtEl>
                                          <p:spTgt spid="38"/>
                                        </p:tgtEl>
                                        <p:attrNameLst>
                                          <p:attrName>ppt_x</p:attrName>
                                          <p:attrName>ppt_y</p:attrName>
                                        </p:attrNameLst>
                                      </p:cBhvr>
                                      <p:rCtr x="4139" y="0"/>
                                    </p:animMotion>
                                  </p:childTnLst>
                                </p:cTn>
                              </p:par>
                            </p:childTnLst>
                          </p:cTn>
                        </p:par>
                      </p:childTnLst>
                    </p:cTn>
                  </p:par>
                  <p:par>
                    <p:cTn id="40" fill="hold">
                      <p:stCondLst>
                        <p:cond delay="indefinite"/>
                      </p:stCondLst>
                      <p:childTnLst>
                        <p:par>
                          <p:cTn id="41" fill="hold">
                            <p:stCondLst>
                              <p:cond delay="0"/>
                            </p:stCondLst>
                            <p:childTnLst>
                              <p:par>
                                <p:cTn id="42" presetID="35" presetClass="path" presetSubtype="0" accel="50000" decel="50000" fill="hold" nodeType="clickEffect">
                                  <p:stCondLst>
                                    <p:cond delay="0"/>
                                  </p:stCondLst>
                                  <p:childTnLst>
                                    <p:animMotion origin="layout" path="M 0.04842 -0.00208 L -0.21085 -0.16813 " pathEditMode="relative" rAng="0" ptsTypes="AA">
                                      <p:cBhvr>
                                        <p:cTn id="43" dur="2000" fill="hold"/>
                                        <p:tgtEl>
                                          <p:spTgt spid="49"/>
                                        </p:tgtEl>
                                        <p:attrNameLst>
                                          <p:attrName>ppt_x</p:attrName>
                                          <p:attrName>ppt_y</p:attrName>
                                        </p:attrNameLst>
                                      </p:cBhvr>
                                      <p:rCtr x="-12964" y="-8302"/>
                                    </p:animMotion>
                                  </p:childTnLst>
                                </p:cTn>
                              </p:par>
                            </p:childTnLst>
                          </p:cTn>
                        </p:par>
                      </p:childTnLst>
                    </p:cTn>
                  </p:par>
                  <p:par>
                    <p:cTn id="44" fill="hold">
                      <p:stCondLst>
                        <p:cond delay="indefinite"/>
                      </p:stCondLst>
                      <p:childTnLst>
                        <p:par>
                          <p:cTn id="45" fill="hold">
                            <p:stCondLst>
                              <p:cond delay="0"/>
                            </p:stCondLst>
                            <p:childTnLst>
                              <p:par>
                                <p:cTn id="46" presetID="35" presetClass="path" presetSubtype="0" accel="50000" decel="50000" fill="hold" nodeType="clickEffect">
                                  <p:stCondLst>
                                    <p:cond delay="0"/>
                                  </p:stCondLst>
                                  <p:childTnLst>
                                    <p:animMotion origin="layout" path="M -6.1174E-8 -1.10083E-6 L -0.05402 0.00208 " pathEditMode="relative" rAng="0" ptsTypes="AA">
                                      <p:cBhvr>
                                        <p:cTn id="47" dur="2000" fill="hold"/>
                                        <p:tgtEl>
                                          <p:spTgt spid="51"/>
                                        </p:tgtEl>
                                        <p:attrNameLst>
                                          <p:attrName>ppt_x</p:attrName>
                                          <p:attrName>ppt_y</p:attrName>
                                        </p:attrNameLst>
                                      </p:cBhvr>
                                      <p:rCtr x="-2707" y="9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xmlns="" id="{8185FB34-D233-4001-AB73-D7A2B3FF7AC7}"/>
              </a:ext>
            </a:extLst>
          </p:cNvPr>
          <p:cNvSpPr txBox="1"/>
          <p:nvPr/>
        </p:nvSpPr>
        <p:spPr>
          <a:xfrm>
            <a:off x="185974" y="831301"/>
            <a:ext cx="11771564" cy="885223"/>
          </a:xfrm>
          <a:prstGeom prst="rect">
            <a:avLst/>
          </a:prstGeom>
          <a:noFill/>
        </p:spPr>
        <p:txBody>
          <a:bodyPr wrap="square" lIns="145143" tIns="72571" rIns="145143" bIns="72571" rtlCol="0">
            <a:spAutoFit/>
          </a:bodyPr>
          <a:lstStyle/>
          <a:p>
            <a:pPr algn="just">
              <a:lnSpc>
                <a:spcPct val="150000"/>
              </a:lnSpc>
            </a:pPr>
            <a:r>
              <a:rPr lang="vi-VN" sz="3200" dirty="0">
                <a:solidFill>
                  <a:srgbClr val="FF0000"/>
                </a:solidFill>
                <a:latin typeface="UTM Avo" panose="02040603050506020204" pitchFamily="18" charset="0"/>
              </a:rPr>
              <a:t>2. </a:t>
            </a:r>
            <a:r>
              <a:rPr lang="vi-VN" sz="3200" dirty="0">
                <a:latin typeface="UTM Avo" panose="02040603050506020204" pitchFamily="18" charset="0"/>
              </a:rPr>
              <a:t>Kết hợp từ ngữ ở cột A với từ ngữ ở cột B để tạo câu.</a:t>
            </a:r>
          </a:p>
        </p:txBody>
      </p:sp>
      <p:cxnSp>
        <p:nvCxnSpPr>
          <p:cNvPr id="8" name="Straight Connector 7">
            <a:extLst>
              <a:ext uri="{FF2B5EF4-FFF2-40B4-BE49-F238E27FC236}">
                <a16:creationId xmlns:a16="http://schemas.microsoft.com/office/drawing/2014/main" xmlns="" id="{83EF851C-71D2-4EC2-A270-9A5DCB4E8CC9}"/>
              </a:ext>
            </a:extLst>
          </p:cNvPr>
          <p:cNvCxnSpPr/>
          <p:nvPr/>
        </p:nvCxnSpPr>
        <p:spPr>
          <a:xfrm>
            <a:off x="4756668" y="3383616"/>
            <a:ext cx="1812945" cy="18214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xmlns="" id="{652A08BA-1D7F-467C-B196-42AB7076DDA8}"/>
              </a:ext>
            </a:extLst>
          </p:cNvPr>
          <p:cNvCxnSpPr>
            <a:cxnSpLocks/>
          </p:cNvCxnSpPr>
          <p:nvPr/>
        </p:nvCxnSpPr>
        <p:spPr>
          <a:xfrm flipV="1">
            <a:off x="4756668" y="3383616"/>
            <a:ext cx="1812945" cy="943204"/>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xmlns="" id="{7B9EC644-D335-4D52-9693-765462BD3F66}"/>
              </a:ext>
            </a:extLst>
          </p:cNvPr>
          <p:cNvCxnSpPr>
            <a:cxnSpLocks/>
          </p:cNvCxnSpPr>
          <p:nvPr/>
        </p:nvCxnSpPr>
        <p:spPr>
          <a:xfrm flipV="1">
            <a:off x="4726745" y="4411227"/>
            <a:ext cx="1842868" cy="882914"/>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5975" y="1985962"/>
            <a:ext cx="4582974" cy="3683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69613" y="2056302"/>
            <a:ext cx="5317587" cy="3612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76126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 calcmode="lin" valueType="num">
                                      <p:cBhvr>
                                        <p:cTn id="7" dur="500" fill="hold"/>
                                        <p:tgtEl>
                                          <p:spTgt spid="4098"/>
                                        </p:tgtEl>
                                        <p:attrNameLst>
                                          <p:attrName>ppt_w</p:attrName>
                                        </p:attrNameLst>
                                      </p:cBhvr>
                                      <p:tavLst>
                                        <p:tav tm="0">
                                          <p:val>
                                            <p:fltVal val="0"/>
                                          </p:val>
                                        </p:tav>
                                        <p:tav tm="100000">
                                          <p:val>
                                            <p:strVal val="#ppt_w"/>
                                          </p:val>
                                        </p:tav>
                                      </p:tavLst>
                                    </p:anim>
                                    <p:anim calcmode="lin" valueType="num">
                                      <p:cBhvr>
                                        <p:cTn id="8" dur="500" fill="hold"/>
                                        <p:tgtEl>
                                          <p:spTgt spid="4098"/>
                                        </p:tgtEl>
                                        <p:attrNameLst>
                                          <p:attrName>ppt_h</p:attrName>
                                        </p:attrNameLst>
                                      </p:cBhvr>
                                      <p:tavLst>
                                        <p:tav tm="0">
                                          <p:val>
                                            <p:fltVal val="0"/>
                                          </p:val>
                                        </p:tav>
                                        <p:tav tm="100000">
                                          <p:val>
                                            <p:strVal val="#ppt_h"/>
                                          </p:val>
                                        </p:tav>
                                      </p:tavLst>
                                    </p:anim>
                                    <p:animEffect transition="in" filter="fade">
                                      <p:cBhvr>
                                        <p:cTn id="9" dur="500"/>
                                        <p:tgtEl>
                                          <p:spTgt spid="4098"/>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4099"/>
                                        </p:tgtEl>
                                        <p:attrNameLst>
                                          <p:attrName>style.visibility</p:attrName>
                                        </p:attrNameLst>
                                      </p:cBhvr>
                                      <p:to>
                                        <p:strVal val="visible"/>
                                      </p:to>
                                    </p:set>
                                    <p:anim calcmode="lin" valueType="num">
                                      <p:cBhvr>
                                        <p:cTn id="14" dur="500" fill="hold"/>
                                        <p:tgtEl>
                                          <p:spTgt spid="4099"/>
                                        </p:tgtEl>
                                        <p:attrNameLst>
                                          <p:attrName>ppt_w</p:attrName>
                                        </p:attrNameLst>
                                      </p:cBhvr>
                                      <p:tavLst>
                                        <p:tav tm="0">
                                          <p:val>
                                            <p:fltVal val="0"/>
                                          </p:val>
                                        </p:tav>
                                        <p:tav tm="100000">
                                          <p:val>
                                            <p:strVal val="#ppt_w"/>
                                          </p:val>
                                        </p:tav>
                                      </p:tavLst>
                                    </p:anim>
                                    <p:anim calcmode="lin" valueType="num">
                                      <p:cBhvr>
                                        <p:cTn id="15" dur="500" fill="hold"/>
                                        <p:tgtEl>
                                          <p:spTgt spid="4099"/>
                                        </p:tgtEl>
                                        <p:attrNameLst>
                                          <p:attrName>ppt_h</p:attrName>
                                        </p:attrNameLst>
                                      </p:cBhvr>
                                      <p:tavLst>
                                        <p:tav tm="0">
                                          <p:val>
                                            <p:fltVal val="0"/>
                                          </p:val>
                                        </p:tav>
                                        <p:tav tm="100000">
                                          <p:val>
                                            <p:strVal val="#ppt_h"/>
                                          </p:val>
                                        </p:tav>
                                      </p:tavLst>
                                    </p:anim>
                                    <p:animEffect transition="in" filter="fade">
                                      <p:cBhvr>
                                        <p:cTn id="16" dur="500"/>
                                        <p:tgtEl>
                                          <p:spTgt spid="4099"/>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left)">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wipe(left)">
                                      <p:cBhvr>
                                        <p:cTn id="31" dur="500"/>
                                        <p:tgtEl>
                                          <p:spTgt spid="9"/>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nodeType="click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wipe(left)">
                                      <p:cBhvr>
                                        <p:cTn id="3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8380" y="384308"/>
            <a:ext cx="10715230" cy="61081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6962362"/>
      </p:ext>
    </p:extLst>
  </p:cSld>
  <p:clrMapOvr>
    <a:masterClrMapping/>
  </p:clrMapOvr>
  <p:transition>
    <p:wedg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xmlns="" id="{4FEA66F5-FD50-4DD8-AB4A-C54262D6B7D9}"/>
              </a:ext>
            </a:extLst>
          </p:cNvPr>
          <p:cNvSpPr txBox="1"/>
          <p:nvPr/>
        </p:nvSpPr>
        <p:spPr>
          <a:xfrm>
            <a:off x="2781625" y="2247414"/>
            <a:ext cx="2667636" cy="592470"/>
          </a:xfrm>
          <a:prstGeom prst="rect">
            <a:avLst/>
          </a:prstGeom>
          <a:noFill/>
        </p:spPr>
        <p:txBody>
          <a:bodyPr wrap="square">
            <a:spAutoFit/>
          </a:bodyPr>
          <a:lstStyle/>
          <a:p>
            <a:pPr marL="0" marR="0" lvl="0" indent="0" algn="l" defTabSz="914400" rtl="0" eaLnBrk="1" fontAlgn="base" latinLnBrk="0" hangingPunct="1">
              <a:lnSpc>
                <a:spcPct val="125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00000">
                    <a:lumMod val="95000"/>
                    <a:lumOff val="5000"/>
                  </a:srgbClr>
                </a:solidFill>
                <a:effectLst/>
                <a:uLnTx/>
                <a:uFillTx/>
                <a:latin typeface="HP001 4H" panose="020B0603050302020204" pitchFamily="34" charset="0"/>
                <a:ea typeface="+mn-ea"/>
                <a:cs typeface="Times New Roman" pitchFamily="18" charset="0"/>
              </a:rPr>
              <a:t> </a:t>
            </a:r>
            <a:endParaRPr kumimoji="0" lang="en-US" sz="2600" b="1" i="0" u="none" strike="noStrike" kern="1200" cap="none" spc="0" normalizeH="0" baseline="0" noProof="0" dirty="0">
              <a:ln>
                <a:noFill/>
              </a:ln>
              <a:solidFill>
                <a:srgbClr val="000000">
                  <a:lumMod val="95000"/>
                  <a:lumOff val="5000"/>
                </a:srgbClr>
              </a:solidFill>
              <a:effectLst/>
              <a:uLnTx/>
              <a:uFillTx/>
              <a:latin typeface="HP001 4 hàng" panose="020B0603050302020204" pitchFamily="34" charset="-93"/>
              <a:ea typeface="+mn-ea"/>
              <a:cs typeface="Times New Roman" pitchFamily="18" charset="0"/>
            </a:endParaRPr>
          </a:p>
        </p:txBody>
      </p:sp>
      <p:sp>
        <p:nvSpPr>
          <p:cNvPr id="10" name="TextBox 9">
            <a:extLst>
              <a:ext uri="{FF2B5EF4-FFF2-40B4-BE49-F238E27FC236}">
                <a16:creationId xmlns="" xmlns:a16="http://schemas.microsoft.com/office/drawing/2014/main" id="{7BF6BCDF-9F5D-43EF-8D2F-74DA0EBB0C5C}"/>
              </a:ext>
            </a:extLst>
          </p:cNvPr>
          <p:cNvSpPr txBox="1"/>
          <p:nvPr/>
        </p:nvSpPr>
        <p:spPr>
          <a:xfrm>
            <a:off x="1067590" y="187807"/>
            <a:ext cx="11124410" cy="595400"/>
          </a:xfrm>
          <a:prstGeom prst="rect">
            <a:avLst/>
          </a:prstGeom>
          <a:noFill/>
        </p:spPr>
        <p:txBody>
          <a:bodyPr wrap="square" lIns="145143" tIns="72571" rIns="145143" bIns="72571" rtlCol="0">
            <a:spAutoFit/>
          </a:bodyPr>
          <a:lstStyle/>
          <a:p>
            <a:pPr algn="just">
              <a:lnSpc>
                <a:spcPts val="3492"/>
              </a:lnSpc>
            </a:pPr>
            <a:r>
              <a:rPr lang="en-US" sz="2500" dirty="0" err="1" smtClean="0">
                <a:solidFill>
                  <a:srgbClr val="0070C0"/>
                </a:solidFill>
                <a:latin typeface="UTM Avo" panose="02040603050506020204" pitchFamily="18" charset="0"/>
              </a:rPr>
              <a:t>Em</a:t>
            </a:r>
            <a:r>
              <a:rPr lang="en-US" sz="2500" dirty="0" smtClean="0">
                <a:solidFill>
                  <a:srgbClr val="0070C0"/>
                </a:solidFill>
                <a:latin typeface="UTM Avo" panose="02040603050506020204" pitchFamily="18" charset="0"/>
              </a:rPr>
              <a:t> </a:t>
            </a:r>
            <a:r>
              <a:rPr lang="en-US" sz="2500" dirty="0" err="1" smtClean="0">
                <a:solidFill>
                  <a:srgbClr val="0070C0"/>
                </a:solidFill>
                <a:latin typeface="UTM Avo" panose="02040603050506020204" pitchFamily="18" charset="0"/>
              </a:rPr>
              <a:t>biết</a:t>
            </a:r>
            <a:r>
              <a:rPr lang="en-US" sz="2500" dirty="0" smtClean="0">
                <a:solidFill>
                  <a:srgbClr val="0070C0"/>
                </a:solidFill>
                <a:latin typeface="UTM Avo" panose="02040603050506020204" pitchFamily="18" charset="0"/>
              </a:rPr>
              <a:t> </a:t>
            </a:r>
            <a:r>
              <a:rPr lang="en-US" sz="2500" dirty="0" err="1" smtClean="0">
                <a:solidFill>
                  <a:srgbClr val="0070C0"/>
                </a:solidFill>
                <a:latin typeface="UTM Avo" panose="02040603050506020204" pitchFamily="18" charset="0"/>
              </a:rPr>
              <a:t>những</a:t>
            </a:r>
            <a:r>
              <a:rPr lang="en-US" sz="2500" dirty="0" smtClean="0">
                <a:solidFill>
                  <a:srgbClr val="0070C0"/>
                </a:solidFill>
                <a:latin typeface="UTM Avo" panose="02040603050506020204" pitchFamily="18" charset="0"/>
              </a:rPr>
              <a:t> </a:t>
            </a:r>
            <a:r>
              <a:rPr lang="en-US" sz="2500" dirty="0" err="1" smtClean="0">
                <a:solidFill>
                  <a:srgbClr val="0070C0"/>
                </a:solidFill>
                <a:latin typeface="UTM Avo" panose="02040603050506020204" pitchFamily="18" charset="0"/>
              </a:rPr>
              <a:t>gì</a:t>
            </a:r>
            <a:r>
              <a:rPr lang="en-US" sz="2500" dirty="0" smtClean="0">
                <a:solidFill>
                  <a:srgbClr val="0070C0"/>
                </a:solidFill>
                <a:latin typeface="UTM Avo" panose="02040603050506020204" pitchFamily="18" charset="0"/>
              </a:rPr>
              <a:t> </a:t>
            </a:r>
            <a:r>
              <a:rPr lang="en-US" sz="2500" dirty="0" err="1" smtClean="0">
                <a:solidFill>
                  <a:srgbClr val="0070C0"/>
                </a:solidFill>
                <a:latin typeface="UTM Avo" panose="02040603050506020204" pitchFamily="18" charset="0"/>
              </a:rPr>
              <a:t>về</a:t>
            </a:r>
            <a:r>
              <a:rPr lang="en-US" sz="2500" dirty="0" smtClean="0">
                <a:solidFill>
                  <a:srgbClr val="0070C0"/>
                </a:solidFill>
                <a:latin typeface="UTM Avo" panose="02040603050506020204" pitchFamily="18" charset="0"/>
              </a:rPr>
              <a:t> </a:t>
            </a:r>
            <a:r>
              <a:rPr lang="en-US" sz="2500" dirty="0" err="1">
                <a:solidFill>
                  <a:srgbClr val="0070C0"/>
                </a:solidFill>
                <a:latin typeface="UTM Avo" panose="02040603050506020204" pitchFamily="18" charset="0"/>
              </a:rPr>
              <a:t>T</a:t>
            </a:r>
            <a:r>
              <a:rPr lang="en-US" sz="2500" dirty="0" err="1" smtClean="0">
                <a:solidFill>
                  <a:srgbClr val="0070C0"/>
                </a:solidFill>
                <a:latin typeface="UTM Avo" panose="02040603050506020204" pitchFamily="18" charset="0"/>
              </a:rPr>
              <a:t>hủ</a:t>
            </a:r>
            <a:r>
              <a:rPr lang="en-US" sz="2500" dirty="0" smtClean="0">
                <a:solidFill>
                  <a:srgbClr val="0070C0"/>
                </a:solidFill>
                <a:latin typeface="UTM Avo" panose="02040603050506020204" pitchFamily="18" charset="0"/>
              </a:rPr>
              <a:t> </a:t>
            </a:r>
            <a:r>
              <a:rPr lang="en-US" sz="2500" dirty="0" err="1" smtClean="0">
                <a:solidFill>
                  <a:srgbClr val="0070C0"/>
                </a:solidFill>
                <a:latin typeface="UTM Avo" panose="02040603050506020204" pitchFamily="18" charset="0"/>
              </a:rPr>
              <a:t>đô</a:t>
            </a:r>
            <a:r>
              <a:rPr lang="en-US" sz="2500" dirty="0" smtClean="0">
                <a:solidFill>
                  <a:srgbClr val="0070C0"/>
                </a:solidFill>
                <a:latin typeface="UTM Avo" panose="02040603050506020204" pitchFamily="18" charset="0"/>
              </a:rPr>
              <a:t> </a:t>
            </a:r>
            <a:r>
              <a:rPr lang="en-US" sz="2500" dirty="0" err="1" smtClean="0">
                <a:solidFill>
                  <a:srgbClr val="0070C0"/>
                </a:solidFill>
                <a:latin typeface="UTM Avo" panose="02040603050506020204" pitchFamily="18" charset="0"/>
              </a:rPr>
              <a:t>Hà</a:t>
            </a:r>
            <a:r>
              <a:rPr lang="en-US" sz="2500" dirty="0" smtClean="0">
                <a:solidFill>
                  <a:srgbClr val="0070C0"/>
                </a:solidFill>
                <a:latin typeface="UTM Avo" panose="02040603050506020204" pitchFamily="18" charset="0"/>
              </a:rPr>
              <a:t> </a:t>
            </a:r>
            <a:r>
              <a:rPr lang="en-US" sz="2500" dirty="0" err="1" smtClean="0">
                <a:solidFill>
                  <a:srgbClr val="0070C0"/>
                </a:solidFill>
                <a:latin typeface="UTM Avo" panose="02040603050506020204" pitchFamily="18" charset="0"/>
              </a:rPr>
              <a:t>Nội</a:t>
            </a:r>
            <a:r>
              <a:rPr lang="en-US" sz="2500" dirty="0" smtClean="0">
                <a:solidFill>
                  <a:srgbClr val="0070C0"/>
                </a:solidFill>
                <a:latin typeface="UTM Avo" panose="02040603050506020204" pitchFamily="18" charset="0"/>
              </a:rPr>
              <a:t>?</a:t>
            </a:r>
            <a:endParaRPr lang="vi-VN" sz="2500" dirty="0">
              <a:solidFill>
                <a:srgbClr val="0070C0"/>
              </a:solidFill>
              <a:latin typeface="UTM Avo" panose="02040603050506020204" pitchFamily="18" charset="0"/>
            </a:endParaRPr>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384" y="44940"/>
            <a:ext cx="982206" cy="8811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Hà Nội - Thủ Đô Ngàn Năm Văn Hiến - Từ Góc Nhìn Flycam.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450376" y="926072"/>
            <a:ext cx="11573302" cy="5597557"/>
          </a:xfrm>
          <a:prstGeom prst="rect">
            <a:avLst/>
          </a:prstGeom>
        </p:spPr>
      </p:pic>
    </p:spTree>
    <p:extLst>
      <p:ext uri="{BB962C8B-B14F-4D97-AF65-F5344CB8AC3E}">
        <p14:creationId xmlns:p14="http://schemas.microsoft.com/office/powerpoint/2010/main" val="350372273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p:cTn id="7" dur="500" fill="hold"/>
                                        <p:tgtEl>
                                          <p:spTgt spid="2050"/>
                                        </p:tgtEl>
                                        <p:attrNameLst>
                                          <p:attrName>ppt_w</p:attrName>
                                        </p:attrNameLst>
                                      </p:cBhvr>
                                      <p:tavLst>
                                        <p:tav tm="0">
                                          <p:val>
                                            <p:fltVal val="0"/>
                                          </p:val>
                                        </p:tav>
                                        <p:tav tm="100000">
                                          <p:val>
                                            <p:strVal val="#ppt_w"/>
                                          </p:val>
                                        </p:tav>
                                      </p:tavLst>
                                    </p:anim>
                                    <p:anim calcmode="lin" valueType="num">
                                      <p:cBhvr>
                                        <p:cTn id="8" dur="500" fill="hold"/>
                                        <p:tgtEl>
                                          <p:spTgt spid="2050"/>
                                        </p:tgtEl>
                                        <p:attrNameLst>
                                          <p:attrName>ppt_h</p:attrName>
                                        </p:attrNameLst>
                                      </p:cBhvr>
                                      <p:tavLst>
                                        <p:tav tm="0">
                                          <p:val>
                                            <p:fltVal val="0"/>
                                          </p:val>
                                        </p:tav>
                                        <p:tav tm="100000">
                                          <p:val>
                                            <p:strVal val="#ppt_h"/>
                                          </p:val>
                                        </p:tav>
                                      </p:tavLst>
                                    </p:anim>
                                    <p:animEffect transition="in" filter="fade">
                                      <p:cBhvr>
                                        <p:cTn id="9" dur="500"/>
                                        <p:tgtEl>
                                          <p:spTgt spid="2050"/>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500" fill="hold"/>
                                        <p:tgtEl>
                                          <p:spTgt spid="10"/>
                                        </p:tgtEl>
                                        <p:attrNameLst>
                                          <p:attrName>ppt_w</p:attrName>
                                        </p:attrNameLst>
                                      </p:cBhvr>
                                      <p:tavLst>
                                        <p:tav tm="0">
                                          <p:val>
                                            <p:fltVal val="0"/>
                                          </p:val>
                                        </p:tav>
                                        <p:tav tm="100000">
                                          <p:val>
                                            <p:strVal val="#ppt_w"/>
                                          </p:val>
                                        </p:tav>
                                      </p:tavLst>
                                    </p:anim>
                                    <p:anim calcmode="lin" valueType="num">
                                      <p:cBhvr>
                                        <p:cTn id="13" dur="500" fill="hold"/>
                                        <p:tgtEl>
                                          <p:spTgt spid="10"/>
                                        </p:tgtEl>
                                        <p:attrNameLst>
                                          <p:attrName>ppt_h</p:attrName>
                                        </p:attrNameLst>
                                      </p:cBhvr>
                                      <p:tavLst>
                                        <p:tav tm="0">
                                          <p:val>
                                            <p:fltVal val="0"/>
                                          </p:val>
                                        </p:tav>
                                        <p:tav tm="100000">
                                          <p:val>
                                            <p:strVal val="#ppt_h"/>
                                          </p:val>
                                        </p:tav>
                                      </p:tavLst>
                                    </p:anim>
                                    <p:animEffect transition="in" filter="fade">
                                      <p:cBhvr>
                                        <p:cTn id="1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2"/>
                    </p:tgtEl>
                  </p:cond>
                </p:stCondLst>
                <p:endSync evt="end" delay="0">
                  <p:rtn val="all"/>
                </p:endSync>
                <p:childTnLst>
                  <p:par>
                    <p:cTn id="16" fill="hold">
                      <p:stCondLst>
                        <p:cond delay="0"/>
                      </p:stCondLst>
                      <p:childTnLst>
                        <p:par>
                          <p:cTn id="17" fill="hold">
                            <p:stCondLst>
                              <p:cond delay="0"/>
                            </p:stCondLst>
                            <p:childTnLst>
                              <p:par>
                                <p:cTn id="18" presetID="2" presetClass="mediacall" presetSubtype="0" fill="hold" nodeType="clickEffect">
                                  <p:stCondLst>
                                    <p:cond delay="0"/>
                                  </p:stCondLst>
                                  <p:childTnLst>
                                    <p:cmd type="call" cmd="togglePause">
                                      <p:cBhvr>
                                        <p:cTn id="19" dur="1" fill="hold"/>
                                        <p:tgtEl>
                                          <p:spTgt spid="2"/>
                                        </p:tgtEl>
                                      </p:cBhvr>
                                    </p:cmd>
                                  </p:childTnLst>
                                </p:cTn>
                              </p:par>
                            </p:childTnLst>
                          </p:cTn>
                        </p:par>
                      </p:childTnLst>
                    </p:cTn>
                  </p:par>
                </p:childTnLst>
              </p:cTn>
              <p:nextCondLst>
                <p:cond evt="onClick" delay="0">
                  <p:tgtEl>
                    <p:spTgt spid="2"/>
                  </p:tgtEl>
                </p:cond>
              </p:nextCondLst>
            </p:seq>
            <p:video>
              <p:cMediaNode vol="80000">
                <p:cTn id="20" fill="hold" display="0">
                  <p:stCondLst>
                    <p:cond delay="indefinite"/>
                  </p:stCondLst>
                </p:cTn>
                <p:tgtEl>
                  <p:spTgt spid="2"/>
                </p:tgtEl>
              </p:cMediaNode>
            </p:video>
          </p:childTnLst>
        </p:cTn>
      </p:par>
    </p:tnLst>
    <p:bldLst>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xmlns="" id="{AE6ACA15-A268-4DF0-B450-5298D5948D1F}"/>
              </a:ext>
            </a:extLst>
          </p:cNvPr>
          <p:cNvPicPr>
            <a:picLocks noChangeAspect="1"/>
          </p:cNvPicPr>
          <p:nvPr/>
        </p:nvPicPr>
        <p:blipFill rotWithShape="1">
          <a:blip r:embed="rId3"/>
          <a:srcRect t="10249" b="19836"/>
          <a:stretch/>
        </p:blipFill>
        <p:spPr>
          <a:xfrm>
            <a:off x="195615" y="436098"/>
            <a:ext cx="11846257" cy="6264955"/>
          </a:xfrm>
          <a:prstGeom prst="roundRect">
            <a:avLst>
              <a:gd name="adj" fmla="val 50000"/>
            </a:avLst>
          </a:prstGeom>
          <a:effectLst>
            <a:softEdge rad="63500"/>
          </a:effectLst>
        </p:spPr>
      </p:pic>
    </p:spTree>
    <p:custDataLst>
      <p:tags r:id="rId1"/>
    </p:custDataLst>
    <p:extLst>
      <p:ext uri="{BB962C8B-B14F-4D97-AF65-F5344CB8AC3E}">
        <p14:creationId xmlns:p14="http://schemas.microsoft.com/office/powerpoint/2010/main" val="404659046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xmlns="" id="{AE6ACA15-A268-4DF0-B450-5298D5948D1F}"/>
              </a:ext>
            </a:extLst>
          </p:cNvPr>
          <p:cNvPicPr>
            <a:picLocks noChangeAspect="1"/>
          </p:cNvPicPr>
          <p:nvPr/>
        </p:nvPicPr>
        <p:blipFill rotWithShape="1">
          <a:blip r:embed="rId3"/>
          <a:srcRect t="10249" b="19836"/>
          <a:stretch/>
        </p:blipFill>
        <p:spPr>
          <a:xfrm>
            <a:off x="792202" y="4831307"/>
            <a:ext cx="10810914" cy="1970764"/>
          </a:xfrm>
          <a:prstGeom prst="roundRect">
            <a:avLst>
              <a:gd name="adj" fmla="val 50000"/>
            </a:avLst>
          </a:prstGeom>
          <a:effectLst>
            <a:softEdge rad="63500"/>
          </a:effectLst>
        </p:spPr>
      </p:pic>
      <p:sp>
        <p:nvSpPr>
          <p:cNvPr id="2" name="TextBox 1">
            <a:extLst>
              <a:ext uri="{FF2B5EF4-FFF2-40B4-BE49-F238E27FC236}">
                <a16:creationId xmlns:a16="http://schemas.microsoft.com/office/drawing/2014/main" xmlns="" id="{43DB0D57-E4C1-4E80-8664-1A0205E2CF88}"/>
              </a:ext>
            </a:extLst>
          </p:cNvPr>
          <p:cNvSpPr txBox="1"/>
          <p:nvPr/>
        </p:nvSpPr>
        <p:spPr>
          <a:xfrm>
            <a:off x="95534" y="637127"/>
            <a:ext cx="11955439" cy="4578542"/>
          </a:xfrm>
          <a:prstGeom prst="rect">
            <a:avLst/>
          </a:prstGeom>
          <a:noFill/>
        </p:spPr>
        <p:txBody>
          <a:bodyPr wrap="square" lIns="145143" tIns="72571" rIns="145143" bIns="72571" rtlCol="0">
            <a:spAutoFit/>
          </a:bodyPr>
          <a:lstStyle/>
          <a:p>
            <a:pPr indent="272143" algn="just">
              <a:lnSpc>
                <a:spcPct val="120000"/>
              </a:lnSpc>
            </a:pPr>
            <a:r>
              <a:rPr lang="en-US" sz="1900" dirty="0" smtClean="0">
                <a:latin typeface="UTM Avo" panose="02040603050506020204" pitchFamily="18" charset="0"/>
              </a:rPr>
              <a:t>        </a:t>
            </a:r>
            <a:r>
              <a:rPr lang="vi-VN" sz="2400" dirty="0" smtClean="0">
                <a:latin typeface="UTM Avo" panose="02040603050506020204" pitchFamily="18" charset="0"/>
              </a:rPr>
              <a:t>Nhà </a:t>
            </a:r>
            <a:r>
              <a:rPr lang="vi-VN" sz="2400" dirty="0">
                <a:latin typeface="UTM Avo" panose="02040603050506020204" pitchFamily="18" charset="0"/>
              </a:rPr>
              <a:t>tôi ở Hà Nội, cách Hồ Gươm không xa. </a:t>
            </a:r>
            <a:r>
              <a:rPr lang="vi-VN" sz="2400" dirty="0">
                <a:latin typeface="UTM Avo" panose="02040603050506020204" pitchFamily="18" charset="0"/>
              </a:rPr>
              <a:t>Từ trên cao nhìn xuống, mặt hồ như một chiếc gương bầu dục lớn, sáng long lanh.</a:t>
            </a:r>
          </a:p>
          <a:p>
            <a:pPr indent="272143" algn="just">
              <a:lnSpc>
                <a:spcPct val="120000"/>
              </a:lnSpc>
            </a:pPr>
            <a:r>
              <a:rPr lang="en-US" sz="2400" dirty="0" smtClean="0">
                <a:latin typeface="UTM Avo" panose="02040603050506020204" pitchFamily="18" charset="0"/>
              </a:rPr>
              <a:t>        </a:t>
            </a:r>
            <a:r>
              <a:rPr lang="vi-VN" sz="2400" dirty="0" smtClean="0">
                <a:latin typeface="UTM Avo" panose="02040603050506020204" pitchFamily="18" charset="0"/>
              </a:rPr>
              <a:t>Cầu </a:t>
            </a:r>
            <a:r>
              <a:rPr lang="vi-VN" sz="2400" dirty="0">
                <a:latin typeface="UTM Avo" panose="02040603050506020204" pitchFamily="18" charset="0"/>
              </a:rPr>
              <a:t>Thê Húc màu son, cong cong như con tôm, dẫn vào đền Ngọc Sơn. </a:t>
            </a:r>
            <a:r>
              <a:rPr lang="vi-VN" sz="2400" dirty="0">
                <a:latin typeface="UTM Avo" panose="02040603050506020204" pitchFamily="18" charset="0"/>
              </a:rPr>
              <a:t>Mái đền lấp ló bên gốc đa già, rễ lá xum xuê. Xa một chút là Tháp Rùa, tường rêu cổ kính. Tháp xây trên gò đất giữa hồ, cỏ mọc xanh um.</a:t>
            </a:r>
          </a:p>
          <a:p>
            <a:pPr indent="272143" algn="just">
              <a:lnSpc>
                <a:spcPct val="120000"/>
              </a:lnSpc>
            </a:pPr>
            <a:r>
              <a:rPr lang="en-US" sz="2400" dirty="0" smtClean="0">
                <a:latin typeface="UTM Avo" panose="02040603050506020204" pitchFamily="18" charset="0"/>
              </a:rPr>
              <a:t>       </a:t>
            </a:r>
            <a:r>
              <a:rPr lang="vi-VN" sz="2400" dirty="0" smtClean="0">
                <a:latin typeface="UTM Avo" panose="02040603050506020204" pitchFamily="18" charset="0"/>
              </a:rPr>
              <a:t>Có </a:t>
            </a:r>
            <a:r>
              <a:rPr lang="vi-VN" sz="2400" dirty="0">
                <a:latin typeface="UTM Avo" panose="02040603050506020204" pitchFamily="18" charset="0"/>
              </a:rPr>
              <a:t>buổi, người ta thấy có con rùa lớn, đầu to như trái bưởi, nhô lên khỏi mặt nước. </a:t>
            </a:r>
            <a:r>
              <a:rPr lang="vi-VN" sz="2400" dirty="0">
                <a:latin typeface="UTM Avo" panose="02040603050506020204" pitchFamily="18" charset="0"/>
              </a:rPr>
              <a:t>Rùa như lắng nghe tiếng chuông đồng hồ trên tầng cao nhà bưu điện, buông từng tiếng ngân nga trong gió. </a:t>
            </a:r>
            <a:r>
              <a:rPr lang="vi-VN" sz="2400" dirty="0">
                <a:latin typeface="UTM Avo" panose="02040603050506020204" pitchFamily="18" charset="0"/>
              </a:rPr>
              <a:t>Tôi thầm nghĩ: không biết có phải rùa đã từng ngậm thanh kiếm của vua Lê thắng giặc đó không</a:t>
            </a:r>
            <a:r>
              <a:rPr lang="vi-VN" sz="2400" dirty="0" smtClean="0">
                <a:latin typeface="UTM Avo" panose="02040603050506020204" pitchFamily="18" charset="0"/>
              </a:rPr>
              <a:t>?</a:t>
            </a:r>
            <a:endParaRPr lang="en-US" sz="2400" dirty="0" smtClean="0">
              <a:latin typeface="UTM Avo" panose="02040603050506020204" pitchFamily="18" charset="0"/>
            </a:endParaRPr>
          </a:p>
          <a:p>
            <a:pPr indent="272143" algn="just">
              <a:lnSpc>
                <a:spcPct val="120000"/>
              </a:lnSpc>
            </a:pPr>
            <a:r>
              <a:rPr lang="en-US" sz="2400" dirty="0">
                <a:latin typeface="UTM Avo" panose="02040603050506020204" pitchFamily="18" charset="0"/>
              </a:rPr>
              <a:t> </a:t>
            </a:r>
            <a:r>
              <a:rPr lang="en-US" sz="2400" dirty="0" smtClean="0">
                <a:latin typeface="UTM Avo" panose="02040603050506020204" pitchFamily="18" charset="0"/>
              </a:rPr>
              <a:t>                                                                                 </a:t>
            </a:r>
            <a:r>
              <a:rPr lang="en-US" sz="1900" dirty="0" smtClean="0">
                <a:latin typeface="UTM Avo" panose="02040603050506020204" pitchFamily="18" charset="0"/>
              </a:rPr>
              <a:t>               </a:t>
            </a:r>
            <a:r>
              <a:rPr lang="vi-VN" sz="1900" dirty="0" smtClean="0">
                <a:latin typeface="UTM Avo" panose="02040603050506020204" pitchFamily="18" charset="0"/>
              </a:rPr>
              <a:t>(</a:t>
            </a:r>
            <a:r>
              <a:rPr lang="vi-VN" sz="1900" i="1" dirty="0">
                <a:latin typeface="UTM Avo" panose="02040603050506020204" pitchFamily="18" charset="0"/>
              </a:rPr>
              <a:t>Theo </a:t>
            </a:r>
            <a:r>
              <a:rPr lang="vi-VN" sz="1900" dirty="0">
                <a:latin typeface="UTM Avo" panose="02040603050506020204" pitchFamily="18" charset="0"/>
              </a:rPr>
              <a:t>Ngô Quân Miện)</a:t>
            </a:r>
          </a:p>
        </p:txBody>
      </p:sp>
      <p:sp>
        <p:nvSpPr>
          <p:cNvPr id="6" name="TextBox 5">
            <a:extLst>
              <a:ext uri="{FF2B5EF4-FFF2-40B4-BE49-F238E27FC236}">
                <a16:creationId xmlns:a16="http://schemas.microsoft.com/office/drawing/2014/main" xmlns="" id="{9DC896DB-F00F-4B35-AA0E-25BACE8F3BB7}"/>
              </a:ext>
            </a:extLst>
          </p:cNvPr>
          <p:cNvSpPr txBox="1"/>
          <p:nvPr/>
        </p:nvSpPr>
        <p:spPr>
          <a:xfrm>
            <a:off x="3375662" y="9004"/>
            <a:ext cx="5534809" cy="648748"/>
          </a:xfrm>
          <a:prstGeom prst="rect">
            <a:avLst/>
          </a:prstGeom>
          <a:noFill/>
        </p:spPr>
        <p:txBody>
          <a:bodyPr wrap="square" lIns="145143" tIns="72571" rIns="145143" bIns="72571" rtlCol="0">
            <a:spAutoFit/>
          </a:bodyPr>
          <a:lstStyle/>
          <a:p>
            <a:pPr algn="ctr">
              <a:lnSpc>
                <a:spcPct val="150000"/>
              </a:lnSpc>
            </a:pPr>
            <a:r>
              <a:rPr lang="vi-VN" sz="2500" b="1" dirty="0">
                <a:solidFill>
                  <a:srgbClr val="FF0000"/>
                </a:solidFill>
                <a:latin typeface="UTM Avo" panose="02040603050506020204" pitchFamily="18" charset="0"/>
              </a:rPr>
              <a:t>HỒ GƯƠM</a:t>
            </a:r>
            <a:endParaRPr lang="en-US" sz="2500" b="1" dirty="0">
              <a:solidFill>
                <a:srgbClr val="FF0000"/>
              </a:solidFill>
              <a:latin typeface="UTM Avo" panose="02040603050506020204" pitchFamily="18" charset="0"/>
            </a:endParaRPr>
          </a:p>
        </p:txBody>
      </p:sp>
    </p:spTree>
    <p:custDataLst>
      <p:tags r:id="rId1"/>
    </p:custDataLst>
    <p:extLst>
      <p:ext uri="{BB962C8B-B14F-4D97-AF65-F5344CB8AC3E}">
        <p14:creationId xmlns:p14="http://schemas.microsoft.com/office/powerpoint/2010/main" val="255424812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xmlns="" id="{4FEA66F5-FD50-4DD8-AB4A-C54262D6B7D9}"/>
              </a:ext>
            </a:extLst>
          </p:cNvPr>
          <p:cNvSpPr txBox="1"/>
          <p:nvPr/>
        </p:nvSpPr>
        <p:spPr>
          <a:xfrm>
            <a:off x="2781625" y="2247414"/>
            <a:ext cx="2667636" cy="592470"/>
          </a:xfrm>
          <a:prstGeom prst="rect">
            <a:avLst/>
          </a:prstGeom>
          <a:noFill/>
        </p:spPr>
        <p:txBody>
          <a:bodyPr wrap="square">
            <a:spAutoFit/>
          </a:bodyPr>
          <a:lstStyle/>
          <a:p>
            <a:pPr marL="0" marR="0" lvl="0" indent="0" algn="l" defTabSz="914400" rtl="0" eaLnBrk="1" fontAlgn="base" latinLnBrk="0" hangingPunct="1">
              <a:lnSpc>
                <a:spcPct val="125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00000">
                    <a:lumMod val="95000"/>
                    <a:lumOff val="5000"/>
                  </a:srgbClr>
                </a:solidFill>
                <a:effectLst/>
                <a:uLnTx/>
                <a:uFillTx/>
                <a:latin typeface="HP001 4H" panose="020B0603050302020204" pitchFamily="34" charset="0"/>
                <a:ea typeface="+mn-ea"/>
                <a:cs typeface="Times New Roman" pitchFamily="18" charset="0"/>
              </a:rPr>
              <a:t> </a:t>
            </a:r>
            <a:endParaRPr kumimoji="0" lang="en-US" sz="2600" b="1" i="0" u="none" strike="noStrike" kern="1200" cap="none" spc="0" normalizeH="0" baseline="0" noProof="0" dirty="0">
              <a:ln>
                <a:noFill/>
              </a:ln>
              <a:solidFill>
                <a:srgbClr val="000000">
                  <a:lumMod val="95000"/>
                  <a:lumOff val="5000"/>
                </a:srgbClr>
              </a:solidFill>
              <a:effectLst/>
              <a:uLnTx/>
              <a:uFillTx/>
              <a:latin typeface="HP001 4 hàng" panose="020B0603050302020204" pitchFamily="34" charset="-93"/>
              <a:ea typeface="+mn-ea"/>
              <a:cs typeface="Times New Roman" pitchFamily="18"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347" y="0"/>
            <a:ext cx="11864253"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extBox 10">
            <a:extLst>
              <a:ext uri="{FF2B5EF4-FFF2-40B4-BE49-F238E27FC236}">
                <a16:creationId xmlns:a16="http://schemas.microsoft.com/office/drawing/2014/main" xmlns="" id="{7BF6BCDF-9F5D-43EF-8D2F-74DA0EBB0C5C}"/>
              </a:ext>
            </a:extLst>
          </p:cNvPr>
          <p:cNvSpPr txBox="1"/>
          <p:nvPr/>
        </p:nvSpPr>
        <p:spPr>
          <a:xfrm>
            <a:off x="2773870" y="2008704"/>
            <a:ext cx="3333604" cy="949984"/>
          </a:xfrm>
          <a:prstGeom prst="rect">
            <a:avLst/>
          </a:prstGeom>
          <a:noFill/>
        </p:spPr>
        <p:txBody>
          <a:bodyPr wrap="square" lIns="145143" tIns="72571" rIns="145143" bIns="72571" rtlCol="0">
            <a:spAutoFit/>
          </a:bodyPr>
          <a:lstStyle/>
          <a:p>
            <a:pPr>
              <a:lnSpc>
                <a:spcPct val="150000"/>
              </a:lnSpc>
            </a:pPr>
            <a:r>
              <a:rPr lang="en-US" sz="4000" b="1" dirty="0" err="1">
                <a:latin typeface="UTM Avo" panose="02040603050506020204" pitchFamily="18" charset="0"/>
              </a:rPr>
              <a:t>b</a:t>
            </a:r>
            <a:r>
              <a:rPr lang="en-US" sz="4000" b="1" dirty="0" err="1" smtClean="0">
                <a:latin typeface="UTM Avo" panose="02040603050506020204" pitchFamily="18" charset="0"/>
              </a:rPr>
              <a:t>ầu</a:t>
            </a:r>
            <a:r>
              <a:rPr lang="en-US" sz="4000" b="1" dirty="0" smtClean="0">
                <a:latin typeface="UTM Avo" panose="02040603050506020204" pitchFamily="18" charset="0"/>
              </a:rPr>
              <a:t> </a:t>
            </a:r>
            <a:r>
              <a:rPr lang="en-US" sz="4000" b="1" dirty="0" err="1" smtClean="0">
                <a:solidFill>
                  <a:srgbClr val="FF0000"/>
                </a:solidFill>
                <a:latin typeface="UTM Avo" panose="02040603050506020204" pitchFamily="18" charset="0"/>
              </a:rPr>
              <a:t>d</a:t>
            </a:r>
            <a:r>
              <a:rPr lang="en-US" sz="4000" b="1" dirty="0" err="1" smtClean="0">
                <a:latin typeface="UTM Avo" panose="02040603050506020204" pitchFamily="18" charset="0"/>
              </a:rPr>
              <a:t>ục</a:t>
            </a:r>
            <a:endParaRPr lang="en-US" sz="4000" b="1" dirty="0">
              <a:solidFill>
                <a:srgbClr val="FF0000"/>
              </a:solidFill>
              <a:latin typeface="UTM Avo" panose="02040603050506020204" pitchFamily="18" charset="0"/>
            </a:endParaRPr>
          </a:p>
        </p:txBody>
      </p:sp>
      <p:sp>
        <p:nvSpPr>
          <p:cNvPr id="6" name="TextBox 5">
            <a:extLst>
              <a:ext uri="{FF2B5EF4-FFF2-40B4-BE49-F238E27FC236}">
                <a16:creationId xmlns:a16="http://schemas.microsoft.com/office/drawing/2014/main" xmlns="" id="{7BF6BCDF-9F5D-43EF-8D2F-74DA0EBB0C5C}"/>
              </a:ext>
            </a:extLst>
          </p:cNvPr>
          <p:cNvSpPr txBox="1"/>
          <p:nvPr/>
        </p:nvSpPr>
        <p:spPr>
          <a:xfrm>
            <a:off x="2718443" y="2961572"/>
            <a:ext cx="3794899" cy="1069889"/>
          </a:xfrm>
          <a:prstGeom prst="rect">
            <a:avLst/>
          </a:prstGeom>
          <a:noFill/>
        </p:spPr>
        <p:txBody>
          <a:bodyPr wrap="square" lIns="145143" tIns="72571" rIns="145143" bIns="72571" rtlCol="0">
            <a:spAutoFit/>
          </a:bodyPr>
          <a:lstStyle/>
          <a:p>
            <a:pPr>
              <a:lnSpc>
                <a:spcPct val="150000"/>
              </a:lnSpc>
            </a:pPr>
            <a:r>
              <a:rPr lang="en-US" sz="4000" b="1" dirty="0" err="1">
                <a:solidFill>
                  <a:srgbClr val="FF0000"/>
                </a:solidFill>
                <a:latin typeface="UTM Avo" panose="02040603050506020204" pitchFamily="18" charset="0"/>
              </a:rPr>
              <a:t>x</a:t>
            </a:r>
            <a:r>
              <a:rPr lang="en-US" sz="4000" b="1" dirty="0" err="1" smtClean="0">
                <a:latin typeface="UTM Avo" panose="02040603050506020204" pitchFamily="18" charset="0"/>
              </a:rPr>
              <a:t>um</a:t>
            </a:r>
            <a:r>
              <a:rPr lang="en-US" sz="4000" b="1" dirty="0" smtClean="0">
                <a:latin typeface="UTM Avo" panose="02040603050506020204" pitchFamily="18" charset="0"/>
              </a:rPr>
              <a:t> </a:t>
            </a:r>
            <a:r>
              <a:rPr lang="en-US" sz="4000" b="1" dirty="0" err="1" smtClean="0">
                <a:solidFill>
                  <a:srgbClr val="FF0000"/>
                </a:solidFill>
                <a:latin typeface="UTM Avo" panose="02040603050506020204" pitchFamily="18" charset="0"/>
              </a:rPr>
              <a:t>x</a:t>
            </a:r>
            <a:r>
              <a:rPr lang="en-US" sz="4000" b="1" dirty="0" err="1" smtClean="0">
                <a:latin typeface="UTM Avo" panose="02040603050506020204" pitchFamily="18" charset="0"/>
              </a:rPr>
              <a:t>uê</a:t>
            </a:r>
            <a:endParaRPr lang="en-US" sz="4000" b="1" dirty="0">
              <a:latin typeface="UTM Avo" panose="02040603050506020204" pitchFamily="18" charset="0"/>
            </a:endParaRPr>
          </a:p>
        </p:txBody>
      </p:sp>
      <p:sp>
        <p:nvSpPr>
          <p:cNvPr id="7" name="TextBox 6">
            <a:extLst>
              <a:ext uri="{FF2B5EF4-FFF2-40B4-BE49-F238E27FC236}">
                <a16:creationId xmlns:a16="http://schemas.microsoft.com/office/drawing/2014/main" xmlns="" id="{7BF6BCDF-9F5D-43EF-8D2F-74DA0EBB0C5C}"/>
              </a:ext>
            </a:extLst>
          </p:cNvPr>
          <p:cNvSpPr txBox="1"/>
          <p:nvPr/>
        </p:nvSpPr>
        <p:spPr>
          <a:xfrm>
            <a:off x="6767939" y="2008704"/>
            <a:ext cx="3812644" cy="949984"/>
          </a:xfrm>
          <a:prstGeom prst="rect">
            <a:avLst/>
          </a:prstGeom>
          <a:noFill/>
        </p:spPr>
        <p:txBody>
          <a:bodyPr wrap="square" lIns="145143" tIns="72571" rIns="145143" bIns="72571" rtlCol="0">
            <a:spAutoFit/>
          </a:bodyPr>
          <a:lstStyle/>
          <a:p>
            <a:pPr>
              <a:lnSpc>
                <a:spcPct val="150000"/>
              </a:lnSpc>
            </a:pPr>
            <a:r>
              <a:rPr lang="en-US" sz="4000" b="1" dirty="0" err="1" smtClean="0">
                <a:solidFill>
                  <a:srgbClr val="FF0000"/>
                </a:solidFill>
                <a:latin typeface="UTM Avo" panose="02040603050506020204" pitchFamily="18" charset="0"/>
              </a:rPr>
              <a:t>tr</a:t>
            </a:r>
            <a:r>
              <a:rPr lang="en-US" sz="4000" b="1" dirty="0" err="1" smtClean="0">
                <a:latin typeface="UTM Avo" panose="02040603050506020204" pitchFamily="18" charset="0"/>
              </a:rPr>
              <a:t>ái</a:t>
            </a:r>
            <a:r>
              <a:rPr lang="en-US" sz="4000" b="1" dirty="0" smtClean="0">
                <a:latin typeface="UTM Avo" panose="02040603050506020204" pitchFamily="18" charset="0"/>
              </a:rPr>
              <a:t> </a:t>
            </a:r>
            <a:r>
              <a:rPr lang="en-US" sz="4000" b="1" dirty="0" err="1" smtClean="0">
                <a:latin typeface="UTM Avo" panose="02040603050506020204" pitchFamily="18" charset="0"/>
              </a:rPr>
              <a:t>bưởi</a:t>
            </a:r>
            <a:endParaRPr lang="en-US" sz="4000" b="1" dirty="0">
              <a:latin typeface="UTM Avo" panose="02040603050506020204" pitchFamily="18" charset="0"/>
            </a:endParaRPr>
          </a:p>
        </p:txBody>
      </p:sp>
      <p:sp>
        <p:nvSpPr>
          <p:cNvPr id="9" name="TextBox 8">
            <a:extLst>
              <a:ext uri="{FF2B5EF4-FFF2-40B4-BE49-F238E27FC236}">
                <a16:creationId xmlns:a16="http://schemas.microsoft.com/office/drawing/2014/main" xmlns="" id="{7BF6BCDF-9F5D-43EF-8D2F-74DA0EBB0C5C}"/>
              </a:ext>
            </a:extLst>
          </p:cNvPr>
          <p:cNvSpPr txBox="1"/>
          <p:nvPr/>
        </p:nvSpPr>
        <p:spPr>
          <a:xfrm>
            <a:off x="6744740" y="2950858"/>
            <a:ext cx="3794899" cy="1069889"/>
          </a:xfrm>
          <a:prstGeom prst="rect">
            <a:avLst/>
          </a:prstGeom>
          <a:noFill/>
        </p:spPr>
        <p:txBody>
          <a:bodyPr wrap="square" lIns="145143" tIns="72571" rIns="145143" bIns="72571" rtlCol="0">
            <a:spAutoFit/>
          </a:bodyPr>
          <a:lstStyle/>
          <a:p>
            <a:pPr>
              <a:lnSpc>
                <a:spcPct val="150000"/>
              </a:lnSpc>
            </a:pPr>
            <a:r>
              <a:rPr lang="en-US" sz="4000" b="1" dirty="0" err="1">
                <a:latin typeface="UTM Avo" panose="02040603050506020204" pitchFamily="18" charset="0"/>
              </a:rPr>
              <a:t>b</a:t>
            </a:r>
            <a:r>
              <a:rPr lang="en-US" sz="4000" b="1" dirty="0" err="1" smtClean="0">
                <a:solidFill>
                  <a:srgbClr val="FF0000"/>
                </a:solidFill>
                <a:latin typeface="UTM Avo" panose="02040603050506020204" pitchFamily="18" charset="0"/>
              </a:rPr>
              <a:t>ưu</a:t>
            </a:r>
            <a:r>
              <a:rPr lang="en-US" sz="4000" b="1" dirty="0" smtClean="0">
                <a:latin typeface="UTM Avo" panose="02040603050506020204" pitchFamily="18" charset="0"/>
              </a:rPr>
              <a:t> </a:t>
            </a:r>
            <a:r>
              <a:rPr lang="en-US" sz="4000" b="1" dirty="0" err="1" smtClean="0">
                <a:latin typeface="UTM Avo" panose="02040603050506020204" pitchFamily="18" charset="0"/>
              </a:rPr>
              <a:t>điện</a:t>
            </a:r>
            <a:endParaRPr lang="en-US" sz="4000" b="1" dirty="0">
              <a:solidFill>
                <a:srgbClr val="FF0000"/>
              </a:solidFill>
              <a:latin typeface="UTM Avo" panose="02040603050506020204" pitchFamily="18" charset="0"/>
            </a:endParaRPr>
          </a:p>
        </p:txBody>
      </p:sp>
    </p:spTree>
    <p:extLst>
      <p:ext uri="{BB962C8B-B14F-4D97-AF65-F5344CB8AC3E}">
        <p14:creationId xmlns:p14="http://schemas.microsoft.com/office/powerpoint/2010/main" val="382679913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p:cTn id="21" dur="500" fill="hold"/>
                                        <p:tgtEl>
                                          <p:spTgt spid="7"/>
                                        </p:tgtEl>
                                        <p:attrNameLst>
                                          <p:attrName>ppt_w</p:attrName>
                                        </p:attrNameLst>
                                      </p:cBhvr>
                                      <p:tavLst>
                                        <p:tav tm="0">
                                          <p:val>
                                            <p:fltVal val="0"/>
                                          </p:val>
                                        </p:tav>
                                        <p:tav tm="100000">
                                          <p:val>
                                            <p:strVal val="#ppt_w"/>
                                          </p:val>
                                        </p:tav>
                                      </p:tavLst>
                                    </p:anim>
                                    <p:anim calcmode="lin" valueType="num">
                                      <p:cBhvr>
                                        <p:cTn id="22" dur="500" fill="hold"/>
                                        <p:tgtEl>
                                          <p:spTgt spid="7"/>
                                        </p:tgtEl>
                                        <p:attrNameLst>
                                          <p:attrName>ppt_h</p:attrName>
                                        </p:attrNameLst>
                                      </p:cBhvr>
                                      <p:tavLst>
                                        <p:tav tm="0">
                                          <p:val>
                                            <p:fltVal val="0"/>
                                          </p:val>
                                        </p:tav>
                                        <p:tav tm="100000">
                                          <p:val>
                                            <p:strVal val="#ppt_h"/>
                                          </p:val>
                                        </p:tav>
                                      </p:tavLst>
                                    </p:anim>
                                    <p:animEffect transition="in" filter="fade">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 calcmode="lin" valueType="num">
                                      <p:cBhvr>
                                        <p:cTn id="28" dur="500" fill="hold"/>
                                        <p:tgtEl>
                                          <p:spTgt spid="9"/>
                                        </p:tgtEl>
                                        <p:attrNameLst>
                                          <p:attrName>ppt_w</p:attrName>
                                        </p:attrNameLst>
                                      </p:cBhvr>
                                      <p:tavLst>
                                        <p:tav tm="0">
                                          <p:val>
                                            <p:fltVal val="0"/>
                                          </p:val>
                                        </p:tav>
                                        <p:tav tm="100000">
                                          <p:val>
                                            <p:strVal val="#ppt_w"/>
                                          </p:val>
                                        </p:tav>
                                      </p:tavLst>
                                    </p:anim>
                                    <p:anim calcmode="lin" valueType="num">
                                      <p:cBhvr>
                                        <p:cTn id="29" dur="500" fill="hold"/>
                                        <p:tgtEl>
                                          <p:spTgt spid="9"/>
                                        </p:tgtEl>
                                        <p:attrNameLst>
                                          <p:attrName>ppt_h</p:attrName>
                                        </p:attrNameLst>
                                      </p:cBhvr>
                                      <p:tavLst>
                                        <p:tav tm="0">
                                          <p:val>
                                            <p:fltVal val="0"/>
                                          </p:val>
                                        </p:tav>
                                        <p:tav tm="100000">
                                          <p:val>
                                            <p:strVal val="#ppt_h"/>
                                          </p:val>
                                        </p:tav>
                                      </p:tavLst>
                                    </p:anim>
                                    <p:animEffect transition="in" filter="fade">
                                      <p:cBhvr>
                                        <p:cTn id="3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6" grpId="0"/>
      <p:bldP spid="7" grpId="0"/>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379D234F-530A-44B0-8C0B-D7E30AC1FB5D}"/>
              </a:ext>
            </a:extLst>
          </p:cNvPr>
          <p:cNvSpPr txBox="1"/>
          <p:nvPr/>
        </p:nvSpPr>
        <p:spPr>
          <a:xfrm>
            <a:off x="3025390" y="66953"/>
            <a:ext cx="6141220" cy="729091"/>
          </a:xfrm>
          <a:prstGeom prst="rect">
            <a:avLst/>
          </a:prstGeom>
          <a:noFill/>
        </p:spPr>
        <p:txBody>
          <a:bodyPr wrap="square" lIns="145143" tIns="72571" rIns="145143" bIns="72571" rtlCol="0">
            <a:spAutoFit/>
          </a:bodyPr>
          <a:lstStyle/>
          <a:p>
            <a:pPr algn="ctr">
              <a:lnSpc>
                <a:spcPct val="150000"/>
              </a:lnSpc>
            </a:pPr>
            <a:r>
              <a:rPr lang="en-US" sz="2900" b="1" dirty="0" err="1" smtClean="0">
                <a:solidFill>
                  <a:srgbClr val="FF0000"/>
                </a:solidFill>
                <a:latin typeface="UTM Avo" panose="02040603050506020204" pitchFamily="18" charset="0"/>
              </a:rPr>
              <a:t>Giải</a:t>
            </a:r>
            <a:r>
              <a:rPr lang="en-US" sz="2900" b="1" dirty="0" smtClean="0">
                <a:solidFill>
                  <a:srgbClr val="FF0000"/>
                </a:solidFill>
                <a:latin typeface="UTM Avo" panose="02040603050506020204" pitchFamily="18" charset="0"/>
              </a:rPr>
              <a:t> </a:t>
            </a:r>
            <a:r>
              <a:rPr lang="en-US" sz="2900" b="1" dirty="0" err="1" smtClean="0">
                <a:solidFill>
                  <a:srgbClr val="FF0000"/>
                </a:solidFill>
                <a:latin typeface="UTM Avo" panose="02040603050506020204" pitchFamily="18" charset="0"/>
              </a:rPr>
              <a:t>nghĩa</a:t>
            </a:r>
            <a:r>
              <a:rPr lang="en-US" sz="2900" b="1" dirty="0" smtClean="0">
                <a:solidFill>
                  <a:srgbClr val="FF0000"/>
                </a:solidFill>
                <a:latin typeface="UTM Avo" panose="02040603050506020204" pitchFamily="18" charset="0"/>
              </a:rPr>
              <a:t> </a:t>
            </a:r>
            <a:r>
              <a:rPr lang="en-US" sz="2900" b="1" dirty="0" err="1" smtClean="0">
                <a:solidFill>
                  <a:srgbClr val="FF0000"/>
                </a:solidFill>
                <a:latin typeface="UTM Avo" panose="02040603050506020204" pitchFamily="18" charset="0"/>
              </a:rPr>
              <a:t>từ</a:t>
            </a:r>
            <a:endParaRPr lang="en-US" sz="2900" b="1" dirty="0">
              <a:solidFill>
                <a:srgbClr val="FF0000"/>
              </a:solidFill>
              <a:latin typeface="UTM Avo" panose="02040603050506020204" pitchFamily="18" charset="0"/>
            </a:endParaRPr>
          </a:p>
        </p:txBody>
      </p:sp>
      <p:sp>
        <p:nvSpPr>
          <p:cNvPr id="10" name="TextBox 9">
            <a:extLst>
              <a:ext uri="{FF2B5EF4-FFF2-40B4-BE49-F238E27FC236}">
                <a16:creationId xmlns="" xmlns:a16="http://schemas.microsoft.com/office/drawing/2014/main" id="{21F1432A-BE85-4E86-9EFF-105953948C84}"/>
              </a:ext>
            </a:extLst>
          </p:cNvPr>
          <p:cNvSpPr txBox="1"/>
          <p:nvPr/>
        </p:nvSpPr>
        <p:spPr>
          <a:xfrm>
            <a:off x="267286" y="903385"/>
            <a:ext cx="11718388" cy="815973"/>
          </a:xfrm>
          <a:prstGeom prst="rect">
            <a:avLst/>
          </a:prstGeom>
          <a:noFill/>
        </p:spPr>
        <p:txBody>
          <a:bodyPr wrap="square" lIns="145143" tIns="72571" rIns="145143" bIns="72571" rtlCol="0">
            <a:spAutoFit/>
          </a:bodyPr>
          <a:lstStyle/>
          <a:p>
            <a:pPr>
              <a:lnSpc>
                <a:spcPct val="150000"/>
              </a:lnSpc>
            </a:pPr>
            <a:r>
              <a:rPr lang="en-US" sz="2900" b="1" dirty="0" err="1" smtClean="0">
                <a:solidFill>
                  <a:srgbClr val="FF0000"/>
                </a:solidFill>
                <a:latin typeface="UTM Avo" panose="02040603050506020204" pitchFamily="18" charset="0"/>
              </a:rPr>
              <a:t>Hồ</a:t>
            </a:r>
            <a:r>
              <a:rPr lang="en-US" sz="2900" b="1" dirty="0" smtClean="0">
                <a:solidFill>
                  <a:srgbClr val="FF0000"/>
                </a:solidFill>
                <a:latin typeface="UTM Avo" panose="02040603050506020204" pitchFamily="18" charset="0"/>
              </a:rPr>
              <a:t> </a:t>
            </a:r>
            <a:r>
              <a:rPr lang="en-US" sz="2900" b="1" dirty="0" err="1" smtClean="0">
                <a:solidFill>
                  <a:srgbClr val="FF0000"/>
                </a:solidFill>
                <a:latin typeface="UTM Avo" panose="02040603050506020204" pitchFamily="18" charset="0"/>
              </a:rPr>
              <a:t>gươm</a:t>
            </a:r>
            <a:r>
              <a:rPr lang="vi-VN" sz="2900" dirty="0" smtClean="0">
                <a:solidFill>
                  <a:schemeClr val="accent6">
                    <a:lumMod val="50000"/>
                  </a:schemeClr>
                </a:solidFill>
                <a:latin typeface="UTM Avo" panose="02040603050506020204" pitchFamily="18" charset="0"/>
              </a:rPr>
              <a:t>: </a:t>
            </a:r>
            <a:r>
              <a:rPr lang="en-US" sz="2900" dirty="0" err="1" smtClean="0">
                <a:solidFill>
                  <a:schemeClr val="accent6">
                    <a:lumMod val="50000"/>
                  </a:schemeClr>
                </a:solidFill>
                <a:latin typeface="UTM Avo" panose="02040603050506020204" pitchFamily="18" charset="0"/>
              </a:rPr>
              <a:t>Còn</a:t>
            </a:r>
            <a:r>
              <a:rPr lang="en-US" sz="2900" dirty="0" smtClean="0">
                <a:solidFill>
                  <a:schemeClr val="accent6">
                    <a:lumMod val="50000"/>
                  </a:schemeClr>
                </a:solidFill>
                <a:latin typeface="UTM Avo" panose="02040603050506020204" pitchFamily="18" charset="0"/>
              </a:rPr>
              <a:t> </a:t>
            </a:r>
            <a:r>
              <a:rPr lang="en-US" sz="2900" dirty="0" err="1" smtClean="0">
                <a:solidFill>
                  <a:schemeClr val="accent6">
                    <a:lumMod val="50000"/>
                  </a:schemeClr>
                </a:solidFill>
                <a:latin typeface="UTM Avo" panose="02040603050506020204" pitchFamily="18" charset="0"/>
              </a:rPr>
              <a:t>gọi</a:t>
            </a:r>
            <a:r>
              <a:rPr lang="en-US" sz="2900" dirty="0" smtClean="0">
                <a:solidFill>
                  <a:schemeClr val="accent6">
                    <a:lumMod val="50000"/>
                  </a:schemeClr>
                </a:solidFill>
                <a:latin typeface="UTM Avo" panose="02040603050506020204" pitchFamily="18" charset="0"/>
              </a:rPr>
              <a:t> </a:t>
            </a:r>
            <a:r>
              <a:rPr lang="en-US" sz="2900" dirty="0" err="1" smtClean="0">
                <a:solidFill>
                  <a:schemeClr val="accent6">
                    <a:lumMod val="50000"/>
                  </a:schemeClr>
                </a:solidFill>
                <a:latin typeface="UTM Avo" panose="02040603050506020204" pitchFamily="18" charset="0"/>
              </a:rPr>
              <a:t>là</a:t>
            </a:r>
            <a:r>
              <a:rPr lang="en-US" sz="2900" dirty="0" smtClean="0">
                <a:solidFill>
                  <a:schemeClr val="accent6">
                    <a:lumMod val="50000"/>
                  </a:schemeClr>
                </a:solidFill>
                <a:latin typeface="UTM Avo" panose="02040603050506020204" pitchFamily="18" charset="0"/>
              </a:rPr>
              <a:t> </a:t>
            </a:r>
            <a:r>
              <a:rPr lang="en-US" sz="2900" dirty="0" err="1" smtClean="0">
                <a:solidFill>
                  <a:schemeClr val="accent6">
                    <a:lumMod val="50000"/>
                  </a:schemeClr>
                </a:solidFill>
                <a:latin typeface="UTM Avo" panose="02040603050506020204" pitchFamily="18" charset="0"/>
              </a:rPr>
              <a:t>hồ</a:t>
            </a:r>
            <a:r>
              <a:rPr lang="en-US" sz="2900" dirty="0" smtClean="0">
                <a:solidFill>
                  <a:schemeClr val="accent6">
                    <a:lumMod val="50000"/>
                  </a:schemeClr>
                </a:solidFill>
                <a:latin typeface="UTM Avo" panose="02040603050506020204" pitchFamily="18" charset="0"/>
              </a:rPr>
              <a:t> </a:t>
            </a:r>
            <a:r>
              <a:rPr lang="en-US" sz="2900" dirty="0" err="1" smtClean="0">
                <a:solidFill>
                  <a:schemeClr val="accent6">
                    <a:lumMod val="50000"/>
                  </a:schemeClr>
                </a:solidFill>
                <a:latin typeface="UTM Avo" panose="02040603050506020204" pitchFamily="18" charset="0"/>
              </a:rPr>
              <a:t>Hoàn</a:t>
            </a:r>
            <a:r>
              <a:rPr lang="en-US" sz="2900" dirty="0" smtClean="0">
                <a:solidFill>
                  <a:schemeClr val="accent6">
                    <a:lumMod val="50000"/>
                  </a:schemeClr>
                </a:solidFill>
                <a:latin typeface="UTM Avo" panose="02040603050506020204" pitchFamily="18" charset="0"/>
              </a:rPr>
              <a:t> </a:t>
            </a:r>
            <a:r>
              <a:rPr lang="en-US" sz="2900" dirty="0" err="1" smtClean="0">
                <a:solidFill>
                  <a:schemeClr val="accent6">
                    <a:lumMod val="50000"/>
                  </a:schemeClr>
                </a:solidFill>
                <a:latin typeface="UTM Avo" panose="02040603050506020204" pitchFamily="18" charset="0"/>
              </a:rPr>
              <a:t>Kiếm</a:t>
            </a:r>
            <a:r>
              <a:rPr lang="en-US" sz="2900" dirty="0" smtClean="0">
                <a:solidFill>
                  <a:schemeClr val="accent6">
                    <a:lumMod val="50000"/>
                  </a:schemeClr>
                </a:solidFill>
                <a:latin typeface="UTM Avo" panose="02040603050506020204" pitchFamily="18" charset="0"/>
              </a:rPr>
              <a:t>, ở </a:t>
            </a:r>
            <a:r>
              <a:rPr lang="en-US" sz="2900" dirty="0" err="1">
                <a:solidFill>
                  <a:schemeClr val="accent6">
                    <a:lumMod val="50000"/>
                  </a:schemeClr>
                </a:solidFill>
                <a:latin typeface="UTM Avo" panose="02040603050506020204" pitchFamily="18" charset="0"/>
              </a:rPr>
              <a:t>T</a:t>
            </a:r>
            <a:r>
              <a:rPr lang="en-US" sz="2900" dirty="0" err="1" smtClean="0">
                <a:solidFill>
                  <a:schemeClr val="accent6">
                    <a:lumMod val="50000"/>
                  </a:schemeClr>
                </a:solidFill>
                <a:latin typeface="UTM Avo" panose="02040603050506020204" pitchFamily="18" charset="0"/>
              </a:rPr>
              <a:t>hủ</a:t>
            </a:r>
            <a:r>
              <a:rPr lang="en-US" sz="2900" dirty="0" smtClean="0">
                <a:solidFill>
                  <a:schemeClr val="accent6">
                    <a:lumMod val="50000"/>
                  </a:schemeClr>
                </a:solidFill>
                <a:latin typeface="UTM Avo" panose="02040603050506020204" pitchFamily="18" charset="0"/>
              </a:rPr>
              <a:t> </a:t>
            </a:r>
            <a:r>
              <a:rPr lang="en-US" sz="2900" dirty="0" err="1" smtClean="0">
                <a:solidFill>
                  <a:schemeClr val="accent6">
                    <a:lumMod val="50000"/>
                  </a:schemeClr>
                </a:solidFill>
                <a:latin typeface="UTM Avo" panose="02040603050506020204" pitchFamily="18" charset="0"/>
              </a:rPr>
              <a:t>đô</a:t>
            </a:r>
            <a:r>
              <a:rPr lang="en-US" sz="2900" dirty="0" smtClean="0">
                <a:solidFill>
                  <a:schemeClr val="accent6">
                    <a:lumMod val="50000"/>
                  </a:schemeClr>
                </a:solidFill>
                <a:latin typeface="UTM Avo" panose="02040603050506020204" pitchFamily="18" charset="0"/>
              </a:rPr>
              <a:t> </a:t>
            </a:r>
            <a:r>
              <a:rPr lang="en-US" sz="2900" dirty="0" err="1" smtClean="0">
                <a:solidFill>
                  <a:schemeClr val="accent6">
                    <a:lumMod val="50000"/>
                  </a:schemeClr>
                </a:solidFill>
                <a:latin typeface="UTM Avo" panose="02040603050506020204" pitchFamily="18" charset="0"/>
              </a:rPr>
              <a:t>Hà</a:t>
            </a:r>
            <a:r>
              <a:rPr lang="en-US" sz="2900" dirty="0" smtClean="0">
                <a:solidFill>
                  <a:schemeClr val="accent6">
                    <a:lumMod val="50000"/>
                  </a:schemeClr>
                </a:solidFill>
                <a:latin typeface="UTM Avo" panose="02040603050506020204" pitchFamily="18" charset="0"/>
              </a:rPr>
              <a:t> </a:t>
            </a:r>
            <a:r>
              <a:rPr lang="en-US" sz="2900" dirty="0" err="1" smtClean="0">
                <a:solidFill>
                  <a:schemeClr val="accent6">
                    <a:lumMod val="50000"/>
                  </a:schemeClr>
                </a:solidFill>
                <a:latin typeface="UTM Avo" panose="02040603050506020204" pitchFamily="18" charset="0"/>
              </a:rPr>
              <a:t>Nội</a:t>
            </a:r>
            <a:r>
              <a:rPr lang="en-US" sz="2900" dirty="0" smtClean="0">
                <a:solidFill>
                  <a:schemeClr val="accent6">
                    <a:lumMod val="50000"/>
                  </a:schemeClr>
                </a:solidFill>
                <a:latin typeface="UTM Avo" panose="02040603050506020204" pitchFamily="18" charset="0"/>
              </a:rPr>
              <a:t>.</a:t>
            </a:r>
            <a:endParaRPr lang="en-US" sz="2900" dirty="0">
              <a:solidFill>
                <a:schemeClr val="accent6">
                  <a:lumMod val="50000"/>
                </a:schemeClr>
              </a:solidFill>
              <a:latin typeface="UTM Avo" panose="02040603050506020204" pitchFamily="18" charset="0"/>
            </a:endParaRPr>
          </a:p>
        </p:txBody>
      </p:sp>
      <p:sp>
        <p:nvSpPr>
          <p:cNvPr id="7" name="TextBox 6">
            <a:extLst>
              <a:ext uri="{FF2B5EF4-FFF2-40B4-BE49-F238E27FC236}">
                <a16:creationId xmlns="" xmlns:a16="http://schemas.microsoft.com/office/drawing/2014/main" id="{21F1432A-BE85-4E86-9EFF-105953948C84}"/>
              </a:ext>
            </a:extLst>
          </p:cNvPr>
          <p:cNvSpPr txBox="1"/>
          <p:nvPr/>
        </p:nvSpPr>
        <p:spPr>
          <a:xfrm>
            <a:off x="211851" y="4566640"/>
            <a:ext cx="11718388" cy="815973"/>
          </a:xfrm>
          <a:prstGeom prst="rect">
            <a:avLst/>
          </a:prstGeom>
          <a:noFill/>
        </p:spPr>
        <p:txBody>
          <a:bodyPr wrap="square" lIns="145143" tIns="72571" rIns="145143" bIns="72571" rtlCol="0">
            <a:spAutoFit/>
          </a:bodyPr>
          <a:lstStyle/>
          <a:p>
            <a:pPr>
              <a:lnSpc>
                <a:spcPct val="150000"/>
              </a:lnSpc>
            </a:pPr>
            <a:r>
              <a:rPr lang="en-US" sz="2900" b="1" dirty="0" err="1" smtClean="0">
                <a:solidFill>
                  <a:srgbClr val="FF0000"/>
                </a:solidFill>
                <a:latin typeface="UTM Avo" panose="02040603050506020204" pitchFamily="18" charset="0"/>
              </a:rPr>
              <a:t>Cổ</a:t>
            </a:r>
            <a:r>
              <a:rPr lang="en-US" sz="2900" b="1" dirty="0" smtClean="0">
                <a:solidFill>
                  <a:srgbClr val="FF0000"/>
                </a:solidFill>
                <a:latin typeface="UTM Avo" panose="02040603050506020204" pitchFamily="18" charset="0"/>
              </a:rPr>
              <a:t> </a:t>
            </a:r>
            <a:r>
              <a:rPr lang="en-US" sz="2900" b="1" dirty="0" err="1" smtClean="0">
                <a:solidFill>
                  <a:srgbClr val="FF0000"/>
                </a:solidFill>
                <a:latin typeface="UTM Avo" panose="02040603050506020204" pitchFamily="18" charset="0"/>
              </a:rPr>
              <a:t>kính</a:t>
            </a:r>
            <a:r>
              <a:rPr lang="vi-VN" sz="2900" dirty="0" smtClean="0">
                <a:solidFill>
                  <a:schemeClr val="accent6">
                    <a:lumMod val="50000"/>
                  </a:schemeClr>
                </a:solidFill>
                <a:latin typeface="UTM Avo" panose="02040603050506020204" pitchFamily="18" charset="0"/>
              </a:rPr>
              <a:t>: </a:t>
            </a:r>
            <a:r>
              <a:rPr lang="en-US" sz="2900" dirty="0" err="1" smtClean="0">
                <a:solidFill>
                  <a:schemeClr val="accent6">
                    <a:lumMod val="50000"/>
                  </a:schemeClr>
                </a:solidFill>
                <a:latin typeface="UTM Avo" panose="02040603050506020204" pitchFamily="18" charset="0"/>
              </a:rPr>
              <a:t>cổ</a:t>
            </a:r>
            <a:r>
              <a:rPr lang="en-US" sz="2900" dirty="0" smtClean="0">
                <a:solidFill>
                  <a:schemeClr val="accent6">
                    <a:lumMod val="50000"/>
                  </a:schemeClr>
                </a:solidFill>
                <a:latin typeface="UTM Avo" panose="02040603050506020204" pitchFamily="18" charset="0"/>
              </a:rPr>
              <a:t> </a:t>
            </a:r>
            <a:r>
              <a:rPr lang="en-US" sz="2900" dirty="0" err="1" smtClean="0">
                <a:solidFill>
                  <a:schemeClr val="accent6">
                    <a:lumMod val="50000"/>
                  </a:schemeClr>
                </a:solidFill>
                <a:latin typeface="UTM Avo" panose="02040603050506020204" pitchFamily="18" charset="0"/>
              </a:rPr>
              <a:t>và</a:t>
            </a:r>
            <a:r>
              <a:rPr lang="en-US" sz="2900" dirty="0" smtClean="0">
                <a:solidFill>
                  <a:schemeClr val="accent6">
                    <a:lumMod val="50000"/>
                  </a:schemeClr>
                </a:solidFill>
                <a:latin typeface="UTM Avo" panose="02040603050506020204" pitchFamily="18" charset="0"/>
              </a:rPr>
              <a:t> </a:t>
            </a:r>
            <a:r>
              <a:rPr lang="en-US" sz="2900" dirty="0" err="1" smtClean="0">
                <a:solidFill>
                  <a:schemeClr val="accent6">
                    <a:lumMod val="50000"/>
                  </a:schemeClr>
                </a:solidFill>
                <a:latin typeface="UTM Avo" panose="02040603050506020204" pitchFamily="18" charset="0"/>
              </a:rPr>
              <a:t>trang</a:t>
            </a:r>
            <a:r>
              <a:rPr lang="en-US" sz="2900" dirty="0" smtClean="0">
                <a:solidFill>
                  <a:schemeClr val="accent6">
                    <a:lumMod val="50000"/>
                  </a:schemeClr>
                </a:solidFill>
                <a:latin typeface="UTM Avo" panose="02040603050506020204" pitchFamily="18" charset="0"/>
              </a:rPr>
              <a:t> </a:t>
            </a:r>
            <a:r>
              <a:rPr lang="en-US" sz="2900" dirty="0" err="1" smtClean="0">
                <a:solidFill>
                  <a:schemeClr val="accent6">
                    <a:lumMod val="50000"/>
                  </a:schemeClr>
                </a:solidFill>
                <a:latin typeface="UTM Avo" panose="02040603050506020204" pitchFamily="18" charset="0"/>
              </a:rPr>
              <a:t>nghiêm</a:t>
            </a:r>
            <a:r>
              <a:rPr lang="en-US" sz="2900" dirty="0" smtClean="0">
                <a:solidFill>
                  <a:schemeClr val="accent6">
                    <a:lumMod val="50000"/>
                  </a:schemeClr>
                </a:solidFill>
                <a:latin typeface="UTM Avo" panose="02040603050506020204" pitchFamily="18" charset="0"/>
              </a:rPr>
              <a:t>.</a:t>
            </a:r>
            <a:endParaRPr lang="en-US" sz="2900" dirty="0">
              <a:solidFill>
                <a:schemeClr val="accent6">
                  <a:lumMod val="50000"/>
                </a:schemeClr>
              </a:solidFill>
              <a:latin typeface="UTM Avo" panose="02040603050506020204" pitchFamily="18" charset="0"/>
            </a:endParaRPr>
          </a:p>
        </p:txBody>
      </p:sp>
      <p:pic>
        <p:nvPicPr>
          <p:cNvPr id="9" name="Picture 2" descr="Vẻ đẹp Hồ Gươm những ngày hoa gạo nở">
            <a:extLst>
              <a:ext uri="{FF2B5EF4-FFF2-40B4-BE49-F238E27FC236}">
                <a16:creationId xmlns:a16="http://schemas.microsoft.com/office/drawing/2014/main" xmlns="" id="{FC6A738C-F959-4417-AA0C-9FC3D2A8A10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8849" y="1827244"/>
            <a:ext cx="5117147" cy="256356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Hình Ảnh Đẹp Chất Lượng Cao - Miễn Phí: Tranh, ảnh Tháp Rùa, Hồ Gươm Hà nội  về đêm - bản full HD sắc nét">
            <a:extLst>
              <a:ext uri="{FF2B5EF4-FFF2-40B4-BE49-F238E27FC236}">
                <a16:creationId xmlns:a16="http://schemas.microsoft.com/office/drawing/2014/main" xmlns="" id="{7F3D9BD1-8C41-437B-954E-0205F2608C5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743" r="6148"/>
          <a:stretch/>
        </p:blipFill>
        <p:spPr bwMode="auto">
          <a:xfrm>
            <a:off x="6538127" y="1827244"/>
            <a:ext cx="4675024" cy="2563569"/>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612068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randombar(horizontal)">
                                      <p:cBhvr>
                                        <p:cTn id="12" dur="500"/>
                                        <p:tgtEl>
                                          <p:spTgt spid="9"/>
                                        </p:tgtEl>
                                      </p:cBhvr>
                                    </p:animEffect>
                                  </p:childTnLst>
                                </p:cTn>
                              </p:par>
                              <p:par>
                                <p:cTn id="13" presetID="14" presetClass="entr" presetSubtype="1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randombar(horizontal)">
                                      <p:cBhvr>
                                        <p:cTn id="15" dur="500"/>
                                        <p:tgtEl>
                                          <p:spTgt spid="11"/>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left)">
                                      <p:cBhvr>
                                        <p:cTn id="2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5A1C92AC-89D6-4B47-8722-BE8AE90396B4}"/>
              </a:ext>
            </a:extLst>
          </p:cNvPr>
          <p:cNvSpPr txBox="1"/>
          <p:nvPr/>
        </p:nvSpPr>
        <p:spPr>
          <a:xfrm>
            <a:off x="1326378" y="349718"/>
            <a:ext cx="9539248" cy="869706"/>
          </a:xfrm>
          <a:prstGeom prst="rect">
            <a:avLst/>
          </a:prstGeom>
          <a:noFill/>
        </p:spPr>
        <p:txBody>
          <a:bodyPr wrap="square" lIns="145143" tIns="72571" rIns="145143" bIns="72571" rtlCol="0">
            <a:spAutoFit/>
          </a:bodyPr>
          <a:lstStyle/>
          <a:p>
            <a:pPr algn="ctr">
              <a:lnSpc>
                <a:spcPct val="150000"/>
              </a:lnSpc>
            </a:pPr>
            <a:r>
              <a:rPr lang="vi-VN" sz="3600" dirty="0">
                <a:solidFill>
                  <a:srgbClr val="FF0000"/>
                </a:solidFill>
                <a:latin typeface="UTM Avo" panose="02040603050506020204" pitchFamily="18" charset="0"/>
              </a:rPr>
              <a:t>Một số câu văn dài</a:t>
            </a:r>
            <a:endParaRPr lang="en-US" sz="3600" dirty="0">
              <a:solidFill>
                <a:srgbClr val="FF0000"/>
              </a:solidFill>
              <a:latin typeface="UTM Avo" panose="02040603050506020204" pitchFamily="18" charset="0"/>
            </a:endParaRPr>
          </a:p>
        </p:txBody>
      </p:sp>
      <p:sp>
        <p:nvSpPr>
          <p:cNvPr id="21" name="TextBox 20">
            <a:extLst>
              <a:ext uri="{FF2B5EF4-FFF2-40B4-BE49-F238E27FC236}">
                <a16:creationId xmlns:a16="http://schemas.microsoft.com/office/drawing/2014/main" xmlns="" id="{5A1C92AC-89D6-4B47-8722-BE8AE90396B4}"/>
              </a:ext>
            </a:extLst>
          </p:cNvPr>
          <p:cNvSpPr txBox="1"/>
          <p:nvPr/>
        </p:nvSpPr>
        <p:spPr>
          <a:xfrm>
            <a:off x="98475" y="1459393"/>
            <a:ext cx="11995053" cy="1808553"/>
          </a:xfrm>
          <a:prstGeom prst="rect">
            <a:avLst/>
          </a:prstGeom>
          <a:noFill/>
        </p:spPr>
        <p:txBody>
          <a:bodyPr wrap="square" lIns="145143" tIns="72571" rIns="145143" bIns="72571" rtlCol="0">
            <a:spAutoFit/>
          </a:bodyPr>
          <a:lstStyle/>
          <a:p>
            <a:pPr>
              <a:lnSpc>
                <a:spcPct val="150000"/>
              </a:lnSpc>
            </a:pPr>
            <a:r>
              <a:rPr lang="en-US" sz="3600" dirty="0" err="1" smtClean="0">
                <a:solidFill>
                  <a:srgbClr val="0070C0"/>
                </a:solidFill>
                <a:latin typeface="UTM Avo" panose="02040603050506020204" pitchFamily="18" charset="0"/>
              </a:rPr>
              <a:t>Tôi</a:t>
            </a:r>
            <a:r>
              <a:rPr lang="en-US" sz="3600" dirty="0" smtClean="0">
                <a:solidFill>
                  <a:srgbClr val="0070C0"/>
                </a:solidFill>
                <a:latin typeface="UTM Avo" panose="02040603050506020204" pitchFamily="18" charset="0"/>
              </a:rPr>
              <a:t> </a:t>
            </a:r>
            <a:r>
              <a:rPr lang="en-US" sz="3600" dirty="0" err="1" smtClean="0">
                <a:solidFill>
                  <a:srgbClr val="0070C0"/>
                </a:solidFill>
                <a:latin typeface="UTM Avo" panose="02040603050506020204" pitchFamily="18" charset="0"/>
              </a:rPr>
              <a:t>thầm</a:t>
            </a:r>
            <a:r>
              <a:rPr lang="en-US" sz="3600" dirty="0" smtClean="0">
                <a:solidFill>
                  <a:srgbClr val="0070C0"/>
                </a:solidFill>
                <a:latin typeface="UTM Avo" panose="02040603050506020204" pitchFamily="18" charset="0"/>
              </a:rPr>
              <a:t> </a:t>
            </a:r>
            <a:r>
              <a:rPr lang="en-US" sz="3600" dirty="0" err="1" smtClean="0">
                <a:solidFill>
                  <a:srgbClr val="0070C0"/>
                </a:solidFill>
                <a:latin typeface="UTM Avo" panose="02040603050506020204" pitchFamily="18" charset="0"/>
              </a:rPr>
              <a:t>nghĩ</a:t>
            </a:r>
            <a:r>
              <a:rPr lang="en-US" sz="3600" dirty="0" smtClean="0">
                <a:solidFill>
                  <a:srgbClr val="0070C0"/>
                </a:solidFill>
                <a:latin typeface="UTM Avo" panose="02040603050506020204" pitchFamily="18" charset="0"/>
              </a:rPr>
              <a:t>: </a:t>
            </a:r>
            <a:r>
              <a:rPr lang="en-US" sz="3600" dirty="0" err="1" smtClean="0">
                <a:solidFill>
                  <a:srgbClr val="0070C0"/>
                </a:solidFill>
                <a:latin typeface="UTM Avo" panose="02040603050506020204" pitchFamily="18" charset="0"/>
              </a:rPr>
              <a:t>không</a:t>
            </a:r>
            <a:r>
              <a:rPr lang="en-US" sz="3600" dirty="0" smtClean="0">
                <a:solidFill>
                  <a:srgbClr val="0070C0"/>
                </a:solidFill>
                <a:latin typeface="UTM Avo" panose="02040603050506020204" pitchFamily="18" charset="0"/>
              </a:rPr>
              <a:t> </a:t>
            </a:r>
            <a:r>
              <a:rPr lang="en-US" sz="3600" dirty="0" err="1" smtClean="0">
                <a:solidFill>
                  <a:srgbClr val="0070C0"/>
                </a:solidFill>
                <a:latin typeface="UTM Avo" panose="02040603050506020204" pitchFamily="18" charset="0"/>
              </a:rPr>
              <a:t>biết</a:t>
            </a:r>
            <a:r>
              <a:rPr lang="en-US" sz="3600" dirty="0" smtClean="0">
                <a:solidFill>
                  <a:srgbClr val="0070C0"/>
                </a:solidFill>
                <a:latin typeface="UTM Avo" panose="02040603050506020204" pitchFamily="18" charset="0"/>
              </a:rPr>
              <a:t> </a:t>
            </a:r>
            <a:r>
              <a:rPr lang="en-US" sz="3600" dirty="0" err="1" smtClean="0">
                <a:solidFill>
                  <a:srgbClr val="0070C0"/>
                </a:solidFill>
                <a:latin typeface="UTM Avo" panose="02040603050506020204" pitchFamily="18" charset="0"/>
              </a:rPr>
              <a:t>có</a:t>
            </a:r>
            <a:r>
              <a:rPr lang="en-US" sz="3600" dirty="0" smtClean="0">
                <a:solidFill>
                  <a:srgbClr val="0070C0"/>
                </a:solidFill>
                <a:latin typeface="UTM Avo" panose="02040603050506020204" pitchFamily="18" charset="0"/>
              </a:rPr>
              <a:t> </a:t>
            </a:r>
            <a:r>
              <a:rPr lang="en-US" sz="3600" dirty="0" err="1" smtClean="0">
                <a:solidFill>
                  <a:srgbClr val="0070C0"/>
                </a:solidFill>
                <a:latin typeface="UTM Avo" panose="02040603050506020204" pitchFamily="18" charset="0"/>
              </a:rPr>
              <a:t>phải</a:t>
            </a:r>
            <a:r>
              <a:rPr lang="en-US" sz="3600" dirty="0" smtClean="0">
                <a:solidFill>
                  <a:srgbClr val="0070C0"/>
                </a:solidFill>
                <a:latin typeface="UTM Avo" panose="02040603050506020204" pitchFamily="18" charset="0"/>
              </a:rPr>
              <a:t> </a:t>
            </a:r>
            <a:r>
              <a:rPr lang="en-US" sz="3600" dirty="0" err="1" smtClean="0">
                <a:solidFill>
                  <a:srgbClr val="0070C0"/>
                </a:solidFill>
                <a:latin typeface="UTM Avo" panose="02040603050506020204" pitchFamily="18" charset="0"/>
              </a:rPr>
              <a:t>rùa</a:t>
            </a:r>
            <a:r>
              <a:rPr lang="en-US" sz="3600" dirty="0" smtClean="0">
                <a:solidFill>
                  <a:srgbClr val="0070C0"/>
                </a:solidFill>
                <a:latin typeface="UTM Avo" panose="02040603050506020204" pitchFamily="18" charset="0"/>
              </a:rPr>
              <a:t> </a:t>
            </a:r>
            <a:r>
              <a:rPr lang="en-US" sz="3600" dirty="0" err="1" smtClean="0">
                <a:solidFill>
                  <a:srgbClr val="0070C0"/>
                </a:solidFill>
                <a:latin typeface="UTM Avo" panose="02040603050506020204" pitchFamily="18" charset="0"/>
              </a:rPr>
              <a:t>đã</a:t>
            </a:r>
            <a:r>
              <a:rPr lang="en-US" sz="3600" dirty="0" smtClean="0">
                <a:solidFill>
                  <a:srgbClr val="0070C0"/>
                </a:solidFill>
                <a:latin typeface="UTM Avo" panose="02040603050506020204" pitchFamily="18" charset="0"/>
              </a:rPr>
              <a:t> </a:t>
            </a:r>
            <a:r>
              <a:rPr lang="en-US" sz="3600" dirty="0" err="1" smtClean="0">
                <a:solidFill>
                  <a:srgbClr val="0070C0"/>
                </a:solidFill>
                <a:latin typeface="UTM Avo" panose="02040603050506020204" pitchFamily="18" charset="0"/>
              </a:rPr>
              <a:t>từng</a:t>
            </a:r>
            <a:r>
              <a:rPr lang="en-US" sz="3600" dirty="0" smtClean="0">
                <a:solidFill>
                  <a:srgbClr val="0070C0"/>
                </a:solidFill>
                <a:latin typeface="UTM Avo" panose="02040603050506020204" pitchFamily="18" charset="0"/>
              </a:rPr>
              <a:t> </a:t>
            </a:r>
            <a:r>
              <a:rPr lang="en-US" sz="3600" dirty="0" err="1" smtClean="0">
                <a:solidFill>
                  <a:srgbClr val="0070C0"/>
                </a:solidFill>
                <a:latin typeface="UTM Avo" panose="02040603050506020204" pitchFamily="18" charset="0"/>
              </a:rPr>
              <a:t>ngậm</a:t>
            </a:r>
            <a:r>
              <a:rPr lang="en-US" sz="3600" dirty="0" smtClean="0">
                <a:solidFill>
                  <a:srgbClr val="0070C0"/>
                </a:solidFill>
                <a:latin typeface="UTM Avo" panose="02040603050506020204" pitchFamily="18" charset="0"/>
              </a:rPr>
              <a:t> </a:t>
            </a:r>
            <a:r>
              <a:rPr lang="en-US" sz="3600" dirty="0" err="1" smtClean="0">
                <a:solidFill>
                  <a:srgbClr val="0070C0"/>
                </a:solidFill>
                <a:latin typeface="UTM Avo" panose="02040603050506020204" pitchFamily="18" charset="0"/>
              </a:rPr>
              <a:t>thanh</a:t>
            </a:r>
            <a:r>
              <a:rPr lang="en-US" sz="3600" dirty="0" smtClean="0">
                <a:solidFill>
                  <a:srgbClr val="0070C0"/>
                </a:solidFill>
                <a:latin typeface="UTM Avo" panose="02040603050506020204" pitchFamily="18" charset="0"/>
              </a:rPr>
              <a:t> </a:t>
            </a:r>
            <a:r>
              <a:rPr lang="en-US" sz="3600" dirty="0" err="1" smtClean="0">
                <a:solidFill>
                  <a:srgbClr val="0070C0"/>
                </a:solidFill>
                <a:latin typeface="UTM Avo" panose="02040603050506020204" pitchFamily="18" charset="0"/>
              </a:rPr>
              <a:t>kiếm</a:t>
            </a:r>
            <a:r>
              <a:rPr lang="en-US" sz="3600" dirty="0" smtClean="0">
                <a:solidFill>
                  <a:srgbClr val="0070C0"/>
                </a:solidFill>
                <a:latin typeface="UTM Avo" panose="02040603050506020204" pitchFamily="18" charset="0"/>
              </a:rPr>
              <a:t> </a:t>
            </a:r>
            <a:r>
              <a:rPr lang="en-US" sz="3600" dirty="0" err="1" smtClean="0">
                <a:solidFill>
                  <a:srgbClr val="0070C0"/>
                </a:solidFill>
                <a:latin typeface="UTM Avo" panose="02040603050506020204" pitchFamily="18" charset="0"/>
              </a:rPr>
              <a:t>của</a:t>
            </a:r>
            <a:r>
              <a:rPr lang="en-US" sz="3600" dirty="0" smtClean="0">
                <a:solidFill>
                  <a:srgbClr val="0070C0"/>
                </a:solidFill>
                <a:latin typeface="UTM Avo" panose="02040603050506020204" pitchFamily="18" charset="0"/>
              </a:rPr>
              <a:t> </a:t>
            </a:r>
            <a:r>
              <a:rPr lang="en-US" sz="3600" dirty="0" err="1" smtClean="0">
                <a:solidFill>
                  <a:srgbClr val="0070C0"/>
                </a:solidFill>
                <a:latin typeface="UTM Avo" panose="02040603050506020204" pitchFamily="18" charset="0"/>
              </a:rPr>
              <a:t>vua</a:t>
            </a:r>
            <a:r>
              <a:rPr lang="en-US" sz="3600" dirty="0" smtClean="0">
                <a:solidFill>
                  <a:srgbClr val="0070C0"/>
                </a:solidFill>
                <a:latin typeface="UTM Avo" panose="02040603050506020204" pitchFamily="18" charset="0"/>
              </a:rPr>
              <a:t> </a:t>
            </a:r>
            <a:r>
              <a:rPr lang="en-US" sz="3600" dirty="0" err="1" smtClean="0">
                <a:solidFill>
                  <a:srgbClr val="0070C0"/>
                </a:solidFill>
                <a:latin typeface="UTM Avo" panose="02040603050506020204" pitchFamily="18" charset="0"/>
              </a:rPr>
              <a:t>Lê</a:t>
            </a:r>
            <a:r>
              <a:rPr lang="en-US" sz="3600" dirty="0" smtClean="0">
                <a:solidFill>
                  <a:srgbClr val="0070C0"/>
                </a:solidFill>
                <a:latin typeface="UTM Avo" panose="02040603050506020204" pitchFamily="18" charset="0"/>
              </a:rPr>
              <a:t> </a:t>
            </a:r>
            <a:r>
              <a:rPr lang="en-US" sz="3600" dirty="0" err="1" smtClean="0">
                <a:solidFill>
                  <a:srgbClr val="0070C0"/>
                </a:solidFill>
                <a:latin typeface="UTM Avo" panose="02040603050506020204" pitchFamily="18" charset="0"/>
              </a:rPr>
              <a:t>thắng</a:t>
            </a:r>
            <a:r>
              <a:rPr lang="en-US" sz="3600" dirty="0" smtClean="0">
                <a:solidFill>
                  <a:srgbClr val="0070C0"/>
                </a:solidFill>
                <a:latin typeface="UTM Avo" panose="02040603050506020204" pitchFamily="18" charset="0"/>
              </a:rPr>
              <a:t> </a:t>
            </a:r>
            <a:r>
              <a:rPr lang="en-US" sz="3600" dirty="0" err="1" smtClean="0">
                <a:solidFill>
                  <a:srgbClr val="0070C0"/>
                </a:solidFill>
                <a:latin typeface="UTM Avo" panose="02040603050506020204" pitchFamily="18" charset="0"/>
              </a:rPr>
              <a:t>giặc</a:t>
            </a:r>
            <a:r>
              <a:rPr lang="en-US" sz="3600" dirty="0" smtClean="0">
                <a:solidFill>
                  <a:srgbClr val="0070C0"/>
                </a:solidFill>
                <a:latin typeface="UTM Avo" panose="02040603050506020204" pitchFamily="18" charset="0"/>
              </a:rPr>
              <a:t> </a:t>
            </a:r>
            <a:r>
              <a:rPr lang="en-US" sz="3600" dirty="0" err="1" smtClean="0">
                <a:solidFill>
                  <a:srgbClr val="0070C0"/>
                </a:solidFill>
                <a:latin typeface="UTM Avo" panose="02040603050506020204" pitchFamily="18" charset="0"/>
              </a:rPr>
              <a:t>đó</a:t>
            </a:r>
            <a:r>
              <a:rPr lang="en-US" sz="3600" dirty="0" smtClean="0">
                <a:solidFill>
                  <a:srgbClr val="0070C0"/>
                </a:solidFill>
                <a:latin typeface="UTM Avo" panose="02040603050506020204" pitchFamily="18" charset="0"/>
              </a:rPr>
              <a:t> </a:t>
            </a:r>
            <a:r>
              <a:rPr lang="en-US" sz="3600" dirty="0" err="1" smtClean="0">
                <a:solidFill>
                  <a:srgbClr val="0070C0"/>
                </a:solidFill>
                <a:latin typeface="UTM Avo" panose="02040603050506020204" pitchFamily="18" charset="0"/>
              </a:rPr>
              <a:t>không</a:t>
            </a:r>
            <a:r>
              <a:rPr lang="en-US" sz="3600" dirty="0" smtClean="0">
                <a:solidFill>
                  <a:srgbClr val="0070C0"/>
                </a:solidFill>
                <a:latin typeface="UTM Avo" panose="02040603050506020204" pitchFamily="18" charset="0"/>
              </a:rPr>
              <a:t>?</a:t>
            </a:r>
            <a:endParaRPr lang="en-US" sz="3600" dirty="0">
              <a:solidFill>
                <a:srgbClr val="0070C0"/>
              </a:solidFill>
              <a:latin typeface="UTM Avo" panose="02040603050506020204" pitchFamily="18" charset="0"/>
            </a:endParaRPr>
          </a:p>
        </p:txBody>
      </p:sp>
      <p:grpSp>
        <p:nvGrpSpPr>
          <p:cNvPr id="22" name="Group 21"/>
          <p:cNvGrpSpPr/>
          <p:nvPr/>
        </p:nvGrpSpPr>
        <p:grpSpPr>
          <a:xfrm>
            <a:off x="10429978" y="2540268"/>
            <a:ext cx="172974" cy="567708"/>
            <a:chOff x="10300657" y="3271906"/>
            <a:chExt cx="172974" cy="567708"/>
          </a:xfrm>
        </p:grpSpPr>
        <p:cxnSp>
          <p:nvCxnSpPr>
            <p:cNvPr id="23" name="Straight Connector 22"/>
            <p:cNvCxnSpPr/>
            <p:nvPr/>
          </p:nvCxnSpPr>
          <p:spPr>
            <a:xfrm flipV="1">
              <a:off x="10300657" y="3271906"/>
              <a:ext cx="103904" cy="56770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flipV="1">
              <a:off x="10369727" y="3271906"/>
              <a:ext cx="103904" cy="56770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cxnSp>
        <p:nvCxnSpPr>
          <p:cNvPr id="25" name="Straight Connector 24"/>
          <p:cNvCxnSpPr/>
          <p:nvPr/>
        </p:nvCxnSpPr>
        <p:spPr>
          <a:xfrm flipV="1">
            <a:off x="3332411" y="1692743"/>
            <a:ext cx="103904" cy="56770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flipV="1">
            <a:off x="7704385" y="1724521"/>
            <a:ext cx="103904" cy="56770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579263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500" fill="hold"/>
                                        <p:tgtEl>
                                          <p:spTgt spid="25"/>
                                        </p:tgtEl>
                                        <p:attrNameLst>
                                          <p:attrName>ppt_w</p:attrName>
                                        </p:attrNameLst>
                                      </p:cBhvr>
                                      <p:tavLst>
                                        <p:tav tm="0">
                                          <p:val>
                                            <p:fltVal val="0"/>
                                          </p:val>
                                        </p:tav>
                                        <p:tav tm="100000">
                                          <p:val>
                                            <p:strVal val="#ppt_w"/>
                                          </p:val>
                                        </p:tav>
                                      </p:tavLst>
                                    </p:anim>
                                    <p:anim calcmode="lin" valueType="num">
                                      <p:cBhvr>
                                        <p:cTn id="8" dur="500" fill="hold"/>
                                        <p:tgtEl>
                                          <p:spTgt spid="25"/>
                                        </p:tgtEl>
                                        <p:attrNameLst>
                                          <p:attrName>ppt_h</p:attrName>
                                        </p:attrNameLst>
                                      </p:cBhvr>
                                      <p:tavLst>
                                        <p:tav tm="0">
                                          <p:val>
                                            <p:fltVal val="0"/>
                                          </p:val>
                                        </p:tav>
                                        <p:tav tm="100000">
                                          <p:val>
                                            <p:strVal val="#ppt_h"/>
                                          </p:val>
                                        </p:tav>
                                      </p:tavLst>
                                    </p:anim>
                                    <p:animEffect transition="in" filter="fade">
                                      <p:cBhvr>
                                        <p:cTn id="9" dur="500"/>
                                        <p:tgtEl>
                                          <p:spTgt spid="2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8"/>
                                        </p:tgtEl>
                                        <p:attrNameLst>
                                          <p:attrName>style.visibility</p:attrName>
                                        </p:attrNameLst>
                                      </p:cBhvr>
                                      <p:to>
                                        <p:strVal val="visible"/>
                                      </p:to>
                                    </p:set>
                                    <p:anim calcmode="lin" valueType="num">
                                      <p:cBhvr>
                                        <p:cTn id="14" dur="500" fill="hold"/>
                                        <p:tgtEl>
                                          <p:spTgt spid="38"/>
                                        </p:tgtEl>
                                        <p:attrNameLst>
                                          <p:attrName>ppt_w</p:attrName>
                                        </p:attrNameLst>
                                      </p:cBhvr>
                                      <p:tavLst>
                                        <p:tav tm="0">
                                          <p:val>
                                            <p:fltVal val="0"/>
                                          </p:val>
                                        </p:tav>
                                        <p:tav tm="100000">
                                          <p:val>
                                            <p:strVal val="#ppt_w"/>
                                          </p:val>
                                        </p:tav>
                                      </p:tavLst>
                                    </p:anim>
                                    <p:anim calcmode="lin" valueType="num">
                                      <p:cBhvr>
                                        <p:cTn id="15" dur="500" fill="hold"/>
                                        <p:tgtEl>
                                          <p:spTgt spid="38"/>
                                        </p:tgtEl>
                                        <p:attrNameLst>
                                          <p:attrName>ppt_h</p:attrName>
                                        </p:attrNameLst>
                                      </p:cBhvr>
                                      <p:tavLst>
                                        <p:tav tm="0">
                                          <p:val>
                                            <p:fltVal val="0"/>
                                          </p:val>
                                        </p:tav>
                                        <p:tav tm="100000">
                                          <p:val>
                                            <p:strVal val="#ppt_h"/>
                                          </p:val>
                                        </p:tav>
                                      </p:tavLst>
                                    </p:anim>
                                    <p:animEffect transition="in" filter="fade">
                                      <p:cBhvr>
                                        <p:cTn id="16" dur="500"/>
                                        <p:tgtEl>
                                          <p:spTgt spid="38"/>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22"/>
                                        </p:tgtEl>
                                        <p:attrNameLst>
                                          <p:attrName>style.visibility</p:attrName>
                                        </p:attrNameLst>
                                      </p:cBhvr>
                                      <p:to>
                                        <p:strVal val="visible"/>
                                      </p:to>
                                    </p:set>
                                    <p:anim calcmode="lin" valueType="num">
                                      <p:cBhvr>
                                        <p:cTn id="21" dur="500" fill="hold"/>
                                        <p:tgtEl>
                                          <p:spTgt spid="22"/>
                                        </p:tgtEl>
                                        <p:attrNameLst>
                                          <p:attrName>ppt_w</p:attrName>
                                        </p:attrNameLst>
                                      </p:cBhvr>
                                      <p:tavLst>
                                        <p:tav tm="0">
                                          <p:val>
                                            <p:fltVal val="0"/>
                                          </p:val>
                                        </p:tav>
                                        <p:tav tm="100000">
                                          <p:val>
                                            <p:strVal val="#ppt_w"/>
                                          </p:val>
                                        </p:tav>
                                      </p:tavLst>
                                    </p:anim>
                                    <p:anim calcmode="lin" valueType="num">
                                      <p:cBhvr>
                                        <p:cTn id="22" dur="500" fill="hold"/>
                                        <p:tgtEl>
                                          <p:spTgt spid="22"/>
                                        </p:tgtEl>
                                        <p:attrNameLst>
                                          <p:attrName>ppt_h</p:attrName>
                                        </p:attrNameLst>
                                      </p:cBhvr>
                                      <p:tavLst>
                                        <p:tav tm="0">
                                          <p:val>
                                            <p:fltVal val="0"/>
                                          </p:val>
                                        </p:tav>
                                        <p:tav tm="100000">
                                          <p:val>
                                            <p:strVal val="#ppt_h"/>
                                          </p:val>
                                        </p:tav>
                                      </p:tavLst>
                                    </p:anim>
                                    <p:animEffect transition="in" filter="fade">
                                      <p:cBhvr>
                                        <p:cTn id="23"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100"/>
  <p:tag name="ARS_SLIDE_PARTICIPANTNUM" val="100"/>
  <p:tag name="ARS_SLIDE_SUBMITNUM" val="0"/>
  <p:tag name="ARS_SLIDE_CORRECTNUM" val="0"/>
  <p:tag name="ARS_SLIDE_VOTEMEAN" val="0"/>
</p:tagLst>
</file>

<file path=ppt/tags/tag10.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100"/>
  <p:tag name="ARS_SLIDE_PARTICIPANTNUM" val="100"/>
  <p:tag name="ARS_SLIDE_SUBMITNUM" val="0"/>
  <p:tag name="ARS_SLIDE_CORRECTNUM" val="0"/>
  <p:tag name="ARS_SLIDE_VOTEMEAN" val="0"/>
</p:tagLst>
</file>

<file path=ppt/tags/tag11.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100"/>
  <p:tag name="ARS_SLIDE_PARTICIPANTNUM" val="100"/>
  <p:tag name="ARS_SLIDE_SUBMITNUM" val="0"/>
  <p:tag name="ARS_SLIDE_CORRECTNUM" val="0"/>
  <p:tag name="ARS_SLIDE_VOTEMEAN" val="0"/>
</p:tagLst>
</file>

<file path=ppt/tags/tag12.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100"/>
  <p:tag name="ARS_SLIDE_PARTICIPANTNUM" val="100"/>
  <p:tag name="ARS_SLIDE_SUBMITNUM" val="0"/>
  <p:tag name="ARS_SLIDE_CORRECTNUM" val="0"/>
  <p:tag name="ARS_SLIDE_VOTEMEAN" val="0"/>
</p:tagLst>
</file>

<file path=ppt/tags/tag13.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100"/>
  <p:tag name="ARS_SLIDE_PARTICIPANTNUM" val="100"/>
  <p:tag name="ARS_SLIDE_SUBMITNUM" val="0"/>
  <p:tag name="ARS_SLIDE_CORRECTNUM" val="0"/>
  <p:tag name="ARS_SLIDE_VOTEMEAN" val="0"/>
</p:tagLst>
</file>

<file path=ppt/tags/tag14.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100"/>
  <p:tag name="ARS_SLIDE_PARTICIPANTNUM" val="100"/>
  <p:tag name="ARS_SLIDE_SUBMITNUM" val="0"/>
  <p:tag name="ARS_SLIDE_CORRECTNUM" val="0"/>
  <p:tag name="ARS_SLIDE_VOTEMEAN" val="0"/>
</p:tagLst>
</file>

<file path=ppt/tags/tag2.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100"/>
  <p:tag name="ARS_SLIDE_PARTICIPANTNUM" val="100"/>
  <p:tag name="ARS_SLIDE_SUBMITNUM" val="0"/>
  <p:tag name="ARS_SLIDE_CORRECTNUM" val="0"/>
  <p:tag name="ARS_SLIDE_VOTEMEAN" val="0"/>
</p:tagLst>
</file>

<file path=ppt/tags/tag3.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100"/>
  <p:tag name="ARS_SLIDE_PARTICIPANTNUM" val="100"/>
  <p:tag name="ARS_SLIDE_SUBMITNUM" val="0"/>
  <p:tag name="ARS_SLIDE_CORRECTNUM" val="0"/>
  <p:tag name="ARS_SLIDE_VOTEMEAN" val="0"/>
</p:tagLst>
</file>

<file path=ppt/tags/tag4.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SLIDE_DUENO" val="100"/>
  <p:tag name="ARS_SLIDE_PARTICIPANTNUM" val="100"/>
  <p:tag name="ARS_SLIDE_SUBMITNUM" val="0"/>
  <p:tag name="ARS_SLIDE_CORRECTNUM" val="0"/>
  <p:tag name="ARS_SLIDE_VOTEMEAN" val="0"/>
  <p:tag name="ARS_CHARTPARA_TYPE" val="ctColumn"/>
</p:tagLst>
</file>

<file path=ppt/tags/tag5.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100"/>
  <p:tag name="ARS_SLIDE_PARTICIPANTNUM" val="100"/>
  <p:tag name="ARS_SLIDE_SUBMITNUM" val="0"/>
  <p:tag name="ARS_SLIDE_CORRECTNUM" val="0"/>
  <p:tag name="ARS_SLIDE_VOTEMEAN" val="0"/>
</p:tagLst>
</file>

<file path=ppt/tags/tag6.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100"/>
  <p:tag name="ARS_SLIDE_PARTICIPANTNUM" val="100"/>
  <p:tag name="ARS_SLIDE_SUBMITNUM" val="0"/>
  <p:tag name="ARS_SLIDE_CORRECTNUM" val="0"/>
  <p:tag name="ARS_SLIDE_VOTEMEAN" val="0"/>
</p:tagLst>
</file>

<file path=ppt/tags/tag7.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100"/>
  <p:tag name="ARS_SLIDE_PARTICIPANTNUM" val="100"/>
  <p:tag name="ARS_SLIDE_SUBMITNUM" val="0"/>
  <p:tag name="ARS_SLIDE_CORRECTNUM" val="0"/>
  <p:tag name="ARS_SLIDE_VOTEMEAN" val="0"/>
</p:tagLst>
</file>

<file path=ppt/tags/tag8.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100"/>
  <p:tag name="ARS_SLIDE_PARTICIPANTNUM" val="100"/>
  <p:tag name="ARS_SLIDE_SUBMITNUM" val="0"/>
  <p:tag name="ARS_SLIDE_CORRECTNUM" val="0"/>
  <p:tag name="ARS_SLIDE_VOTEMEAN" val="0"/>
</p:tagLst>
</file>

<file path=ppt/tags/tag9.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100"/>
  <p:tag name="ARS_SLIDE_PARTICIPANTNUM" val="100"/>
  <p:tag name="ARS_SLIDE_SUBMITNUM" val="0"/>
  <p:tag name="ARS_SLIDE_CORRECTNUM" val="0"/>
  <p:tag name="ARS_SLIDE_VOTEMEAN" val="0"/>
</p:tagLst>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1665</TotalTime>
  <Words>1702</Words>
  <Application>Microsoft Office PowerPoint</Application>
  <PresentationFormat>Custom</PresentationFormat>
  <Paragraphs>94</Paragraphs>
  <Slides>23</Slides>
  <Notes>6</Notes>
  <HiddenSlides>0</HiddenSlides>
  <MMClips>1</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1_Office Theme</vt:lpstr>
      <vt:lpstr>Chào mừng các em đến với tiết Tiếng Việt - Lớp 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tran thao</dc:creator>
  <cp:lastModifiedBy>AnhBinh</cp:lastModifiedBy>
  <cp:revision>140</cp:revision>
  <dcterms:created xsi:type="dcterms:W3CDTF">2021-07-20T01:55:21Z</dcterms:created>
  <dcterms:modified xsi:type="dcterms:W3CDTF">2022-04-17T14:58:32Z</dcterms:modified>
</cp:coreProperties>
</file>