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Default Extension="mp4" ContentType="video/mp4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1"/>
  </p:notesMasterIdLst>
  <p:sldIdLst>
    <p:sldId id="257" r:id="rId2"/>
    <p:sldId id="258" r:id="rId3"/>
    <p:sldId id="343" r:id="rId4"/>
    <p:sldId id="344" r:id="rId5"/>
    <p:sldId id="345" r:id="rId6"/>
    <p:sldId id="346" r:id="rId7"/>
    <p:sldId id="347" r:id="rId8"/>
    <p:sldId id="259" r:id="rId9"/>
    <p:sldId id="260" r:id="rId10"/>
    <p:sldId id="324" r:id="rId11"/>
    <p:sldId id="336" r:id="rId12"/>
    <p:sldId id="263" r:id="rId13"/>
    <p:sldId id="282" r:id="rId14"/>
    <p:sldId id="283" r:id="rId15"/>
    <p:sldId id="284" r:id="rId16"/>
    <p:sldId id="264" r:id="rId17"/>
    <p:sldId id="265" r:id="rId18"/>
    <p:sldId id="262" r:id="rId19"/>
    <p:sldId id="363" r:id="rId20"/>
    <p:sldId id="355" r:id="rId21"/>
    <p:sldId id="267" r:id="rId22"/>
    <p:sldId id="357" r:id="rId23"/>
    <p:sldId id="350" r:id="rId24"/>
    <p:sldId id="356" r:id="rId25"/>
    <p:sldId id="320" r:id="rId26"/>
    <p:sldId id="364" r:id="rId27"/>
    <p:sldId id="342" r:id="rId28"/>
    <p:sldId id="366" r:id="rId29"/>
    <p:sldId id="294" r:id="rId30"/>
    <p:sldId id="365" r:id="rId31"/>
    <p:sldId id="268" r:id="rId32"/>
    <p:sldId id="279" r:id="rId33"/>
    <p:sldId id="286" r:id="rId34"/>
    <p:sldId id="314" r:id="rId35"/>
    <p:sldId id="272" r:id="rId36"/>
    <p:sldId id="338" r:id="rId37"/>
    <p:sldId id="341" r:id="rId38"/>
    <p:sldId id="340" r:id="rId39"/>
    <p:sldId id="351" r:id="rId40"/>
    <p:sldId id="352" r:id="rId41"/>
    <p:sldId id="353" r:id="rId42"/>
    <p:sldId id="339" r:id="rId43"/>
    <p:sldId id="326" r:id="rId44"/>
    <p:sldId id="274" r:id="rId45"/>
    <p:sldId id="275" r:id="rId46"/>
    <p:sldId id="368" r:id="rId47"/>
    <p:sldId id="348" r:id="rId48"/>
    <p:sldId id="277" r:id="rId49"/>
    <p:sldId id="362" r:id="rId50"/>
  </p:sldIdLst>
  <p:sldSz cx="12161838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D1EF"/>
    <a:srgbClr val="F3BBE7"/>
    <a:srgbClr val="DE8EA7"/>
    <a:srgbClr val="BD196F"/>
    <a:srgbClr val="006F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18" autoAdjust="0"/>
    <p:restoredTop sz="92883" autoAdjust="0"/>
  </p:normalViewPr>
  <p:slideViewPr>
    <p:cSldViewPr>
      <p:cViewPr varScale="1">
        <p:scale>
          <a:sx n="53" d="100"/>
          <a:sy n="53" d="100"/>
        </p:scale>
        <p:origin x="96" y="390"/>
      </p:cViewPr>
      <p:guideLst>
        <p:guide orient="horz" pos="2160"/>
        <p:guide pos="383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393E71-07F5-488B-AE25-F3CA7D5BF9F6}" type="datetimeFigureOut">
              <a:rPr lang="en-US" smtClean="0"/>
              <a:t>11/29/2021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6B2E6C-2AFC-4020-8547-494ABD7E6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073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6193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807AB927-42BB-4505-9EDE-3A59CF2143BF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5791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5791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Luyện</a:t>
            </a:r>
            <a:r>
              <a:rPr lang="en-US" baseline="0"/>
              <a:t> luôn từ khó đọc nhé!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55808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Thác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2626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Do học</a:t>
            </a:r>
            <a:r>
              <a:rPr lang="en-US" baseline="0"/>
              <a:t> sinh chưa hiểu từ “địa danh” nên người soạn chỉ dùng từ “địa điểm nổi tiếng”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4401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0931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chú</a:t>
            </a:r>
            <a:r>
              <a:rPr lang="en-US" baseline="0"/>
              <a:t> ý minh hoạ từ lẫy cho HS hiểu bằng việc mô tả em bé lẫy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1915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Ôn</a:t>
            </a:r>
            <a:r>
              <a:rPr lang="en-US" baseline="0"/>
              <a:t> lại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743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Hay còn</a:t>
            </a:r>
            <a:r>
              <a:rPr lang="en-US" baseline="0"/>
              <a:t> gọi là CHIM ĐA ĐA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7955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7955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7955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807AB927-42BB-4505-9EDE-3A59CF2143B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807AB927-42BB-4505-9EDE-3A59CF2143BF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8" y="2130426"/>
            <a:ext cx="10337562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579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012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28995" y="274639"/>
            <a:ext cx="3637994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8678" y="274639"/>
            <a:ext cx="1071762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52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630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702" y="4406901"/>
            <a:ext cx="10337562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0702" y="2906713"/>
            <a:ext cx="10337562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723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8678" y="1600201"/>
            <a:ext cx="717675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88126" y="1600201"/>
            <a:ext cx="717886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400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535113"/>
            <a:ext cx="537359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092" y="2174875"/>
            <a:ext cx="537359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8046" y="1535113"/>
            <a:ext cx="537570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8046" y="2174875"/>
            <a:ext cx="537570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11/29/2021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351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11/29/2021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585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11/29/2021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163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3" y="273050"/>
            <a:ext cx="4001161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941" y="273051"/>
            <a:ext cx="679880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93" y="1435101"/>
            <a:ext cx="4001161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820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805" y="4800600"/>
            <a:ext cx="7297103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3805" y="612775"/>
            <a:ext cx="7297103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3805" y="5367338"/>
            <a:ext cx="7297103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005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600201"/>
            <a:ext cx="1094565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8092" y="6356351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D0918-B3BC-4D15-9AF8-385E8378AD06}" type="datetimeFigureOut">
              <a:rPr lang="en-US" smtClean="0"/>
              <a:t>11/29/2021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55295" y="6356351"/>
            <a:ext cx="38512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15984" y="6356351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56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5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gif"/><Relationship Id="rId5" Type="http://schemas.openxmlformats.org/officeDocument/2006/relationships/image" Target="../media/image17.jpg"/><Relationship Id="rId10" Type="http://schemas.openxmlformats.org/officeDocument/2006/relationships/image" Target="../media/image21.jpeg"/><Relationship Id="rId4" Type="http://schemas.openxmlformats.org/officeDocument/2006/relationships/image" Target="../media/image16.jpeg"/><Relationship Id="rId9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microsoft.com/office/2007/relationships/hdphoto" Target="../media/hdphoto3.wdp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12" Type="http://schemas.openxmlformats.org/officeDocument/2006/relationships/slide" Target="slide8.xml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11" Type="http://schemas.openxmlformats.org/officeDocument/2006/relationships/image" Target="../media/image8.png"/><Relationship Id="rId5" Type="http://schemas.openxmlformats.org/officeDocument/2006/relationships/image" Target="../media/image5.png"/><Relationship Id="rId10" Type="http://schemas.openxmlformats.org/officeDocument/2006/relationships/slide" Target="slide7.xml"/><Relationship Id="rId4" Type="http://schemas.openxmlformats.org/officeDocument/2006/relationships/slide" Target="slide4.xml"/><Relationship Id="rId9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wmv"/><Relationship Id="rId1" Type="http://schemas.microsoft.com/office/2007/relationships/media" Target="../media/media3.wmv"/><Relationship Id="rId5" Type="http://schemas.openxmlformats.org/officeDocument/2006/relationships/image" Target="../media/image31.png"/><Relationship Id="rId4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wmv"/><Relationship Id="rId1" Type="http://schemas.microsoft.com/office/2007/relationships/media" Target="../media/media4.wmv"/><Relationship Id="rId5" Type="http://schemas.openxmlformats.org/officeDocument/2006/relationships/image" Target="../media/image32.png"/><Relationship Id="rId4" Type="http://schemas.openxmlformats.org/officeDocument/2006/relationships/image" Target="../media/image29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microsoft.com/office/2007/relationships/hdphoto" Target="../media/hdphoto4.wdp"/><Relationship Id="rId4" Type="http://schemas.openxmlformats.org/officeDocument/2006/relationships/image" Target="../media/image34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microsoft.com/office/2007/relationships/hdphoto" Target="../media/hdphoto4.wdp"/><Relationship Id="rId4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9.png"/><Relationship Id="rId5" Type="http://schemas.openxmlformats.org/officeDocument/2006/relationships/slide" Target="slide2.xml"/><Relationship Id="rId4" Type="http://schemas.openxmlformats.org/officeDocument/2006/relationships/image" Target="../media/image53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 txBox="1">
            <a:spLocks/>
          </p:cNvSpPr>
          <p:nvPr/>
        </p:nvSpPr>
        <p:spPr>
          <a:xfrm>
            <a:off x="0" y="0"/>
            <a:ext cx="12161838" cy="3022600"/>
          </a:xfrm>
          <a:prstGeom prst="rect">
            <a:avLst/>
          </a:prstGeom>
          <a:solidFill>
            <a:srgbClr val="0086EA"/>
          </a:solidFill>
          <a:effectLst>
            <a:glow rad="50800">
              <a:schemeClr val="accent5">
                <a:satMod val="175000"/>
                <a:alpha val="18000"/>
              </a:schemeClr>
            </a:glow>
          </a:effectLst>
        </p:spPr>
        <p:txBody>
          <a:bodyPr vert="horz" lIns="91294" tIns="45647" rIns="91294" bIns="45647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10600" b="1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3074" name="Picture 2" descr="Bộ SGK Lớp 6 - Kết nối tri thức với cuộc sống - Công ty Cổ phần Đầu tư và  Phát triển Giáo dục Phương Nam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33"/>
          <a:stretch/>
        </p:blipFill>
        <p:spPr bwMode="auto">
          <a:xfrm>
            <a:off x="329384" y="462491"/>
            <a:ext cx="2039642" cy="1874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394362" y="1254919"/>
            <a:ext cx="8330788" cy="1325563"/>
          </a:xfrm>
        </p:spPr>
        <p:txBody>
          <a:bodyPr>
            <a:noAutofit/>
          </a:bodyPr>
          <a:lstStyle/>
          <a:p>
            <a:pPr algn="ctr"/>
            <a:r>
              <a:rPr lang="en-US" sz="10600" b="1">
                <a:solidFill>
                  <a:schemeClr val="bg1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TIẾNG VIỆT </a:t>
            </a:r>
            <a:r>
              <a:rPr lang="en-US" sz="10600" b="1">
                <a:solidFill>
                  <a:schemeClr val="bg1"/>
                </a:solidFill>
                <a:latin typeface=".VnArial" pitchFamily="34" charset="0"/>
                <a:ea typeface="AvantGarde" pitchFamily="2" charset="0"/>
                <a:cs typeface="AvantGarde" pitchFamily="2" charset="0"/>
              </a:rPr>
              <a:t>1</a:t>
            </a: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1513" y="4205197"/>
            <a:ext cx="4512126" cy="2182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23003"/>
            <a:ext cx="3439518" cy="4234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Connector 8"/>
          <p:cNvCxnSpPr/>
          <p:nvPr/>
        </p:nvCxnSpPr>
        <p:spPr>
          <a:xfrm flipH="1" flipV="1">
            <a:off x="0" y="6807200"/>
            <a:ext cx="12161838" cy="16933"/>
          </a:xfrm>
          <a:prstGeom prst="line">
            <a:avLst/>
          </a:prstGeom>
          <a:ln w="88900">
            <a:solidFill>
              <a:srgbClr val="0086E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7D40E03A-0457-4B4F-83C1-95ADCA1918D2}"/>
              </a:ext>
            </a:extLst>
          </p:cNvPr>
          <p:cNvSpPr txBox="1"/>
          <p:nvPr/>
        </p:nvSpPr>
        <p:spPr>
          <a:xfrm>
            <a:off x="8214519" y="5046133"/>
            <a:ext cx="3429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Trang 104, 105</a:t>
            </a:r>
          </a:p>
        </p:txBody>
      </p:sp>
    </p:spTree>
    <p:extLst>
      <p:ext uri="{BB962C8B-B14F-4D97-AF65-F5344CB8AC3E}">
        <p14:creationId xmlns:p14="http://schemas.microsoft.com/office/powerpoint/2010/main" val="13169832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42519" y="1513939"/>
            <a:ext cx="5105400" cy="1323439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80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So sánh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08919" y="3907205"/>
            <a:ext cx="2552700" cy="18620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5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ac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37919" y="3907205"/>
            <a:ext cx="2552700" cy="18620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5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ăc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366919" y="3907205"/>
            <a:ext cx="2552700" cy="18620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5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âc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928019" y="3907205"/>
            <a:ext cx="25527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57019" y="3907205"/>
            <a:ext cx="25527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766969" y="3907205"/>
            <a:ext cx="25527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84502" y="3907205"/>
            <a:ext cx="25527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18038" y="3907205"/>
            <a:ext cx="25527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>
                <a:solidFill>
                  <a:srgbClr val="00B0F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ă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066605" y="3870135"/>
            <a:ext cx="25527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dirty="0">
                <a:solidFill>
                  <a:schemeClr val="accent6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â</a:t>
            </a:r>
          </a:p>
        </p:txBody>
      </p:sp>
    </p:spTree>
    <p:extLst>
      <p:ext uri="{BB962C8B-B14F-4D97-AF65-F5344CB8AC3E}">
        <p14:creationId xmlns:p14="http://schemas.microsoft.com/office/powerpoint/2010/main" val="92761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-183562" y="5352365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lạc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530145" y="5352365"/>
            <a:ext cx="256939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nhạc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934922" y="5352365"/>
            <a:ext cx="193042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mặc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5958021" y="5352365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nhắc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017825" y="5352365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gấc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9831741" y="5352365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giấc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286095" y="5176081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ac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2482564" y="5176081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ac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452880" y="5176081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ăc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6680818" y="5176081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ăc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8531271" y="5176081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âc</a:t>
            </a: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10532097" y="5176081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âc</a:t>
            </a:r>
          </a:p>
        </p:txBody>
      </p:sp>
      <p:pic>
        <p:nvPicPr>
          <p:cNvPr id="1026" name="Picture 2" descr="Chế phẩm từ vi khuẩn iúp tăng năng suất đậu phụng lên hơn 30%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51"/>
          <a:stretch/>
        </p:blipFill>
        <p:spPr bwMode="auto">
          <a:xfrm>
            <a:off x="387064" y="644940"/>
            <a:ext cx="4191000" cy="3868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Lạc với tác dụng của cây lạc và cách dùng cây lạc trị bệnh như thế nào?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4119" y="644940"/>
            <a:ext cx="6737934" cy="3868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626" b="14043"/>
          <a:stretch/>
        </p:blipFill>
        <p:spPr>
          <a:xfrm>
            <a:off x="1704610" y="68354"/>
            <a:ext cx="7533590" cy="5019585"/>
          </a:xfrm>
          <a:prstGeom prst="rect">
            <a:avLst/>
          </a:prstGeom>
        </p:spPr>
      </p:pic>
      <p:pic>
        <p:nvPicPr>
          <p:cNvPr id="1030" name="Picture 6" descr="Có âm nhạc cuộc sống tươi đẹp hơn!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9890" y="327765"/>
            <a:ext cx="6927273" cy="4892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appy Cute Little Kid Girl Wear A Clothes Stock Vector - Illustration of  child, preparing: 182899170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82" b="89842" l="9314" r="83824">
                        <a14:foregroundMark x1="35525" y1="25625" x2="58655" y2="30438"/>
                        <a14:foregroundMark x1="43084" y1="33375" x2="46712" y2="360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862" b="176"/>
          <a:stretch/>
        </p:blipFill>
        <p:spPr bwMode="auto">
          <a:xfrm>
            <a:off x="3572743" y="198980"/>
            <a:ext cx="3739727" cy="4847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ÔNG DỤNG CỦA QUẢ GẤC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6496" y="-33941"/>
            <a:ext cx="6056218" cy="4542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Gấc - Cách trồng gấc nhiều quả và bảo quản được lâu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8545" y="-161257"/>
            <a:ext cx="6996588" cy="4672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1382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-183562" y="5352365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lạc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530145" y="5352365"/>
            <a:ext cx="256939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nhạc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934922" y="5352365"/>
            <a:ext cx="193042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mặc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958021" y="5352365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nhắc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8017825" y="5352365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gấc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9831741" y="5352365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giấc</a:t>
            </a:r>
            <a:endParaRPr lang="en-US" sz="66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286095" y="5176081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ac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2482564" y="5176081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ac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4452880" y="5176081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ăc</a:t>
            </a: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6680818" y="5176081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ăc</a:t>
            </a: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8531271" y="5176081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âc</a:t>
            </a:r>
            <a:endParaRPr lang="en-US" sz="66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10532097" y="5176081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âc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892CC922-DF73-4D0F-9D57-1753D2C6651F}"/>
              </a:ext>
            </a:extLst>
          </p:cNvPr>
          <p:cNvSpPr txBox="1">
            <a:spLocks/>
          </p:cNvSpPr>
          <p:nvPr/>
        </p:nvSpPr>
        <p:spPr>
          <a:xfrm>
            <a:off x="2667671" y="963077"/>
            <a:ext cx="1754932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ac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734695CD-D2FF-4657-9FED-5CF7CC055F5A}"/>
              </a:ext>
            </a:extLst>
          </p:cNvPr>
          <p:cNvSpPr txBox="1">
            <a:spLocks/>
          </p:cNvSpPr>
          <p:nvPr/>
        </p:nvSpPr>
        <p:spPr>
          <a:xfrm>
            <a:off x="3845158" y="2286000"/>
            <a:ext cx="2123468" cy="1270916"/>
          </a:xfrm>
          <a:prstGeom prst="rect">
            <a:avLst/>
          </a:prstGeom>
          <a:solidFill>
            <a:srgbClr val="F7D1EF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</a:t>
            </a:r>
            <a:endParaRPr lang="en-US" sz="88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0C3D2CB-E720-45E3-8B5E-9F941C133AD3}"/>
              </a:ext>
            </a:extLst>
          </p:cNvPr>
          <p:cNvSpPr txBox="1">
            <a:spLocks/>
          </p:cNvSpPr>
          <p:nvPr/>
        </p:nvSpPr>
        <p:spPr>
          <a:xfrm>
            <a:off x="6028429" y="2275749"/>
            <a:ext cx="2123468" cy="1270916"/>
          </a:xfrm>
          <a:prstGeom prst="rect">
            <a:avLst/>
          </a:prstGeom>
          <a:solidFill>
            <a:srgbClr val="F7D1EF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ac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66711487-6339-4221-A826-E34B8842A2F7}"/>
              </a:ext>
            </a:extLst>
          </p:cNvPr>
          <p:cNvSpPr txBox="1">
            <a:spLocks/>
          </p:cNvSpPr>
          <p:nvPr/>
        </p:nvSpPr>
        <p:spPr>
          <a:xfrm>
            <a:off x="3821082" y="3596861"/>
            <a:ext cx="4295089" cy="1270915"/>
          </a:xfrm>
          <a:prstGeom prst="rect">
            <a:avLst/>
          </a:prstGeom>
          <a:solidFill>
            <a:srgbClr val="F7D1EF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</a:t>
            </a:r>
            <a:r>
              <a:rPr lang="en-US" sz="88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ac</a:t>
            </a:r>
            <a:endParaRPr lang="en-US" sz="88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C7F4AB6B-98A0-4257-953F-AF2724DE8992}"/>
              </a:ext>
            </a:extLst>
          </p:cNvPr>
          <p:cNvSpPr txBox="1">
            <a:spLocks/>
          </p:cNvSpPr>
          <p:nvPr/>
        </p:nvSpPr>
        <p:spPr>
          <a:xfrm>
            <a:off x="5250576" y="912881"/>
            <a:ext cx="1754932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ăc</a:t>
            </a:r>
            <a:endParaRPr lang="en-US" sz="88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F92A6D21-6171-4327-BFDC-97AF0D62F9B2}"/>
              </a:ext>
            </a:extLst>
          </p:cNvPr>
          <p:cNvSpPr txBox="1">
            <a:spLocks/>
          </p:cNvSpPr>
          <p:nvPr/>
        </p:nvSpPr>
        <p:spPr>
          <a:xfrm>
            <a:off x="7739235" y="963077"/>
            <a:ext cx="1754932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âc</a:t>
            </a:r>
            <a:endParaRPr lang="en-US" sz="88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30AF0071-6923-43F8-8767-727A8079C2C1}"/>
              </a:ext>
            </a:extLst>
          </p:cNvPr>
          <p:cNvSpPr txBox="1">
            <a:spLocks/>
          </p:cNvSpPr>
          <p:nvPr/>
        </p:nvSpPr>
        <p:spPr>
          <a:xfrm>
            <a:off x="5250576" y="3829467"/>
            <a:ext cx="2018038" cy="937203"/>
          </a:xfrm>
          <a:prstGeom prst="rect">
            <a:avLst/>
          </a:prstGeom>
          <a:noFill/>
        </p:spPr>
        <p:txBody>
          <a:bodyPr vert="horz" lIns="40487" tIns="20243" rIns="40487" bIns="2024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latin typeface="Arial-Rounded"/>
                <a:ea typeface="Arial-Rounded"/>
                <a:cs typeface="Arial-Rounded"/>
              </a:rPr>
              <a:t>́</a:t>
            </a:r>
            <a:endParaRPr lang="en-US" sz="8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5718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animBg="1"/>
      <p:bldP spid="18" grpId="0" animBg="1"/>
      <p:bldP spid="19" grpId="0" animBg="1"/>
      <p:bldP spid="20" grpId="0"/>
      <p:bldP spid="21" grpId="0"/>
      <p:bldP spid="2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472099" y="5130077"/>
            <a:ext cx="6979135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bác sĩ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789149" y="5127724"/>
            <a:ext cx="1950202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ac</a:t>
            </a:r>
          </a:p>
        </p:txBody>
      </p:sp>
      <p:pic>
        <p:nvPicPr>
          <p:cNvPr id="2050" name="Picture 2" descr="BS. Nguyễn Trung Nghĩ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8313" y="304800"/>
            <a:ext cx="2826705" cy="4098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0866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566319" y="5439505"/>
            <a:ext cx="49530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mắc áo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742119" y="5439505"/>
            <a:ext cx="197742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ăc</a:t>
            </a:r>
          </a:p>
        </p:txBody>
      </p:sp>
      <p:pic>
        <p:nvPicPr>
          <p:cNvPr id="3074" name="Picture 2" descr="Set 10 chiếc móc áo mỏng Hara 184 hàng cao cấp - giao màu ngẫu nhiên | Tiki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2751" y="145135"/>
            <a:ext cx="7240136" cy="5010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2857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113088" y="5564481"/>
            <a:ext cx="5486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quả gấc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189777" y="5564481"/>
            <a:ext cx="230505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âc</a:t>
            </a:r>
          </a:p>
        </p:txBody>
      </p:sp>
      <p:pic>
        <p:nvPicPr>
          <p:cNvPr id="4" name="Picture 10" descr="CÔNG DỤNG CỦA QUẢ GẤ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4802" y="575286"/>
            <a:ext cx="5505653" cy="4129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2" descr="Gấc - Cách trồng gấc nhiều quả và bảo quản được lâ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319" y="571032"/>
            <a:ext cx="6189777" cy="4133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816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 txBox="1">
            <a:spLocks/>
          </p:cNvSpPr>
          <p:nvPr/>
        </p:nvSpPr>
        <p:spPr>
          <a:xfrm>
            <a:off x="7278163" y="4719096"/>
            <a:ext cx="5486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quả gấc</a:t>
            </a: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3489553" y="4719096"/>
            <a:ext cx="49530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mắc áo</a:t>
            </a: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-704511" y="4719095"/>
            <a:ext cx="5243527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bác sĩ</a:t>
            </a:r>
          </a:p>
        </p:txBody>
      </p:sp>
      <p:pic>
        <p:nvPicPr>
          <p:cNvPr id="5" name="Picture 12" descr="Gấc - Cách trồng gấc nhiều quả và bảo quản được lâ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2553" y="1752600"/>
            <a:ext cx="3352234" cy="223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Set 10 chiếc móc áo mỏng Hara 184 hàng cao cấp - giao màu ngẫu nhiên | Tiki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6469" y="1295400"/>
            <a:ext cx="4039168" cy="2795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BS. Nguyễn Trung Nghĩa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727" y="972457"/>
            <a:ext cx="2248636" cy="3260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35788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7223919" y="5943600"/>
            <a:ext cx="5486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quả gấc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435309" y="5943600"/>
            <a:ext cx="49530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mắc áo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-758755" y="5943599"/>
            <a:ext cx="5243527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bác sĩ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-183562" y="4818965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lạc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1530145" y="4818965"/>
            <a:ext cx="256939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nhạc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3934922" y="4818965"/>
            <a:ext cx="193042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mặc</a:t>
            </a: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5958021" y="4818965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nhắc</a:t>
            </a: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8017825" y="4818965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gấc</a:t>
            </a: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9831741" y="4818965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giấc</a:t>
            </a: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286095" y="4642681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ac</a:t>
            </a: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2482564" y="4642681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ac</a:t>
            </a: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4452880" y="4642681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ăc</a:t>
            </a:r>
          </a:p>
        </p:txBody>
      </p:sp>
      <p:sp>
        <p:nvSpPr>
          <p:cNvPr id="24" name="Title 1"/>
          <p:cNvSpPr txBox="1">
            <a:spLocks/>
          </p:cNvSpPr>
          <p:nvPr/>
        </p:nvSpPr>
        <p:spPr>
          <a:xfrm>
            <a:off x="6680818" y="4642681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ăc</a:t>
            </a:r>
          </a:p>
        </p:txBody>
      </p:sp>
      <p:sp>
        <p:nvSpPr>
          <p:cNvPr id="25" name="Title 1"/>
          <p:cNvSpPr txBox="1">
            <a:spLocks/>
          </p:cNvSpPr>
          <p:nvPr/>
        </p:nvSpPr>
        <p:spPr>
          <a:xfrm>
            <a:off x="8531271" y="4642681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âc</a:t>
            </a:r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10532097" y="4642681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âc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BD53FE2E-0EF8-46D2-A4DE-B761FBDCC1A5}"/>
              </a:ext>
            </a:extLst>
          </p:cNvPr>
          <p:cNvSpPr txBox="1">
            <a:spLocks/>
          </p:cNvSpPr>
          <p:nvPr/>
        </p:nvSpPr>
        <p:spPr>
          <a:xfrm>
            <a:off x="2439802" y="564916"/>
            <a:ext cx="1754932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ac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EE958C5C-6F89-47D0-9BE3-081D4D44DF70}"/>
              </a:ext>
            </a:extLst>
          </p:cNvPr>
          <p:cNvSpPr txBox="1">
            <a:spLocks/>
          </p:cNvSpPr>
          <p:nvPr/>
        </p:nvSpPr>
        <p:spPr>
          <a:xfrm>
            <a:off x="3707748" y="1868587"/>
            <a:ext cx="2123468" cy="1270916"/>
          </a:xfrm>
          <a:prstGeom prst="rect">
            <a:avLst/>
          </a:prstGeom>
          <a:solidFill>
            <a:srgbClr val="F7D1EF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</a:t>
            </a:r>
            <a:endParaRPr lang="en-US" sz="88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DF71DB57-DBC6-403D-89FF-D52C945B0945}"/>
              </a:ext>
            </a:extLst>
          </p:cNvPr>
          <p:cNvSpPr txBox="1">
            <a:spLocks/>
          </p:cNvSpPr>
          <p:nvPr/>
        </p:nvSpPr>
        <p:spPr>
          <a:xfrm>
            <a:off x="5958021" y="1853320"/>
            <a:ext cx="2123468" cy="1270916"/>
          </a:xfrm>
          <a:prstGeom prst="rect">
            <a:avLst/>
          </a:prstGeom>
          <a:solidFill>
            <a:srgbClr val="F7D1EF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ac</a:t>
            </a:r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897ACE6C-979D-4921-8C23-5FD3291290E9}"/>
              </a:ext>
            </a:extLst>
          </p:cNvPr>
          <p:cNvSpPr txBox="1">
            <a:spLocks/>
          </p:cNvSpPr>
          <p:nvPr/>
        </p:nvSpPr>
        <p:spPr>
          <a:xfrm>
            <a:off x="3722736" y="3248001"/>
            <a:ext cx="4295089" cy="1270915"/>
          </a:xfrm>
          <a:prstGeom prst="rect">
            <a:avLst/>
          </a:prstGeom>
          <a:solidFill>
            <a:srgbClr val="F7D1EF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</a:t>
            </a:r>
            <a:r>
              <a:rPr lang="en-US" sz="88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ac</a:t>
            </a:r>
            <a:endParaRPr lang="en-US" sz="88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49C0C37E-0DE5-4C04-BEF4-C251A99A6500}"/>
              </a:ext>
            </a:extLst>
          </p:cNvPr>
          <p:cNvSpPr txBox="1">
            <a:spLocks/>
          </p:cNvSpPr>
          <p:nvPr/>
        </p:nvSpPr>
        <p:spPr>
          <a:xfrm>
            <a:off x="4987881" y="601351"/>
            <a:ext cx="1754932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ăc</a:t>
            </a:r>
            <a:endParaRPr lang="en-US" sz="88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BB12F9D5-2A7B-4416-88A2-83AFFF2EA195}"/>
              </a:ext>
            </a:extLst>
          </p:cNvPr>
          <p:cNvSpPr txBox="1">
            <a:spLocks/>
          </p:cNvSpPr>
          <p:nvPr/>
        </p:nvSpPr>
        <p:spPr>
          <a:xfrm>
            <a:off x="7653805" y="638090"/>
            <a:ext cx="1754932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âc</a:t>
            </a:r>
            <a:endParaRPr lang="en-US" sz="88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44944A1A-7061-4A78-BD91-89D531F4D5BE}"/>
              </a:ext>
            </a:extLst>
          </p:cNvPr>
          <p:cNvSpPr txBox="1">
            <a:spLocks/>
          </p:cNvSpPr>
          <p:nvPr/>
        </p:nvSpPr>
        <p:spPr>
          <a:xfrm>
            <a:off x="5250576" y="3426781"/>
            <a:ext cx="2018038" cy="937203"/>
          </a:xfrm>
          <a:prstGeom prst="rect">
            <a:avLst/>
          </a:prstGeom>
          <a:noFill/>
        </p:spPr>
        <p:txBody>
          <a:bodyPr vert="horz" lIns="40487" tIns="20243" rIns="40487" bIns="2024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latin typeface="Arial-Rounded"/>
                <a:ea typeface="Arial-Rounded"/>
                <a:cs typeface="Arial-Rounded"/>
              </a:rPr>
              <a:t>́</a:t>
            </a:r>
            <a:endParaRPr lang="en-US" sz="8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3827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 animBg="1"/>
      <p:bldP spid="21" grpId="0" animBg="1"/>
      <p:bldP spid="27" grpId="0" animBg="1"/>
      <p:bldP spid="28" grpId="0"/>
      <p:bldP spid="29" grpId="0"/>
      <p:bldP spid="3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4"/>
          <p:cNvSpPr txBox="1">
            <a:spLocks/>
          </p:cNvSpPr>
          <p:nvPr/>
        </p:nvSpPr>
        <p:spPr>
          <a:xfrm>
            <a:off x="5739913" y="2408237"/>
            <a:ext cx="6513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600" b="1">
                <a:solidFill>
                  <a:srgbClr val="0070C0"/>
                </a:solidFill>
                <a:latin typeface="DomCasual" pitchFamily="18" charset="0"/>
                <a:ea typeface="DomCasual" pitchFamily="18" charset="0"/>
                <a:cs typeface="DomCasual" pitchFamily="18" charset="0"/>
              </a:rPr>
              <a:t>Thư giãn nào!</a:t>
            </a:r>
          </a:p>
        </p:txBody>
      </p:sp>
    </p:spTree>
    <p:extLst>
      <p:ext uri="{BB962C8B-B14F-4D97-AF65-F5344CB8AC3E}">
        <p14:creationId xmlns:p14="http://schemas.microsoft.com/office/powerpoint/2010/main" val="29434389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eoplayback (1)">
            <a:hlinkClick r:id="" action="ppaction://media"/>
            <a:extLst>
              <a:ext uri="{FF2B5EF4-FFF2-40B4-BE49-F238E27FC236}">
                <a16:creationId xmlns:a16="http://schemas.microsoft.com/office/drawing/2014/main" id="{8975BE2C-A9EA-450A-82CD-FD83D620DC7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618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80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696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655" y="1029118"/>
            <a:ext cx="1964540" cy="2485098"/>
          </a:xfrm>
          <a:prstGeom prst="rect">
            <a:avLst/>
          </a:prstGeom>
        </p:spPr>
      </p:pic>
      <p:pic>
        <p:nvPicPr>
          <p:cNvPr id="12" name="Picture 11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7919" y="1090478"/>
            <a:ext cx="2209800" cy="2423738"/>
          </a:xfrm>
          <a:prstGeom prst="rect">
            <a:avLst/>
          </a:prstGeom>
        </p:spPr>
      </p:pic>
      <p:pic>
        <p:nvPicPr>
          <p:cNvPr id="13" name="Picture 12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7282" y="1090479"/>
            <a:ext cx="1981526" cy="2423738"/>
          </a:xfrm>
          <a:prstGeom prst="rect">
            <a:avLst/>
          </a:prstGeom>
        </p:spPr>
      </p:pic>
      <p:pic>
        <p:nvPicPr>
          <p:cNvPr id="16" name="Picture 15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7282" y="3646362"/>
            <a:ext cx="2026719" cy="2353563"/>
          </a:xfrm>
          <a:prstGeom prst="rect">
            <a:avLst/>
          </a:prstGeom>
        </p:spPr>
      </p:pic>
      <p:pic>
        <p:nvPicPr>
          <p:cNvPr id="18" name="Picture 17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7919" y="3606868"/>
            <a:ext cx="2209799" cy="2393057"/>
          </a:xfrm>
          <a:prstGeom prst="rect">
            <a:avLst/>
          </a:prstGeom>
        </p:spPr>
      </p:pic>
      <p:pic>
        <p:nvPicPr>
          <p:cNvPr id="3074" name="Picture 2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2608" y="5847382"/>
            <a:ext cx="999230" cy="10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270023" y="278015"/>
            <a:ext cx="3448696" cy="941185"/>
            <a:chOff x="63500" y="1429216"/>
            <a:chExt cx="2592937" cy="705889"/>
          </a:xfrm>
        </p:grpSpPr>
        <p:sp>
          <p:nvSpPr>
            <p:cNvPr id="14" name="Rounded Rectangle 13"/>
            <p:cNvSpPr/>
            <p:nvPr/>
          </p:nvSpPr>
          <p:spPr>
            <a:xfrm>
              <a:off x="384358" y="1429216"/>
              <a:ext cx="2272079" cy="705889"/>
            </a:xfrm>
            <a:prstGeom prst="roundRect">
              <a:avLst/>
            </a:prstGeom>
            <a:solidFill>
              <a:srgbClr val="BD19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7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Khởi động</a:t>
              </a:r>
            </a:p>
          </p:txBody>
        </p:sp>
        <p:sp>
          <p:nvSpPr>
            <p:cNvPr id="15" name="Oval 14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3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47744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2228643"/>
              </p:ext>
            </p:extLst>
          </p:nvPr>
        </p:nvGraphicFramePr>
        <p:xfrm>
          <a:off x="215396" y="762000"/>
          <a:ext cx="1170432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pSp>
        <p:nvGrpSpPr>
          <p:cNvPr id="12" name="Group 11"/>
          <p:cNvGrpSpPr/>
          <p:nvPr/>
        </p:nvGrpSpPr>
        <p:grpSpPr>
          <a:xfrm>
            <a:off x="-84357" y="76202"/>
            <a:ext cx="6756905" cy="941185"/>
            <a:chOff x="63500" y="1429216"/>
            <a:chExt cx="5080245" cy="705889"/>
          </a:xfrm>
        </p:grpSpPr>
        <p:sp>
          <p:nvSpPr>
            <p:cNvPr id="13" name="Rounded Rectangle 12"/>
            <p:cNvSpPr/>
            <p:nvPr/>
          </p:nvSpPr>
          <p:spPr>
            <a:xfrm>
              <a:off x="384357" y="1429216"/>
              <a:ext cx="4759388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Hướng dẫn viết bảng</a:t>
              </a:r>
            </a:p>
          </p:txBody>
        </p:sp>
        <p:sp>
          <p:nvSpPr>
            <p:cNvPr id="14" name="Oval 1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4</a:t>
              </a: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1249068" y="1628776"/>
            <a:ext cx="8051865" cy="4524118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sz="28600">
                <a:solidFill>
                  <a:srgbClr val="FF0000"/>
                </a:solidFill>
                <a:latin typeface="HP001 4 hàng" pitchFamily="34" charset="0"/>
              </a:rPr>
              <a:t>a</a:t>
            </a:r>
            <a:r>
              <a:rPr lang="en-US" sz="28600">
                <a:solidFill>
                  <a:srgbClr val="FF0000"/>
                </a:solidFill>
                <a:latin typeface="HP001 4 hàng"/>
              </a:rPr>
              <a:t>‼</a:t>
            </a:r>
            <a:r>
              <a:rPr lang="en-US" sz="28600">
                <a:solidFill>
                  <a:srgbClr val="FF0000"/>
                </a:solidFill>
                <a:latin typeface="HP001 4 hàng" pitchFamily="34" charset="0"/>
              </a:rPr>
              <a:t>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19069" y="3009902"/>
            <a:ext cx="5417550" cy="2277349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sz="14000" dirty="0">
                <a:solidFill>
                  <a:srgbClr val="FF0000"/>
                </a:solidFill>
                <a:latin typeface="HP001 4 hàng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395614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6192" y="5145657"/>
            <a:ext cx="2709556" cy="1712343"/>
          </a:xfrm>
          <a:prstGeom prst="rect">
            <a:avLst/>
          </a:prstGeom>
        </p:spPr>
      </p:pic>
      <p:pic>
        <p:nvPicPr>
          <p:cNvPr id="4" name="AC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8971" y="22780"/>
            <a:ext cx="12040393" cy="4528026"/>
          </a:xfrm>
        </p:spPr>
      </p:pic>
    </p:spTree>
    <p:extLst>
      <p:ext uri="{BB962C8B-B14F-4D97-AF65-F5344CB8AC3E}">
        <p14:creationId xmlns:p14="http://schemas.microsoft.com/office/powerpoint/2010/main" val="923738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6512687"/>
              </p:ext>
            </p:extLst>
          </p:nvPr>
        </p:nvGraphicFramePr>
        <p:xfrm>
          <a:off x="215396" y="762000"/>
          <a:ext cx="1170432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pSp>
        <p:nvGrpSpPr>
          <p:cNvPr id="12" name="Group 11"/>
          <p:cNvGrpSpPr/>
          <p:nvPr/>
        </p:nvGrpSpPr>
        <p:grpSpPr>
          <a:xfrm>
            <a:off x="-84357" y="76202"/>
            <a:ext cx="6756905" cy="941185"/>
            <a:chOff x="63500" y="1429216"/>
            <a:chExt cx="5080245" cy="705889"/>
          </a:xfrm>
        </p:grpSpPr>
        <p:sp>
          <p:nvSpPr>
            <p:cNvPr id="13" name="Rounded Rectangle 12"/>
            <p:cNvSpPr/>
            <p:nvPr/>
          </p:nvSpPr>
          <p:spPr>
            <a:xfrm>
              <a:off x="384357" y="1429216"/>
              <a:ext cx="4759388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Hướng dẫn viết bảng</a:t>
              </a:r>
            </a:p>
          </p:txBody>
        </p:sp>
        <p:sp>
          <p:nvSpPr>
            <p:cNvPr id="14" name="Oval 1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4</a:t>
              </a: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1249068" y="1628776"/>
            <a:ext cx="8051865" cy="4524118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sz="28600">
                <a:solidFill>
                  <a:srgbClr val="FF0000"/>
                </a:solidFill>
                <a:latin typeface="HP001 4 hàng" pitchFamily="34" charset="0"/>
              </a:rPr>
              <a:t>ă</a:t>
            </a:r>
            <a:r>
              <a:rPr lang="en-US" sz="28600">
                <a:solidFill>
                  <a:srgbClr val="FF0000"/>
                </a:solidFill>
                <a:latin typeface="HP001 4 hàng"/>
              </a:rPr>
              <a:t>‼</a:t>
            </a:r>
            <a:r>
              <a:rPr lang="el-GR" sz="2860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28600">
                <a:solidFill>
                  <a:srgbClr val="FF0000"/>
                </a:solidFill>
                <a:latin typeface="HP001 4 hàng" pitchFamily="34" charset="0"/>
              </a:rPr>
              <a:t>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19069" y="3009902"/>
            <a:ext cx="5417550" cy="2277349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l-GR" sz="14000" dirty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14000" dirty="0">
                <a:solidFill>
                  <a:srgbClr val="FF0000"/>
                </a:solidFill>
                <a:latin typeface="HP001 4 hàng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819046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6192" y="5145657"/>
            <a:ext cx="2709556" cy="1712343"/>
          </a:xfrm>
          <a:prstGeom prst="rect">
            <a:avLst/>
          </a:prstGeom>
        </p:spPr>
      </p:pic>
      <p:pic>
        <p:nvPicPr>
          <p:cNvPr id="3" name="ĂC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723" y="-131207"/>
            <a:ext cx="12040393" cy="4528026"/>
          </a:xfrm>
        </p:spPr>
      </p:pic>
    </p:spTree>
    <p:extLst>
      <p:ext uri="{BB962C8B-B14F-4D97-AF65-F5344CB8AC3E}">
        <p14:creationId xmlns:p14="http://schemas.microsoft.com/office/powerpoint/2010/main" val="2990656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6420316"/>
              </p:ext>
            </p:extLst>
          </p:nvPr>
        </p:nvGraphicFramePr>
        <p:xfrm>
          <a:off x="215396" y="762000"/>
          <a:ext cx="1170432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pSp>
        <p:nvGrpSpPr>
          <p:cNvPr id="12" name="Group 11"/>
          <p:cNvGrpSpPr/>
          <p:nvPr/>
        </p:nvGrpSpPr>
        <p:grpSpPr>
          <a:xfrm>
            <a:off x="-84357" y="76202"/>
            <a:ext cx="6756905" cy="941185"/>
            <a:chOff x="63500" y="1429216"/>
            <a:chExt cx="5080245" cy="705889"/>
          </a:xfrm>
        </p:grpSpPr>
        <p:sp>
          <p:nvSpPr>
            <p:cNvPr id="13" name="Rounded Rectangle 12"/>
            <p:cNvSpPr/>
            <p:nvPr/>
          </p:nvSpPr>
          <p:spPr>
            <a:xfrm>
              <a:off x="384357" y="1429216"/>
              <a:ext cx="4759388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Hướng dẫn viết bảng</a:t>
              </a:r>
            </a:p>
          </p:txBody>
        </p:sp>
        <p:sp>
          <p:nvSpPr>
            <p:cNvPr id="14" name="Oval 1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4</a:t>
              </a: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1249068" y="1628776"/>
            <a:ext cx="8051865" cy="4524118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sz="28600">
                <a:solidFill>
                  <a:srgbClr val="FF0000"/>
                </a:solidFill>
                <a:latin typeface="HP001 4 hàng" pitchFamily="34" charset="0"/>
              </a:rPr>
              <a:t>â</a:t>
            </a:r>
            <a:r>
              <a:rPr lang="en-US" sz="28600">
                <a:solidFill>
                  <a:srgbClr val="FF0000"/>
                </a:solidFill>
                <a:latin typeface="HP001 4 hàng"/>
              </a:rPr>
              <a:t>‼</a:t>
            </a:r>
            <a:endParaRPr lang="en-US" sz="2860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63541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6192" y="5145657"/>
            <a:ext cx="2709556" cy="1712343"/>
          </a:xfrm>
          <a:prstGeom prst="rect">
            <a:avLst/>
          </a:prstGeom>
        </p:spPr>
      </p:pic>
      <p:pic>
        <p:nvPicPr>
          <p:cNvPr id="3" name="ÂC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599" y="98980"/>
            <a:ext cx="12040393" cy="4528026"/>
          </a:xfrm>
        </p:spPr>
      </p:pic>
    </p:spTree>
    <p:extLst>
      <p:ext uri="{BB962C8B-B14F-4D97-AF65-F5344CB8AC3E}">
        <p14:creationId xmlns:p14="http://schemas.microsoft.com/office/powerpoint/2010/main" val="390313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E0C42F-AB35-4611-AA21-24A1A04FBF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F2ED59-9B4A-4221-87DA-CD9F78098C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C92496B-C5F7-4A59-8DF9-6E8D99E9E0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320" y="14287"/>
            <a:ext cx="118872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6711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9655061"/>
              </p:ext>
            </p:extLst>
          </p:nvPr>
        </p:nvGraphicFramePr>
        <p:xfrm>
          <a:off x="215396" y="838200"/>
          <a:ext cx="1170432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2282" y="-20081"/>
            <a:ext cx="2709556" cy="1712343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-2329656" y="1689844"/>
            <a:ext cx="12138819" cy="4539506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vi-VN" sz="28700">
                <a:solidFill>
                  <a:srgbClr val="FF0000"/>
                </a:solidFill>
                <a:latin typeface="HP001 4 hàng" pitchFamily="34" charset="0"/>
              </a:rPr>
              <a:t>jắ</a:t>
            </a:r>
            <a:r>
              <a:rPr lang="vi-VN" sz="28700">
                <a:solidFill>
                  <a:srgbClr val="FF0000"/>
                </a:solidFill>
                <a:latin typeface="HP001 4 hàng"/>
              </a:rPr>
              <a:t>‼</a:t>
            </a:r>
            <a:r>
              <a:rPr lang="vi-VN" sz="28700">
                <a:solidFill>
                  <a:srgbClr val="FF0000"/>
                </a:solidFill>
                <a:latin typeface="HP001 4 hàng" pitchFamily="34" charset="0"/>
              </a:rPr>
              <a:t> </a:t>
            </a:r>
            <a:endParaRPr lang="en-US" sz="28700">
              <a:solidFill>
                <a:srgbClr val="FF0000"/>
              </a:solidFill>
              <a:latin typeface="HP001 4 hàng" pitchFamily="34" charset="0"/>
            </a:endParaRPr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3086" y1="6723" x2="81113" y2="22829"/>
                        <a14:foregroundMark x1="93086" y1="7143" x2="2024" y2="981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27429" y="-2106758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60" l="0" r="98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75919" y="-1666875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2074" y1="4482" x2="79933" y2="176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0670" y="-901700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60" l="0" r="98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94104" y="-1231900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9239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27043E-6 1.85185E-6 L 0.00678 -0.01852 L 0.01775 -0.03611 L 0.02714 -0.04259 L 0.03654 -0.04537 L 0.04385 -0.04259 L 0.05168 -0.03519 L 0.05638 -0.02593 L 0.05847 -0.01389 L 0.06055 -0.00185 L 0.06108 0.01666 L 0.06108 0.16204 L 0.06108 0.09444 L 0.06943 0.05185 L 0.0783 0.01666 L 0.0877 -0.01111 L 0.09762 -0.03148 L 0.10858 -0.04445 L 0.11589 -0.0463 L 0.12477 -0.0463 L 0.1326 -0.04167 L 0.13625 -0.03611 L 0.14043 -0.02685 L 0.14461 -0.00648 L 0.14565 0.01574 L 0.14565 0.16111 L 0.14722 0.08611 L 0.16131 0.03055 L 0.17071 0.00092 L 0.17958 -0.01945 L 0.19002 -0.03611 L 0.19994 -0.0463 L 0.21091 -0.04722 L 0.21926 -0.04167 L 0.22657 -0.03241 L 0.23074 -0.01574 L 0.23179 -0.00093 L 0.23179 0.10185 L 0.23388 0.13611 L 0.23805 0.14722 L 0.24432 0.15463 L 0.25267 0.1537 L 0.25998 0.14907 L 0.2699 0.13796 L 0.28138 0.11204 L 0.29183 0.075 L 0.29496 0.04722 L 0.299 0.0206 L 0.30853 -0.01019 L 0.31845 -0.02963 L 0.32576 -0.03704 L 0.33516 -0.04352 L 0.34194 -0.04537 L 0.35082 -0.04445 L 0.36074 -0.03796 L 0.36439 -0.03334 L 0.35343 -0.04259 L 0.34455 -0.04445 L 0.33463 -0.04259 C 0.33111 -0.04074 0.32772 -0.03889 0.32419 -0.03704 C 0.32367 -0.03681 0.32263 -0.03611 0.32263 -0.03588 L 0.31375 -0.02222 L 0.30801 -0.00926 L 0.3007 0.01759 L 0.29809 0.03426 L 0.29705 0.05926 L 0.29809 0.07963 L 0.30135 0.10046 L 0.30488 0.11574 L 0.31219 0.12963 L 0.32263 0.14259 L 0.33307 0.15185 L 0.34403 0.15278 L 0.35708 0.14629 L 0.36961 0.13148 L 0.37796 0.10092 L 0.38162 0.06018 L 0.3811 0.03241 L 0.37744 0.00555 L 0.37379 -0.01111 L 0.36909 -0.02222 L 0.36439 -0.03334 " pathEditMode="relative" rAng="0" ptsTypes="AAAAAAAAAAAAAAAAAAAAAAAAAAAAAAAAAAAAAAAAAAAAAAAAAAAAAAAAAAffAAAAAAAAAAAAAAAAAAAAAA">
                                      <p:cBhvr>
                                        <p:cTn id="11" dur="19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081" y="57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95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500"/>
                            </p:stCondLst>
                            <p:childTnLst>
                              <p:par>
                                <p:cTn id="2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09399E-7 -1.11111E-6 L 8.09399E-7 0.15834 L 0.00208 0.18426 L 0.00783 0.19815 L 0.01305 0.20371 L 0.02193 0.20556 L 0.03446 0.19537 L 0.04647 0.17222 L 0.05483 0.1463 L 0.06214 0.11574 L 0.06684 0.08426 L 0.06997 0.05556 L 0.07833 0.03519 L 0.0872 0.01945 L 0.09608 0.01297 L 0.10548 0.00648 L 0.11488 0.00834 L 0.12323 0.01389 L 0.13054 0.02222 L 0.13577 0.03241 L 0.12689 0.01852 L 0.11645 0.00926 L 0.10443 0.00648 L 0.09451 0.01297 L 0.08825 0.0176 L 0.07937 0.03241 L 0.07154 0.05278 L 0.0684 0.06852 L 0.06527 0.10185 L 0.06631 0.13334 L 0.07049 0.15556 L 0.07676 0.17315 L 0.08302 0.18797 L 0.09138 0.19815 L 0.09921 0.20556 L 0.1107 0.20741 L 0.12219 0.20463 L 0.1342 0.1926 L 0.14517 0.17593 L 0.153 0.15463 L 0.15561 0.14074 " pathEditMode="relative" ptsTypes="AAAAAAAAAAAAAAAAAAAAAAAAAAAAAAAAAAAAAAAAA">
                                      <p:cBhvr>
                                        <p:cTn id="22" dur="7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7500"/>
                            </p:stCondLst>
                            <p:childTnLst>
                              <p:par>
                                <p:cTn id="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8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8500"/>
                            </p:stCondLst>
                            <p:childTnLst>
                              <p:par>
                                <p:cTn id="3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69486E-6 7.40741E-6 L 0.00783 0.01251 L 0.01644 0.02084 L 0.02505 0.02084 L 0.03288 0.01528 L 0.04306 7.40741E-6 " pathEditMode="relative" ptsTypes="AAAAAA">
                                      <p:cBhvr>
                                        <p:cTn id="3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5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10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1500"/>
                            </p:stCondLst>
                            <p:childTnLst>
                              <p:par>
                                <p:cTn id="4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8146E-6 7.40741E-6 L -0.02767 0.04908 " pathEditMode="relative" ptsTypes="AA">
                                      <p:cBhvr>
                                        <p:cTn id="44" dur="2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3750"/>
                            </p:stCondLst>
                            <p:childTnLst>
                              <p:par>
                                <p:cTn id="46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900AE9-DDCA-461A-BAF3-4C6F21B1BC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CD90EA-09E5-4EA1-9881-09B9EC937A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441DC78-036B-409A-B17C-06364AC42B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02451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148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4436240"/>
              </p:ext>
            </p:extLst>
          </p:nvPr>
        </p:nvGraphicFramePr>
        <p:xfrm>
          <a:off x="215396" y="838200"/>
          <a:ext cx="1170432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-4644231" y="1689844"/>
            <a:ext cx="12138819" cy="4539506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vi-VN" sz="28700">
                <a:solidFill>
                  <a:srgbClr val="FF0000"/>
                </a:solidFill>
                <a:latin typeface="HP001 4 hàng" pitchFamily="34" charset="0"/>
              </a:rPr>
              <a:t>  gấ</a:t>
            </a:r>
            <a:r>
              <a:rPr lang="vi-VN" sz="28700">
                <a:solidFill>
                  <a:srgbClr val="FF0000"/>
                </a:solidFill>
                <a:latin typeface="HP001 4 hàng"/>
              </a:rPr>
              <a:t>‼</a:t>
            </a:r>
            <a:r>
              <a:rPr lang="vi-VN" sz="28700">
                <a:solidFill>
                  <a:srgbClr val="FF0000"/>
                </a:solidFill>
                <a:latin typeface="HP001 4 hàng" pitchFamily="34" charset="0"/>
              </a:rPr>
              <a:t> </a:t>
            </a:r>
            <a:endParaRPr lang="en-US" sz="28700">
              <a:solidFill>
                <a:srgbClr val="FF0000"/>
              </a:solidFill>
              <a:latin typeface="HP001 4 hàng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2282" y="-20081"/>
            <a:ext cx="2709556" cy="1712343"/>
          </a:xfrm>
          <a:prstGeom prst="rect">
            <a:avLst/>
          </a:prstGeom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60" l="0" r="98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93602" y="-1460500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2236" y="-1023258"/>
            <a:ext cx="3613377" cy="4356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2074" y1="4482" x2="79933" y2="176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20477" y="-1231900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60" l="0" r="98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33377" y="-1231900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60" l="0" r="98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12084" y="-2099138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7614444" y="3066997"/>
            <a:ext cx="5417550" cy="2323515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vi-VN" sz="14300" dirty="0">
                <a:solidFill>
                  <a:srgbClr val="FF0000"/>
                </a:solidFill>
                <a:latin typeface="HP001 4 hàng" pitchFamily="34" charset="0"/>
              </a:rPr>
              <a:t> </a:t>
            </a:r>
            <a:endParaRPr lang="en-US" sz="14300" dirty="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2770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29591E-6 2.96296E-6 L -0.00875 -0.01551 L -0.01319 -0.02107 L -0.02011 -0.02547 L -0.03003 -0.02662 L -0.03694 -0.02547 L -0.04451 -0.02338 L -0.0513 -0.01968 L -0.05913 -0.00949 L -0.0667 0.00509 L -0.07232 0.0206 L -0.07584 0.03727 L -0.07897 0.06134 L -0.07793 0.0919 L -0.0748 0.1169 L -0.06436 0.14375 L -0.05261 0.16134 L -0.04321 0.17037 L -0.03003 0.17361 L -0.01632 0.1669 L -0.00274 0.14166 L 0.00665 0.11389 L 0.00796 0.08287 L 0.00848 0.06273 L 0.00848 0.03958 L 0.00378 0.01782 L -0.00496 -0.0088 " pathEditMode="relative" rAng="0" ptsTypes="AAAAAAAAAAAAAAAAAAAAAAAAAAA">
                                      <p:cBhvr>
                                        <p:cTn id="11" dur="1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24" y="73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5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0"/>
                            </p:stCondLst>
                            <p:childTnLst>
                              <p:par>
                                <p:cTn id="2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8564E-6 1.82134E-6 L -4.8564E-6 0.37537 L -0.00182 0.41425 L -0.00561 0.45545 L -0.01122 0.48438 L -0.01997 0.50544 L -0.02872 0.51886 L -0.03877 0.52441 L -0.04255 0.52441 L -0.04882 0.51655 L -0.05509 0.50104 L -0.05639 0.47095 L -0.05378 0.43879 L -0.04882 0.39667 L -0.03942 0.34668 L -0.0231 0.29206 L -4.8564E-6 0.23096 L 0.02638 0.17334 L 0.04074 0.13099 L 0.04583 0.10229 L 0.04896 0.06665 L 0.05836 0.04004 L 0.07155 0.01666 L 0.08525 0.00555 L 0.10027 0.00555 L 0.11345 0.01666 L 0.12168 0.02893 L 0.10914 0.01226 L 0.10027 0.00555 L 0.08525 0.00555 L 0.07024 0.01782 L 0.05901 0.03772 L 0.05144 0.05554 L 0.04648 0.08447 L 0.047 0.12451 L 0.05209 0.1532 L 0.05771 0.17334 L 0.06711 0.18884 L 0.07716 0.19856 L 0.08865 0.2018 L 0.10105 0.20111 L 0.11175 0.19347 L 0.1192 0.18167 L 0.12468 0.16362 L 0.12977 0.12913 L 0.1316 0.09257 L 0.12807 0.05508 L 0.12416 0.04027 L 0.11906 0.02661 " pathEditMode="relative" rAng="0" ptsTypes="AAAAAAAAAAAAAAAAAAAAAAAAAAAAAAAAAAAAAAAAAAAAAAAAA">
                                      <p:cBhvr>
                                        <p:cTn id="22" dur="17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60" y="262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9500"/>
                            </p:stCondLst>
                            <p:childTnLst>
                              <p:par>
                                <p:cTn id="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500"/>
                            </p:stCondLst>
                            <p:childTnLst>
                              <p:par>
                                <p:cTn id="3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09399E-7 -1.11111E-6 L 8.09399E-7 0.15834 L 0.00208 0.18426 L 0.00783 0.19815 L 0.01305 0.20371 L 0.02193 0.20556 L 0.03446 0.19537 L 0.04647 0.17222 L 0.05483 0.1463 L 0.06214 0.11574 L 0.06684 0.08426 L 0.06997 0.05556 L 0.07833 0.03519 L 0.0872 0.01945 L 0.09608 0.01297 L 0.10548 0.00648 L 0.11488 0.00834 L 0.12323 0.01389 L 0.13054 0.02222 L 0.13577 0.03241 L 0.12689 0.01852 L 0.11645 0.00926 L 0.10443 0.00648 L 0.09451 0.01297 L 0.08825 0.0176 L 0.07937 0.03241 L 0.07154 0.05278 L 0.0684 0.06852 L 0.06527 0.10185 L 0.06631 0.13334 L 0.07049 0.15556 L 0.07676 0.17315 L 0.08302 0.18797 L 0.09138 0.19815 L 0.09921 0.20556 L 0.1107 0.20741 L 0.12219 0.20463 L 0.1342 0.1926 L 0.14517 0.17593 L 0.153 0.15463 L 0.15561 0.14074 " pathEditMode="relative" ptsTypes="AAAAAAAAAAAAAAAAAAAAAAAAAAAAAAAAAAAAAAAAA">
                                      <p:cBhvr>
                                        <p:cTn id="33" dur="7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75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80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8500"/>
                            </p:stCondLst>
                            <p:childTnLst>
                              <p:par>
                                <p:cTn id="4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3211E-6 3.33333E-6 L 0.00731 -0.00741 L 0.01671 -0.01759 L 0.02297 -0.02778 L 0.02663 -0.03519 L 0.0329 -0.02222 L 0.03968 -0.01204 L 0.05169 3.33333E-6 " pathEditMode="relative" ptsTypes="AAAAAAAA">
                                      <p:cBhvr>
                                        <p:cTn id="4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500"/>
                            </p:stCondLst>
                            <p:childTnLst>
                              <p:par>
                                <p:cTn id="4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10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1500"/>
                            </p:stCondLst>
                            <p:childTnLst>
                              <p:par>
                                <p:cTn id="5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78021E-6 3.33333E-6 L -0.02741 0.04861 " pathEditMode="relative" ptsTypes="AA">
                                      <p:cBhvr>
                                        <p:cTn id="5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3500"/>
                            </p:stCondLst>
                            <p:childTnLst>
                              <p:par>
                                <p:cTn id="5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2608" y="5847382"/>
            <a:ext cx="999230" cy="10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3947319" y="2850331"/>
            <a:ext cx="5029200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dirty="0" err="1">
                <a:solidFill>
                  <a:srgbClr val="FF19AD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khâu</a:t>
            </a:r>
            <a:r>
              <a:rPr lang="en-US" sz="8800" dirty="0">
                <a:solidFill>
                  <a:srgbClr val="FF19AD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8800" dirty="0" err="1">
                <a:solidFill>
                  <a:srgbClr val="FF19AD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vá</a:t>
            </a:r>
            <a:endParaRPr lang="en-US" sz="8800" dirty="0">
              <a:solidFill>
                <a:srgbClr val="FF19AD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  <a:p>
            <a:pPr algn="ctr"/>
            <a:r>
              <a:rPr lang="en-US" sz="8800" dirty="0" err="1">
                <a:solidFill>
                  <a:srgbClr val="FF19AD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ngôi</a:t>
            </a:r>
            <a:r>
              <a:rPr lang="en-US" sz="8800" dirty="0">
                <a:solidFill>
                  <a:srgbClr val="FF19AD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8800" dirty="0" err="1">
                <a:solidFill>
                  <a:srgbClr val="FF19AD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sao</a:t>
            </a:r>
            <a:endParaRPr lang="en-US" sz="8800" dirty="0">
              <a:solidFill>
                <a:srgbClr val="FF19AD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  <a:p>
            <a:pPr algn="ctr"/>
            <a:r>
              <a:rPr lang="en-US" sz="8800" dirty="0" err="1">
                <a:solidFill>
                  <a:srgbClr val="FF19AD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mưu</a:t>
            </a:r>
            <a:r>
              <a:rPr lang="en-US" sz="8800" dirty="0">
                <a:solidFill>
                  <a:srgbClr val="FF19AD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8800" dirty="0" err="1">
                <a:solidFill>
                  <a:srgbClr val="FF19AD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trí</a:t>
            </a:r>
            <a:endParaRPr lang="en-US" sz="8800" dirty="0">
              <a:solidFill>
                <a:srgbClr val="FF19AD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8362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0EA3DA-F109-4EDD-9132-B2FA950AC1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7783AF-22E0-4EAB-9C36-21D0F32A4B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2A1F6F-2485-4C65-BCC4-3012867764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618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14945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0699907"/>
              </p:ext>
            </p:extLst>
          </p:nvPr>
        </p:nvGraphicFramePr>
        <p:xfrm>
          <a:off x="215396" y="937646"/>
          <a:ext cx="11887200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grpSp>
        <p:nvGrpSpPr>
          <p:cNvPr id="12" name="Group 11"/>
          <p:cNvGrpSpPr/>
          <p:nvPr/>
        </p:nvGrpSpPr>
        <p:grpSpPr>
          <a:xfrm>
            <a:off x="215396" y="203422"/>
            <a:ext cx="3382243" cy="941185"/>
            <a:chOff x="63500" y="1429216"/>
            <a:chExt cx="2542972" cy="705889"/>
          </a:xfrm>
        </p:grpSpPr>
        <p:sp>
          <p:nvSpPr>
            <p:cNvPr id="13" name="Rounded Rectangle 12"/>
            <p:cNvSpPr/>
            <p:nvPr/>
          </p:nvSpPr>
          <p:spPr>
            <a:xfrm>
              <a:off x="384357" y="1429216"/>
              <a:ext cx="222211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Viết vở</a:t>
              </a:r>
            </a:p>
          </p:txBody>
        </p:sp>
        <p:sp>
          <p:nvSpPr>
            <p:cNvPr id="14" name="Oval 1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5</a:t>
              </a: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5623718" y="999034"/>
            <a:ext cx="6538119" cy="2892902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sz="18000" dirty="0">
                <a:solidFill>
                  <a:srgbClr val="FF0000"/>
                </a:solidFill>
                <a:latin typeface="HP001 4 hàng" pitchFamily="34" charset="0"/>
              </a:rPr>
              <a:t>â</a:t>
            </a:r>
            <a:r>
              <a:rPr lang="en-US" sz="18000" dirty="0">
                <a:solidFill>
                  <a:srgbClr val="FF0000"/>
                </a:solidFill>
                <a:latin typeface="HP001 4 hàng"/>
              </a:rPr>
              <a:t>‼ </a:t>
            </a:r>
            <a:endParaRPr lang="en-US" sz="9000" dirty="0">
              <a:solidFill>
                <a:srgbClr val="FF0000"/>
              </a:solidFill>
              <a:latin typeface="HP001 4 hàng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56514" y="1004661"/>
            <a:ext cx="6624334" cy="2892902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sz="18000" dirty="0">
                <a:solidFill>
                  <a:srgbClr val="FF0000"/>
                </a:solidFill>
                <a:latin typeface="HP001 4 hàng" pitchFamily="34" charset="0"/>
              </a:rPr>
              <a:t>a</a:t>
            </a:r>
            <a:r>
              <a:rPr lang="en-US" sz="18000" dirty="0">
                <a:solidFill>
                  <a:srgbClr val="FF0000"/>
                </a:solidFill>
                <a:latin typeface="HP001 4 hàng"/>
              </a:rPr>
              <a:t>‼</a:t>
            </a:r>
            <a:r>
              <a:rPr lang="en-US" sz="18000" dirty="0">
                <a:solidFill>
                  <a:srgbClr val="FF0000"/>
                </a:solidFill>
                <a:latin typeface="HP001 4 hàng" pitchFamily="34" charset="0"/>
              </a:rPr>
              <a:t> </a:t>
            </a:r>
            <a:endParaRPr lang="en-US" sz="9000" dirty="0">
              <a:solidFill>
                <a:srgbClr val="FF0000"/>
              </a:solidFill>
              <a:latin typeface="HP001 4 hàng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70985" y="4655434"/>
            <a:ext cx="6624334" cy="2892902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sz="18000" dirty="0">
                <a:solidFill>
                  <a:srgbClr val="FF0000"/>
                </a:solidFill>
                <a:latin typeface="HP001 4 hàng" pitchFamily="34" charset="0"/>
              </a:rPr>
              <a:t>ă</a:t>
            </a:r>
            <a:r>
              <a:rPr lang="en-US" sz="18000" dirty="0">
                <a:solidFill>
                  <a:srgbClr val="FF0000"/>
                </a:solidFill>
                <a:latin typeface="HP001 4 hàng"/>
              </a:rPr>
              <a:t>‼</a:t>
            </a:r>
            <a:r>
              <a:rPr lang="en-US" sz="18000" dirty="0">
                <a:solidFill>
                  <a:srgbClr val="FF0000"/>
                </a:solidFill>
                <a:latin typeface="HP001 4 hàng" pitchFamily="34" charset="0"/>
              </a:rPr>
              <a:t> </a:t>
            </a:r>
            <a:endParaRPr lang="en-US" sz="9000" dirty="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53441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0831092"/>
              </p:ext>
            </p:extLst>
          </p:nvPr>
        </p:nvGraphicFramePr>
        <p:xfrm>
          <a:off x="215396" y="1242446"/>
          <a:ext cx="11887200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275205" y="3126898"/>
            <a:ext cx="11277600" cy="2892902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18000">
                <a:solidFill>
                  <a:srgbClr val="FF0000"/>
                </a:solidFill>
                <a:latin typeface="HP001 4H"/>
                <a:ea typeface="HP001 4H"/>
              </a:rPr>
              <a:t>Ǻắc áo</a:t>
            </a:r>
            <a:endParaRPr lang="en-US" sz="1800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66958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2768525"/>
              </p:ext>
            </p:extLst>
          </p:nvPr>
        </p:nvGraphicFramePr>
        <p:xfrm>
          <a:off x="215396" y="1242446"/>
          <a:ext cx="11887200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37886" y="3126898"/>
            <a:ext cx="11338719" cy="2892902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vi-VN" sz="18000">
                <a:solidFill>
                  <a:srgbClr val="FF0000"/>
                </a:solidFill>
                <a:latin typeface="HP001 4 hàng" pitchFamily="34" charset="0"/>
              </a:rPr>
              <a:t>Ǖ</a:t>
            </a:r>
            <a:r>
              <a:rPr lang="el-GR" sz="18000">
                <a:solidFill>
                  <a:srgbClr val="FF0000"/>
                </a:solidFill>
                <a:latin typeface="HP001 4 hàng" pitchFamily="34" charset="0"/>
              </a:rPr>
              <a:t>ί</a:t>
            </a:r>
            <a:r>
              <a:rPr lang="vi-VN" sz="18000">
                <a:solidFill>
                  <a:srgbClr val="FF0000"/>
                </a:solidFill>
                <a:latin typeface="HP001 4 hàng" pitchFamily="34" charset="0"/>
              </a:rPr>
              <a:t>ả gấc </a:t>
            </a:r>
            <a:endParaRPr lang="en-US" sz="1800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600009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56" t="26389" r="30392" b="20238"/>
          <a:stretch/>
        </p:blipFill>
        <p:spPr bwMode="auto">
          <a:xfrm>
            <a:off x="1585119" y="457199"/>
            <a:ext cx="7848600" cy="5358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138022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2" t="4014" b="64655"/>
          <a:stretch/>
        </p:blipFill>
        <p:spPr>
          <a:xfrm>
            <a:off x="1378588" y="-1"/>
            <a:ext cx="9101651" cy="4339313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215396" y="203422"/>
            <a:ext cx="2621250" cy="941185"/>
            <a:chOff x="63500" y="1429216"/>
            <a:chExt cx="1970813" cy="705889"/>
          </a:xfrm>
        </p:grpSpPr>
        <p:sp>
          <p:nvSpPr>
            <p:cNvPr id="8" name="Rounded Rectangle 7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</a:p>
          </p:txBody>
        </p:sp>
        <p:sp>
          <p:nvSpPr>
            <p:cNvPr id="10" name="Oval 9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6</a:t>
              </a:r>
            </a:p>
          </p:txBody>
        </p:sp>
      </p:grpSp>
      <p:sp>
        <p:nvSpPr>
          <p:cNvPr id="25" name="Title 1"/>
          <p:cNvSpPr txBox="1">
            <a:spLocks/>
          </p:cNvSpPr>
          <p:nvPr/>
        </p:nvSpPr>
        <p:spPr>
          <a:xfrm>
            <a:off x="247650" y="4452258"/>
            <a:ext cx="11643519" cy="216913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Nếu lên Tây Bắc, bạn hãy đến Sa Pa. Vào mùa hè, mỗi ngày ở đây như có bốn mùa. Sa Pa có Thác Bạc, có Cầu Mây, có các bản Tả Van, Tả Phìn, Sín Chải.</a:t>
            </a:r>
          </a:p>
        </p:txBody>
      </p:sp>
      <p:cxnSp>
        <p:nvCxnSpPr>
          <p:cNvPr id="32" name="Straight Connector 31"/>
          <p:cNvCxnSpPr/>
          <p:nvPr/>
        </p:nvCxnSpPr>
        <p:spPr>
          <a:xfrm>
            <a:off x="4348494" y="4870349"/>
            <a:ext cx="84765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2270919" y="6130001"/>
            <a:ext cx="81985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10298343" y="5033097"/>
            <a:ext cx="96948" cy="41820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1096235" y="3985810"/>
            <a:ext cx="520456" cy="37851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1</a:t>
            </a:r>
          </a:p>
        </p:txBody>
      </p:sp>
      <p:sp>
        <p:nvSpPr>
          <p:cNvPr id="13" name="Oval 12"/>
          <p:cNvSpPr/>
          <p:nvPr/>
        </p:nvSpPr>
        <p:spPr>
          <a:xfrm>
            <a:off x="10773691" y="3938343"/>
            <a:ext cx="520456" cy="37851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2</a:t>
            </a:r>
          </a:p>
        </p:txBody>
      </p:sp>
      <p:cxnSp>
        <p:nvCxnSpPr>
          <p:cNvPr id="14" name="Straight Connector 13"/>
          <p:cNvCxnSpPr/>
          <p:nvPr/>
        </p:nvCxnSpPr>
        <p:spPr>
          <a:xfrm flipH="1">
            <a:off x="10673528" y="4364324"/>
            <a:ext cx="117307" cy="50602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3652977" y="6287610"/>
            <a:ext cx="141942" cy="50602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/>
        </p:nvSpPr>
        <p:spPr>
          <a:xfrm>
            <a:off x="10513463" y="4792162"/>
            <a:ext cx="520456" cy="37851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98340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6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823119" y="1118968"/>
            <a:ext cx="4937760" cy="1330932"/>
          </a:xfrm>
          <a:prstGeom prst="rect">
            <a:avLst/>
          </a:prstGeom>
          <a:solidFill>
            <a:srgbClr val="006F96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Tây Bắc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5982381" y="2743200"/>
            <a:ext cx="4937760" cy="133093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Tả Phìn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37067" y="4495800"/>
            <a:ext cx="4937760" cy="133093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Sín Chải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6004719" y="1118968"/>
            <a:ext cx="4937760" cy="1330932"/>
          </a:xfrm>
          <a:prstGeom prst="rect">
            <a:avLst/>
          </a:prstGeom>
          <a:solidFill>
            <a:srgbClr val="006F96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Thác Bạc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823119" y="2743200"/>
            <a:ext cx="4937760" cy="133093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Tả Van</a:t>
            </a:r>
          </a:p>
        </p:txBody>
      </p:sp>
    </p:spTree>
    <p:extLst>
      <p:ext uri="{BB962C8B-B14F-4D97-AF65-F5344CB8AC3E}">
        <p14:creationId xmlns:p14="http://schemas.microsoft.com/office/powerpoint/2010/main" val="1661657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8 Kinh Nghiệm Du Lịch Sapa Mùa Hè Không Phải Ai Cũng Biế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351" y="201158"/>
            <a:ext cx="11430000" cy="642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380523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Sapa] Thác Bạc - Dải Lụa Trắng Giữa Núi Rừng Tây Bắc - Khám Phá Di Sả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1919" y="457200"/>
            <a:ext cx="4798961" cy="5994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Thác Bạc ở Sapa - mỗi cung bậc là từng cảm xúc lan tỏa | Viet Fun Trave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319" y="454522"/>
            <a:ext cx="4795407" cy="5994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4252119" y="0"/>
            <a:ext cx="3709813" cy="909045"/>
          </a:xfrm>
          <a:prstGeom prst="rect">
            <a:avLst/>
          </a:prstGeom>
          <a:solidFill>
            <a:srgbClr val="006F96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Thác Bạc</a:t>
            </a:r>
          </a:p>
        </p:txBody>
      </p:sp>
    </p:spTree>
    <p:extLst>
      <p:ext uri="{BB962C8B-B14F-4D97-AF65-F5344CB8AC3E}">
        <p14:creationId xmlns:p14="http://schemas.microsoft.com/office/powerpoint/2010/main" val="2588750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Kinh nghiệm du lịch Bản Tả Phìn - thị trấn Sapa - BestPri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3719" y="838200"/>
            <a:ext cx="8678607" cy="5790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3684142" y="228600"/>
            <a:ext cx="4937760" cy="99995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Bản Tả Van</a:t>
            </a:r>
          </a:p>
        </p:txBody>
      </p:sp>
    </p:spTree>
    <p:extLst>
      <p:ext uri="{BB962C8B-B14F-4D97-AF65-F5344CB8AC3E}">
        <p14:creationId xmlns:p14="http://schemas.microsoft.com/office/powerpoint/2010/main" val="306663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2608" y="5847382"/>
            <a:ext cx="999230" cy="10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2347119" y="2590800"/>
            <a:ext cx="7330793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3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chịu</a:t>
            </a:r>
            <a:r>
              <a:rPr lang="en-US" sz="13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13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khó</a:t>
            </a:r>
            <a:endParaRPr lang="en-US" sz="13800" dirty="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  <a:p>
            <a:pPr algn="ctr"/>
            <a:r>
              <a:rPr lang="en-US" sz="13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kéo</a:t>
            </a:r>
            <a:r>
              <a:rPr lang="en-US" sz="13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co</a:t>
            </a:r>
          </a:p>
          <a:p>
            <a:pPr algn="ctr"/>
            <a:r>
              <a:rPr lang="en-US" sz="13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kêu</a:t>
            </a:r>
            <a:r>
              <a:rPr lang="en-US" sz="13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13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gọi</a:t>
            </a:r>
            <a:endParaRPr lang="en-US" sz="13800" dirty="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2848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566319" y="228600"/>
            <a:ext cx="4937760" cy="99995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Bản Tả Phìn</a:t>
            </a:r>
          </a:p>
        </p:txBody>
      </p:sp>
      <p:pic>
        <p:nvPicPr>
          <p:cNvPr id="9218" name="Picture 2" descr="Khám phá Bản Tả Phìn Sapa - ChuduInf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7119" y="1524000"/>
            <a:ext cx="7287312" cy="4661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6141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VẺ ĐẸP HOANG SƠ CỦA BẢN SÍN CHẢI -SAP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19" y="211360"/>
            <a:ext cx="5762625" cy="3711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Du lịch Sapa tới bản Sín Chải bình d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4319" y="2667000"/>
            <a:ext cx="5204563" cy="390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365919" y="5579823"/>
            <a:ext cx="4937760" cy="99995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Bản Sín Chải</a:t>
            </a:r>
          </a:p>
        </p:txBody>
      </p:sp>
    </p:spTree>
    <p:extLst>
      <p:ext uri="{BB962C8B-B14F-4D97-AF65-F5344CB8AC3E}">
        <p14:creationId xmlns:p14="http://schemas.microsoft.com/office/powerpoint/2010/main" val="1190484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1"/>
          <p:cNvSpPr txBox="1">
            <a:spLocks/>
          </p:cNvSpPr>
          <p:nvPr/>
        </p:nvSpPr>
        <p:spPr>
          <a:xfrm>
            <a:off x="250712" y="990600"/>
            <a:ext cx="11643519" cy="216913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Nếu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lên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Tây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Bắc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bạn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hãy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đến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Sa Pa.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Vào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mùa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hè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mỗi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ngày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ở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đây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như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có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bốn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mùa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Sa Pa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có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Thác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Bạc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có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Cầu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Mây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có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các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bản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Tả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Van,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Tả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Phìn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Sín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Chải</a:t>
            </a:r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525696" y="4132029"/>
            <a:ext cx="11277600" cy="1322479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Địa</a:t>
            </a:r>
            <a:r>
              <a:rPr lang="en-US" sz="4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điểm</a:t>
            </a:r>
            <a:r>
              <a:rPr lang="en-US" sz="4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du </a:t>
            </a:r>
            <a:r>
              <a:rPr lang="en-US" sz="4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lịch</a:t>
            </a:r>
            <a:r>
              <a:rPr lang="en-US" sz="4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nổi</a:t>
            </a:r>
            <a:r>
              <a:rPr lang="en-US" sz="4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tiếng</a:t>
            </a:r>
            <a:r>
              <a:rPr lang="en-US" sz="4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nào</a:t>
            </a:r>
            <a:r>
              <a:rPr lang="en-US" sz="4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được</a:t>
            </a:r>
            <a:r>
              <a:rPr lang="en-US" sz="4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nhắc</a:t>
            </a:r>
            <a:r>
              <a:rPr lang="en-US" sz="4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đến</a:t>
            </a:r>
            <a:r>
              <a:rPr lang="en-US" sz="4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trong</a:t>
            </a:r>
            <a:r>
              <a:rPr lang="en-US" sz="4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bài</a:t>
            </a:r>
            <a:r>
              <a:rPr lang="en-US" sz="4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?</a:t>
            </a:r>
          </a:p>
        </p:txBody>
      </p:sp>
      <p:cxnSp>
        <p:nvCxnSpPr>
          <p:cNvPr id="47" name="Straight Connector 46"/>
          <p:cNvCxnSpPr/>
          <p:nvPr/>
        </p:nvCxnSpPr>
        <p:spPr>
          <a:xfrm>
            <a:off x="10034307" y="914400"/>
            <a:ext cx="167696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437388" y="1676400"/>
            <a:ext cx="1127388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409154" y="2438400"/>
            <a:ext cx="264538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6614319" y="2434771"/>
            <a:ext cx="2514600" cy="362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0"/>
          <p:cNvSpPr/>
          <p:nvPr/>
        </p:nvSpPr>
        <p:spPr>
          <a:xfrm>
            <a:off x="525696" y="4120881"/>
            <a:ext cx="11277600" cy="1322479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Mùa</a:t>
            </a:r>
            <a:r>
              <a:rPr lang="en-US" sz="4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hè</a:t>
            </a:r>
            <a:r>
              <a:rPr lang="en-US" sz="4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ở Sa Pa </a:t>
            </a:r>
            <a:r>
              <a:rPr lang="en-US" sz="4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có</a:t>
            </a:r>
            <a:r>
              <a:rPr lang="en-US" sz="4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gì</a:t>
            </a:r>
            <a:r>
              <a:rPr lang="en-US" sz="4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đặc</a:t>
            </a:r>
            <a:r>
              <a:rPr lang="en-US" sz="4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biệt</a:t>
            </a:r>
            <a:r>
              <a:rPr lang="en-US" sz="4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?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25696" y="4109733"/>
            <a:ext cx="11277600" cy="1322479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Sa Pa </a:t>
            </a:r>
            <a:r>
              <a:rPr lang="en-US" sz="36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có</a:t>
            </a:r>
            <a:r>
              <a:rPr lang="en-US" sz="36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6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gì</a:t>
            </a:r>
            <a:r>
              <a:rPr lang="en-US" sz="36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6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đẹp</a:t>
            </a:r>
            <a:r>
              <a:rPr lang="en-US" sz="36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?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10636931" y="2373992"/>
            <a:ext cx="107805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250712" y="3159732"/>
            <a:ext cx="125820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5776119" y="3159732"/>
            <a:ext cx="20955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8467045" y="3159732"/>
            <a:ext cx="20955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10978728" y="3159732"/>
            <a:ext cx="73626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409154" y="3886200"/>
            <a:ext cx="109976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6509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11" grpId="0" animBg="1"/>
      <p:bldP spid="15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>
            <a:spLocks/>
          </p:cNvSpPr>
          <p:nvPr/>
        </p:nvSpPr>
        <p:spPr>
          <a:xfrm>
            <a:off x="247650" y="4648200"/>
            <a:ext cx="11643519" cy="216913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40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Nếu lên Tây Bắc, bạn hãy đến Sa Pa. Vào mùa hè, mỗi ngày ở đây như có bốn mùa. Sa Pa có Thác Bạc, có Cầu Mây, có các bản Tả Van, Tả Phìn, Sín Chải.</a:t>
            </a: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330" y="2586340"/>
            <a:ext cx="10117778" cy="22220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0A42BEE7-90C3-4D3A-B0C5-1246758D5645}"/>
              </a:ext>
            </a:extLst>
          </p:cNvPr>
          <p:cNvSpPr txBox="1">
            <a:spLocks/>
          </p:cNvSpPr>
          <p:nvPr/>
        </p:nvSpPr>
        <p:spPr>
          <a:xfrm>
            <a:off x="2154418" y="21618"/>
            <a:ext cx="1754932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ac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50924F3-4AC5-4E3A-8BAD-1DCCFB0C45B8}"/>
              </a:ext>
            </a:extLst>
          </p:cNvPr>
          <p:cNvSpPr txBox="1">
            <a:spLocks/>
          </p:cNvSpPr>
          <p:nvPr/>
        </p:nvSpPr>
        <p:spPr>
          <a:xfrm>
            <a:off x="3450698" y="634326"/>
            <a:ext cx="2123468" cy="1270916"/>
          </a:xfrm>
          <a:prstGeom prst="rect">
            <a:avLst/>
          </a:prstGeom>
          <a:solidFill>
            <a:srgbClr val="F7D1EF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</a:t>
            </a:r>
            <a:endParaRPr lang="en-US" sz="54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F8836C4-D8D2-48E9-9C87-12E84192A50F}"/>
              </a:ext>
            </a:extLst>
          </p:cNvPr>
          <p:cNvSpPr txBox="1">
            <a:spLocks/>
          </p:cNvSpPr>
          <p:nvPr/>
        </p:nvSpPr>
        <p:spPr>
          <a:xfrm>
            <a:off x="5525940" y="634326"/>
            <a:ext cx="2123468" cy="1270916"/>
          </a:xfrm>
          <a:prstGeom prst="rect">
            <a:avLst/>
          </a:prstGeom>
          <a:solidFill>
            <a:srgbClr val="F7D1EF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540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ac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F623652-8A0C-496C-872E-2711CEFDAC69}"/>
              </a:ext>
            </a:extLst>
          </p:cNvPr>
          <p:cNvSpPr txBox="1">
            <a:spLocks/>
          </p:cNvSpPr>
          <p:nvPr/>
        </p:nvSpPr>
        <p:spPr>
          <a:xfrm>
            <a:off x="3426473" y="1616892"/>
            <a:ext cx="4295089" cy="1270915"/>
          </a:xfrm>
          <a:prstGeom prst="rect">
            <a:avLst/>
          </a:prstGeom>
          <a:solidFill>
            <a:srgbClr val="F7D1EF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54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</a:t>
            </a:r>
            <a:r>
              <a:rPr lang="en-US" sz="54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ac</a:t>
            </a:r>
            <a:endParaRPr lang="en-US" sz="54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05E9F3F-8DDE-4F2B-A053-BBFA00AB1A85}"/>
              </a:ext>
            </a:extLst>
          </p:cNvPr>
          <p:cNvSpPr txBox="1">
            <a:spLocks/>
          </p:cNvSpPr>
          <p:nvPr/>
        </p:nvSpPr>
        <p:spPr>
          <a:xfrm>
            <a:off x="4325987" y="40668"/>
            <a:ext cx="1754932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ăc</a:t>
            </a:r>
            <a:endParaRPr lang="en-US" sz="54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005623FD-C684-4936-B06E-9469A1E2D750}"/>
              </a:ext>
            </a:extLst>
          </p:cNvPr>
          <p:cNvSpPr txBox="1">
            <a:spLocks/>
          </p:cNvSpPr>
          <p:nvPr/>
        </p:nvSpPr>
        <p:spPr>
          <a:xfrm>
            <a:off x="7071519" y="-23813"/>
            <a:ext cx="1754932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âc</a:t>
            </a:r>
            <a:endParaRPr lang="en-US" sz="54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D72CD16-2A51-4667-B4C0-892C846B80F1}"/>
              </a:ext>
            </a:extLst>
          </p:cNvPr>
          <p:cNvSpPr txBox="1">
            <a:spLocks/>
          </p:cNvSpPr>
          <p:nvPr/>
        </p:nvSpPr>
        <p:spPr>
          <a:xfrm>
            <a:off x="4861719" y="2060451"/>
            <a:ext cx="2018038" cy="937203"/>
          </a:xfrm>
          <a:prstGeom prst="rect">
            <a:avLst/>
          </a:prstGeom>
          <a:noFill/>
        </p:spPr>
        <p:txBody>
          <a:bodyPr vert="horz" lIns="40487" tIns="20243" rIns="40487" bIns="2024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latin typeface="Arial-Rounded"/>
                <a:ea typeface="Arial-Rounded"/>
                <a:cs typeface="Arial-Rounded"/>
              </a:rPr>
              <a:t>́</a:t>
            </a:r>
            <a:endParaRPr lang="en-US" sz="8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2039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8" grpId="0" animBg="1"/>
      <p:bldP spid="9" grpId="0"/>
      <p:bldP spid="11" grpId="0"/>
      <p:bldP spid="1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15396" y="203422"/>
            <a:ext cx="2621250" cy="941185"/>
            <a:chOff x="63500" y="1429216"/>
            <a:chExt cx="1970813" cy="705889"/>
          </a:xfrm>
        </p:grpSpPr>
        <p:sp>
          <p:nvSpPr>
            <p:cNvPr id="3" name="Rounded Rectangle 2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Nói</a:t>
              </a:r>
            </a:p>
          </p:txBody>
        </p:sp>
        <p:sp>
          <p:nvSpPr>
            <p:cNvPr id="4" name="Oval 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7</a:t>
              </a:r>
            </a:p>
          </p:txBody>
        </p:sp>
      </p:grpSp>
      <p:sp>
        <p:nvSpPr>
          <p:cNvPr id="6" name="Title 1"/>
          <p:cNvSpPr txBox="1">
            <a:spLocks/>
          </p:cNvSpPr>
          <p:nvPr/>
        </p:nvSpPr>
        <p:spPr>
          <a:xfrm>
            <a:off x="3715209" y="914400"/>
            <a:ext cx="4731421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Xin phép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4719" y="1719943"/>
            <a:ext cx="7376195" cy="501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413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519" y="1981200"/>
            <a:ext cx="5054600" cy="192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872187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>
            <a:spLocks/>
          </p:cNvSpPr>
          <p:nvPr/>
        </p:nvSpPr>
        <p:spPr>
          <a:xfrm>
            <a:off x="247650" y="4648200"/>
            <a:ext cx="11643519" cy="216913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Nếu lên Tây Bắc, bạn hãy đến Sa Pa. Vào mùa hè, mỗi ngày ở đây như có bốn mùa. Sa Pa có Thác Bạc, có Cầu Mây, có các bản Tả Van, Tả Phìn, Sín Chải.</a:t>
            </a: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330" y="2586340"/>
            <a:ext cx="10117778" cy="22220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0A42BEE7-90C3-4D3A-B0C5-1246758D5645}"/>
              </a:ext>
            </a:extLst>
          </p:cNvPr>
          <p:cNvSpPr txBox="1">
            <a:spLocks/>
          </p:cNvSpPr>
          <p:nvPr/>
        </p:nvSpPr>
        <p:spPr>
          <a:xfrm>
            <a:off x="2154418" y="21618"/>
            <a:ext cx="1754932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ac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50924F3-4AC5-4E3A-8BAD-1DCCFB0C45B8}"/>
              </a:ext>
            </a:extLst>
          </p:cNvPr>
          <p:cNvSpPr txBox="1">
            <a:spLocks/>
          </p:cNvSpPr>
          <p:nvPr/>
        </p:nvSpPr>
        <p:spPr>
          <a:xfrm>
            <a:off x="3453279" y="538944"/>
            <a:ext cx="2123468" cy="1270916"/>
          </a:xfrm>
          <a:prstGeom prst="rect">
            <a:avLst/>
          </a:prstGeom>
          <a:solidFill>
            <a:srgbClr val="F7D1EF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79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F8836C4-D8D2-48E9-9C87-12E84192A50F}"/>
              </a:ext>
            </a:extLst>
          </p:cNvPr>
          <p:cNvSpPr txBox="1">
            <a:spLocks/>
          </p:cNvSpPr>
          <p:nvPr/>
        </p:nvSpPr>
        <p:spPr>
          <a:xfrm>
            <a:off x="5545859" y="543886"/>
            <a:ext cx="2123468" cy="1270916"/>
          </a:xfrm>
          <a:prstGeom prst="rect">
            <a:avLst/>
          </a:prstGeom>
          <a:solidFill>
            <a:srgbClr val="F7D1EF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79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ac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F623652-8A0C-496C-872E-2711CEFDAC69}"/>
              </a:ext>
            </a:extLst>
          </p:cNvPr>
          <p:cNvSpPr txBox="1">
            <a:spLocks/>
          </p:cNvSpPr>
          <p:nvPr/>
        </p:nvSpPr>
        <p:spPr>
          <a:xfrm>
            <a:off x="3429203" y="1512913"/>
            <a:ext cx="4295089" cy="1270915"/>
          </a:xfrm>
          <a:prstGeom prst="rect">
            <a:avLst/>
          </a:prstGeom>
          <a:solidFill>
            <a:srgbClr val="F7D1EF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79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ac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05E9F3F-8DDE-4F2B-A053-BBFA00AB1A85}"/>
              </a:ext>
            </a:extLst>
          </p:cNvPr>
          <p:cNvSpPr txBox="1">
            <a:spLocks/>
          </p:cNvSpPr>
          <p:nvPr/>
        </p:nvSpPr>
        <p:spPr>
          <a:xfrm>
            <a:off x="4325987" y="40668"/>
            <a:ext cx="1754932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ăc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005623FD-C684-4936-B06E-9469A1E2D750}"/>
              </a:ext>
            </a:extLst>
          </p:cNvPr>
          <p:cNvSpPr txBox="1">
            <a:spLocks/>
          </p:cNvSpPr>
          <p:nvPr/>
        </p:nvSpPr>
        <p:spPr>
          <a:xfrm>
            <a:off x="7071519" y="-23813"/>
            <a:ext cx="1754932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âc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D72CD16-2A51-4667-B4C0-892C846B80F1}"/>
              </a:ext>
            </a:extLst>
          </p:cNvPr>
          <p:cNvSpPr txBox="1">
            <a:spLocks/>
          </p:cNvSpPr>
          <p:nvPr/>
        </p:nvSpPr>
        <p:spPr>
          <a:xfrm>
            <a:off x="4833200" y="1868177"/>
            <a:ext cx="2018038" cy="937203"/>
          </a:xfrm>
          <a:prstGeom prst="rect">
            <a:avLst/>
          </a:prstGeom>
          <a:noFill/>
        </p:spPr>
        <p:txBody>
          <a:bodyPr vert="horz" lIns="40487" tIns="20243" rIns="40487" bIns="2024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Arial-Rounded"/>
              </a:rPr>
              <a:t>́</a:t>
            </a:r>
            <a:endParaRPr kumimoji="0" lang="en-US" sz="8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764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8" grpId="0" animBg="1"/>
      <p:bldP spid="9" grpId="0"/>
      <p:bldP spid="11" grpId="0"/>
      <p:bldP spid="1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ảnh đẹp Sapa !!!!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9551" y="-7748"/>
            <a:ext cx="12219353" cy="6873496"/>
          </a:xfrm>
          <a:prstGeom prst="rect">
            <a:avLst/>
          </a:prstGeom>
        </p:spPr>
      </p:pic>
      <p:pic>
        <p:nvPicPr>
          <p:cNvPr id="3" name="Picture 2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2608" y="5847382"/>
            <a:ext cx="999230" cy="10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966119" y="5847382"/>
            <a:ext cx="7330793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9600" dirty="0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3022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5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33562"/>
                            </p:stCondLst>
                            <p:childTnLst>
                              <p:par>
                                <p:cTn id="8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5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18233" y="1752600"/>
            <a:ext cx="79063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>
                <a:latin typeface="Bandit" pitchFamily="18" charset="0"/>
                <a:ea typeface="Bandit" pitchFamily="18" charset="0"/>
                <a:cs typeface="Bandit" pitchFamily="18" charset="0"/>
              </a:rPr>
              <a:t>Dặn dò</a:t>
            </a:r>
          </a:p>
        </p:txBody>
      </p:sp>
    </p:spTree>
    <p:extLst>
      <p:ext uri="{BB962C8B-B14F-4D97-AF65-F5344CB8AC3E}">
        <p14:creationId xmlns:p14="http://schemas.microsoft.com/office/powerpoint/2010/main" val="1124457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FE4186-D96A-45C3-B1C7-181DAF5728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6D03408-6E37-450A-BA8F-1507DDE126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5354"/>
            <a:ext cx="12161838" cy="6928708"/>
          </a:xfr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CEA1F7E-54BB-4BF8-B3D5-F577B806932C}"/>
              </a:ext>
            </a:extLst>
          </p:cNvPr>
          <p:cNvSpPr/>
          <p:nvPr/>
        </p:nvSpPr>
        <p:spPr>
          <a:xfrm>
            <a:off x="2896396" y="834668"/>
            <a:ext cx="636905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BACC6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Dặn</a:t>
            </a:r>
            <a:r>
              <a:rPr kumimoji="0" lang="en-US" sz="4400" b="1" i="0" u="none" strike="noStrike" kern="1200" cap="none" spc="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BACC6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BACC6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dò</a:t>
            </a:r>
            <a:r>
              <a:rPr kumimoji="0" lang="en-US" sz="4400" b="1" i="0" u="none" strike="noStrike" kern="1200" cap="none" spc="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BACC6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BACC6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kumimoji="0" lang="en-US" sz="4400" b="1" i="0" u="none" strike="noStrike" kern="1200" cap="none" spc="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BACC6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BACC6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tập</a:t>
            </a:r>
            <a:r>
              <a:rPr kumimoji="0" lang="en-US" sz="4400" b="1" i="0" u="none" strike="noStrike" kern="1200" cap="none" spc="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BACC6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BACC6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kumimoji="0" lang="en-US" sz="4400" b="1" i="0" u="none" strike="noStrike" kern="1200" cap="none" spc="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BACC6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b="1" dirty="0" smtClean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BACC6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29</a:t>
            </a:r>
            <a:r>
              <a:rPr kumimoji="0" lang="en-US" sz="4400" b="1" i="0" u="none" strike="noStrike" kern="1200" cap="none" spc="0" normalizeH="0" baseline="0" noProof="0" dirty="0" smtClean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BACC6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/11</a:t>
            </a:r>
            <a:endParaRPr kumimoji="0" lang="en-US" sz="4400" b="1" i="0" u="none" strike="noStrike" kern="1200" cap="none" spc="0" normalizeH="0" baseline="0" noProof="0" dirty="0">
              <a:ln w="13462">
                <a:solidFill>
                  <a:prstClr val="white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bl" rotWithShape="0">
                  <a:srgbClr val="4BACC6"/>
                </a:outerShdw>
              </a:effectLst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94A7B34-030E-4A72-AA9D-FDD90FD2A27B}"/>
              </a:ext>
            </a:extLst>
          </p:cNvPr>
          <p:cNvSpPr txBox="1"/>
          <p:nvPr/>
        </p:nvSpPr>
        <p:spPr>
          <a:xfrm>
            <a:off x="1952546" y="1719424"/>
            <a:ext cx="9601200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 defTabSz="912114">
              <a:buFontTx/>
              <a:buChar char="-"/>
              <a:defRPr/>
            </a:pPr>
            <a:r>
              <a:rPr kumimoji="0" lang="en-US" sz="33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kumimoji="0" lang="en-US" sz="33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51,52</a:t>
            </a:r>
            <a:r>
              <a:rPr kumimoji="0" lang="en-US" sz="33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–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Việt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</a:t>
            </a:r>
            <a:r>
              <a:rPr kumimoji="0" lang="en-US" sz="33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kumimoji="0" lang="en-US" sz="33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v</a:t>
            </a:r>
            <a:r>
              <a:rPr lang="en-US" sz="3300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ở </a:t>
            </a:r>
            <a:r>
              <a:rPr lang="en-US" sz="33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luyện</a:t>
            </a:r>
            <a:r>
              <a:rPr lang="en-US" sz="33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3300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lvl="0" defTabSz="912114">
              <a:defRPr/>
            </a:pPr>
            <a:r>
              <a:rPr lang="en-US" sz="3300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 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51, 52</a:t>
            </a:r>
            <a:r>
              <a:rPr kumimoji="0" lang="en-US" sz="33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ở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vở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Luyện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vở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Tập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kumimoji="0" lang="en-US" sz="33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lvl="0" defTabSz="912114">
              <a:defRPr/>
            </a:pPr>
            <a:r>
              <a:rPr lang="en-US" sz="3300" noProof="0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300" noProof="0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3300" noProof="0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noProof="0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300" noProof="0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51 , 52 </a:t>
            </a:r>
            <a:r>
              <a:rPr lang="en-US" sz="3300" noProof="0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vở</a:t>
            </a:r>
            <a:r>
              <a:rPr lang="en-US" sz="3300" noProof="0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noProof="0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300" noProof="0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noProof="0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tập</a:t>
            </a:r>
            <a:r>
              <a:rPr lang="en-US" sz="3300" noProof="0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noProof="0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3300" noProof="0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noProof="0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việt</a:t>
            </a:r>
            <a:r>
              <a:rPr lang="en-US" sz="3300" noProof="0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noProof="0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trang</a:t>
            </a:r>
            <a:r>
              <a:rPr lang="en-US" sz="3300" noProof="0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46, 47.</a:t>
            </a:r>
          </a:p>
          <a:p>
            <a:pPr lvl="0" defTabSz="912114">
              <a:defRPr/>
            </a:pPr>
            <a:endParaRPr kumimoji="0" lang="en-US" sz="33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7882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8253" y="386334"/>
            <a:ext cx="6085332" cy="6085332"/>
          </a:xfrm>
          <a:prstGeom prst="rect">
            <a:avLst/>
          </a:prstGeom>
        </p:spPr>
      </p:pic>
      <p:pic>
        <p:nvPicPr>
          <p:cNvPr id="3" name="Picture 2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2608" y="5847382"/>
            <a:ext cx="999230" cy="10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08676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2608" y="5847382"/>
            <a:ext cx="999230" cy="10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575469" y="685800"/>
            <a:ext cx="10972800" cy="5439918"/>
          </a:xfrm>
          <a:prstGeom prst="roundRect">
            <a:avLst/>
          </a:prstGeom>
          <a:solidFill>
            <a:srgbClr val="FAE14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Nghỉ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hè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nhà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Hà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đi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Tam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Đảo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Khi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tán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cây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ngọn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cỏ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còn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thiu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thiu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ngủ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Hà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đã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dậy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ngắm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mây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mù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Đến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trưa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trời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như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vào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thu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Mùa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hè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ở Tam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Đảo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quả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là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dễ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chịu</a:t>
            </a:r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577728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2608" y="5847382"/>
            <a:ext cx="999230" cy="10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2F024F9-9683-404A-A617-8BFC9A92789E}"/>
              </a:ext>
            </a:extLst>
          </p:cNvPr>
          <p:cNvSpPr txBox="1"/>
          <p:nvPr/>
        </p:nvSpPr>
        <p:spPr>
          <a:xfrm>
            <a:off x="1889919" y="1752600"/>
            <a:ext cx="9448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6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 </a:t>
            </a:r>
            <a:r>
              <a:rPr lang="en-US" sz="6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6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6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6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chịu</a:t>
            </a:r>
            <a:r>
              <a:rPr lang="en-US" sz="6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khó</a:t>
            </a:r>
            <a:endParaRPr lang="en-US" sz="60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59481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3" b="69259"/>
          <a:stretch/>
        </p:blipFill>
        <p:spPr>
          <a:xfrm>
            <a:off x="73819" y="-333114"/>
            <a:ext cx="12027798" cy="532421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40914" y="-281608"/>
            <a:ext cx="11696009" cy="2200453"/>
          </a:xfrm>
          <a:custGeom>
            <a:avLst/>
            <a:gdLst>
              <a:gd name="connsiteX0" fmla="*/ 0 w 9144000"/>
              <a:gd name="connsiteY0" fmla="*/ 0 h 1373524"/>
              <a:gd name="connsiteX1" fmla="*/ 9144000 w 9144000"/>
              <a:gd name="connsiteY1" fmla="*/ 0 h 1373524"/>
              <a:gd name="connsiteX2" fmla="*/ 9144000 w 9144000"/>
              <a:gd name="connsiteY2" fmla="*/ 1373524 h 1373524"/>
              <a:gd name="connsiteX3" fmla="*/ 0 w 9144000"/>
              <a:gd name="connsiteY3" fmla="*/ 1373524 h 1373524"/>
              <a:gd name="connsiteX4" fmla="*/ 0 w 91440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05000 w 9207500"/>
              <a:gd name="connsiteY3" fmla="*/ 11430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30400 w 9207500"/>
              <a:gd name="connsiteY3" fmla="*/ 10795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098800 w 9207500"/>
              <a:gd name="connsiteY3" fmla="*/ 1181100 h 1373524"/>
              <a:gd name="connsiteX4" fmla="*/ 1930400 w 9207500"/>
              <a:gd name="connsiteY4" fmla="*/ 1079500 h 1373524"/>
              <a:gd name="connsiteX5" fmla="*/ 0 w 9207500"/>
              <a:gd name="connsiteY5" fmla="*/ 992524 h 1373524"/>
              <a:gd name="connsiteX6" fmla="*/ 63500 w 9207500"/>
              <a:gd name="connsiteY6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733800 w 9207500"/>
              <a:gd name="connsiteY3" fmla="*/ 1244600 h 1373524"/>
              <a:gd name="connsiteX4" fmla="*/ 3098800 w 9207500"/>
              <a:gd name="connsiteY4" fmla="*/ 1181100 h 1373524"/>
              <a:gd name="connsiteX5" fmla="*/ 1930400 w 9207500"/>
              <a:gd name="connsiteY5" fmla="*/ 1079500 h 1373524"/>
              <a:gd name="connsiteX6" fmla="*/ 0 w 9207500"/>
              <a:gd name="connsiteY6" fmla="*/ 992524 h 1373524"/>
              <a:gd name="connsiteX7" fmla="*/ 63500 w 9207500"/>
              <a:gd name="connsiteY7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4318000 w 9207500"/>
              <a:gd name="connsiteY3" fmla="*/ 1282700 h 1373524"/>
              <a:gd name="connsiteX4" fmla="*/ 3733800 w 9207500"/>
              <a:gd name="connsiteY4" fmla="*/ 1244600 h 1373524"/>
              <a:gd name="connsiteX5" fmla="*/ 3098800 w 9207500"/>
              <a:gd name="connsiteY5" fmla="*/ 1181100 h 1373524"/>
              <a:gd name="connsiteX6" fmla="*/ 1930400 w 9207500"/>
              <a:gd name="connsiteY6" fmla="*/ 1079500 h 1373524"/>
              <a:gd name="connsiteX7" fmla="*/ 0 w 9207500"/>
              <a:gd name="connsiteY7" fmla="*/ 992524 h 1373524"/>
              <a:gd name="connsiteX8" fmla="*/ 63500 w 9207500"/>
              <a:gd name="connsiteY8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5080000 w 9207500"/>
              <a:gd name="connsiteY3" fmla="*/ 1308100 h 1373524"/>
              <a:gd name="connsiteX4" fmla="*/ 4318000 w 9207500"/>
              <a:gd name="connsiteY4" fmla="*/ 1282700 h 1373524"/>
              <a:gd name="connsiteX5" fmla="*/ 3733800 w 9207500"/>
              <a:gd name="connsiteY5" fmla="*/ 1244600 h 1373524"/>
              <a:gd name="connsiteX6" fmla="*/ 3098800 w 9207500"/>
              <a:gd name="connsiteY6" fmla="*/ 1181100 h 1373524"/>
              <a:gd name="connsiteX7" fmla="*/ 1930400 w 9207500"/>
              <a:gd name="connsiteY7" fmla="*/ 1079500 h 1373524"/>
              <a:gd name="connsiteX8" fmla="*/ 0 w 9207500"/>
              <a:gd name="connsiteY8" fmla="*/ 992524 h 1373524"/>
              <a:gd name="connsiteX9" fmla="*/ 63500 w 9207500"/>
              <a:gd name="connsiteY9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070600 w 9207500"/>
              <a:gd name="connsiteY3" fmla="*/ 1270000 h 1373524"/>
              <a:gd name="connsiteX4" fmla="*/ 5080000 w 9207500"/>
              <a:gd name="connsiteY4" fmla="*/ 1308100 h 1373524"/>
              <a:gd name="connsiteX5" fmla="*/ 4318000 w 9207500"/>
              <a:gd name="connsiteY5" fmla="*/ 1282700 h 1373524"/>
              <a:gd name="connsiteX6" fmla="*/ 3733800 w 9207500"/>
              <a:gd name="connsiteY6" fmla="*/ 1244600 h 1373524"/>
              <a:gd name="connsiteX7" fmla="*/ 3098800 w 9207500"/>
              <a:gd name="connsiteY7" fmla="*/ 1181100 h 1373524"/>
              <a:gd name="connsiteX8" fmla="*/ 1930400 w 9207500"/>
              <a:gd name="connsiteY8" fmla="*/ 1079500 h 1373524"/>
              <a:gd name="connsiteX9" fmla="*/ 0 w 9207500"/>
              <a:gd name="connsiteY9" fmla="*/ 992524 h 1373524"/>
              <a:gd name="connsiteX10" fmla="*/ 63500 w 9207500"/>
              <a:gd name="connsiteY10" fmla="*/ 0 h 1373524"/>
              <a:gd name="connsiteX0" fmla="*/ 63500 w 9207500"/>
              <a:gd name="connsiteY0" fmla="*/ 0 h 1436045"/>
              <a:gd name="connsiteX1" fmla="*/ 9207500 w 9207500"/>
              <a:gd name="connsiteY1" fmla="*/ 0 h 1436045"/>
              <a:gd name="connsiteX2" fmla="*/ 9207500 w 9207500"/>
              <a:gd name="connsiteY2" fmla="*/ 1373524 h 1436045"/>
              <a:gd name="connsiteX3" fmla="*/ 6731000 w 9207500"/>
              <a:gd name="connsiteY3" fmla="*/ 1168400 h 1436045"/>
              <a:gd name="connsiteX4" fmla="*/ 6070600 w 9207500"/>
              <a:gd name="connsiteY4" fmla="*/ 1270000 h 1436045"/>
              <a:gd name="connsiteX5" fmla="*/ 5080000 w 9207500"/>
              <a:gd name="connsiteY5" fmla="*/ 1308100 h 1436045"/>
              <a:gd name="connsiteX6" fmla="*/ 4318000 w 9207500"/>
              <a:gd name="connsiteY6" fmla="*/ 1282700 h 1436045"/>
              <a:gd name="connsiteX7" fmla="*/ 3733800 w 9207500"/>
              <a:gd name="connsiteY7" fmla="*/ 1244600 h 1436045"/>
              <a:gd name="connsiteX8" fmla="*/ 3098800 w 9207500"/>
              <a:gd name="connsiteY8" fmla="*/ 1181100 h 1436045"/>
              <a:gd name="connsiteX9" fmla="*/ 1930400 w 9207500"/>
              <a:gd name="connsiteY9" fmla="*/ 1079500 h 1436045"/>
              <a:gd name="connsiteX10" fmla="*/ 0 w 9207500"/>
              <a:gd name="connsiteY10" fmla="*/ 992524 h 1436045"/>
              <a:gd name="connsiteX11" fmla="*/ 63500 w 9207500"/>
              <a:gd name="connsiteY11" fmla="*/ 0 h 1436045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731000 w 9207500"/>
              <a:gd name="connsiteY3" fmla="*/ 1168400 h 1373524"/>
              <a:gd name="connsiteX4" fmla="*/ 6070600 w 9207500"/>
              <a:gd name="connsiteY4" fmla="*/ 1270000 h 1373524"/>
              <a:gd name="connsiteX5" fmla="*/ 5080000 w 9207500"/>
              <a:gd name="connsiteY5" fmla="*/ 1308100 h 1373524"/>
              <a:gd name="connsiteX6" fmla="*/ 4318000 w 9207500"/>
              <a:gd name="connsiteY6" fmla="*/ 1282700 h 1373524"/>
              <a:gd name="connsiteX7" fmla="*/ 3733800 w 9207500"/>
              <a:gd name="connsiteY7" fmla="*/ 1244600 h 1373524"/>
              <a:gd name="connsiteX8" fmla="*/ 3098800 w 9207500"/>
              <a:gd name="connsiteY8" fmla="*/ 1181100 h 1373524"/>
              <a:gd name="connsiteX9" fmla="*/ 1930400 w 9207500"/>
              <a:gd name="connsiteY9" fmla="*/ 1079500 h 1373524"/>
              <a:gd name="connsiteX10" fmla="*/ 0 w 9207500"/>
              <a:gd name="connsiteY10" fmla="*/ 992524 h 1373524"/>
              <a:gd name="connsiteX11" fmla="*/ 63500 w 9207500"/>
              <a:gd name="connsiteY11" fmla="*/ 0 h 1373524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024326"/>
              <a:gd name="connsiteY0" fmla="*/ 12700 h 1320800"/>
              <a:gd name="connsiteX1" fmla="*/ 8826500 w 9024326"/>
              <a:gd name="connsiteY1" fmla="*/ 0 h 1320800"/>
              <a:gd name="connsiteX2" fmla="*/ 9004300 w 9024326"/>
              <a:gd name="connsiteY2" fmla="*/ 662324 h 1320800"/>
              <a:gd name="connsiteX3" fmla="*/ 6731000 w 9024326"/>
              <a:gd name="connsiteY3" fmla="*/ 1181100 h 1320800"/>
              <a:gd name="connsiteX4" fmla="*/ 6070600 w 9024326"/>
              <a:gd name="connsiteY4" fmla="*/ 1282700 h 1320800"/>
              <a:gd name="connsiteX5" fmla="*/ 5080000 w 9024326"/>
              <a:gd name="connsiteY5" fmla="*/ 1320800 h 1320800"/>
              <a:gd name="connsiteX6" fmla="*/ 4318000 w 9024326"/>
              <a:gd name="connsiteY6" fmla="*/ 1295400 h 1320800"/>
              <a:gd name="connsiteX7" fmla="*/ 3733800 w 9024326"/>
              <a:gd name="connsiteY7" fmla="*/ 1257300 h 1320800"/>
              <a:gd name="connsiteX8" fmla="*/ 3098800 w 9024326"/>
              <a:gd name="connsiteY8" fmla="*/ 1193800 h 1320800"/>
              <a:gd name="connsiteX9" fmla="*/ 1930400 w 9024326"/>
              <a:gd name="connsiteY9" fmla="*/ 1092200 h 1320800"/>
              <a:gd name="connsiteX10" fmla="*/ 0 w 9024326"/>
              <a:gd name="connsiteY10" fmla="*/ 1005224 h 1320800"/>
              <a:gd name="connsiteX11" fmla="*/ 63500 w 9024326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5852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57900 w 8826500"/>
              <a:gd name="connsiteY4" fmla="*/ 12700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30762 w 8793762"/>
              <a:gd name="connsiteY0" fmla="*/ 12700 h 1320800"/>
              <a:gd name="connsiteX1" fmla="*/ 8793762 w 8793762"/>
              <a:gd name="connsiteY1" fmla="*/ 0 h 1320800"/>
              <a:gd name="connsiteX2" fmla="*/ 8450862 w 8793762"/>
              <a:gd name="connsiteY2" fmla="*/ 662324 h 1320800"/>
              <a:gd name="connsiteX3" fmla="*/ 6749062 w 8793762"/>
              <a:gd name="connsiteY3" fmla="*/ 1206500 h 1320800"/>
              <a:gd name="connsiteX4" fmla="*/ 6037862 w 8793762"/>
              <a:gd name="connsiteY4" fmla="*/ 1308100 h 1320800"/>
              <a:gd name="connsiteX5" fmla="*/ 5047262 w 8793762"/>
              <a:gd name="connsiteY5" fmla="*/ 1320800 h 1320800"/>
              <a:gd name="connsiteX6" fmla="*/ 4285262 w 8793762"/>
              <a:gd name="connsiteY6" fmla="*/ 1295400 h 1320800"/>
              <a:gd name="connsiteX7" fmla="*/ 3701062 w 8793762"/>
              <a:gd name="connsiteY7" fmla="*/ 1257300 h 1320800"/>
              <a:gd name="connsiteX8" fmla="*/ 3066062 w 8793762"/>
              <a:gd name="connsiteY8" fmla="*/ 1193800 h 1320800"/>
              <a:gd name="connsiteX9" fmla="*/ 1897662 w 8793762"/>
              <a:gd name="connsiteY9" fmla="*/ 1092200 h 1320800"/>
              <a:gd name="connsiteX10" fmla="*/ 0 w 8793762"/>
              <a:gd name="connsiteY10" fmla="*/ 1195983 h 1320800"/>
              <a:gd name="connsiteX11" fmla="*/ 30762 w 8793762"/>
              <a:gd name="connsiteY11" fmla="*/ 12700 h 1320800"/>
              <a:gd name="connsiteX0" fmla="*/ 30762 w 8793762"/>
              <a:gd name="connsiteY0" fmla="*/ 12700 h 1320800"/>
              <a:gd name="connsiteX1" fmla="*/ 8793762 w 8793762"/>
              <a:gd name="connsiteY1" fmla="*/ 0 h 1320800"/>
              <a:gd name="connsiteX2" fmla="*/ 8450862 w 8793762"/>
              <a:gd name="connsiteY2" fmla="*/ 662324 h 1320800"/>
              <a:gd name="connsiteX3" fmla="*/ 6749062 w 8793762"/>
              <a:gd name="connsiteY3" fmla="*/ 1206500 h 1320800"/>
              <a:gd name="connsiteX4" fmla="*/ 6037862 w 8793762"/>
              <a:gd name="connsiteY4" fmla="*/ 1308100 h 1320800"/>
              <a:gd name="connsiteX5" fmla="*/ 5047262 w 8793762"/>
              <a:gd name="connsiteY5" fmla="*/ 1320800 h 1320800"/>
              <a:gd name="connsiteX6" fmla="*/ 4285262 w 8793762"/>
              <a:gd name="connsiteY6" fmla="*/ 1295400 h 1320800"/>
              <a:gd name="connsiteX7" fmla="*/ 3701062 w 8793762"/>
              <a:gd name="connsiteY7" fmla="*/ 1257300 h 1320800"/>
              <a:gd name="connsiteX8" fmla="*/ 3066062 w 8793762"/>
              <a:gd name="connsiteY8" fmla="*/ 1193800 h 1320800"/>
              <a:gd name="connsiteX9" fmla="*/ 1875837 w 8793762"/>
              <a:gd name="connsiteY9" fmla="*/ 1219373 h 1320800"/>
              <a:gd name="connsiteX10" fmla="*/ 0 w 8793762"/>
              <a:gd name="connsiteY10" fmla="*/ 1195983 h 1320800"/>
              <a:gd name="connsiteX11" fmla="*/ 30762 w 8793762"/>
              <a:gd name="connsiteY11" fmla="*/ 12700 h 1320800"/>
              <a:gd name="connsiteX0" fmla="*/ 30762 w 8793762"/>
              <a:gd name="connsiteY0" fmla="*/ 12700 h 1320973"/>
              <a:gd name="connsiteX1" fmla="*/ 8793762 w 8793762"/>
              <a:gd name="connsiteY1" fmla="*/ 0 h 1320973"/>
              <a:gd name="connsiteX2" fmla="*/ 8450862 w 8793762"/>
              <a:gd name="connsiteY2" fmla="*/ 662324 h 1320973"/>
              <a:gd name="connsiteX3" fmla="*/ 6749062 w 8793762"/>
              <a:gd name="connsiteY3" fmla="*/ 1206500 h 1320973"/>
              <a:gd name="connsiteX4" fmla="*/ 6037862 w 8793762"/>
              <a:gd name="connsiteY4" fmla="*/ 1308100 h 1320973"/>
              <a:gd name="connsiteX5" fmla="*/ 5047262 w 8793762"/>
              <a:gd name="connsiteY5" fmla="*/ 1320800 h 1320973"/>
              <a:gd name="connsiteX6" fmla="*/ 4285262 w 8793762"/>
              <a:gd name="connsiteY6" fmla="*/ 1295400 h 1320973"/>
              <a:gd name="connsiteX7" fmla="*/ 3701062 w 8793762"/>
              <a:gd name="connsiteY7" fmla="*/ 1257300 h 1320973"/>
              <a:gd name="connsiteX8" fmla="*/ 3066062 w 8793762"/>
              <a:gd name="connsiteY8" fmla="*/ 1320973 h 1320973"/>
              <a:gd name="connsiteX9" fmla="*/ 1875837 w 8793762"/>
              <a:gd name="connsiteY9" fmla="*/ 1219373 h 1320973"/>
              <a:gd name="connsiteX10" fmla="*/ 0 w 8793762"/>
              <a:gd name="connsiteY10" fmla="*/ 1195983 h 1320973"/>
              <a:gd name="connsiteX11" fmla="*/ 30762 w 8793762"/>
              <a:gd name="connsiteY11" fmla="*/ 12700 h 1320973"/>
              <a:gd name="connsiteX0" fmla="*/ 30762 w 8793762"/>
              <a:gd name="connsiteY0" fmla="*/ 12700 h 1320973"/>
              <a:gd name="connsiteX1" fmla="*/ 8793762 w 8793762"/>
              <a:gd name="connsiteY1" fmla="*/ 0 h 1320973"/>
              <a:gd name="connsiteX2" fmla="*/ 8450862 w 8793762"/>
              <a:gd name="connsiteY2" fmla="*/ 662324 h 1320973"/>
              <a:gd name="connsiteX3" fmla="*/ 6749062 w 8793762"/>
              <a:gd name="connsiteY3" fmla="*/ 1206500 h 1320973"/>
              <a:gd name="connsiteX4" fmla="*/ 6037862 w 8793762"/>
              <a:gd name="connsiteY4" fmla="*/ 1308100 h 1320973"/>
              <a:gd name="connsiteX5" fmla="*/ 5047262 w 8793762"/>
              <a:gd name="connsiteY5" fmla="*/ 1320800 h 1320973"/>
              <a:gd name="connsiteX6" fmla="*/ 4285262 w 8793762"/>
              <a:gd name="connsiteY6" fmla="*/ 1295400 h 1320973"/>
              <a:gd name="connsiteX7" fmla="*/ 3701062 w 8793762"/>
              <a:gd name="connsiteY7" fmla="*/ 1257300 h 1320973"/>
              <a:gd name="connsiteX8" fmla="*/ 3066062 w 8793762"/>
              <a:gd name="connsiteY8" fmla="*/ 1320973 h 1320973"/>
              <a:gd name="connsiteX9" fmla="*/ 1875837 w 8793762"/>
              <a:gd name="connsiteY9" fmla="*/ 1246625 h 1320973"/>
              <a:gd name="connsiteX10" fmla="*/ 0 w 8793762"/>
              <a:gd name="connsiteY10" fmla="*/ 1195983 h 1320973"/>
              <a:gd name="connsiteX11" fmla="*/ 30762 w 8793762"/>
              <a:gd name="connsiteY11" fmla="*/ 12700 h 1320973"/>
              <a:gd name="connsiteX0" fmla="*/ 30762 w 8793762"/>
              <a:gd name="connsiteY0" fmla="*/ 12700 h 1320973"/>
              <a:gd name="connsiteX1" fmla="*/ 8793762 w 8793762"/>
              <a:gd name="connsiteY1" fmla="*/ 0 h 1320973"/>
              <a:gd name="connsiteX2" fmla="*/ 8450862 w 8793762"/>
              <a:gd name="connsiteY2" fmla="*/ 662324 h 1320973"/>
              <a:gd name="connsiteX3" fmla="*/ 6749062 w 8793762"/>
              <a:gd name="connsiteY3" fmla="*/ 1206500 h 1320973"/>
              <a:gd name="connsiteX4" fmla="*/ 6037862 w 8793762"/>
              <a:gd name="connsiteY4" fmla="*/ 1308100 h 1320973"/>
              <a:gd name="connsiteX5" fmla="*/ 5047262 w 8793762"/>
              <a:gd name="connsiteY5" fmla="*/ 1320800 h 1320973"/>
              <a:gd name="connsiteX6" fmla="*/ 4285262 w 8793762"/>
              <a:gd name="connsiteY6" fmla="*/ 1295400 h 1320973"/>
              <a:gd name="connsiteX7" fmla="*/ 3711975 w 8793762"/>
              <a:gd name="connsiteY7" fmla="*/ 1320887 h 1320973"/>
              <a:gd name="connsiteX8" fmla="*/ 3066062 w 8793762"/>
              <a:gd name="connsiteY8" fmla="*/ 1320973 h 1320973"/>
              <a:gd name="connsiteX9" fmla="*/ 1875837 w 8793762"/>
              <a:gd name="connsiteY9" fmla="*/ 1246625 h 1320973"/>
              <a:gd name="connsiteX10" fmla="*/ 0 w 8793762"/>
              <a:gd name="connsiteY10" fmla="*/ 1195983 h 1320973"/>
              <a:gd name="connsiteX11" fmla="*/ 30762 w 8793762"/>
              <a:gd name="connsiteY11" fmla="*/ 12700 h 1320973"/>
              <a:gd name="connsiteX0" fmla="*/ 30762 w 8793762"/>
              <a:gd name="connsiteY0" fmla="*/ 12700 h 1349903"/>
              <a:gd name="connsiteX1" fmla="*/ 8793762 w 8793762"/>
              <a:gd name="connsiteY1" fmla="*/ 0 h 1349903"/>
              <a:gd name="connsiteX2" fmla="*/ 8450862 w 8793762"/>
              <a:gd name="connsiteY2" fmla="*/ 662324 h 1349903"/>
              <a:gd name="connsiteX3" fmla="*/ 6749062 w 8793762"/>
              <a:gd name="connsiteY3" fmla="*/ 1206500 h 1349903"/>
              <a:gd name="connsiteX4" fmla="*/ 6037862 w 8793762"/>
              <a:gd name="connsiteY4" fmla="*/ 1308100 h 1349903"/>
              <a:gd name="connsiteX5" fmla="*/ 5047262 w 8793762"/>
              <a:gd name="connsiteY5" fmla="*/ 1320800 h 1349903"/>
              <a:gd name="connsiteX6" fmla="*/ 4350739 w 8793762"/>
              <a:gd name="connsiteY6" fmla="*/ 1349903 h 1349903"/>
              <a:gd name="connsiteX7" fmla="*/ 3711975 w 8793762"/>
              <a:gd name="connsiteY7" fmla="*/ 1320887 h 1349903"/>
              <a:gd name="connsiteX8" fmla="*/ 3066062 w 8793762"/>
              <a:gd name="connsiteY8" fmla="*/ 1320973 h 1349903"/>
              <a:gd name="connsiteX9" fmla="*/ 1875837 w 8793762"/>
              <a:gd name="connsiteY9" fmla="*/ 1246625 h 1349903"/>
              <a:gd name="connsiteX10" fmla="*/ 0 w 8793762"/>
              <a:gd name="connsiteY10" fmla="*/ 1195983 h 1349903"/>
              <a:gd name="connsiteX11" fmla="*/ 30762 w 8793762"/>
              <a:gd name="connsiteY11" fmla="*/ 12700 h 1349903"/>
              <a:gd name="connsiteX0" fmla="*/ 30762 w 8793762"/>
              <a:gd name="connsiteY0" fmla="*/ 12700 h 1366306"/>
              <a:gd name="connsiteX1" fmla="*/ 8793762 w 8793762"/>
              <a:gd name="connsiteY1" fmla="*/ 0 h 1366306"/>
              <a:gd name="connsiteX2" fmla="*/ 8450862 w 8793762"/>
              <a:gd name="connsiteY2" fmla="*/ 662324 h 1366306"/>
              <a:gd name="connsiteX3" fmla="*/ 6749062 w 8793762"/>
              <a:gd name="connsiteY3" fmla="*/ 1206500 h 1366306"/>
              <a:gd name="connsiteX4" fmla="*/ 6037862 w 8793762"/>
              <a:gd name="connsiteY4" fmla="*/ 1308100 h 1366306"/>
              <a:gd name="connsiteX5" fmla="*/ 5047262 w 8793762"/>
              <a:gd name="connsiteY5" fmla="*/ 1320800 h 1366306"/>
              <a:gd name="connsiteX6" fmla="*/ 4350739 w 8793762"/>
              <a:gd name="connsiteY6" fmla="*/ 1349903 h 1366306"/>
              <a:gd name="connsiteX7" fmla="*/ 3722888 w 8793762"/>
              <a:gd name="connsiteY7" fmla="*/ 1366306 h 1366306"/>
              <a:gd name="connsiteX8" fmla="*/ 3066062 w 8793762"/>
              <a:gd name="connsiteY8" fmla="*/ 1320973 h 1366306"/>
              <a:gd name="connsiteX9" fmla="*/ 1875837 w 8793762"/>
              <a:gd name="connsiteY9" fmla="*/ 1246625 h 1366306"/>
              <a:gd name="connsiteX10" fmla="*/ 0 w 8793762"/>
              <a:gd name="connsiteY10" fmla="*/ 1195983 h 1366306"/>
              <a:gd name="connsiteX11" fmla="*/ 30762 w 8793762"/>
              <a:gd name="connsiteY11" fmla="*/ 12700 h 1366306"/>
              <a:gd name="connsiteX0" fmla="*/ 30762 w 8793762"/>
              <a:gd name="connsiteY0" fmla="*/ 12700 h 1366306"/>
              <a:gd name="connsiteX1" fmla="*/ 8793762 w 8793762"/>
              <a:gd name="connsiteY1" fmla="*/ 0 h 1366306"/>
              <a:gd name="connsiteX2" fmla="*/ 8450862 w 8793762"/>
              <a:gd name="connsiteY2" fmla="*/ 662324 h 1366306"/>
              <a:gd name="connsiteX3" fmla="*/ 6749062 w 8793762"/>
              <a:gd name="connsiteY3" fmla="*/ 1206500 h 1366306"/>
              <a:gd name="connsiteX4" fmla="*/ 6037862 w 8793762"/>
              <a:gd name="connsiteY4" fmla="*/ 1308100 h 1366306"/>
              <a:gd name="connsiteX5" fmla="*/ 5058175 w 8793762"/>
              <a:gd name="connsiteY5" fmla="*/ 1366219 h 1366306"/>
              <a:gd name="connsiteX6" fmla="*/ 4350739 w 8793762"/>
              <a:gd name="connsiteY6" fmla="*/ 1349903 h 1366306"/>
              <a:gd name="connsiteX7" fmla="*/ 3722888 w 8793762"/>
              <a:gd name="connsiteY7" fmla="*/ 1366306 h 1366306"/>
              <a:gd name="connsiteX8" fmla="*/ 3066062 w 8793762"/>
              <a:gd name="connsiteY8" fmla="*/ 1320973 h 1366306"/>
              <a:gd name="connsiteX9" fmla="*/ 1875837 w 8793762"/>
              <a:gd name="connsiteY9" fmla="*/ 1246625 h 1366306"/>
              <a:gd name="connsiteX10" fmla="*/ 0 w 8793762"/>
              <a:gd name="connsiteY10" fmla="*/ 1195983 h 1366306"/>
              <a:gd name="connsiteX11" fmla="*/ 30762 w 8793762"/>
              <a:gd name="connsiteY11" fmla="*/ 12700 h 1366306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749062 w 8793762"/>
              <a:gd name="connsiteY3" fmla="*/ 1206500 h 1377154"/>
              <a:gd name="connsiteX4" fmla="*/ 6037862 w 8793762"/>
              <a:gd name="connsiteY4" fmla="*/ 1308100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46625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749062 w 8793762"/>
              <a:gd name="connsiteY3" fmla="*/ 1206500 h 1377154"/>
              <a:gd name="connsiteX4" fmla="*/ 6048774 w 8793762"/>
              <a:gd name="connsiteY4" fmla="*/ 1335352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46625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956403 w 8793762"/>
              <a:gd name="connsiteY3" fmla="*/ 1197417 h 1377154"/>
              <a:gd name="connsiteX4" fmla="*/ 6048774 w 8793762"/>
              <a:gd name="connsiteY4" fmla="*/ 1335352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46625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956403 w 8793762"/>
              <a:gd name="connsiteY3" fmla="*/ 1197417 h 1377154"/>
              <a:gd name="connsiteX4" fmla="*/ 6048774 w 8793762"/>
              <a:gd name="connsiteY4" fmla="*/ 1335352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46625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956403 w 8793762"/>
              <a:gd name="connsiteY3" fmla="*/ 1197417 h 1377154"/>
              <a:gd name="connsiteX4" fmla="*/ 6048774 w 8793762"/>
              <a:gd name="connsiteY4" fmla="*/ 1335352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73876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793762" h="1377154">
                <a:moveTo>
                  <a:pt x="30762" y="12700"/>
                </a:moveTo>
                <a:lnTo>
                  <a:pt x="8793762" y="0"/>
                </a:lnTo>
                <a:cubicBezTo>
                  <a:pt x="8726029" y="216541"/>
                  <a:pt x="8757088" y="462755"/>
                  <a:pt x="8450862" y="662324"/>
                </a:cubicBezTo>
                <a:cubicBezTo>
                  <a:pt x="8144636" y="861893"/>
                  <a:pt x="7364004" y="1115428"/>
                  <a:pt x="6956403" y="1197417"/>
                </a:cubicBezTo>
                <a:cubicBezTo>
                  <a:pt x="6534229" y="1282337"/>
                  <a:pt x="6313357" y="1305719"/>
                  <a:pt x="6048774" y="1335352"/>
                </a:cubicBezTo>
                <a:lnTo>
                  <a:pt x="5058175" y="1366219"/>
                </a:lnTo>
                <a:lnTo>
                  <a:pt x="4350739" y="1377154"/>
                </a:lnTo>
                <a:lnTo>
                  <a:pt x="3722888" y="1366306"/>
                </a:lnTo>
                <a:lnTo>
                  <a:pt x="3066062" y="1320973"/>
                </a:lnTo>
                <a:lnTo>
                  <a:pt x="1875837" y="1273876"/>
                </a:lnTo>
                <a:lnTo>
                  <a:pt x="0" y="1195983"/>
                </a:lnTo>
                <a:lnTo>
                  <a:pt x="30762" y="12700"/>
                </a:lnTo>
                <a:close/>
              </a:path>
            </a:pathLst>
          </a:custGeom>
          <a:solidFill>
            <a:srgbClr val="BD19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25" tIns="60862" rIns="121725" bIns="60862" spcCol="0" rtlCol="0" anchor="ctr"/>
          <a:lstStyle/>
          <a:p>
            <a:pPr algn="ctr"/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812" y="-16933"/>
            <a:ext cx="2203358" cy="2227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171213" y="32012"/>
            <a:ext cx="1127504" cy="697627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3700" b="1">
                <a:solidFill>
                  <a:schemeClr val="bg1"/>
                </a:solidFill>
                <a:latin typeface="Arrus-Black" pitchFamily="18" charset="0"/>
                <a:ea typeface="Arrus-Black" pitchFamily="18" charset="0"/>
                <a:cs typeface="Arrus-Black" pitchFamily="18" charset="0"/>
              </a:rPr>
              <a:t>Bài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15111" y="481571"/>
            <a:ext cx="1127504" cy="943848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5300" b="1">
                <a:solidFill>
                  <a:srgbClr val="BD196F"/>
                </a:solidFill>
                <a:latin typeface=".VnCooper" pitchFamily="34" charset="0"/>
                <a:ea typeface="Arial-Rounded" pitchFamily="34" charset="0"/>
                <a:cs typeface="Arial-Rounded" pitchFamily="34" charset="0"/>
              </a:rPr>
              <a:t>46</a:t>
            </a:r>
          </a:p>
        </p:txBody>
      </p:sp>
      <p:grpSp>
        <p:nvGrpSpPr>
          <p:cNvPr id="29" name="Group 28"/>
          <p:cNvGrpSpPr/>
          <p:nvPr/>
        </p:nvGrpSpPr>
        <p:grpSpPr>
          <a:xfrm>
            <a:off x="-65406" y="5264723"/>
            <a:ext cx="12246294" cy="1501088"/>
            <a:chOff x="695008" y="5406302"/>
            <a:chExt cx="10717370" cy="1501088"/>
          </a:xfrm>
        </p:grpSpPr>
        <p:sp>
          <p:nvSpPr>
            <p:cNvPr id="34" name="Title 1"/>
            <p:cNvSpPr txBox="1">
              <a:spLocks/>
            </p:cNvSpPr>
            <p:nvPr/>
          </p:nvSpPr>
          <p:spPr>
            <a:xfrm>
              <a:off x="695008" y="5406302"/>
              <a:ext cx="10717370" cy="1501088"/>
            </a:xfrm>
            <a:prstGeom prst="rect">
              <a:avLst/>
            </a:prstGeom>
          </p:spPr>
          <p:txBody>
            <a:bodyPr vert="horz" lIns="91294" tIns="45647" rIns="91294" bIns="45647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120000"/>
                </a:lnSpc>
              </a:pPr>
              <a:r>
                <a:rPr lang="en-US" sz="5000" b="1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Tây Bắc có ruộng bậc thang, có thác nước.</a:t>
              </a:r>
            </a:p>
          </p:txBody>
        </p:sp>
        <p:sp>
          <p:nvSpPr>
            <p:cNvPr id="35" name="Title 1"/>
            <p:cNvSpPr txBox="1">
              <a:spLocks/>
            </p:cNvSpPr>
            <p:nvPr/>
          </p:nvSpPr>
          <p:spPr>
            <a:xfrm>
              <a:off x="1736318" y="5406302"/>
              <a:ext cx="1833736" cy="1501088"/>
            </a:xfrm>
            <a:prstGeom prst="rect">
              <a:avLst/>
            </a:prstGeom>
          </p:spPr>
          <p:txBody>
            <a:bodyPr vert="horz" lIns="91294" tIns="45647" rIns="91294" bIns="45647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120000"/>
                </a:lnSpc>
              </a:pPr>
              <a:r>
                <a:rPr lang="en-US" sz="5000" b="1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ăc</a:t>
              </a:r>
            </a:p>
          </p:txBody>
        </p:sp>
        <p:sp>
          <p:nvSpPr>
            <p:cNvPr id="15" name="Title 1"/>
            <p:cNvSpPr txBox="1">
              <a:spLocks/>
            </p:cNvSpPr>
            <p:nvPr/>
          </p:nvSpPr>
          <p:spPr>
            <a:xfrm>
              <a:off x="8317015" y="5406302"/>
              <a:ext cx="1833736" cy="1501088"/>
            </a:xfrm>
            <a:prstGeom prst="rect">
              <a:avLst/>
            </a:prstGeom>
          </p:spPr>
          <p:txBody>
            <a:bodyPr vert="horz" lIns="91294" tIns="45647" rIns="91294" bIns="45647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120000"/>
                </a:lnSpc>
              </a:pPr>
              <a:r>
                <a:rPr lang="en-US" sz="5000" b="1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ac</a:t>
              </a:r>
            </a:p>
          </p:txBody>
        </p:sp>
        <p:sp>
          <p:nvSpPr>
            <p:cNvPr id="17" name="Title 1"/>
            <p:cNvSpPr txBox="1">
              <a:spLocks/>
            </p:cNvSpPr>
            <p:nvPr/>
          </p:nvSpPr>
          <p:spPr>
            <a:xfrm>
              <a:off x="4916761" y="5406302"/>
              <a:ext cx="1833736" cy="1501088"/>
            </a:xfrm>
            <a:prstGeom prst="rect">
              <a:avLst/>
            </a:prstGeom>
          </p:spPr>
          <p:txBody>
            <a:bodyPr vert="horz" lIns="91294" tIns="45647" rIns="91294" bIns="45647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120000"/>
                </a:lnSpc>
              </a:pPr>
              <a:r>
                <a:rPr lang="en-US" sz="5000" b="1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âc</a:t>
              </a:r>
            </a:p>
          </p:txBody>
        </p:sp>
      </p:grpSp>
      <p:sp>
        <p:nvSpPr>
          <p:cNvPr id="5" name="Title 1"/>
          <p:cNvSpPr txBox="1">
            <a:spLocks/>
          </p:cNvSpPr>
          <p:nvPr/>
        </p:nvSpPr>
        <p:spPr>
          <a:xfrm>
            <a:off x="823119" y="-53288"/>
            <a:ext cx="10717370" cy="150108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n-US" sz="8800" b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 ac  ăc  âc</a:t>
            </a:r>
          </a:p>
        </p:txBody>
      </p:sp>
      <p:pic>
        <p:nvPicPr>
          <p:cNvPr id="1026" name="Picture 2" descr="Du lịch Tây Bắc tháng 3 có gì đẹp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79"/>
          <a:stretch/>
        </p:blipFill>
        <p:spPr bwMode="auto">
          <a:xfrm>
            <a:off x="3011306" y="1976630"/>
            <a:ext cx="6665225" cy="3439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6 con thác đẹp như mơ nơi núi rừng Tây Bắc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5090" y="1908514"/>
            <a:ext cx="5341527" cy="3575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7" name="Group 26"/>
          <p:cNvGrpSpPr/>
          <p:nvPr/>
        </p:nvGrpSpPr>
        <p:grpSpPr>
          <a:xfrm>
            <a:off x="574823" y="1937273"/>
            <a:ext cx="3448696" cy="941185"/>
            <a:chOff x="63500" y="1429216"/>
            <a:chExt cx="2592937" cy="705889"/>
          </a:xfrm>
        </p:grpSpPr>
        <p:sp>
          <p:nvSpPr>
            <p:cNvPr id="4" name="Rounded Rectangle 3"/>
            <p:cNvSpPr/>
            <p:nvPr/>
          </p:nvSpPr>
          <p:spPr>
            <a:xfrm>
              <a:off x="384358" y="1429216"/>
              <a:ext cx="2272079" cy="705889"/>
            </a:xfrm>
            <a:prstGeom prst="roundRect">
              <a:avLst/>
            </a:prstGeom>
            <a:solidFill>
              <a:srgbClr val="BD19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7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Nhận biết</a:t>
              </a:r>
            </a:p>
          </p:txBody>
        </p:sp>
        <p:sp>
          <p:nvSpPr>
            <p:cNvPr id="3" name="Oval 2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3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33710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2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3046965" y="1524000"/>
            <a:ext cx="1754932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ac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924431" y="2729584"/>
            <a:ext cx="2123468" cy="1270916"/>
          </a:xfrm>
          <a:prstGeom prst="rect">
            <a:avLst/>
          </a:prstGeom>
          <a:solidFill>
            <a:srgbClr val="F7D1EF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</a:t>
            </a:r>
            <a:endParaRPr lang="en-US" sz="88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6121244" y="2729584"/>
            <a:ext cx="2123468" cy="1270916"/>
          </a:xfrm>
          <a:prstGeom prst="rect">
            <a:avLst/>
          </a:prstGeom>
          <a:solidFill>
            <a:srgbClr val="F7D1EF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ac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3925738" y="4063085"/>
            <a:ext cx="4295089" cy="1270915"/>
          </a:xfrm>
          <a:prstGeom prst="rect">
            <a:avLst/>
          </a:prstGeom>
          <a:solidFill>
            <a:srgbClr val="F7D1EF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</a:t>
            </a:r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ac</a:t>
            </a:r>
          </a:p>
        </p:txBody>
      </p:sp>
      <p:grpSp>
        <p:nvGrpSpPr>
          <p:cNvPr id="34" name="Group 33"/>
          <p:cNvGrpSpPr/>
          <p:nvPr/>
        </p:nvGrpSpPr>
        <p:grpSpPr>
          <a:xfrm>
            <a:off x="215396" y="203422"/>
            <a:ext cx="2621250" cy="941185"/>
            <a:chOff x="63500" y="1429216"/>
            <a:chExt cx="1970813" cy="705889"/>
          </a:xfrm>
        </p:grpSpPr>
        <p:sp>
          <p:nvSpPr>
            <p:cNvPr id="35" name="Rounded Rectangle 34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</a:p>
          </p:txBody>
        </p:sp>
        <p:sp>
          <p:nvSpPr>
            <p:cNvPr id="36" name="Oval 35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3</a:t>
              </a:r>
            </a:p>
          </p:txBody>
        </p:sp>
      </p:grpSp>
      <p:sp>
        <p:nvSpPr>
          <p:cNvPr id="24" name="Title 1"/>
          <p:cNvSpPr txBox="1">
            <a:spLocks/>
          </p:cNvSpPr>
          <p:nvPr/>
        </p:nvSpPr>
        <p:spPr>
          <a:xfrm>
            <a:off x="5253838" y="1524000"/>
            <a:ext cx="1754932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ăc</a:t>
            </a:r>
            <a:endParaRPr lang="en-US" sz="88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7739235" y="1524000"/>
            <a:ext cx="1754932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âc</a:t>
            </a:r>
            <a:endParaRPr lang="en-US" sz="88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5421772" y="4383189"/>
            <a:ext cx="2018038" cy="937203"/>
          </a:xfrm>
          <a:prstGeom prst="rect">
            <a:avLst/>
          </a:prstGeom>
          <a:noFill/>
        </p:spPr>
        <p:txBody>
          <a:bodyPr vert="horz" lIns="40487" tIns="20243" rIns="40487" bIns="2024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latin typeface="Arial-Rounded"/>
                <a:ea typeface="Arial-Rounded"/>
                <a:cs typeface="Arial-Rounded"/>
              </a:rPr>
              <a:t>́</a:t>
            </a:r>
            <a:endParaRPr lang="en-US" sz="8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758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  <p:bldP spid="9" grpId="0" animBg="1"/>
      <p:bldP spid="10" grpId="0" animBg="1"/>
      <p:bldP spid="24" grpId="0"/>
      <p:bldP spid="26" grpId="0"/>
      <p:bldP spid="1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2608</TotalTime>
  <Words>393</Words>
  <Application>Microsoft Office PowerPoint</Application>
  <PresentationFormat>Custom</PresentationFormat>
  <Paragraphs>191</Paragraphs>
  <Slides>49</Slides>
  <Notes>18</Notes>
  <HiddenSlides>0</HiddenSlides>
  <MMClips>5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62" baseType="lpstr">
      <vt:lpstr>.VnArial</vt:lpstr>
      <vt:lpstr>.VnCooper</vt:lpstr>
      <vt:lpstr>Arial</vt:lpstr>
      <vt:lpstr>Arial Rounded MT Bold</vt:lpstr>
      <vt:lpstr>Arial-Rounded</vt:lpstr>
      <vt:lpstr>Arrus-Black</vt:lpstr>
      <vt:lpstr>AvantGarde</vt:lpstr>
      <vt:lpstr>Bandit</vt:lpstr>
      <vt:lpstr>Calibri</vt:lpstr>
      <vt:lpstr>DomCasual</vt:lpstr>
      <vt:lpstr>HP001 4 hàng</vt:lpstr>
      <vt:lpstr>HP001 4H</vt:lpstr>
      <vt:lpstr>Office Theme</vt:lpstr>
      <vt:lpstr>TIẾNG VIỆT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Admin</cp:lastModifiedBy>
  <cp:revision>347</cp:revision>
  <dcterms:created xsi:type="dcterms:W3CDTF">2021-05-08T14:00:55Z</dcterms:created>
  <dcterms:modified xsi:type="dcterms:W3CDTF">2021-11-29T04:14:38Z</dcterms:modified>
</cp:coreProperties>
</file>