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2"/>
  </p:notesMasterIdLst>
  <p:sldIdLst>
    <p:sldId id="353" r:id="rId3"/>
    <p:sldId id="358" r:id="rId4"/>
    <p:sldId id="257" r:id="rId5"/>
    <p:sldId id="356" r:id="rId6"/>
    <p:sldId id="357" r:id="rId7"/>
    <p:sldId id="259" r:id="rId8"/>
    <p:sldId id="260" r:id="rId9"/>
    <p:sldId id="324" r:id="rId10"/>
    <p:sldId id="336" r:id="rId11"/>
    <p:sldId id="263" r:id="rId12"/>
    <p:sldId id="282" r:id="rId13"/>
    <p:sldId id="283" r:id="rId14"/>
    <p:sldId id="284" r:id="rId15"/>
    <p:sldId id="264" r:id="rId16"/>
    <p:sldId id="265" r:id="rId17"/>
    <p:sldId id="272" r:id="rId18"/>
    <p:sldId id="338" r:id="rId19"/>
    <p:sldId id="341" r:id="rId20"/>
    <p:sldId id="339" r:id="rId21"/>
    <p:sldId id="340" r:id="rId22"/>
    <p:sldId id="326" r:id="rId23"/>
    <p:sldId id="274" r:id="rId24"/>
    <p:sldId id="262" r:id="rId25"/>
    <p:sldId id="349" r:id="rId26"/>
    <p:sldId id="266" r:id="rId27"/>
    <p:sldId id="267" r:id="rId28"/>
    <p:sldId id="350" r:id="rId29"/>
    <p:sldId id="317" r:id="rId30"/>
    <p:sldId id="319" r:id="rId31"/>
    <p:sldId id="351" r:id="rId32"/>
    <p:sldId id="318" r:id="rId33"/>
    <p:sldId id="320" r:id="rId34"/>
    <p:sldId id="352" r:id="rId35"/>
    <p:sldId id="279" r:id="rId36"/>
    <p:sldId id="286" r:id="rId37"/>
    <p:sldId id="314" r:id="rId38"/>
    <p:sldId id="275" r:id="rId39"/>
    <p:sldId id="354" r:id="rId40"/>
    <p:sldId id="355" r:id="rId41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  <a:srgbClr val="0FB978"/>
    <a:srgbClr val="FBDDED"/>
    <a:srgbClr val="BD196F"/>
    <a:srgbClr val="006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83" autoAdjust="0"/>
  </p:normalViewPr>
  <p:slideViewPr>
    <p:cSldViewPr>
      <p:cViewPr varScale="1">
        <p:scale>
          <a:sx n="69" d="100"/>
          <a:sy n="69" d="100"/>
        </p:scale>
        <p:origin x="762" y="84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102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435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7AB927-42BB-4505-9EDE-3A59CF2143B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495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chú</a:t>
            </a:r>
            <a:r>
              <a:rPr lang="en-US" baseline="0" dirty="0" smtClean="0"/>
              <a:t> ý minh </a:t>
            </a:r>
            <a:r>
              <a:rPr lang="en-US" baseline="0" dirty="0" err="1" smtClean="0"/>
              <a:t>hoạ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lẫy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HS </a:t>
            </a:r>
            <a:r>
              <a:rPr lang="en-US" baseline="0" dirty="0" err="1" smtClean="0"/>
              <a:t>hiểu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bằng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việc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lẫy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Hay còn</a:t>
            </a:r>
            <a:r>
              <a:rPr lang="en-US" baseline="0" smtClean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</a:t>
            </a:r>
            <a:r>
              <a:rPr lang="en-US" baseline="0" smtClean="0"/>
              <a:t> c</a:t>
            </a:r>
            <a:r>
              <a:rPr lang="en-US" smtClean="0"/>
              <a:t>hú</a:t>
            </a:r>
            <a:r>
              <a:rPr lang="en-US" baseline="0" smtClean="0"/>
              <a:t> ý HD cho HS hiểu ý nghĩa của dấu ngoặc kép.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6745" y="5645930"/>
            <a:ext cx="613667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52642" y="427685"/>
            <a:ext cx="402470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0976848" y="1043374"/>
            <a:ext cx="230225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49530" y="6264684"/>
            <a:ext cx="16454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68319" y="6181469"/>
            <a:ext cx="120171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5337" y="5192332"/>
            <a:ext cx="230225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3568" y="1491606"/>
            <a:ext cx="9843075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71166" y="4047629"/>
            <a:ext cx="2295695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4401" y="3608290"/>
            <a:ext cx="2198703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299777" y="6418001"/>
            <a:ext cx="26497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0531" y="5626806"/>
            <a:ext cx="9297181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2195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1985" y="3588081"/>
            <a:ext cx="259301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23388" y="1572169"/>
            <a:ext cx="3716232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20141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0036" y="1522375"/>
            <a:ext cx="4506854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53565" y="3622312"/>
            <a:ext cx="130645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867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07052" y="1557580"/>
            <a:ext cx="474032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471" dirty="0">
              <a:solidFill>
                <a:srgbClr val="002060"/>
              </a:solidFill>
              <a:latin typeface="UTM Cookies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199020" y="3950454"/>
            <a:ext cx="1968981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442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265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=""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=""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=""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=""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=""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=""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36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6745" y="5645930"/>
            <a:ext cx="613667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52642" y="427685"/>
            <a:ext cx="402470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0976848" y="1043374"/>
            <a:ext cx="230225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49530" y="6264684"/>
            <a:ext cx="16454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68319" y="6181469"/>
            <a:ext cx="120171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5337" y="5192332"/>
            <a:ext cx="230225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3568" y="1491606"/>
            <a:ext cx="9843075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71166" y="4047629"/>
            <a:ext cx="2295695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4401" y="3608290"/>
            <a:ext cx="2198703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299777" y="6418001"/>
            <a:ext cx="26497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0531" y="5626806"/>
            <a:ext cx="9297181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238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1985" y="3588081"/>
            <a:ext cx="259301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23388" y="1572169"/>
            <a:ext cx="3716232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2183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53565" y="3622312"/>
            <a:ext cx="130645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0036" y="1522375"/>
            <a:ext cx="4506854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5774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199020" y="3950454"/>
            <a:ext cx="1968981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33708" y="1503379"/>
            <a:ext cx="471651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002060"/>
                </a:solidFill>
                <a:latin typeface="UTM Cookie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55436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2325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7167" y="219520"/>
            <a:ext cx="12134670" cy="6418963"/>
            <a:chOff x="125465" y="219519"/>
            <a:chExt cx="8923440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125465" y="219519"/>
              <a:ext cx="8923440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88575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6745" y="5645930"/>
            <a:ext cx="613667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52642" y="427685"/>
            <a:ext cx="402470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0976848" y="1043374"/>
            <a:ext cx="230225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49530" y="6264684"/>
            <a:ext cx="16454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68319" y="6181469"/>
            <a:ext cx="120171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5337" y="5192332"/>
            <a:ext cx="230225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3568" y="1491606"/>
            <a:ext cx="9843075" cy="4773077"/>
            <a:chOff x="623255" y="927125"/>
            <a:chExt cx="7691377" cy="3871900"/>
          </a:xfrm>
          <a:solidFill>
            <a:srgbClr val="ACD868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71166" y="4047629"/>
            <a:ext cx="2295695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4401" y="3608290"/>
            <a:ext cx="2198703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299777" y="6418001"/>
            <a:ext cx="26497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0531" y="5626806"/>
            <a:ext cx="9297181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518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1985" y="3588081"/>
            <a:ext cx="259301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23388" y="1572169"/>
            <a:ext cx="3716232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6858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53565" y="3622312"/>
            <a:ext cx="130645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0036" y="1522375"/>
            <a:ext cx="4506854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6054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199020" y="3950454"/>
            <a:ext cx="1968981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595310" y="1596480"/>
            <a:ext cx="474032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471" dirty="0">
              <a:solidFill>
                <a:srgbClr val="002060"/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357401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105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6745" y="5645930"/>
            <a:ext cx="613667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52642" y="427685"/>
            <a:ext cx="402470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0976848" y="1043374"/>
            <a:ext cx="230225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49530" y="6264684"/>
            <a:ext cx="16454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68319" y="6181469"/>
            <a:ext cx="120171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5337" y="5192332"/>
            <a:ext cx="230225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3568" y="1491606"/>
            <a:ext cx="9843075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71166" y="4047629"/>
            <a:ext cx="2295695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4401" y="3608290"/>
            <a:ext cx="2198703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299777" y="6418001"/>
            <a:ext cx="26497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0531" y="5626806"/>
            <a:ext cx="9297181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869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1985" y="3588081"/>
            <a:ext cx="259301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23388" y="1572169"/>
            <a:ext cx="3716232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01384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53565" y="3622312"/>
            <a:ext cx="130645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0036" y="1522375"/>
            <a:ext cx="4506854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3858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199020" y="3950454"/>
            <a:ext cx="1968981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96395" y="1647225"/>
            <a:ext cx="447378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471" dirty="0">
              <a:solidFill>
                <a:srgbClr val="002060"/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342620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2797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6745" y="5645930"/>
            <a:ext cx="613667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52642" y="427685"/>
            <a:ext cx="402470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0976848" y="1043374"/>
            <a:ext cx="230225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49530" y="6264684"/>
            <a:ext cx="16454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68319" y="6181469"/>
            <a:ext cx="120171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5337" y="5192332"/>
            <a:ext cx="230225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3568" y="1491606"/>
            <a:ext cx="9843075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71166" y="4047629"/>
            <a:ext cx="2295695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4401" y="3608290"/>
            <a:ext cx="2198703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 sz="1795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299777" y="6418001"/>
            <a:ext cx="26497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0531" y="5626806"/>
            <a:ext cx="9297181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590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1985" y="3588081"/>
            <a:ext cx="259301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23388" y="1572169"/>
            <a:ext cx="3716232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18399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53565" y="3622312"/>
            <a:ext cx="130645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0036" y="1522375"/>
            <a:ext cx="4506854" cy="538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63146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83814" y="1090110"/>
            <a:ext cx="553630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04094" y="772938"/>
            <a:ext cx="1280854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19256" y="1030860"/>
            <a:ext cx="1546974" cy="110679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499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199020" y="3950454"/>
            <a:ext cx="1968981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27627" y="1581350"/>
            <a:ext cx="44317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34980" y="5038642"/>
            <a:ext cx="290654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51892" y="714861"/>
            <a:ext cx="166263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3118" y="3597776"/>
            <a:ext cx="118830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22393" y="3888530"/>
            <a:ext cx="86785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1641" y="5541496"/>
            <a:ext cx="166263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72089" y="1468552"/>
            <a:ext cx="450366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471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471" dirty="0">
              <a:solidFill>
                <a:srgbClr val="002060"/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123342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4915" y="219520"/>
            <a:ext cx="1158450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795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795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4541" y="882176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99906" y="906827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3529" y="989423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3600" y="94752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094" y="917946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3353" y="1496055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8718" y="1520706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341" y="1603302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2412" y="156140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99906" y="1531825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2165" y="2109934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7530" y="2134585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153" y="2217181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1224" y="217528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8718" y="2145704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0977" y="2723813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342" y="2748464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19965" y="2831060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0036" y="278915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7530" y="2759583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59789" y="3337692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154" y="3362343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8777" y="3444939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18848" y="340303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342" y="3373462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8601" y="3951571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3966" y="3976222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7589" y="4058818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7660" y="401691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154" y="3987341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7413" y="4565450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2778" y="4590101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401" y="4672697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6472" y="463079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3966" y="4601220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6225" y="5179329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1590" y="5203980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213" y="5286576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5284" y="524467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2778" y="5215099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5037" y="5793208"/>
            <a:ext cx="109643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402" y="5817859"/>
            <a:ext cx="448262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025" y="5900455"/>
            <a:ext cx="45606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4095" y="5858554"/>
            <a:ext cx="45606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1590" y="5828978"/>
            <a:ext cx="446618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199" tIns="91199" rIns="91199" bIns="91199" anchor="ctr" anchorCtr="0">
            <a:noAutofit/>
          </a:bodyPr>
          <a:lstStyle/>
          <a:p>
            <a:endParaRPr sz="1795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4569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/>
                </a:solidFill>
              </a:rPr>
              <a:pPr/>
              <a:t>11/10/2021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577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/>
                </a:solidFill>
              </a:rPr>
              <a:pPr/>
              <a:t>11/10/2021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3639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/>
                </a:solidFill>
              </a:rPr>
              <a:pPr/>
              <a:t>11/10/2021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566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38477" y="6492875"/>
            <a:ext cx="160895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798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99808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32.pn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519" y="0"/>
            <a:ext cx="10337562" cy="1470025"/>
          </a:xfrm>
        </p:spPr>
        <p:txBody>
          <a:bodyPr/>
          <a:lstStyle/>
          <a:p>
            <a:r>
              <a:rPr lang="en-US" dirty="0" err="1" smtClean="0"/>
              <a:t>Luyện</a:t>
            </a:r>
            <a:r>
              <a:rPr lang="en-US" dirty="0" smtClean="0"/>
              <a:t> </a:t>
            </a:r>
            <a:r>
              <a:rPr lang="en-US" dirty="0" err="1" smtClean="0"/>
              <a:t>đọc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7249" y="1016168"/>
            <a:ext cx="32678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/>
              <a:t>x</a:t>
            </a:r>
            <a:r>
              <a:rPr lang="en-US" sz="6000" dirty="0" err="1" smtClean="0"/>
              <a:t>em</a:t>
            </a:r>
            <a:r>
              <a:rPr lang="en-US" sz="6000" dirty="0" smtClean="0"/>
              <a:t> </a:t>
            </a:r>
            <a:r>
              <a:rPr lang="en-US" sz="6000" dirty="0" err="1" smtClean="0"/>
              <a:t>phim</a:t>
            </a:r>
            <a:endParaRPr lang="en-US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639928" y="1918900"/>
            <a:ext cx="29306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/>
              <a:t>g</a:t>
            </a:r>
            <a:r>
              <a:rPr lang="en-US" sz="6000" dirty="0" err="1" smtClean="0"/>
              <a:t>hế</a:t>
            </a:r>
            <a:r>
              <a:rPr lang="en-US" sz="6000" dirty="0" smtClean="0"/>
              <a:t> </a:t>
            </a:r>
            <a:r>
              <a:rPr lang="en-US" sz="6000" dirty="0" err="1" smtClean="0"/>
              <a:t>đệm</a:t>
            </a:r>
            <a:endParaRPr lang="en-US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639928" y="2915969"/>
            <a:ext cx="36872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/>
              <a:t>c</a:t>
            </a:r>
            <a:r>
              <a:rPr lang="en-US" sz="6000" dirty="0" err="1" smtClean="0"/>
              <a:t>hùm</a:t>
            </a:r>
            <a:r>
              <a:rPr lang="en-US" sz="6000" dirty="0" smtClean="0"/>
              <a:t> </a:t>
            </a:r>
            <a:r>
              <a:rPr lang="en-US" sz="6000" dirty="0" err="1" smtClean="0"/>
              <a:t>nhãn</a:t>
            </a:r>
            <a:endParaRPr lang="en-US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5014119" y="1016168"/>
            <a:ext cx="28721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</a:rPr>
              <a:t>q</a:t>
            </a:r>
            <a:r>
              <a:rPr lang="en-US" sz="6000" dirty="0" err="1" smtClean="0">
                <a:solidFill>
                  <a:srgbClr val="FF0000"/>
                </a:solidFill>
              </a:rPr>
              <a:t>ue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kem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14119" y="1951500"/>
            <a:ext cx="33570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</a:rPr>
              <a:t>mắm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nêm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7919" y="2915970"/>
            <a:ext cx="30764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solidFill>
                  <a:srgbClr val="FF0000"/>
                </a:solidFill>
              </a:rPr>
              <a:t>đàn chim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00319" y="1062334"/>
            <a:ext cx="30513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00B0F0"/>
                </a:solidFill>
              </a:rPr>
              <a:t>t</a:t>
            </a:r>
            <a:r>
              <a:rPr lang="en-US" sz="6000" smtClean="0">
                <a:solidFill>
                  <a:srgbClr val="00B0F0"/>
                </a:solidFill>
              </a:rPr>
              <a:t>ôm hùm</a:t>
            </a:r>
            <a:endParaRPr lang="en-US" sz="6000">
              <a:solidFill>
                <a:srgbClr val="00B0F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13373" y="2041598"/>
            <a:ext cx="27306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00B0F0"/>
                </a:solidFill>
              </a:rPr>
              <a:t>t</a:t>
            </a:r>
            <a:r>
              <a:rPr lang="en-US" sz="6000" smtClean="0">
                <a:solidFill>
                  <a:srgbClr val="00B0F0"/>
                </a:solidFill>
              </a:rPr>
              <a:t>rốn tìm</a:t>
            </a:r>
            <a:endParaRPr lang="en-US" sz="6000">
              <a:solidFill>
                <a:srgbClr val="00B0F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53348" y="2979836"/>
            <a:ext cx="308610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00B0F0"/>
                </a:solidFill>
              </a:rPr>
              <a:t>c</a:t>
            </a:r>
            <a:r>
              <a:rPr lang="en-US" sz="6000" smtClean="0">
                <a:solidFill>
                  <a:srgbClr val="00B0F0"/>
                </a:solidFill>
              </a:rPr>
              <a:t>on nhím</a:t>
            </a:r>
            <a:endParaRPr lang="en-US" sz="6000">
              <a:solidFill>
                <a:srgbClr val="00B0F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6131" y="4191000"/>
            <a:ext cx="793678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00B050"/>
                </a:solidFill>
              </a:rPr>
              <a:t>- Nam </a:t>
            </a:r>
            <a:r>
              <a:rPr lang="en-US" sz="6600" dirty="0" err="1" smtClean="0">
                <a:solidFill>
                  <a:srgbClr val="00B050"/>
                </a:solidFill>
              </a:rPr>
              <a:t>tìm</a:t>
            </a:r>
            <a:r>
              <a:rPr lang="en-US" sz="6600" dirty="0" smtClean="0">
                <a:solidFill>
                  <a:srgbClr val="00B050"/>
                </a:solidFill>
              </a:rPr>
              <a:t> </a:t>
            </a:r>
            <a:r>
              <a:rPr lang="en-US" sz="6600" dirty="0" err="1" smtClean="0">
                <a:solidFill>
                  <a:srgbClr val="00B050"/>
                </a:solidFill>
              </a:rPr>
              <a:t>kim</a:t>
            </a:r>
            <a:r>
              <a:rPr lang="en-US" sz="6600" dirty="0" smtClean="0">
                <a:solidFill>
                  <a:srgbClr val="00B050"/>
                </a:solidFill>
              </a:rPr>
              <a:t> </a:t>
            </a:r>
            <a:r>
              <a:rPr lang="en-US" sz="6600" dirty="0" err="1" smtClean="0">
                <a:solidFill>
                  <a:srgbClr val="00B050"/>
                </a:solidFill>
              </a:rPr>
              <a:t>cho</a:t>
            </a:r>
            <a:r>
              <a:rPr lang="en-US" sz="6600" dirty="0" smtClean="0">
                <a:solidFill>
                  <a:srgbClr val="00B050"/>
                </a:solidFill>
              </a:rPr>
              <a:t> </a:t>
            </a:r>
            <a:r>
              <a:rPr lang="en-US" sz="6600" dirty="0" err="1" smtClean="0">
                <a:solidFill>
                  <a:srgbClr val="00B050"/>
                </a:solidFill>
              </a:rPr>
              <a:t>bà</a:t>
            </a:r>
            <a:r>
              <a:rPr lang="en-US" sz="6600" dirty="0" smtClean="0">
                <a:solidFill>
                  <a:srgbClr val="00B050"/>
                </a:solidFill>
              </a:rPr>
              <a:t>. </a:t>
            </a:r>
            <a:endParaRPr lang="en-US" sz="66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9928" y="5340083"/>
            <a:ext cx="112460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7030A0"/>
                </a:solidFill>
              </a:rPr>
              <a:t>- </a:t>
            </a:r>
            <a:r>
              <a:rPr lang="en-US" sz="6600" dirty="0" err="1" smtClean="0">
                <a:solidFill>
                  <a:srgbClr val="7030A0"/>
                </a:solidFill>
              </a:rPr>
              <a:t>Bố</a:t>
            </a:r>
            <a:r>
              <a:rPr lang="en-US" sz="6600" dirty="0" smtClean="0">
                <a:solidFill>
                  <a:srgbClr val="7030A0"/>
                </a:solidFill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</a:rPr>
              <a:t>mẹ</a:t>
            </a:r>
            <a:r>
              <a:rPr lang="en-US" sz="6600" dirty="0" smtClean="0">
                <a:solidFill>
                  <a:srgbClr val="7030A0"/>
                </a:solidFill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</a:rPr>
              <a:t>đi</a:t>
            </a:r>
            <a:r>
              <a:rPr lang="en-US" sz="6600" dirty="0" smtClean="0">
                <a:solidFill>
                  <a:srgbClr val="7030A0"/>
                </a:solidFill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</a:rPr>
              <a:t>xem</a:t>
            </a:r>
            <a:r>
              <a:rPr lang="en-US" sz="6600" dirty="0" smtClean="0">
                <a:solidFill>
                  <a:srgbClr val="7030A0"/>
                </a:solidFill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</a:rPr>
              <a:t>và</a:t>
            </a:r>
            <a:r>
              <a:rPr lang="en-US" sz="6600" dirty="0" smtClean="0">
                <a:solidFill>
                  <a:srgbClr val="7030A0"/>
                </a:solidFill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</a:rPr>
              <a:t>mua</a:t>
            </a:r>
            <a:r>
              <a:rPr lang="en-US" sz="6600" dirty="0" smtClean="0">
                <a:solidFill>
                  <a:srgbClr val="7030A0"/>
                </a:solidFill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</a:rPr>
              <a:t>rèm</a:t>
            </a:r>
            <a:r>
              <a:rPr lang="en-US" sz="6600" dirty="0" smtClean="0">
                <a:solidFill>
                  <a:srgbClr val="7030A0"/>
                </a:solidFill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</a:rPr>
              <a:t>cửa</a:t>
            </a:r>
            <a:r>
              <a:rPr lang="en-US" sz="6600" dirty="0" smtClean="0"/>
              <a:t>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63966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273" y="4724400"/>
            <a:ext cx="12217401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24549" y="6858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24431" y="18913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21244" y="18913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925738" y="3224885"/>
            <a:ext cx="4295089" cy="1270915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253838" y="6858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39235" y="6858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72099" y="5130077"/>
            <a:ext cx="697913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chùm vải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42919" y="5130077"/>
            <a:ext cx="195020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2" descr="Vải thiều Lục Ngạn được cấp bằng bảo hộ chỉ dẫn địa lý tại Nhật Bản | Báo  Dân tộc và Phát triể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182" y="366560"/>
            <a:ext cx="6451937" cy="412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439505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máy cày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56919" y="5439505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538119" y="5439505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0" name="Picture 2" descr="Kinh nghiệm chọn mua máy cày cũ - Máy nông ngư nghiệp - Cơ khí Hồng K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188" y="381000"/>
            <a:ext cx="8327300" cy="468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113088" y="55644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ám mây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39931" y="5564481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6" descr="hình ảnh : đám mây, Bầu trời, Ánh sáng mặt trời, không khí, Ban ngày,  Cumulus, màu xanh da trời, trời xanh, mây che phủ, Đám mây, Bạch cầu, Hiện  tượng khí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719" y="359229"/>
            <a:ext cx="6781800" cy="452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7278163" y="471909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ám mây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489553" y="4719096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máy cày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-704511" y="4719095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chùm vải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Vải thiều Lục Ngạn được cấp bằng bảo hộ chỉ dẫn địa lý tại Nhật Bản | Báo  Dân tộc và Phát triể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50" y="1905000"/>
            <a:ext cx="3310864" cy="211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inh nghiệm chọn mua máy cày cũ - Máy nông ngư nghiệp - Cơ khí Hồng K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538" y="1912257"/>
            <a:ext cx="3767030" cy="211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ình ảnh : đám mây, Bầu trời, Ánh sáng mặt trời, không khí, Ban ngày,  Cumulus, màu xanh da trời, trời xanh, mây che phủ, Đám mây, Bạch cầu, Hiện  tượng khí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135" y="1912257"/>
            <a:ext cx="3178429" cy="211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7281793" y="58674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ám mây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493183" y="586740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máy cày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-700881" y="5867399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chùm vải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1" y="3962400"/>
            <a:ext cx="12217401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47" y="-229886"/>
            <a:ext cx="6673273" cy="463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6" t="3540" b="61905"/>
          <a:stretch/>
        </p:blipFill>
        <p:spPr>
          <a:xfrm>
            <a:off x="1676558" y="118627"/>
            <a:ext cx="7923445" cy="419823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4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197961" y="452806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thấy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thân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gai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nhọn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trên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bãi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chạy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hển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kể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tủm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tỉm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“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nhím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đấy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con ạ”.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3800473" y="5682449"/>
            <a:ext cx="156136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763193" y="3864739"/>
            <a:ext cx="644100" cy="467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770613" y="4816242"/>
            <a:ext cx="529291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800" b="1" dirty="0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4515023" y="5053304"/>
            <a:ext cx="129038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051067" y="6239077"/>
            <a:ext cx="96144" cy="534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3948967" y="5423369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800" b="1" dirty="0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08919" y="4300336"/>
            <a:ext cx="6142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227209" y="4332253"/>
            <a:ext cx="6142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076490" y="4924425"/>
            <a:ext cx="6142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144617" y="5518049"/>
            <a:ext cx="6142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073982" y="4930054"/>
            <a:ext cx="739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en-US" sz="4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632066" y="4338907"/>
            <a:ext cx="739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solidFill>
                  <a:srgbClr val="0FB978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4400" dirty="0">
              <a:solidFill>
                <a:srgbClr val="0FB978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234142" y="4283863"/>
            <a:ext cx="739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solidFill>
                  <a:srgbClr val="0FB978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4400" dirty="0">
              <a:solidFill>
                <a:srgbClr val="0FB978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973447" y="5533593"/>
            <a:ext cx="739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solidFill>
                  <a:srgbClr val="0FB978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4400" dirty="0">
              <a:solidFill>
                <a:srgbClr val="0FB9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3" grpId="0"/>
      <p:bldP spid="20" grpId="0"/>
      <p:bldP spid="22" grpId="0"/>
      <p:bldP spid="26" grpId="0"/>
      <p:bldP spid="27" grpId="0"/>
      <p:bldP spid="28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0203" y="1105961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3719" y="3393468"/>
            <a:ext cx="4485704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 gai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98084" y="3386211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chạy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4003" y="1105961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bãi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454003" y="1105961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đấy</a:t>
            </a:r>
          </a:p>
        </p:txBody>
      </p:sp>
    </p:spTree>
    <p:extLst>
      <p:ext uri="{BB962C8B-B14F-4D97-AF65-F5344CB8AC3E}">
        <p14:creationId xmlns:p14="http://schemas.microsoft.com/office/powerpoint/2010/main" val="1661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️⃣ Bộ 30+ hình nền hươu nai rừng ngây thơ đẹp nhất ™ WikiLaptop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1"/>
          <a:stretch/>
        </p:blipFill>
        <p:spPr bwMode="auto">
          <a:xfrm>
            <a:off x="5623719" y="2667000"/>
            <a:ext cx="6215595" cy="386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ikilaptop.com/wp-content/uploads/2021/01/1610481525_394_Bo-30-hinh-nen-huou-nai-rung-ngay-tho-dep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5"/>
          <a:stretch/>
        </p:blipFill>
        <p:spPr bwMode="auto">
          <a:xfrm>
            <a:off x="327366" y="381000"/>
            <a:ext cx="6173105" cy="375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80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250712" y="9906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thấy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thân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gai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nhọn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trên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bãi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chạy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hổn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hển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kể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tủm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tỉm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“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nhím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đấy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con ạ”.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4340" y="4267199"/>
            <a:ext cx="11277600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loài vật nào xuất hiện trong bài?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1299874" y="1295400"/>
            <a:ext cx="9324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166519" y="3599432"/>
            <a:ext cx="13980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/>
          <p:nvPr/>
        </p:nvSpPr>
        <p:spPr>
          <a:xfrm>
            <a:off x="152503" y="4210928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 nhìn thấy một con vật trông như thế nào?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9433719" y="1316714"/>
            <a:ext cx="2133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594519" y="2075166"/>
            <a:ext cx="58758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55"/>
          <p:cNvSpPr/>
          <p:nvPr/>
        </p:nvSpPr>
        <p:spPr>
          <a:xfrm>
            <a:off x="137319" y="4239064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 con đã làm gì tiếp theo?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10485247" y="2042369"/>
            <a:ext cx="1456248" cy="202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84340" y="2895600"/>
            <a:ext cx="102637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120204" y="4239065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thử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đoán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xem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sẽ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với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120205" y="4267200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 mẹ nói gì với con?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5166519" y="3599432"/>
            <a:ext cx="4594112" cy="281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585119" y="3614181"/>
            <a:ext cx="1574772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5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0" grpId="0" animBg="1"/>
      <p:bldP spid="56" grpId="0" animBg="1"/>
      <p:bldP spid="61" grpId="0" animBg="1"/>
      <p:bldP spid="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0719" y="-381000"/>
            <a:ext cx="1033756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Tập</a:t>
            </a:r>
            <a:r>
              <a:rPr lang="en-US" dirty="0" smtClean="0"/>
              <a:t> </a:t>
            </a:r>
            <a:r>
              <a:rPr lang="en-US" dirty="0" err="1" smtClean="0"/>
              <a:t>vẽ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4688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ệu ứng con nhím và nghệ thuật giữ khoảng cách trong các mối quan hệ -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r="6461"/>
          <a:stretch/>
        </p:blipFill>
        <p:spPr bwMode="auto">
          <a:xfrm>
            <a:off x="202893" y="210457"/>
            <a:ext cx="6030426" cy="388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hững trận chiến hung dữ nhất thế giới động vật - vozForum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723" y="2743200"/>
            <a:ext cx="5825247" cy="388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75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512465" y="4159467"/>
            <a:ext cx="4987636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ám mây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20815" y="4159467"/>
            <a:ext cx="45027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máy cày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460044" y="4159466"/>
            <a:ext cx="476684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chùm vải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71" y="2874238"/>
            <a:ext cx="11106728" cy="1613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247650" y="476506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thấy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thân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gai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nhọn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trên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bãi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chạy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hển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kể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tủm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tỉm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“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nhím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đấy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con ạ”.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432" y="-230132"/>
            <a:ext cx="5515102" cy="3833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696" y="699414"/>
            <a:ext cx="9242445" cy="61197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3715209" y="914400"/>
            <a:ext cx="473142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Xin lỗi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5739913" y="2408237"/>
            <a:ext cx="6513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i Con Thằn Lằn Con - Hai Con Than Lan C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0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949244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453768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 smtClean="0">
                <a:solidFill>
                  <a:srgbClr val="FF0000"/>
                </a:solidFill>
                <a:latin typeface="HP001 4 hàng" pitchFamily="34" charset="0"/>
              </a:rPr>
              <a:t>ai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AI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085" y="102155"/>
            <a:ext cx="12040393" cy="4458176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9907" y="844610"/>
          <a:ext cx="11675360" cy="583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7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297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427869" y="1720125"/>
            <a:ext cx="5624850" cy="4528275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28628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ai</a:t>
            </a:r>
            <a:r>
              <a:rPr lang="en-US" sz="28628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endParaRPr lang="en-US" sz="28628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04046" y="3038084"/>
            <a:ext cx="12693918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21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757620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460909" y="1628776"/>
            <a:ext cx="8374922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a⌐</a:t>
            </a:r>
          </a:p>
        </p:txBody>
      </p:sp>
    </p:spTree>
    <p:extLst>
      <p:ext uri="{BB962C8B-B14F-4D97-AF65-F5344CB8AC3E}">
        <p14:creationId xmlns:p14="http://schemas.microsoft.com/office/powerpoint/2010/main" val="184272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AY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512" y="78502"/>
            <a:ext cx="10040938" cy="4978559"/>
          </a:xfrm>
        </p:spPr>
      </p:pic>
    </p:spTree>
    <p:extLst>
      <p:ext uri="{BB962C8B-B14F-4D97-AF65-F5344CB8AC3E}">
        <p14:creationId xmlns:p14="http://schemas.microsoft.com/office/powerpoint/2010/main" val="128304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766719" y="3657600"/>
            <a:ext cx="462081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smtClean="0"/>
              <a:t>Trang 88 - 89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9907" y="844610"/>
          <a:ext cx="11675360" cy="583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7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297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504069" y="1720125"/>
            <a:ext cx="5624850" cy="4528275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28628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ay </a:t>
            </a:r>
            <a:endParaRPr lang="en-US" sz="28628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04046" y="3038084"/>
            <a:ext cx="12693918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47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229615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446577" y="1628776"/>
            <a:ext cx="8610600" cy="892532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â</a:t>
            </a:r>
            <a:r>
              <a:rPr lang="en-US" sz="28600" smtClean="0">
                <a:solidFill>
                  <a:srgbClr val="FF0000"/>
                </a:solidFill>
                <a:latin typeface="HP001 4 hàng" pitchFamily="34" charset="0"/>
              </a:rPr>
              <a:t>⌐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  <a:p>
            <a:r>
              <a:rPr lang="el-GR" sz="286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86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3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ÂY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797" y="9985"/>
            <a:ext cx="10952830" cy="547641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9907" y="844610"/>
          <a:ext cx="11675360" cy="583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7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2971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297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297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7749" marR="117749" marT="59021" marB="59021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504069" y="1720125"/>
            <a:ext cx="5624850" cy="4528275"/>
          </a:xfrm>
          <a:prstGeom prst="rect">
            <a:avLst/>
          </a:prstGeom>
          <a:noFill/>
        </p:spPr>
        <p:txBody>
          <a:bodyPr wrap="square" lIns="121424" tIns="60711" rIns="121424" bIns="60711" rtlCol="0">
            <a:spAutoFit/>
          </a:bodyPr>
          <a:lstStyle/>
          <a:p>
            <a:pPr>
              <a:defRPr/>
            </a:pPr>
            <a:r>
              <a:rPr lang="en-US" sz="28628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ây</a:t>
            </a:r>
            <a:r>
              <a:rPr lang="en-US" sz="28628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endParaRPr lang="en-US" sz="28628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04046" y="3038084"/>
            <a:ext cx="12693918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29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31092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75205" y="3126898"/>
            <a:ext cx="1127760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18000" smtClean="0">
                <a:solidFill>
                  <a:srgbClr val="FF0000"/>
                </a:solidFill>
                <a:latin typeface="HP001 4H"/>
                <a:ea typeface="HP001 4H"/>
              </a:rPr>
              <a:t>ε</a:t>
            </a:r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ùm </a:t>
            </a:r>
            <a:r>
              <a:rPr lang="en-US" sz="18000" smtClean="0">
                <a:solidFill>
                  <a:srgbClr val="FF0000"/>
                </a:solidFill>
                <a:latin typeface="HP001 4H"/>
                <a:ea typeface="HP001 4H"/>
              </a:rPr>
              <a:t>ȩải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76852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338019" y="3126898"/>
            <a:ext cx="1133871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 đám jây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0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919" y="304800"/>
            <a:ext cx="7983894" cy="611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9" y="1981200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16047" y="76200"/>
            <a:ext cx="26254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/>
              <a:t>Luyện tập</a:t>
            </a:r>
            <a:endParaRPr lang="en-US" sz="4800"/>
          </a:p>
        </p:txBody>
      </p:sp>
      <p:sp>
        <p:nvSpPr>
          <p:cNvPr id="3" name="TextBox 2"/>
          <p:cNvSpPr txBox="1"/>
          <p:nvPr/>
        </p:nvSpPr>
        <p:spPr>
          <a:xfrm>
            <a:off x="449387" y="879238"/>
            <a:ext cx="64830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u="sng" dirty="0" err="1" smtClean="0"/>
              <a:t>Bài</a:t>
            </a:r>
            <a:r>
              <a:rPr lang="en-US" sz="4800" u="sng" dirty="0" smtClean="0"/>
              <a:t> 1</a:t>
            </a:r>
            <a:r>
              <a:rPr lang="en-US" sz="4800" dirty="0" smtClean="0"/>
              <a:t>: </a:t>
            </a:r>
            <a:r>
              <a:rPr lang="en-US" sz="4800" dirty="0" err="1" smtClean="0"/>
              <a:t>Điền</a:t>
            </a:r>
            <a:r>
              <a:rPr lang="en-US" sz="4800" dirty="0" smtClean="0"/>
              <a:t> </a:t>
            </a:r>
            <a:r>
              <a:rPr lang="en-US" sz="4800" dirty="0" err="1" smtClean="0"/>
              <a:t>vần</a:t>
            </a:r>
            <a:r>
              <a:rPr lang="en-US" sz="4800" dirty="0" smtClean="0"/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ai</a:t>
            </a:r>
            <a:r>
              <a:rPr lang="en-US" sz="4800" dirty="0" smtClean="0"/>
              <a:t> hay</a:t>
            </a:r>
            <a:r>
              <a:rPr lang="en-US" sz="4800" dirty="0" smtClean="0">
                <a:solidFill>
                  <a:srgbClr val="FF0000"/>
                </a:solidFill>
              </a:rPr>
              <a:t> ay</a:t>
            </a:r>
            <a:r>
              <a:rPr lang="en-US" sz="4800" dirty="0" smtClean="0"/>
              <a:t>?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594519" y="1750880"/>
            <a:ext cx="18396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/>
              <a:t>b…  vở</a:t>
            </a:r>
            <a:endParaRPr lang="en-US" sz="4800"/>
          </a:p>
        </p:txBody>
      </p:sp>
      <p:sp>
        <p:nvSpPr>
          <p:cNvPr id="5" name="TextBox 4"/>
          <p:cNvSpPr txBox="1"/>
          <p:nvPr/>
        </p:nvSpPr>
        <p:spPr>
          <a:xfrm>
            <a:off x="3046555" y="1658547"/>
            <a:ext cx="21275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/>
              <a:t>t</a:t>
            </a:r>
            <a:r>
              <a:rPr lang="en-US" sz="4800" smtClean="0"/>
              <a:t>hợ m…</a:t>
            </a:r>
            <a:endParaRPr lang="en-US" sz="4800"/>
          </a:p>
        </p:txBody>
      </p:sp>
      <p:sp>
        <p:nvSpPr>
          <p:cNvPr id="6" name="TextBox 5"/>
          <p:cNvSpPr txBox="1"/>
          <p:nvPr/>
        </p:nvSpPr>
        <p:spPr>
          <a:xfrm>
            <a:off x="6056460" y="1661069"/>
            <a:ext cx="21275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/>
              <a:t>kh…  đá</a:t>
            </a:r>
            <a:endParaRPr lang="en-US" sz="4800"/>
          </a:p>
        </p:txBody>
      </p:sp>
      <p:sp>
        <p:nvSpPr>
          <p:cNvPr id="7" name="TextBox 6"/>
          <p:cNvSpPr txBox="1"/>
          <p:nvPr/>
        </p:nvSpPr>
        <p:spPr>
          <a:xfrm>
            <a:off x="8747919" y="1615082"/>
            <a:ext cx="26116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/>
              <a:t>  nghe đ…</a:t>
            </a:r>
            <a:endParaRPr lang="en-US" sz="4800"/>
          </a:p>
        </p:txBody>
      </p:sp>
      <p:sp>
        <p:nvSpPr>
          <p:cNvPr id="8" name="TextBox 7"/>
          <p:cNvSpPr txBox="1"/>
          <p:nvPr/>
        </p:nvSpPr>
        <p:spPr>
          <a:xfrm>
            <a:off x="1077421" y="1615083"/>
            <a:ext cx="3642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`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90187" y="1615080"/>
            <a:ext cx="3642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/>
              <a:t>`</a:t>
            </a:r>
            <a:endParaRPr lang="en-US" sz="4800"/>
          </a:p>
        </p:txBody>
      </p:sp>
      <p:sp>
        <p:nvSpPr>
          <p:cNvPr id="10" name="TextBox 9"/>
          <p:cNvSpPr txBox="1"/>
          <p:nvPr/>
        </p:nvSpPr>
        <p:spPr>
          <a:xfrm>
            <a:off x="957342" y="1752600"/>
            <a:ext cx="6206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ai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63273" y="1643982"/>
            <a:ext cx="7471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</a:rPr>
              <a:t>ay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63786" y="1661069"/>
            <a:ext cx="7471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solidFill>
                  <a:srgbClr val="FF0000"/>
                </a:solidFill>
              </a:rPr>
              <a:t>ay</a:t>
            </a:r>
            <a:endParaRPr lang="en-US" sz="480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846704" y="1615081"/>
            <a:ext cx="6206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solidFill>
                  <a:srgbClr val="FF0000"/>
                </a:solidFill>
              </a:rPr>
              <a:t>ai</a:t>
            </a:r>
            <a:endParaRPr lang="en-US" sz="480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2119" y="2676732"/>
            <a:ext cx="1150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u="sng" dirty="0" err="1" smtClean="0"/>
              <a:t>Bài</a:t>
            </a:r>
            <a:r>
              <a:rPr lang="en-US" sz="4800" u="sng" dirty="0" smtClean="0"/>
              <a:t> 2</a:t>
            </a:r>
            <a:r>
              <a:rPr lang="en-US" sz="4800" dirty="0" smtClean="0"/>
              <a:t>: </a:t>
            </a:r>
            <a:r>
              <a:rPr lang="en-US" sz="4800" dirty="0" err="1" smtClean="0"/>
              <a:t>Sắp</a:t>
            </a:r>
            <a:r>
              <a:rPr lang="en-US" sz="4800" dirty="0" smtClean="0"/>
              <a:t> </a:t>
            </a:r>
            <a:r>
              <a:rPr lang="en-US" sz="4800" dirty="0" err="1" smtClean="0"/>
              <a:t>xếp</a:t>
            </a:r>
            <a:r>
              <a:rPr lang="en-US" sz="4800" dirty="0" smtClean="0"/>
              <a:t> </a:t>
            </a:r>
            <a:r>
              <a:rPr lang="en-US" sz="4800" dirty="0" err="1" smtClean="0"/>
              <a:t>các</a:t>
            </a:r>
            <a:r>
              <a:rPr lang="en-US" sz="4800" dirty="0" smtClean="0"/>
              <a:t> </a:t>
            </a:r>
            <a:r>
              <a:rPr lang="en-US" sz="4800" dirty="0" err="1" smtClean="0"/>
              <a:t>từ</a:t>
            </a:r>
            <a:r>
              <a:rPr lang="en-US" sz="4800" dirty="0" smtClean="0"/>
              <a:t> </a:t>
            </a:r>
            <a:r>
              <a:rPr lang="en-US" sz="4800" dirty="0" err="1" smtClean="0"/>
              <a:t>ngữ</a:t>
            </a:r>
            <a:r>
              <a:rPr lang="en-US" sz="4800" dirty="0" smtClean="0"/>
              <a:t> </a:t>
            </a:r>
            <a:r>
              <a:rPr lang="en-US" sz="4800" dirty="0" err="1" smtClean="0"/>
              <a:t>cho</a:t>
            </a:r>
            <a:r>
              <a:rPr lang="en-US" sz="4800" dirty="0" smtClean="0"/>
              <a:t> </a:t>
            </a:r>
            <a:r>
              <a:rPr lang="en-US" sz="4800" dirty="0" err="1" smtClean="0"/>
              <a:t>trước</a:t>
            </a:r>
            <a:r>
              <a:rPr lang="en-US" sz="4800" dirty="0" smtClean="0"/>
              <a:t> </a:t>
            </a:r>
            <a:r>
              <a:rPr lang="en-US" sz="4800" dirty="0" err="1" smtClean="0"/>
              <a:t>dưới</a:t>
            </a:r>
            <a:r>
              <a:rPr lang="en-US" sz="4800" dirty="0" smtClean="0"/>
              <a:t> </a:t>
            </a:r>
            <a:r>
              <a:rPr lang="en-US" sz="4800" dirty="0" err="1" smtClean="0"/>
              <a:t>đây</a:t>
            </a:r>
            <a:r>
              <a:rPr lang="en-US" sz="4800" dirty="0" smtClean="0"/>
              <a:t>  </a:t>
            </a:r>
            <a:r>
              <a:rPr lang="en-US" sz="4800" dirty="0" err="1" smtClean="0"/>
              <a:t>thành</a:t>
            </a:r>
            <a:r>
              <a:rPr lang="en-US" sz="4800" dirty="0" smtClean="0"/>
              <a:t> </a:t>
            </a:r>
            <a:r>
              <a:rPr lang="en-US" sz="4800" dirty="0" err="1" smtClean="0"/>
              <a:t>câu</a:t>
            </a:r>
            <a:r>
              <a:rPr lang="en-US" sz="4800" dirty="0" smtClean="0"/>
              <a:t> </a:t>
            </a:r>
            <a:r>
              <a:rPr lang="en-US" sz="4800" dirty="0" err="1" smtClean="0"/>
              <a:t>hoàn</a:t>
            </a:r>
            <a:r>
              <a:rPr lang="en-US" sz="4800" dirty="0" smtClean="0"/>
              <a:t> </a:t>
            </a:r>
            <a:r>
              <a:rPr lang="en-US" sz="4800" dirty="0" err="1" smtClean="0"/>
              <a:t>chỉnh</a:t>
            </a:r>
            <a:r>
              <a:rPr lang="en-US" sz="4800" dirty="0" smtClean="0"/>
              <a:t>.</a:t>
            </a:r>
            <a:endParaRPr lang="en-US"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1114433" y="3962400"/>
            <a:ext cx="14189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solidFill>
                  <a:srgbClr val="00B050"/>
                </a:solidFill>
              </a:rPr>
              <a:t>c</a:t>
            </a:r>
            <a:r>
              <a:rPr lang="en-US" sz="4800" dirty="0" err="1" smtClean="0">
                <a:solidFill>
                  <a:srgbClr val="00B050"/>
                </a:solidFill>
              </a:rPr>
              <a:t>hơi</a:t>
            </a:r>
            <a:r>
              <a:rPr lang="en-US" sz="4800" dirty="0" smtClean="0">
                <a:solidFill>
                  <a:srgbClr val="00B050"/>
                </a:solidFill>
              </a:rPr>
              <a:t>,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20481" y="3981373"/>
            <a:ext cx="25305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solidFill>
                  <a:srgbClr val="00B050"/>
                </a:solidFill>
              </a:rPr>
              <a:t>n</a:t>
            </a:r>
            <a:r>
              <a:rPr lang="en-US" sz="4800" dirty="0" err="1" smtClean="0">
                <a:solidFill>
                  <a:srgbClr val="00B050"/>
                </a:solidFill>
              </a:rPr>
              <a:t>hảy</a:t>
            </a:r>
            <a:r>
              <a:rPr lang="en-US" sz="4800" dirty="0" smtClean="0"/>
              <a:t> </a:t>
            </a:r>
            <a:r>
              <a:rPr lang="en-US" sz="4800" dirty="0" err="1" smtClean="0">
                <a:solidFill>
                  <a:srgbClr val="00B050"/>
                </a:solidFill>
              </a:rPr>
              <a:t>dây</a:t>
            </a:r>
            <a:r>
              <a:rPr lang="en-US" sz="4800" dirty="0" smtClean="0">
                <a:solidFill>
                  <a:srgbClr val="00B050"/>
                </a:solidFill>
              </a:rPr>
              <a:t>,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39240" y="4017883"/>
            <a:ext cx="13003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Mai,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13870" y="4017883"/>
            <a:ext cx="8873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solidFill>
                  <a:srgbClr val="00B050"/>
                </a:solidFill>
              </a:rPr>
              <a:t>v</a:t>
            </a:r>
            <a:r>
              <a:rPr lang="en-US" sz="4800" dirty="0" err="1" smtClean="0">
                <a:solidFill>
                  <a:srgbClr val="00B050"/>
                </a:solidFill>
              </a:rPr>
              <a:t>à</a:t>
            </a:r>
            <a:r>
              <a:rPr lang="en-US" sz="4800" dirty="0" smtClean="0"/>
              <a:t> </a:t>
            </a:r>
            <a:endParaRPr lang="en-US" sz="4800" dirty="0"/>
          </a:p>
        </p:txBody>
      </p:sp>
      <p:sp>
        <p:nvSpPr>
          <p:cNvPr id="19" name="TextBox 18"/>
          <p:cNvSpPr txBox="1"/>
          <p:nvPr/>
        </p:nvSpPr>
        <p:spPr>
          <a:xfrm>
            <a:off x="7820060" y="4017883"/>
            <a:ext cx="12153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00B050"/>
                </a:solidFill>
              </a:rPr>
              <a:t>Lan</a:t>
            </a:r>
            <a:r>
              <a:rPr lang="en-US" sz="4800" dirty="0" smtClean="0">
                <a:solidFill>
                  <a:srgbClr val="00B050"/>
                </a:solidFill>
              </a:rPr>
              <a:t>,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44694" y="4717143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80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00026" y="463784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solidFill>
                  <a:srgbClr val="0000FF"/>
                </a:solidFill>
              </a:rPr>
              <a:t>1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28650" y="460133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solidFill>
                  <a:srgbClr val="0000FF"/>
                </a:solidFill>
              </a:rPr>
              <a:t>2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46938" y="460133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solidFill>
                  <a:srgbClr val="0000FF"/>
                </a:solidFill>
              </a:rPr>
              <a:t>3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41623" y="460133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00FF"/>
                </a:solidFill>
              </a:rPr>
              <a:t>4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67263" y="458236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solidFill>
                  <a:srgbClr val="0000FF"/>
                </a:solidFill>
              </a:rPr>
              <a:t>5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57699" y="5058164"/>
            <a:ext cx="69041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FF"/>
                </a:solidFill>
              </a:rPr>
              <a:t>- Mai </a:t>
            </a:r>
            <a:r>
              <a:rPr lang="en-US" sz="4800" dirty="0" err="1" smtClean="0">
                <a:solidFill>
                  <a:srgbClr val="FF00FF"/>
                </a:solidFill>
              </a:rPr>
              <a:t>và</a:t>
            </a:r>
            <a:r>
              <a:rPr lang="en-US" sz="4800" dirty="0" smtClean="0">
                <a:solidFill>
                  <a:srgbClr val="FF00FF"/>
                </a:solidFill>
              </a:rPr>
              <a:t> </a:t>
            </a:r>
            <a:r>
              <a:rPr lang="en-US" sz="4800" dirty="0" err="1" smtClean="0">
                <a:solidFill>
                  <a:srgbClr val="FF00FF"/>
                </a:solidFill>
              </a:rPr>
              <a:t>Lan</a:t>
            </a:r>
            <a:r>
              <a:rPr lang="en-US" sz="4800" dirty="0" smtClean="0">
                <a:solidFill>
                  <a:srgbClr val="FF00FF"/>
                </a:solidFill>
              </a:rPr>
              <a:t> </a:t>
            </a:r>
            <a:r>
              <a:rPr lang="en-US" sz="4800" dirty="0" err="1" smtClean="0">
                <a:solidFill>
                  <a:srgbClr val="FF00FF"/>
                </a:solidFill>
              </a:rPr>
              <a:t>chơi</a:t>
            </a:r>
            <a:r>
              <a:rPr lang="en-US" sz="4800" dirty="0" smtClean="0">
                <a:solidFill>
                  <a:srgbClr val="FF00FF"/>
                </a:solidFill>
              </a:rPr>
              <a:t> </a:t>
            </a:r>
            <a:r>
              <a:rPr lang="en-US" sz="4800" dirty="0" err="1" smtClean="0">
                <a:solidFill>
                  <a:srgbClr val="FF00FF"/>
                </a:solidFill>
              </a:rPr>
              <a:t>nhảy</a:t>
            </a:r>
            <a:r>
              <a:rPr lang="en-US" sz="4800" dirty="0" smtClean="0">
                <a:solidFill>
                  <a:srgbClr val="FF00FF"/>
                </a:solidFill>
              </a:rPr>
              <a:t> </a:t>
            </a:r>
            <a:r>
              <a:rPr lang="en-US" sz="4800" dirty="0" err="1" smtClean="0">
                <a:solidFill>
                  <a:srgbClr val="FF00FF"/>
                </a:solidFill>
              </a:rPr>
              <a:t>dây</a:t>
            </a:r>
            <a:r>
              <a:rPr lang="en-US" sz="4800" dirty="0" smtClean="0">
                <a:solidFill>
                  <a:srgbClr val="FF00FF"/>
                </a:solidFill>
              </a:rPr>
              <a:t>.</a:t>
            </a:r>
            <a:endParaRPr lang="en-US" sz="4800" dirty="0">
              <a:solidFill>
                <a:srgbClr val="FF00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29425" y="5757424"/>
            <a:ext cx="69041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solidFill>
                  <a:srgbClr val="0000FF"/>
                </a:solidFill>
              </a:rPr>
              <a:t>- Lan và Mai chơi nhảy dây.</a:t>
            </a:r>
            <a:endParaRPr lang="en-US" sz="480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65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1" grpId="0"/>
      <p:bldP spid="22" grpId="0"/>
      <p:bldP spid="24" grpId="0"/>
      <p:bldP spid="2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919" y="228600"/>
            <a:ext cx="11536589" cy="1143000"/>
          </a:xfrm>
        </p:spPr>
        <p:txBody>
          <a:bodyPr>
            <a:normAutofit/>
          </a:bodyPr>
          <a:lstStyle/>
          <a:p>
            <a:r>
              <a:rPr lang="en-US" sz="5400" smtClean="0"/>
              <a:t>Dặn dò bài tập ngày  10/11</a:t>
            </a:r>
            <a:endParaRPr lang="en-US" sz="5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719" y="228600"/>
            <a:ext cx="11097677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mtClean="0"/>
          </a:p>
          <a:p>
            <a:pPr marL="0" indent="0">
              <a:buNone/>
            </a:pPr>
            <a:endParaRPr lang="en-US" smtClean="0"/>
          </a:p>
          <a:p>
            <a:r>
              <a:rPr lang="en-US" sz="3600" smtClean="0"/>
              <a:t>Đọc lại bài 38 sách Tiếng Việt 1 và vở Luyện đọc .</a:t>
            </a:r>
            <a:r>
              <a:rPr lang="en-US" sz="3600" smtClean="0">
                <a:solidFill>
                  <a:srgbClr val="FF0000"/>
                </a:solidFill>
              </a:rPr>
              <a:t>Khuyến khích các con đánh vần thầm,</a:t>
            </a:r>
            <a:r>
              <a:rPr lang="en-US" sz="2800" smtClean="0">
                <a:solidFill>
                  <a:srgbClr val="FF0000"/>
                </a:solidFill>
              </a:rPr>
              <a:t> </a:t>
            </a:r>
            <a:r>
              <a:rPr lang="en-US" sz="3600" smtClean="0">
                <a:solidFill>
                  <a:srgbClr val="FF0000"/>
                </a:solidFill>
              </a:rPr>
              <a:t>đọc trơn nhanh.</a:t>
            </a:r>
          </a:p>
          <a:p>
            <a:r>
              <a:rPr lang="en-US" sz="3600" smtClean="0"/>
              <a:t>Hoàn thành vở BT Tiếng Việt trang 36. Tập chép (</a:t>
            </a:r>
            <a:r>
              <a:rPr lang="en-US" sz="3600" smtClean="0">
                <a:solidFill>
                  <a:srgbClr val="FF0000"/>
                </a:solidFill>
              </a:rPr>
              <a:t>nối tiếp</a:t>
            </a:r>
            <a:r>
              <a:rPr lang="en-US" sz="3600" smtClean="0"/>
              <a:t>) vào vở ô li Tiếng Việt theo bài mẫu cô gửi.</a:t>
            </a:r>
          </a:p>
          <a:p>
            <a:r>
              <a:rPr lang="en-US" sz="3600" smtClean="0"/>
              <a:t>Viết bài 38 trong vở Luyện viết 1</a:t>
            </a:r>
            <a:r>
              <a:rPr lang="en-US" sz="2800"/>
              <a:t>.</a:t>
            </a:r>
            <a:endParaRPr lang="en-US" sz="2800" smtClean="0"/>
          </a:p>
          <a:p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155645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7851848" y="4953000"/>
            <a:ext cx="4343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tem </a:t>
            </a:r>
            <a:r>
              <a:rPr lang="en-US" sz="7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</a:t>
            </a:r>
            <a:endParaRPr lang="en-US" sz="72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548481" y="4953000"/>
            <a:ext cx="599313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thềm</a:t>
            </a:r>
            <a:r>
              <a:rPr lang="en-US" sz="72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endParaRPr lang="en-US" sz="72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676237" y="49530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tủm</a:t>
            </a:r>
            <a:r>
              <a:rPr lang="en-US" sz="72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tỉm</a:t>
            </a:r>
            <a:endParaRPr lang="en-US" sz="72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4" descr="Cách xây bậc thềm nhà theo phong thủ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596" y="1037627"/>
            <a:ext cx="3239024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own Arrow 14"/>
          <p:cNvSpPr/>
          <p:nvPr/>
        </p:nvSpPr>
        <p:spPr>
          <a:xfrm rot="2172865">
            <a:off x="6702964" y="1742630"/>
            <a:ext cx="313629" cy="106234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7" name="Picture 4" descr="Những Con Tem Đắt Giá Nhất Mọi Thời Đại - In Ấn A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97" y="969397"/>
            <a:ext cx="3505200" cy="260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335" y="152400"/>
            <a:ext cx="2718425" cy="36245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46919" y="0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BÀI 1: NỐI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4743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23" y="591622"/>
            <a:ext cx="118713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7030A0"/>
                </a:solidFill>
              </a:rPr>
              <a:t>Bài</a:t>
            </a:r>
            <a:r>
              <a:rPr lang="en-US" sz="4800" dirty="0" smtClean="0">
                <a:solidFill>
                  <a:srgbClr val="7030A0"/>
                </a:solidFill>
              </a:rPr>
              <a:t> 2: </a:t>
            </a:r>
            <a:r>
              <a:rPr lang="en-US" sz="4800" dirty="0" err="1" smtClean="0">
                <a:solidFill>
                  <a:srgbClr val="7030A0"/>
                </a:solidFill>
              </a:rPr>
              <a:t>Khoanh</a:t>
            </a:r>
            <a:r>
              <a:rPr lang="en-US" sz="4800" dirty="0" smtClean="0">
                <a:solidFill>
                  <a:srgbClr val="7030A0"/>
                </a:solidFill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</a:rPr>
              <a:t>vào</a:t>
            </a:r>
            <a:r>
              <a:rPr lang="en-US" sz="4800" dirty="0" smtClean="0">
                <a:solidFill>
                  <a:srgbClr val="7030A0"/>
                </a:solidFill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</a:rPr>
              <a:t>tiếng</a:t>
            </a:r>
            <a:r>
              <a:rPr lang="en-US" sz="4800" dirty="0" smtClean="0">
                <a:solidFill>
                  <a:srgbClr val="7030A0"/>
                </a:solidFill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</a:rPr>
              <a:t>có</a:t>
            </a:r>
            <a:r>
              <a:rPr lang="en-US" sz="4800" dirty="0" smtClean="0">
                <a:solidFill>
                  <a:srgbClr val="7030A0"/>
                </a:solidFill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</a:rPr>
              <a:t>vần</a:t>
            </a:r>
            <a:r>
              <a:rPr lang="en-US" sz="4800" dirty="0" smtClean="0">
                <a:solidFill>
                  <a:srgbClr val="7030A0"/>
                </a:solidFill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</a:rPr>
              <a:t>em</a:t>
            </a:r>
            <a:r>
              <a:rPr lang="en-US" sz="4800" dirty="0" smtClean="0">
                <a:solidFill>
                  <a:srgbClr val="7030A0"/>
                </a:solidFill>
              </a:rPr>
              <a:t>, </a:t>
            </a:r>
            <a:r>
              <a:rPr lang="en-US" sz="4800" dirty="0" err="1" smtClean="0">
                <a:solidFill>
                  <a:srgbClr val="7030A0"/>
                </a:solidFill>
              </a:rPr>
              <a:t>êm</a:t>
            </a:r>
            <a:r>
              <a:rPr lang="en-US" sz="4800" dirty="0" smtClean="0">
                <a:solidFill>
                  <a:srgbClr val="7030A0"/>
                </a:solidFill>
              </a:rPr>
              <a:t>, </a:t>
            </a:r>
            <a:r>
              <a:rPr lang="en-US" sz="4800" dirty="0" err="1" smtClean="0">
                <a:solidFill>
                  <a:srgbClr val="7030A0"/>
                </a:solidFill>
              </a:rPr>
              <a:t>im</a:t>
            </a:r>
            <a:r>
              <a:rPr lang="en-US" sz="4800" dirty="0" smtClean="0">
                <a:solidFill>
                  <a:srgbClr val="7030A0"/>
                </a:solidFill>
              </a:rPr>
              <a:t>, um</a:t>
            </a:r>
            <a:endParaRPr lang="en-US" sz="48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853281" y="1839851"/>
            <a:ext cx="10287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lang="en-US" sz="4800" dirty="0" err="1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Lan</a:t>
            </a:r>
            <a:r>
              <a:rPr lang="en-US" sz="4800" dirty="0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800" dirty="0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4800" dirty="0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4800" dirty="0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sz="4800" dirty="0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trốn</a:t>
            </a:r>
            <a:r>
              <a:rPr lang="en-US" sz="4800" dirty="0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</a:t>
            </a:r>
            <a:r>
              <a:rPr lang="en-US" sz="4800" dirty="0" smtClean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4800" dirty="0">
              <a:solidFill>
                <a:srgbClr val="FF00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3519" y="3048000"/>
            <a:ext cx="116586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kem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624681" y="4121727"/>
            <a:ext cx="83058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nở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chúm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chím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319881" y="5195454"/>
            <a:ext cx="83058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 smtClean="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d. Con </a:t>
            </a:r>
            <a:r>
              <a:rPr lang="en-US" sz="4800" dirty="0" err="1" smtClean="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</a:t>
            </a:r>
            <a:r>
              <a:rPr lang="en-US" sz="4800" dirty="0" smtClean="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</a:t>
            </a:r>
            <a:r>
              <a:rPr lang="en-US" sz="4800" dirty="0" smtClean="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4800" dirty="0" smtClean="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</a:t>
            </a:r>
            <a:r>
              <a:rPr lang="en-US" sz="4800" dirty="0" smtClean="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đêm</a:t>
            </a:r>
            <a:r>
              <a:rPr lang="en-US" sz="4800" dirty="0" smtClean="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4800" dirty="0">
              <a:solidFill>
                <a:schemeClr val="accent4">
                  <a:lumMod val="7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88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68"/>
          <a:stretch/>
        </p:blipFill>
        <p:spPr>
          <a:xfrm>
            <a:off x="-147908" y="-119684"/>
            <a:ext cx="12332010" cy="57333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4" y="-281608"/>
            <a:ext cx="11696009" cy="2200453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BD1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BD196F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38</a:t>
            </a:r>
            <a:endParaRPr lang="en-US" sz="5300" b="1">
              <a:solidFill>
                <a:srgbClr val="BD196F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74823" y="1937273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-65406" y="5264723"/>
            <a:ext cx="12246294" cy="1570365"/>
            <a:chOff x="695008" y="5406302"/>
            <a:chExt cx="10717370" cy="1570365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302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</a:t>
              </a:r>
              <a:r>
                <a:rPr lang="en-US" sz="5000" b="1" dirty="0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ai</a:t>
              </a:r>
              <a:r>
                <a:rPr lang="en-US" sz="5000" b="1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5000" b="1" dirty="0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bạn</a:t>
              </a:r>
              <a:r>
                <a:rPr lang="en-US" sz="5000" b="1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5000" b="1" dirty="0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thi</a:t>
              </a:r>
              <a:r>
                <a:rPr lang="en-US" sz="5000" b="1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5000" b="1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</a:t>
              </a:r>
              <a:r>
                <a:rPr lang="en-US" sz="5000" b="1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ả</a:t>
              </a:r>
              <a:r>
                <a:rPr lang="en-US" sz="5000" b="1" err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y</a:t>
              </a:r>
              <a:r>
                <a:rPr lang="en-US" sz="50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d</a:t>
              </a:r>
              <a:r>
                <a:rPr lang="en-US" sz="50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ây.</a:t>
              </a:r>
              <a:endParaRPr lang="en-US" sz="5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7" name="Title 1"/>
            <p:cNvSpPr txBox="1">
              <a:spLocks/>
            </p:cNvSpPr>
            <p:nvPr/>
          </p:nvSpPr>
          <p:spPr>
            <a:xfrm>
              <a:off x="6309814" y="5475579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endParaRPr lang="en-US" sz="5000" b="1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823119" y="-53288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ai  ay  ây</a:t>
            </a:r>
            <a:endParaRPr lang="en-US" sz="88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724549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24431" y="27295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7295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5738" y="4063085"/>
            <a:ext cx="4295089" cy="1270915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5253838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739235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24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1119" y="1513939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8919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7469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64968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66044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266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256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896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1150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52055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  <a:endParaRPr lang="en-US" sz="1150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61955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  <a:endParaRPr lang="en-US" sz="1150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7690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096191" y="53523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lái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28398" y="5352365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nảy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204759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tay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148451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ậy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962367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lẫy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78339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667159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814103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569910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647383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415985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 descr="Bài Tarot Kèm Túi Đựng Bài Và Khăn Trải – Bài Bói Tarot Chính Hãng miDoctor  | miDoctor | Tik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1" y="532468"/>
            <a:ext cx="4039531" cy="403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85"/>
          <a:stretch/>
        </p:blipFill>
        <p:spPr>
          <a:xfrm>
            <a:off x="4345266" y="499811"/>
            <a:ext cx="7666112" cy="4039531"/>
          </a:xfrm>
          <a:prstGeom prst="rect">
            <a:avLst/>
          </a:prstGeom>
        </p:spPr>
      </p:pic>
      <p:pic>
        <p:nvPicPr>
          <p:cNvPr id="1028" name="Picture 4" descr="Lái xe du lịch Thành phố Hồ Chí Minh: Làm sao để chọn được tài xế tốt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525" y="405350"/>
            <a:ext cx="5725019" cy="429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Quá trình cây nảy mầm lớn lên - YouTub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16" y="507068"/>
            <a:ext cx="7407373" cy="416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rẻ tập cầm nắm đồ vật: Cột mốc phát triển quan trọng của bé | Vinmec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516" y="521582"/>
            <a:ext cx="6249971" cy="416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ẮP ĐẬY THỨC ĂN TRÒN NHỰA CÓ NÚM TP69721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520" y="405349"/>
            <a:ext cx="3658599" cy="426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ập tin:Lồng bàn (cặp lồng) đậy mâm cơm, tháng 5 năm 2018 (1).jpg –  Wikipedia tiếng Việ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967" y="405348"/>
            <a:ext cx="4786952" cy="426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é mấy tháng biết lẫy: 4 dấu hiệu bố mẹ cần nằm lò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159" y="398091"/>
            <a:ext cx="6494318" cy="432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3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2451</TotalTime>
  <Words>495</Words>
  <Application>Microsoft Office PowerPoint</Application>
  <PresentationFormat>Custom</PresentationFormat>
  <Paragraphs>178</Paragraphs>
  <Slides>39</Slides>
  <Notes>16</Notes>
  <HiddenSlides>0</HiddenSlides>
  <MMClips>4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3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DomCasual</vt:lpstr>
      <vt:lpstr>HP001 4 hàng</vt:lpstr>
      <vt:lpstr>HP001 4H</vt:lpstr>
      <vt:lpstr>UTM Cookies</vt:lpstr>
      <vt:lpstr>Office Theme</vt:lpstr>
      <vt:lpstr>1_Office Theme</vt:lpstr>
      <vt:lpstr>Luyện đọc</vt:lpstr>
      <vt:lpstr>PowerPoint Presentation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bài tập ngày  10/11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360</cp:revision>
  <dcterms:created xsi:type="dcterms:W3CDTF">2021-05-08T14:00:55Z</dcterms:created>
  <dcterms:modified xsi:type="dcterms:W3CDTF">2021-11-10T00:59:54Z</dcterms:modified>
</cp:coreProperties>
</file>