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94" r:id="rId2"/>
    <p:sldId id="257" r:id="rId3"/>
    <p:sldId id="258" r:id="rId4"/>
    <p:sldId id="343" r:id="rId5"/>
    <p:sldId id="344" r:id="rId6"/>
    <p:sldId id="346" r:id="rId7"/>
    <p:sldId id="348" r:id="rId8"/>
    <p:sldId id="360" r:id="rId9"/>
    <p:sldId id="259" r:id="rId10"/>
    <p:sldId id="260" r:id="rId11"/>
    <p:sldId id="375" r:id="rId12"/>
    <p:sldId id="336" r:id="rId13"/>
    <p:sldId id="370" r:id="rId14"/>
    <p:sldId id="371" r:id="rId15"/>
    <p:sldId id="376" r:id="rId16"/>
    <p:sldId id="263" r:id="rId17"/>
    <p:sldId id="282" r:id="rId18"/>
    <p:sldId id="283" r:id="rId19"/>
    <p:sldId id="284" r:id="rId20"/>
    <p:sldId id="264" r:id="rId21"/>
    <p:sldId id="372" r:id="rId22"/>
    <p:sldId id="272" r:id="rId23"/>
    <p:sldId id="338" r:id="rId24"/>
    <p:sldId id="326" r:id="rId25"/>
    <p:sldId id="339" r:id="rId26"/>
    <p:sldId id="379" r:id="rId27"/>
    <p:sldId id="262" r:id="rId28"/>
    <p:sldId id="384" r:id="rId29"/>
    <p:sldId id="355" r:id="rId30"/>
    <p:sldId id="267" r:id="rId31"/>
    <p:sldId id="357" r:id="rId32"/>
    <p:sldId id="350" r:id="rId33"/>
    <p:sldId id="356" r:id="rId34"/>
    <p:sldId id="320" r:id="rId35"/>
    <p:sldId id="395" r:id="rId36"/>
    <p:sldId id="342" r:id="rId37"/>
    <p:sldId id="294" r:id="rId38"/>
    <p:sldId id="314" r:id="rId39"/>
    <p:sldId id="274" r:id="rId40"/>
    <p:sldId id="275" r:id="rId41"/>
    <p:sldId id="386" r:id="rId42"/>
    <p:sldId id="387" r:id="rId43"/>
    <p:sldId id="389" r:id="rId44"/>
    <p:sldId id="390" r:id="rId45"/>
    <p:sldId id="391" r:id="rId46"/>
    <p:sldId id="392" r:id="rId47"/>
    <p:sldId id="393" r:id="rId48"/>
    <p:sldId id="353" r:id="rId49"/>
    <p:sldId id="383" r:id="rId50"/>
    <p:sldId id="352" r:id="rId51"/>
    <p:sldId id="359" r:id="rId52"/>
    <p:sldId id="351" r:id="rId53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E389"/>
    <a:srgbClr val="BD196F"/>
    <a:srgbClr val="006F96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1" autoAdjust="0"/>
    <p:restoredTop sz="90214" autoAdjust="0"/>
  </p:normalViewPr>
  <p:slideViewPr>
    <p:cSldViewPr>
      <p:cViewPr varScale="1">
        <p:scale>
          <a:sx n="62" d="100"/>
          <a:sy n="62" d="100"/>
        </p:scale>
        <p:origin x="-816" y="-9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79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</a:t>
            </a:r>
            <a:r>
              <a:rPr lang="en-US" baseline="0"/>
              <a:t> cô nên chiếu slide lên rồi mới chỉnh nhé. Nhìn lệch vậy chứ chiếu lên mới biết 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0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43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43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3"/>
          <p:cNvSpPr/>
          <p:nvPr/>
        </p:nvSpPr>
        <p:spPr>
          <a:xfrm flipH="1">
            <a:off x="10647835" y="5421043"/>
            <a:ext cx="1615120" cy="1488983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23"/>
          <p:cNvSpPr/>
          <p:nvPr/>
        </p:nvSpPr>
        <p:spPr>
          <a:xfrm rot="10800000" flipH="1">
            <a:off x="-100715" y="-90926"/>
            <a:ext cx="1649951" cy="1521094"/>
          </a:xfrm>
          <a:custGeom>
            <a:avLst/>
            <a:gdLst/>
            <a:ahLst/>
            <a:cxnLst/>
            <a:rect l="l" t="t" r="r" b="b"/>
            <a:pathLst>
              <a:path w="227725" h="209421" extrusionOk="0">
                <a:moveTo>
                  <a:pt x="72958" y="0"/>
                </a:moveTo>
                <a:cubicBezTo>
                  <a:pt x="46578" y="0"/>
                  <a:pt x="21728" y="6589"/>
                  <a:pt x="0" y="18261"/>
                </a:cubicBezTo>
                <a:lnTo>
                  <a:pt x="0" y="209421"/>
                </a:lnTo>
                <a:lnTo>
                  <a:pt x="217797" y="209421"/>
                </a:lnTo>
                <a:cubicBezTo>
                  <a:pt x="224236" y="192430"/>
                  <a:pt x="227724" y="174018"/>
                  <a:pt x="227724" y="154788"/>
                </a:cubicBezTo>
                <a:cubicBezTo>
                  <a:pt x="227724" y="69276"/>
                  <a:pt x="158449" y="0"/>
                  <a:pt x="72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666" tIns="121666" rIns="121666" bIns="121666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23"/>
          <p:cNvSpPr txBox="1">
            <a:spLocks noGrp="1"/>
          </p:cNvSpPr>
          <p:nvPr>
            <p:ph type="title"/>
          </p:nvPr>
        </p:nvSpPr>
        <p:spPr>
          <a:xfrm>
            <a:off x="1973142" y="559767"/>
            <a:ext cx="8191285" cy="763600"/>
          </a:xfrm>
          <a:prstGeom prst="rect">
            <a:avLst/>
          </a:prstGeom>
        </p:spPr>
        <p:txBody>
          <a:bodyPr spcFirstLastPara="1" wrap="square" lIns="121666" tIns="121666" rIns="121666" bIns="121666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87" name="Google Shape;687;p23"/>
          <p:cNvGrpSpPr/>
          <p:nvPr/>
        </p:nvGrpSpPr>
        <p:grpSpPr>
          <a:xfrm rot="5400000">
            <a:off x="9520734" y="174225"/>
            <a:ext cx="2654262" cy="2460344"/>
            <a:chOff x="817100" y="238125"/>
            <a:chExt cx="5912375" cy="5495644"/>
          </a:xfrm>
        </p:grpSpPr>
        <p:sp>
          <p:nvSpPr>
            <p:cNvPr id="688" name="Google Shape;688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5" name="Google Shape;705;p23"/>
          <p:cNvGrpSpPr/>
          <p:nvPr/>
        </p:nvGrpSpPr>
        <p:grpSpPr>
          <a:xfrm rot="10800000" flipH="1">
            <a:off x="90149" y="4316781"/>
            <a:ext cx="2647696" cy="2466445"/>
            <a:chOff x="817100" y="238125"/>
            <a:chExt cx="5912375" cy="5495644"/>
          </a:xfrm>
        </p:grpSpPr>
        <p:sp>
          <p:nvSpPr>
            <p:cNvPr id="706" name="Google Shape;706;p23"/>
            <p:cNvSpPr/>
            <p:nvPr/>
          </p:nvSpPr>
          <p:spPr>
            <a:xfrm>
              <a:off x="817100" y="1539650"/>
              <a:ext cx="758050" cy="532775"/>
            </a:xfrm>
            <a:custGeom>
              <a:avLst/>
              <a:gdLst/>
              <a:ahLst/>
              <a:cxnLst/>
              <a:rect l="l" t="t" r="r" b="b"/>
              <a:pathLst>
                <a:path w="30322" h="21311" extrusionOk="0">
                  <a:moveTo>
                    <a:pt x="15332" y="0"/>
                  </a:moveTo>
                  <a:lnTo>
                    <a:pt x="15332" y="0"/>
                  </a:lnTo>
                  <a:cubicBezTo>
                    <a:pt x="718" y="718"/>
                    <a:pt x="1" y="20420"/>
                    <a:pt x="15854" y="21268"/>
                  </a:cubicBezTo>
                  <a:cubicBezTo>
                    <a:pt x="16220" y="21296"/>
                    <a:pt x="16576" y="21310"/>
                    <a:pt x="16923" y="21310"/>
                  </a:cubicBezTo>
                  <a:cubicBezTo>
                    <a:pt x="30321" y="21310"/>
                    <a:pt x="29831" y="954"/>
                    <a:pt x="15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3"/>
            <p:cNvSpPr/>
            <p:nvPr/>
          </p:nvSpPr>
          <p:spPr>
            <a:xfrm>
              <a:off x="850450" y="328075"/>
              <a:ext cx="608275" cy="468700"/>
            </a:xfrm>
            <a:custGeom>
              <a:avLst/>
              <a:gdLst/>
              <a:ahLst/>
              <a:cxnLst/>
              <a:rect l="l" t="t" r="r" b="b"/>
              <a:pathLst>
                <a:path w="24331" h="18748" extrusionOk="0">
                  <a:moveTo>
                    <a:pt x="12275" y="1"/>
                  </a:moveTo>
                  <a:cubicBezTo>
                    <a:pt x="269" y="1"/>
                    <a:pt x="1" y="17063"/>
                    <a:pt x="10997" y="18453"/>
                  </a:cubicBezTo>
                  <a:cubicBezTo>
                    <a:pt x="11906" y="18654"/>
                    <a:pt x="12756" y="18747"/>
                    <a:pt x="13547" y="18747"/>
                  </a:cubicBezTo>
                  <a:cubicBezTo>
                    <a:pt x="24330" y="18747"/>
                    <a:pt x="24113" y="1332"/>
                    <a:pt x="13476" y="55"/>
                  </a:cubicBezTo>
                  <a:cubicBezTo>
                    <a:pt x="13063" y="19"/>
                    <a:pt x="12663" y="1"/>
                    <a:pt x="122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3"/>
            <p:cNvSpPr/>
            <p:nvPr/>
          </p:nvSpPr>
          <p:spPr>
            <a:xfrm>
              <a:off x="2174725" y="8533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26" y="1"/>
                  </a:moveTo>
                  <a:cubicBezTo>
                    <a:pt x="140" y="1"/>
                    <a:pt x="0" y="9262"/>
                    <a:pt x="7217" y="9840"/>
                  </a:cubicBezTo>
                  <a:cubicBezTo>
                    <a:pt x="12697" y="9709"/>
                    <a:pt x="15045" y="2533"/>
                    <a:pt x="9043" y="510"/>
                  </a:cubicBezTo>
                  <a:cubicBezTo>
                    <a:pt x="8037" y="157"/>
                    <a:pt x="7130" y="1"/>
                    <a:pt x="63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3"/>
            <p:cNvSpPr/>
            <p:nvPr/>
          </p:nvSpPr>
          <p:spPr>
            <a:xfrm>
              <a:off x="1033025" y="3441700"/>
              <a:ext cx="376150" cy="246000"/>
            </a:xfrm>
            <a:custGeom>
              <a:avLst/>
              <a:gdLst/>
              <a:ahLst/>
              <a:cxnLst/>
              <a:rect l="l" t="t" r="r" b="b"/>
              <a:pathLst>
                <a:path w="15046" h="9840" extrusionOk="0">
                  <a:moveTo>
                    <a:pt x="6371" y="0"/>
                  </a:moveTo>
                  <a:cubicBezTo>
                    <a:pt x="141" y="0"/>
                    <a:pt x="1" y="9262"/>
                    <a:pt x="7217" y="9839"/>
                  </a:cubicBezTo>
                  <a:cubicBezTo>
                    <a:pt x="12697" y="9774"/>
                    <a:pt x="15046" y="2597"/>
                    <a:pt x="9109" y="510"/>
                  </a:cubicBezTo>
                  <a:cubicBezTo>
                    <a:pt x="8095" y="157"/>
                    <a:pt x="7181" y="0"/>
                    <a:pt x="6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3"/>
            <p:cNvSpPr/>
            <p:nvPr/>
          </p:nvSpPr>
          <p:spPr>
            <a:xfrm>
              <a:off x="4663000" y="486950"/>
              <a:ext cx="487675" cy="318775"/>
            </a:xfrm>
            <a:custGeom>
              <a:avLst/>
              <a:gdLst/>
              <a:ahLst/>
              <a:cxnLst/>
              <a:rect l="l" t="t" r="r" b="b"/>
              <a:pathLst>
                <a:path w="19507" h="12751" extrusionOk="0">
                  <a:moveTo>
                    <a:pt x="8173" y="0"/>
                  </a:moveTo>
                  <a:cubicBezTo>
                    <a:pt x="178" y="0"/>
                    <a:pt x="0" y="12001"/>
                    <a:pt x="9394" y="12750"/>
                  </a:cubicBezTo>
                  <a:cubicBezTo>
                    <a:pt x="16440" y="12620"/>
                    <a:pt x="19507" y="3356"/>
                    <a:pt x="11743" y="681"/>
                  </a:cubicBezTo>
                  <a:cubicBezTo>
                    <a:pt x="10419" y="209"/>
                    <a:pt x="9228" y="0"/>
                    <a:pt x="8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3"/>
            <p:cNvSpPr/>
            <p:nvPr/>
          </p:nvSpPr>
          <p:spPr>
            <a:xfrm>
              <a:off x="3354863" y="1513154"/>
              <a:ext cx="443723" cy="288929"/>
            </a:xfrm>
            <a:custGeom>
              <a:avLst/>
              <a:gdLst/>
              <a:ahLst/>
              <a:cxnLst/>
              <a:rect l="l" t="t" r="r" b="b"/>
              <a:pathLst>
                <a:path w="25671" h="16718" extrusionOk="0">
                  <a:moveTo>
                    <a:pt x="10910" y="1"/>
                  </a:moveTo>
                  <a:cubicBezTo>
                    <a:pt x="272" y="1"/>
                    <a:pt x="1" y="15851"/>
                    <a:pt x="12362" y="16718"/>
                  </a:cubicBezTo>
                  <a:cubicBezTo>
                    <a:pt x="21626" y="16522"/>
                    <a:pt x="25671" y="4388"/>
                    <a:pt x="15559" y="865"/>
                  </a:cubicBezTo>
                  <a:cubicBezTo>
                    <a:pt x="13839" y="266"/>
                    <a:pt x="12288" y="1"/>
                    <a:pt x="109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3"/>
            <p:cNvSpPr/>
            <p:nvPr/>
          </p:nvSpPr>
          <p:spPr>
            <a:xfrm>
              <a:off x="1340210" y="5578819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2"/>
                    <a:pt x="9396" y="1631"/>
                    <a:pt x="5678" y="326"/>
                  </a:cubicBezTo>
                  <a:cubicBezTo>
                    <a:pt x="5039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3"/>
            <p:cNvSpPr/>
            <p:nvPr/>
          </p:nvSpPr>
          <p:spPr>
            <a:xfrm>
              <a:off x="1887000" y="3775750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0" y="5909"/>
                    <a:pt x="4503" y="6198"/>
                  </a:cubicBezTo>
                  <a:cubicBezTo>
                    <a:pt x="7961" y="6133"/>
                    <a:pt x="9396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3"/>
            <p:cNvSpPr/>
            <p:nvPr/>
          </p:nvSpPr>
          <p:spPr>
            <a:xfrm>
              <a:off x="3354900" y="2919500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6" y="0"/>
                  </a:moveTo>
                  <a:cubicBezTo>
                    <a:pt x="44" y="0"/>
                    <a:pt x="0" y="5908"/>
                    <a:pt x="4503" y="6197"/>
                  </a:cubicBezTo>
                  <a:cubicBezTo>
                    <a:pt x="7961" y="6132"/>
                    <a:pt x="9396" y="1630"/>
                    <a:pt x="5677" y="325"/>
                  </a:cubicBezTo>
                  <a:cubicBezTo>
                    <a:pt x="5039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3"/>
            <p:cNvSpPr/>
            <p:nvPr/>
          </p:nvSpPr>
          <p:spPr>
            <a:xfrm>
              <a:off x="5547026" y="1644661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4" y="0"/>
                    <a:pt x="1" y="5908"/>
                    <a:pt x="4504" y="6197"/>
                  </a:cubicBezTo>
                  <a:cubicBezTo>
                    <a:pt x="7961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3"/>
            <p:cNvSpPr/>
            <p:nvPr/>
          </p:nvSpPr>
          <p:spPr>
            <a:xfrm>
              <a:off x="968925" y="5284425"/>
              <a:ext cx="236375" cy="154950"/>
            </a:xfrm>
            <a:custGeom>
              <a:avLst/>
              <a:gdLst/>
              <a:ahLst/>
              <a:cxnLst/>
              <a:rect l="l" t="t" r="r" b="b"/>
              <a:pathLst>
                <a:path w="9455" h="6198" extrusionOk="0">
                  <a:moveTo>
                    <a:pt x="3949" y="1"/>
                  </a:moveTo>
                  <a:cubicBezTo>
                    <a:pt x="38" y="1"/>
                    <a:pt x="1" y="5909"/>
                    <a:pt x="4562" y="6197"/>
                  </a:cubicBezTo>
                  <a:cubicBezTo>
                    <a:pt x="7954" y="6132"/>
                    <a:pt x="9455" y="1631"/>
                    <a:pt x="5671" y="326"/>
                  </a:cubicBezTo>
                  <a:cubicBezTo>
                    <a:pt x="5033" y="101"/>
                    <a:pt x="4458" y="1"/>
                    <a:pt x="39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3"/>
            <p:cNvSpPr/>
            <p:nvPr/>
          </p:nvSpPr>
          <p:spPr>
            <a:xfrm>
              <a:off x="1275375" y="48554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1"/>
                  </a:moveTo>
                  <a:cubicBezTo>
                    <a:pt x="44" y="1"/>
                    <a:pt x="1" y="5909"/>
                    <a:pt x="4504" y="6197"/>
                  </a:cubicBezTo>
                  <a:cubicBezTo>
                    <a:pt x="7961" y="6132"/>
                    <a:pt x="9397" y="1631"/>
                    <a:pt x="5678" y="326"/>
                  </a:cubicBezTo>
                  <a:cubicBezTo>
                    <a:pt x="5040" y="101"/>
                    <a:pt x="4465" y="1"/>
                    <a:pt x="39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3"/>
            <p:cNvSpPr/>
            <p:nvPr/>
          </p:nvSpPr>
          <p:spPr>
            <a:xfrm>
              <a:off x="5881964" y="1247683"/>
              <a:ext cx="234925" cy="154925"/>
            </a:xfrm>
            <a:custGeom>
              <a:avLst/>
              <a:gdLst/>
              <a:ahLst/>
              <a:cxnLst/>
              <a:rect l="l" t="t" r="r" b="b"/>
              <a:pathLst>
                <a:path w="9397" h="6197" extrusionOk="0">
                  <a:moveTo>
                    <a:pt x="3957" y="0"/>
                  </a:moveTo>
                  <a:cubicBezTo>
                    <a:pt x="45" y="0"/>
                    <a:pt x="1" y="5908"/>
                    <a:pt x="4504" y="6197"/>
                  </a:cubicBezTo>
                  <a:cubicBezTo>
                    <a:pt x="7962" y="6132"/>
                    <a:pt x="9397" y="1630"/>
                    <a:pt x="5678" y="325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3"/>
            <p:cNvSpPr/>
            <p:nvPr/>
          </p:nvSpPr>
          <p:spPr>
            <a:xfrm>
              <a:off x="5312075" y="124772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7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2" y="6132"/>
                    <a:pt x="9397" y="1630"/>
                    <a:pt x="5678" y="326"/>
                  </a:cubicBezTo>
                  <a:cubicBezTo>
                    <a:pt x="5040" y="100"/>
                    <a:pt x="4466" y="0"/>
                    <a:pt x="39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3"/>
            <p:cNvSpPr/>
            <p:nvPr/>
          </p:nvSpPr>
          <p:spPr>
            <a:xfrm>
              <a:off x="6494550" y="492575"/>
              <a:ext cx="234925" cy="154950"/>
            </a:xfrm>
            <a:custGeom>
              <a:avLst/>
              <a:gdLst/>
              <a:ahLst/>
              <a:cxnLst/>
              <a:rect l="l" t="t" r="r" b="b"/>
              <a:pathLst>
                <a:path w="9397" h="6198" extrusionOk="0">
                  <a:moveTo>
                    <a:pt x="3956" y="0"/>
                  </a:moveTo>
                  <a:cubicBezTo>
                    <a:pt x="44" y="0"/>
                    <a:pt x="1" y="5909"/>
                    <a:pt x="4504" y="6197"/>
                  </a:cubicBezTo>
                  <a:cubicBezTo>
                    <a:pt x="7961" y="6132"/>
                    <a:pt x="9397" y="1630"/>
                    <a:pt x="5678" y="326"/>
                  </a:cubicBezTo>
                  <a:cubicBezTo>
                    <a:pt x="5040" y="100"/>
                    <a:pt x="4465" y="0"/>
                    <a:pt x="39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3"/>
            <p:cNvSpPr/>
            <p:nvPr/>
          </p:nvSpPr>
          <p:spPr>
            <a:xfrm>
              <a:off x="1826719" y="2254021"/>
              <a:ext cx="641821" cy="673066"/>
            </a:xfrm>
            <a:custGeom>
              <a:avLst/>
              <a:gdLst/>
              <a:ahLst/>
              <a:cxnLst/>
              <a:rect l="l" t="t" r="r" b="b"/>
              <a:pathLst>
                <a:path w="34839" h="36535" extrusionOk="0">
                  <a:moveTo>
                    <a:pt x="14875" y="0"/>
                  </a:moveTo>
                  <a:lnTo>
                    <a:pt x="13048" y="13831"/>
                  </a:lnTo>
                  <a:lnTo>
                    <a:pt x="0" y="16636"/>
                  </a:lnTo>
                  <a:lnTo>
                    <a:pt x="12004" y="21529"/>
                  </a:lnTo>
                  <a:lnTo>
                    <a:pt x="9982" y="36535"/>
                  </a:lnTo>
                  <a:lnTo>
                    <a:pt x="20485" y="25052"/>
                  </a:lnTo>
                  <a:lnTo>
                    <a:pt x="34838" y="30924"/>
                  </a:lnTo>
                  <a:lnTo>
                    <a:pt x="34838" y="30924"/>
                  </a:lnTo>
                  <a:lnTo>
                    <a:pt x="26618" y="18202"/>
                  </a:lnTo>
                  <a:lnTo>
                    <a:pt x="34838" y="9134"/>
                  </a:lnTo>
                  <a:lnTo>
                    <a:pt x="22442" y="11743"/>
                  </a:lnTo>
                  <a:lnTo>
                    <a:pt x="1487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3"/>
            <p:cNvSpPr/>
            <p:nvPr/>
          </p:nvSpPr>
          <p:spPr>
            <a:xfrm>
              <a:off x="3245650" y="238125"/>
              <a:ext cx="611650" cy="654050"/>
            </a:xfrm>
            <a:custGeom>
              <a:avLst/>
              <a:gdLst/>
              <a:ahLst/>
              <a:cxnLst/>
              <a:rect l="l" t="t" r="r" b="b"/>
              <a:pathLst>
                <a:path w="24466" h="26162" extrusionOk="0">
                  <a:moveTo>
                    <a:pt x="14092" y="0"/>
                  </a:moveTo>
                  <a:lnTo>
                    <a:pt x="9199" y="7829"/>
                  </a:lnTo>
                  <a:lnTo>
                    <a:pt x="1" y="5872"/>
                  </a:lnTo>
                  <a:lnTo>
                    <a:pt x="5872" y="13309"/>
                  </a:lnTo>
                  <a:lnTo>
                    <a:pt x="1240" y="20746"/>
                  </a:lnTo>
                  <a:lnTo>
                    <a:pt x="9134" y="17484"/>
                  </a:lnTo>
                  <a:lnTo>
                    <a:pt x="15919" y="26161"/>
                  </a:lnTo>
                  <a:lnTo>
                    <a:pt x="15201" y="14940"/>
                  </a:lnTo>
                  <a:lnTo>
                    <a:pt x="24465" y="11091"/>
                  </a:lnTo>
                  <a:lnTo>
                    <a:pt x="14680" y="9003"/>
                  </a:lnTo>
                  <a:lnTo>
                    <a:pt x="140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03768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5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80" y="1600205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8" y="1600205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8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8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5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5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5" y="1435103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7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7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7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5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5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5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5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image" Target="../media/image8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8.xml"/><Relationship Id="rId5" Type="http://schemas.openxmlformats.org/officeDocument/2006/relationships/image" Target="../media/image5.jpeg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35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4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19" y="-350520"/>
            <a:ext cx="10945654" cy="1143000"/>
          </a:xfrm>
        </p:spPr>
        <p:txBody>
          <a:bodyPr/>
          <a:lstStyle/>
          <a:p>
            <a:r>
              <a:rPr lang="en-US" smtClean="0"/>
              <a:t>Luyện đọc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13677" y="762000"/>
            <a:ext cx="3196709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/>
              <a:t>c</a:t>
            </a:r>
            <a:r>
              <a:rPr lang="en-US" sz="6000" smtClean="0"/>
              <a:t>him cút</a:t>
            </a:r>
          </a:p>
          <a:p>
            <a:r>
              <a:rPr lang="en-US" sz="6000"/>
              <a:t>c</a:t>
            </a:r>
            <a:r>
              <a:rPr lang="en-US" sz="6000" smtClean="0"/>
              <a:t>hấm dứt</a:t>
            </a:r>
          </a:p>
          <a:p>
            <a:r>
              <a:rPr lang="en-US" sz="6000"/>
              <a:t>s</a:t>
            </a:r>
            <a:r>
              <a:rPr lang="en-US" sz="6000" smtClean="0"/>
              <a:t>ụt lở</a:t>
            </a:r>
            <a:endParaRPr lang="en-US" sz="6000"/>
          </a:p>
        </p:txBody>
      </p:sp>
      <p:sp>
        <p:nvSpPr>
          <p:cNvPr id="4" name="TextBox 3"/>
          <p:cNvSpPr txBox="1"/>
          <p:nvPr/>
        </p:nvSpPr>
        <p:spPr>
          <a:xfrm>
            <a:off x="4648516" y="762000"/>
            <a:ext cx="31341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h</a:t>
            </a:r>
            <a:r>
              <a:rPr lang="en-US" sz="6000" smtClean="0">
                <a:solidFill>
                  <a:srgbClr val="FF0000"/>
                </a:solidFill>
              </a:rPr>
              <a:t>eo hút</a:t>
            </a:r>
          </a:p>
          <a:p>
            <a:r>
              <a:rPr lang="en-US" sz="6000" smtClean="0">
                <a:solidFill>
                  <a:srgbClr val="FF0000"/>
                </a:solidFill>
              </a:rPr>
              <a:t>bứt rứt</a:t>
            </a:r>
          </a:p>
          <a:p>
            <a:r>
              <a:rPr lang="en-US" sz="6000">
                <a:solidFill>
                  <a:srgbClr val="FF0000"/>
                </a:solidFill>
              </a:rPr>
              <a:t>n</a:t>
            </a:r>
            <a:r>
              <a:rPr lang="en-US" sz="6000" smtClean="0">
                <a:solidFill>
                  <a:srgbClr val="FF0000"/>
                </a:solidFill>
              </a:rPr>
              <a:t>ghi ngút</a:t>
            </a:r>
            <a:endParaRPr lang="en-US" sz="60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1318" y="762000"/>
            <a:ext cx="284404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smtClean="0">
                <a:solidFill>
                  <a:srgbClr val="0070C0"/>
                </a:solidFill>
              </a:rPr>
              <a:t>giảm </a:t>
            </a:r>
            <a:r>
              <a:rPr lang="en-US" sz="6000" smtClean="0">
                <a:solidFill>
                  <a:srgbClr val="0070C0"/>
                </a:solidFill>
              </a:rPr>
              <a:t>sút</a:t>
            </a:r>
          </a:p>
          <a:p>
            <a:r>
              <a:rPr lang="en-US" sz="6000">
                <a:solidFill>
                  <a:srgbClr val="0070C0"/>
                </a:solidFill>
              </a:rPr>
              <a:t>s</a:t>
            </a:r>
            <a:r>
              <a:rPr lang="en-US" sz="6000" smtClean="0">
                <a:solidFill>
                  <a:srgbClr val="0070C0"/>
                </a:solidFill>
              </a:rPr>
              <a:t>ứt </a:t>
            </a:r>
            <a:r>
              <a:rPr lang="en-US" sz="6000" smtClean="0">
                <a:solidFill>
                  <a:srgbClr val="0070C0"/>
                </a:solidFill>
              </a:rPr>
              <a:t>mẻ</a:t>
            </a:r>
          </a:p>
          <a:p>
            <a:r>
              <a:rPr lang="en-US" sz="6000">
                <a:solidFill>
                  <a:srgbClr val="0070C0"/>
                </a:solidFill>
              </a:rPr>
              <a:t>n</a:t>
            </a:r>
            <a:r>
              <a:rPr lang="en-US" sz="6000" smtClean="0">
                <a:solidFill>
                  <a:srgbClr val="0070C0"/>
                </a:solidFill>
              </a:rPr>
              <a:t>gòi bút</a:t>
            </a:r>
            <a:endParaRPr lang="en-US" sz="600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2119" y="3810000"/>
            <a:ext cx="980601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6000" smtClean="0">
                <a:solidFill>
                  <a:srgbClr val="0070C0"/>
                </a:solidFill>
              </a:rPr>
              <a:t>Bố mua một máy hút bụi mới.</a:t>
            </a:r>
          </a:p>
          <a:p>
            <a:pPr marL="285750" indent="-285750">
              <a:buFontTx/>
              <a:buChar char="-"/>
            </a:pPr>
            <a:r>
              <a:rPr lang="en-US" sz="6000" smtClean="0">
                <a:solidFill>
                  <a:srgbClr val="FF00FF"/>
                </a:solidFill>
              </a:rPr>
              <a:t>Bà làm mứt sen ngon quá!</a:t>
            </a:r>
          </a:p>
          <a:p>
            <a:pPr marL="285750" indent="-285750">
              <a:buFontTx/>
              <a:buChar char="-"/>
            </a:pPr>
            <a:r>
              <a:rPr lang="en-US" sz="6000" smtClean="0">
                <a:solidFill>
                  <a:srgbClr val="00B050"/>
                </a:solidFill>
              </a:rPr>
              <a:t>Trời khô hạn, mặt đất nứt nẻ.</a:t>
            </a:r>
            <a:endParaRPr lang="en-US" sz="60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37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24431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4433" y="4158123"/>
            <a:ext cx="4295089" cy="13022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6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2736671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200952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90647" y="4677535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.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641853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143000"/>
            <a:ext cx="5105400" cy="1323439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97995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78516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16718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78564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00764" y="3523861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F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7314" y="3523861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FF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93164" y="3520733"/>
            <a:ext cx="2552700" cy="18620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89941" y="3520733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484821" y="3523861"/>
            <a:ext cx="25527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</a:t>
            </a:r>
          </a:p>
        </p:txBody>
      </p:sp>
    </p:spTree>
    <p:extLst>
      <p:ext uri="{BB962C8B-B14F-4D97-AF65-F5344CB8AC3E}">
        <p14:creationId xmlns:p14="http://schemas.microsoft.com/office/powerpoint/2010/main" val="20428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/>
      <p:bldP spid="10" grpId="0"/>
      <p:bldP spid="12" grpId="0"/>
      <p:bldP spid="13" grpId="0"/>
      <p:bldP spid="14" grpId="0" animBg="1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08065" y="5337366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29536" y="535887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sạp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98006" y="535512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tháp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405012" y="516108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84365" y="518259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578636" y="517884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Top 8 Rạp Chiếu Phim Đêm Ở Sài Gòn Nhất Định Phải Đế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303" y="160338"/>
            <a:ext cx="6451937" cy="430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hám Phá Top 21 Rạp Chiếu Phim Tại Sài Gòn Hàng Đầu Đáng Xe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581" y="84239"/>
            <a:ext cx="6676908" cy="445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hảy sạp – Wikipedia tiếng Việ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203" y="229324"/>
            <a:ext cx="5903669" cy="442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ông trình xây dựng tháp Eiffel - Paris, Pháp - Kiến Trúc Nhà Tran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693" y="99475"/>
            <a:ext cx="6056218" cy="45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08065" y="5337366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29536" y="5358875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98006" y="535512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503811" y="516108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71924" y="518259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502643" y="517884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2" descr="Thành phần dinh dưỡng của bắp (ngô) và tác dụng của bắp đối với sức khỏ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08" y="312742"/>
            <a:ext cx="7806844" cy="439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ặp Bé Trai 392 - Mr Vu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984" y="7941"/>
            <a:ext cx="4731421" cy="47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64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Đập Tam Hiệp: Kỳ quan hay thảm họa nhãn tiền? | Tin tức mới nhất 24h - Đọc  Báo Lao Động online - Laodong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373" y="522715"/>
            <a:ext cx="6463248" cy="433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/>
          </p:cNvSpPr>
          <p:nvPr/>
        </p:nvSpPr>
        <p:spPr>
          <a:xfrm>
            <a:off x="1908065" y="534812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đập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29536" y="5348120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mập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98006" y="534812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nấp</a:t>
            </a: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503811" y="517183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528441" y="517183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8475973" y="517183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pic>
        <p:nvPicPr>
          <p:cNvPr id="9" name="Picture 2" descr="Hoàng Mập từng bán nhà 10 tỷ vì phim lỗ - VietNam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069" y="522719"/>
            <a:ext cx="5930405" cy="4059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90&amp;#39;lı Yıllarda Oynadığımız 15 Oyu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236" y="312740"/>
            <a:ext cx="6297521" cy="472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96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908065" y="457818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đập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29536" y="457818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mập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898006" y="457818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nấp</a:t>
            </a: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9144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-7620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2524591" y="440189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528441" y="440189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8496757" y="440189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908065" y="3292547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bắp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929536" y="3314056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898006" y="331030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524591" y="311626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5371924" y="313777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508185" y="313402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908065" y="1920947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929536" y="1942456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sạp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7898006" y="193870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tháp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2410554" y="174466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384365" y="1766172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599416" y="1762421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</p:spTree>
    <p:extLst>
      <p:ext uri="{BB962C8B-B14F-4D97-AF65-F5344CB8AC3E}">
        <p14:creationId xmlns:p14="http://schemas.microsoft.com/office/powerpoint/2010/main" val="326665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 txBox="1">
            <a:spLocks/>
          </p:cNvSpPr>
          <p:nvPr/>
        </p:nvSpPr>
        <p:spPr>
          <a:xfrm>
            <a:off x="1908065" y="5629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đập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929536" y="56296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mập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7898006" y="5629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nấp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08065" y="469373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bắp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929536" y="47152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7898006" y="4711491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908065" y="377933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4929536" y="38008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sạp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898006" y="3797091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tháp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23" y="-158470"/>
            <a:ext cx="5634373" cy="4209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81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r>
              <a:rPr lang="en-US" sz="96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đạp</a:t>
            </a:r>
            <a:endParaRPr lang="en-US" sz="96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161" y="5127728"/>
            <a:ext cx="195020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2" name="Picture 2" descr="Mua Bán Xe Đạp Cũ Và Mới Giá Rẻ | Tp.HC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211" y="77082"/>
            <a:ext cx="7755896" cy="436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66319" y="5439509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 da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95027" y="5439506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ăp</a:t>
            </a:r>
          </a:p>
        </p:txBody>
      </p:sp>
      <p:pic>
        <p:nvPicPr>
          <p:cNvPr id="6146" name="Picture 2" descr="Cặp da nam công sở thời trang cao cấp - FuniMar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3" b="15447"/>
          <a:stretch/>
        </p:blipFill>
        <p:spPr bwMode="auto">
          <a:xfrm>
            <a:off x="2394206" y="125349"/>
            <a:ext cx="7328024" cy="47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13088" y="556448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mập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45809" y="5564484"/>
            <a:ext cx="197742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âp</a:t>
            </a:r>
          </a:p>
        </p:txBody>
      </p:sp>
      <p:pic>
        <p:nvPicPr>
          <p:cNvPr id="7170" name="Picture 2" descr="Nửa triệu cá mập có thể bị giết để sản xuất vaccine Covid-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30" y="206375"/>
            <a:ext cx="8273765" cy="465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462491"/>
            <a:ext cx="12161838" cy="2560108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 dirty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 dirty="0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201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7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4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147D341-E9E0-42D1-A205-2A4AE19B9651}"/>
              </a:ext>
            </a:extLst>
          </p:cNvPr>
          <p:cNvSpPr txBox="1"/>
          <p:nvPr/>
        </p:nvSpPr>
        <p:spPr>
          <a:xfrm>
            <a:off x="7223919" y="4671748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Trang 118, 119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413919" y="47191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 da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19881" y="4719100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 đạp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300119" y="4719100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mập</a:t>
            </a:r>
          </a:p>
        </p:txBody>
      </p:sp>
      <p:pic>
        <p:nvPicPr>
          <p:cNvPr id="9" name="Picture 2" descr="Nửa triệu cá mập có thể bị giết để sản xuất vaccine Covid-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710" y="1638229"/>
            <a:ext cx="3508885" cy="23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ặp da nam công sở thời trang cao cấp - FuniMar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83" b="15447"/>
          <a:stretch/>
        </p:blipFill>
        <p:spPr bwMode="auto">
          <a:xfrm>
            <a:off x="4376123" y="1544308"/>
            <a:ext cx="3760435" cy="2413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Mua Bán Xe Đạp Cũ Và Mới Giá Rẻ | Tp.HC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48" y="1937349"/>
            <a:ext cx="3618184" cy="203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413919" y="5896709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 da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19881" y="5896709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 đạp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300119" y="5896709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mập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908065" y="5081189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đập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929536" y="508118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mập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7898006" y="5081189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nấp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908065" y="414528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bắp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929536" y="416678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cặp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7898006" y="416303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gặp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1908065" y="323088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rạp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4929536" y="3252389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sạp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7898006" y="324863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tháp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831" y="-228600"/>
            <a:ext cx="5122157" cy="382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321" y="-16369"/>
            <a:ext cx="6870023" cy="3499018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6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39624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Khi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nằm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lìm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sẫm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đưa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chu du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khắp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hấp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phim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giây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giãn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ấm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áp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ai ?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0519064" y="4645470"/>
            <a:ext cx="12547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385721" y="5304017"/>
            <a:ext cx="93288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473408" y="5418293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808674" y="3200400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-61795" y="3853099"/>
            <a:ext cx="618889" cy="4722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1773862" y="3600089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852160" y="6043636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 rot="10985923" flipV="1">
            <a:off x="1474523" y="5047377"/>
            <a:ext cx="567178" cy="5996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9987867" y="5257800"/>
            <a:ext cx="670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6591932" y="5753018"/>
            <a:ext cx="520456" cy="3785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9509919" y="6131532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976207" y="6515018"/>
            <a:ext cx="6096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99319" y="1532331"/>
            <a:ext cx="518160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khắp</a:t>
            </a:r>
            <a:r>
              <a:rPr lang="en-US" sz="80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0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nơi</a:t>
            </a:r>
            <a:endParaRPr lang="en-US" sz="80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23210" y="1532331"/>
            <a:ext cx="466344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hấp dẫn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223210" y="3529774"/>
            <a:ext cx="466344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ấm áp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74586" y="3529774"/>
            <a:ext cx="466344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 ắp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89719" y="2362200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60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Khi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nằm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lìm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đen</a:t>
            </a:r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sẫm.</a:t>
            </a:r>
            <a:r>
              <a:rPr lang="en-US" sz="60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đưa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chu du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khắp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nơi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khám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hấp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xem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phim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giây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giãn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ấm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áp</a:t>
            </a:r>
            <a:r>
              <a:rPr lang="en-US" sz="6000" dirty="0">
                <a:solidFill>
                  <a:srgbClr val="FF00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60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ai?</a:t>
            </a:r>
          </a:p>
        </p:txBody>
      </p:sp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1564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Khi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nằm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lìm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đen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sẫm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đưa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chu du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khắp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nơi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khám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phá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giới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hấp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đầy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ắp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thể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phim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nhạc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phút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giây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giãn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ấm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áp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5400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ai?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1276602" y="1143000"/>
            <a:ext cx="104671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>
            <a:off x="365919" y="1918854"/>
            <a:ext cx="12192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64921" y="2649234"/>
            <a:ext cx="113788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2270919" y="1918854"/>
            <a:ext cx="9486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64919" y="3352800"/>
            <a:ext cx="61442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79425" y="551507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Khi ngủ, “tôi” thế nào?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79425" y="551507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 dậy, tôi có thể làm gì?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9425" y="551507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 có thể làm gì khi có “tôi”?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7134477" y="3352800"/>
            <a:ext cx="46225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50712" y="4128654"/>
            <a:ext cx="52206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79425" y="551507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“Tôi” là ai?</a:t>
            </a:r>
          </a:p>
        </p:txBody>
      </p: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ột số điều nên lưu ý khi cho trẻ em xem tivi bố mẹ nên biế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52" y="1474321"/>
            <a:ext cx="5776527" cy="384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mart Tivi Samsung 32 Inch UA32T4500A KXX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443" y="463429"/>
            <a:ext cx="5865397" cy="586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85519" y="5317936"/>
            <a:ext cx="160011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/>
              <a:t>t</a:t>
            </a:r>
            <a:r>
              <a:rPr lang="en-US" sz="8000" smtClean="0"/>
              <a:t>i</a:t>
            </a:r>
            <a:r>
              <a:rPr lang="en-US" sz="7200" smtClean="0"/>
              <a:t> vi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46502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41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14EBB0-D620-4442-8F5E-CE3058CC1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hương Lắm Thầy Cô Ơi - Nhật Lan Vy [Official]">
            <a:hlinkClick r:id="" action="ppaction://media"/>
            <a:extLst>
              <a:ext uri="{FF2B5EF4-FFF2-40B4-BE49-F238E27FC236}">
                <a16:creationId xmlns="" xmlns:a16="http://schemas.microsoft.com/office/drawing/2014/main" id="{F1E33590-E225-40A1-BAE1-3F472C69B2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12161838" cy="684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72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-84355" y="76206"/>
            <a:ext cx="6756905" cy="941185"/>
            <a:chOff x="63500" y="1429216"/>
            <a:chExt cx="5080245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013370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ap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 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77" t="66880" r="39246" b="10155"/>
          <a:stretch/>
        </p:blipFill>
        <p:spPr>
          <a:xfrm>
            <a:off x="6607630" y="1599945"/>
            <a:ext cx="1791359" cy="1462585"/>
          </a:xfrm>
          <a:prstGeom prst="rect">
            <a:avLst/>
          </a:prstGeom>
        </p:spPr>
      </p:pic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" t="67649" r="68324" b="8100"/>
          <a:stretch/>
        </p:blipFill>
        <p:spPr>
          <a:xfrm>
            <a:off x="4947370" y="1599946"/>
            <a:ext cx="1509487" cy="1462585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t="4253" r="67753" b="72667"/>
          <a:stretch/>
        </p:blipFill>
        <p:spPr>
          <a:xfrm>
            <a:off x="3116668" y="1600040"/>
            <a:ext cx="1660849" cy="1462491"/>
          </a:xfrm>
          <a:prstGeom prst="rect">
            <a:avLst/>
          </a:prstGeom>
        </p:spPr>
      </p:pic>
      <p:pic>
        <p:nvPicPr>
          <p:cNvPr id="16" name="Picture 15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67" r="20736" b="62269"/>
          <a:stretch/>
        </p:blipFill>
        <p:spPr>
          <a:xfrm>
            <a:off x="3133944" y="3361964"/>
            <a:ext cx="1626292" cy="2989674"/>
          </a:xfrm>
          <a:prstGeom prst="rect">
            <a:avLst/>
          </a:prstGeom>
        </p:spPr>
      </p:pic>
      <p:pic>
        <p:nvPicPr>
          <p:cNvPr id="17" name="Picture 16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70" r="70331" b="46859"/>
          <a:stretch/>
        </p:blipFill>
        <p:spPr>
          <a:xfrm>
            <a:off x="6617429" y="3361964"/>
            <a:ext cx="1781558" cy="2989674"/>
          </a:xfrm>
          <a:prstGeom prst="rect">
            <a:avLst/>
          </a:prstGeom>
        </p:spPr>
      </p:pic>
      <p:pic>
        <p:nvPicPr>
          <p:cNvPr id="18" name="Picture 1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52" b="59156"/>
          <a:stretch/>
        </p:blipFill>
        <p:spPr>
          <a:xfrm>
            <a:off x="4947369" y="3361964"/>
            <a:ext cx="1509487" cy="2989674"/>
          </a:xfrm>
          <a:prstGeom prst="rect">
            <a:avLst/>
          </a:prstGeom>
        </p:spPr>
      </p:pic>
      <p:pic>
        <p:nvPicPr>
          <p:cNvPr id="307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270025" y="278019"/>
            <a:ext cx="3448696" cy="941185"/>
            <a:chOff x="63500" y="1429216"/>
            <a:chExt cx="2592937" cy="705889"/>
          </a:xfrm>
        </p:grpSpPr>
        <p:sp>
          <p:nvSpPr>
            <p:cNvPr id="14" name="Rounded Rectangle 1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710" y="-152400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61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20156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ăp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Ă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3710" y="-66215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61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420316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32919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âp  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Â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519" y="9989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61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 viết vần ap, ăp, âp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370292" y="-3637191"/>
            <a:ext cx="6455393" cy="13195980"/>
          </a:xfrm>
        </p:spPr>
      </p:pic>
    </p:spTree>
    <p:extLst>
      <p:ext uri="{BB962C8B-B14F-4D97-AF65-F5344CB8AC3E}">
        <p14:creationId xmlns:p14="http://schemas.microsoft.com/office/powerpoint/2010/main" val="288176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655061"/>
              </p:ext>
            </p:extLst>
          </p:nvPr>
        </p:nvGraphicFramePr>
        <p:xfrm>
          <a:off x="215396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618011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cặp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975" y="-102704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2333" y="-165914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5441" y="-125298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1110" y="58586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2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561E-6 -3.66497E-6 L -0.00627 -0.01342 L -0.01501 -0.02105 L -0.02441 -0.02452 L -0.03185 -0.02337 L -0.04072 -0.01897 L -0.04882 -0.00995 L -0.05573 0.00324 L -0.06265 0.0199 L -0.06696 0.03656 L -0.06944 0.05229 L -0.06944 0.07104 L -0.06892 0.08654 L -0.06696 0.10667 L -0.06317 0.12541 L -0.05821 0.13999 L -0.0513 0.15225 L -0.0432 0.16428 L -0.03381 0.17099 L -0.02754 0.1733 L -0.01749 0.17099 L -0.00562 0.16335 L 0.00509 0.14762 L 0.01383 0.12772 L 0.02192 0.10435 L 0.02571 0.08561 L 0.02701 0.05993 L 0.03015 0.03656 L 0.03706 0.01227 L 0.04333 -0.00115 L 0.05325 -0.01434 L 0.06708 -0.02221 L 0.07961 -0.02221 L 0.08718 -0.01781 L 0.09658 -0.00786 L 0.10219 0.00232 L 0.09344 -0.0111 L 0.08209 -0.02105 L 0.07087 -0.02221 L 0.05455 -0.01434 L 0.04829 -0.00995 L 0.04072 0.00324 L 0.03393 0.0199 L 0.0308 0.03772 L 0.02767 0.0634 L 0.02636 0.08098 L 0.02884 0.10875 L 0.03576 0.13651 L 0.04385 0.15109 L 0.05077 0.16335 L 0.05834 0.16983 L 0.06708 0.1733 L 0.07583 0.1733 L 0.0877 0.16775 L 0.09775 0.15873 L 0.1065 0.13883 L 0.11067 0.11777 L 0.11354 0.09672 L 0.11407 0.07242 L 0.11263 0.04304 L 0.10976 0.02291 L 0.10597 0.00671 L 0.0971 -0.00786 " pathEditMode="relative" rAng="0" ptsTypes="A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2" y="74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1154E-6 1.77192E-6 L -5.61154E-6 0.16539 L 0.00091 0.18459 L 0.00548 0.19917 L 0.01174 0.20402 L 0.02088 0.20564 L 0.03263 0.19755 L 0.0462 0.16863 L 0.05795 0.13324 L 0.06983 0.07078 L 0.07884 -0.00162 L 0.07884 0.42216 L 0.07975 0.15406 L 0.08249 0.12052 L 0.09424 0.08027 L 0.10416 0.04511 L 0.1133 0.0273 L 0.12413 0.00972 L 0.13314 0.00648 L 0.14319 0.00648 L 0.15037 0.00972 L 0.15768 0.02406 L 0.1612 0.04187 L 0.1612 0.15568 L 0.16486 0.18783 L 0.17125 0.20079 L 0.17843 0.20402 L 0.1894 0.20079 L 0.20023 0.18459 L 0.21289 0.14458 L 0.2219 0.10594 " pathEditMode="relative" ptsTypes="AAAAAAAAAAAAAAAAAAAAAAAAAAAAAAA">
                                      <p:cBhvr>
                                        <p:cTn id="22" dur="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2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2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2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4782E-6 1.33734E-6 L 0.00378 0.00925 L 0.01135 0.01851 L 0.01697 0.02174 L 0.0231 0.02174 L 0.02832 0.0192 L 0.03446 0.01596 L 0.04163 0.00763 L 0.04437 1.33734E-6 " pathEditMode="relative" ptsTypes="AAAAAAAAA">
                                      <p:cBhvr>
                                        <p:cTn id="3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2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2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27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21381"/>
              </p:ext>
            </p:extLst>
          </p:nvPr>
        </p:nvGraphicFramePr>
        <p:xfrm>
          <a:off x="215396" y="81741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=""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2707307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t-LT" sz="28700">
                <a:solidFill>
                  <a:srgbClr val="FF0000"/>
                </a:solidFill>
                <a:latin typeface="HP001 4 hàng" pitchFamily="34" charset="0"/>
              </a:rPr>
              <a:t> j</a:t>
            </a:r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ập</a:t>
            </a:r>
            <a:r>
              <a:rPr lang="lt-LT" sz="28700">
                <a:solidFill>
                  <a:srgbClr val="FF0000"/>
                </a:solidFill>
                <a:latin typeface="HP001 4 hàng" pitchFamily="34" charset="0"/>
              </a:rPr>
              <a:t>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82" y="-20081"/>
            <a:ext cx="2709556" cy="1712343"/>
          </a:xfrm>
          <a:prstGeom prst="rect">
            <a:avLst/>
          </a:prstGeom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991" y="-899770"/>
            <a:ext cx="3667618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657" y="-123991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9177" y="57279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6719" y="-1465957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7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4798E-6 4.46553E-6 L 0.00666 -0.01689 L 0.01932 -0.0361 L 0.02349 -0.04049 L 0.03432 -0.04466 L 0.0428 -0.04466 L 0.0505 -0.03933 L 0.05533 -0.02985 L 0.05899 -0.01481 L 0.06081 0.00231 L 0.06081 0.15988 L 0.06316 0.08538 L 0.07465 0.02985 L 0.08717 -0.01064 L 0.10101 -0.03401 L 0.11353 -0.04373 L 0.12097 -0.04581 L 0.1318 -0.04142 L 0.13885 -0.03077 L 0.14264 -0.01481 L 0.14498 0.00231 L 0.14564 0.02129 L 0.14564 0.15895 L 0.14681 0.08538 L 0.15869 0.03424 L 0.17082 -0.00532 L 0.18466 -0.02985 L 0.19718 -0.04466 L 0.20867 -0.0479 L 0.2178 -0.04466 L 0.22537 -0.03517 L 0.22902 -0.02221 L 0.23203 -0.0074 L 0.23203 0.11731 L 0.23385 0.13651 L 0.23986 0.15039 L 0.24599 0.15456 L 0.25317 0.15456 L 0.26648 0.14299 L 0.276 0.12263 L 0.28514 0.09718 L 0.29101 0.06941 L 0.29532 0.04581 L 0.29832 0.01712 L 0.3085 -0.01064 L 0.32533 -0.03401 L 0.33864 -0.04373 L 0.34869 -0.04257 L 0.3637 -0.03401 L 0.36931 -0.02337 L 0.36017 -0.0361 L 0.34765 -0.04142 L 0.33499 -0.04142 L 0.32363 -0.03193 L 0.31567 -0.02129 L 0.30497 -0.00324 L 0.30119 0.0118 L 0.29832 0.02244 L 0.29714 0.04697 L 0.29767 0.07265 L 0.29949 0.08954 L 0.30602 0.11731 L 0.31437 0.13558 L 0.32885 0.14924 L 0.34217 0.15363 L 0.35482 0.14831 L 0.36552 0.13443 L 0.37714 0.11106 L 0.38171 0.08329 L 0.38353 0.04813 L 0.38131 0.02129 L 0.37583 -0.00208 L 0.37114 -0.01805 L 0.368 -0.02337 " pathEditMode="relative" ptsTypes="AAAAAAAAAAAAAAAAAAAAAAAAAAAAAAAAAAAAAAAAAAAAAAAAAAAAAAAAAAAAAAAAAAAAAAAAAA">
                                      <p:cBhvr>
                                        <p:cTn id="11" dur="1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61154E-6 1.77192E-6 L -5.61154E-6 0.16539 L 0.00091 0.18459 L 0.00548 0.19917 L 0.01174 0.20402 L 0.02088 0.20564 L 0.03263 0.19755 L 0.0462 0.16863 L 0.05795 0.13324 L 0.06983 0.07078 L 0.07884 -0.00162 L 0.07884 0.42216 L 0.07975 0.15406 L 0.08249 0.12052 L 0.09424 0.08027 L 0.10416 0.04511 L 0.1133 0.0273 L 0.12413 0.00972 L 0.13314 0.00648 L 0.14319 0.00648 L 0.15037 0.00972 L 0.15768 0.02406 L 0.1612 0.04187 L 0.1612 0.15568 L 0.16486 0.18783 L 0.17125 0.20079 L 0.17843 0.20402 L 0.1894 0.20079 L 0.20023 0.18459 L 0.21289 0.14458 L 0.2219 0.10594 " pathEditMode="relative" ptsTypes="AAAAAAAAAAAAAAAAAAAAAAAAAAAAAAA">
                                      <p:cBhvr>
                                        <p:cTn id="22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26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1279E-6 -2.22222E-6 L 0.01019 -0.01041 L 0.01802 -0.02175 L 0.02677 -0.03634 L 0.03369 -0.02338 L 0.04191 -0.01388 L 0.04831 -0.00532 L 0.0517 -0.00254 " pathEditMode="relative" ptsTypes="AAAAAA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626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01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976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66121" y="593983"/>
            <a:ext cx="7969991" cy="5578221"/>
            <a:chOff x="3261519" y="457200"/>
            <a:chExt cx="5443611" cy="381000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590" t="35511" r="30362" b="29545"/>
            <a:stretch/>
          </p:blipFill>
          <p:spPr bwMode="auto">
            <a:xfrm>
              <a:off x="3261519" y="457200"/>
              <a:ext cx="5340928" cy="25561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24" t="28977" r="30626" b="51989"/>
            <a:stretch/>
          </p:blipFill>
          <p:spPr bwMode="auto">
            <a:xfrm>
              <a:off x="3364201" y="2874817"/>
              <a:ext cx="5340929" cy="1392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6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965571" y="943709"/>
            <a:ext cx="62975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 vật quen thuộc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060" y="1895656"/>
            <a:ext cx="7792538" cy="493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966121" y="228600"/>
            <a:ext cx="5486400" cy="2951782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88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cút</a:t>
            </a:r>
            <a:endParaRPr lang="en-US" sz="88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="" xmlns:a16="http://schemas.microsoft.com/office/drawing/2014/main" id="{8CDE583B-A9DD-4B98-A88A-75306484CE30}"/>
              </a:ext>
            </a:extLst>
          </p:cNvPr>
          <p:cNvSpPr/>
          <p:nvPr/>
        </p:nvSpPr>
        <p:spPr>
          <a:xfrm>
            <a:off x="2118521" y="3465534"/>
            <a:ext cx="5486400" cy="2951782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đứt</a:t>
            </a:r>
            <a:r>
              <a:rPr lang="en-US" sz="8800" dirty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8800" dirty="0" err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dây</a:t>
            </a:r>
            <a:endParaRPr lang="en-US" sz="8800" dirty="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36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4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Downloads\ảnh vở luyện viết chữ nh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21" y="224971"/>
            <a:ext cx="4617274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5921" y="1837392"/>
            <a:ext cx="6172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>
                <a:solidFill>
                  <a:srgbClr val="FF3399"/>
                </a:solidFill>
              </a:rPr>
              <a:t>   </a:t>
            </a:r>
            <a:r>
              <a:rPr lang="en-US" sz="6600" smtClean="0">
                <a:solidFill>
                  <a:srgbClr val="FF3399"/>
                </a:solidFill>
              </a:rPr>
              <a:t>Các con cùng cô luyện viết nhé!</a:t>
            </a:r>
            <a:endParaRPr lang="en-US" sz="6600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64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 chữ hoa l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774496" y="-2637175"/>
            <a:ext cx="6769221" cy="1204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64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 chữ đôi mắ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639314" y="-2045399"/>
            <a:ext cx="5858878" cy="1042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9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 chữ búp se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099873" y="-2102602"/>
            <a:ext cx="5983842" cy="1064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148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 chữ cây xo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881455" y="-1713564"/>
            <a:ext cx="6627531" cy="1013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0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 chữ thu hoạc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2357753" y="-1839434"/>
            <a:ext cx="7141532" cy="1082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77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19" y="304800"/>
            <a:ext cx="11536589" cy="1143000"/>
          </a:xfrm>
        </p:spPr>
        <p:txBody>
          <a:bodyPr>
            <a:normAutofit/>
          </a:bodyPr>
          <a:lstStyle/>
          <a:p>
            <a:r>
              <a:rPr lang="en-US" smtClean="0"/>
              <a:t>Dặn dò bài tập ngày 1/12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122" y="990600"/>
            <a:ext cx="11097677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mtClean="0"/>
          </a:p>
          <a:p>
            <a:r>
              <a:rPr lang="en-US" sz="3600" smtClean="0"/>
              <a:t>Đọc lại bài 53 trong sách Tiếng Việt 1 và Vở luyện đọc. </a:t>
            </a:r>
            <a:r>
              <a:rPr lang="en-US" sz="3600" smtClean="0">
                <a:solidFill>
                  <a:srgbClr val="FF0000"/>
                </a:solidFill>
              </a:rPr>
              <a:t>Khuyến khích các con đánh vần thầm,</a:t>
            </a:r>
            <a:r>
              <a:rPr lang="en-US" sz="2800" smtClean="0">
                <a:solidFill>
                  <a:srgbClr val="FF0000"/>
                </a:solidFill>
              </a:rPr>
              <a:t> </a:t>
            </a:r>
            <a:r>
              <a:rPr lang="en-US" sz="3600" smtClean="0">
                <a:solidFill>
                  <a:srgbClr val="FF0000"/>
                </a:solidFill>
              </a:rPr>
              <a:t>đọc trơn nhanh.</a:t>
            </a:r>
          </a:p>
          <a:p>
            <a:r>
              <a:rPr lang="en-US" sz="3600" smtClean="0"/>
              <a:t>Hoàn thành vở BT Tiếng Việt trang 48</a:t>
            </a:r>
            <a:r>
              <a:rPr lang="en-US" sz="3600">
                <a:solidFill>
                  <a:srgbClr val="FF0000"/>
                </a:solidFill>
              </a:rPr>
              <a:t>.</a:t>
            </a:r>
            <a:r>
              <a:rPr lang="en-US" sz="3600" smtClean="0">
                <a:solidFill>
                  <a:srgbClr val="FF0000"/>
                </a:solidFill>
              </a:rPr>
              <a:t> Hoàn thành trang </a:t>
            </a:r>
            <a:r>
              <a:rPr lang="en-US" sz="3600">
                <a:solidFill>
                  <a:srgbClr val="FF0000"/>
                </a:solidFill>
              </a:rPr>
              <a:t>8</a:t>
            </a:r>
            <a:r>
              <a:rPr lang="en-US" sz="3600" smtClean="0">
                <a:solidFill>
                  <a:srgbClr val="FF0000"/>
                </a:solidFill>
              </a:rPr>
              <a:t> vở Luyện viết cỡ chữ nhỏ.( bìa màu vàng)</a:t>
            </a:r>
            <a:endParaRPr lang="en-US" sz="2800" smtClean="0">
              <a:solidFill>
                <a:srgbClr val="FF0000"/>
              </a:solidFill>
            </a:endParaRPr>
          </a:p>
          <a:p>
            <a:r>
              <a:rPr lang="en-US" sz="4000" smtClean="0"/>
              <a:t> Tập chép theo bài mẫu cô giáo gửi( theo cỡ chữ nhỏ)</a:t>
            </a:r>
          </a:p>
        </p:txBody>
      </p:sp>
    </p:spTree>
    <p:extLst>
      <p:ext uri="{BB962C8B-B14F-4D97-AF65-F5344CB8AC3E}">
        <p14:creationId xmlns:p14="http://schemas.microsoft.com/office/powerpoint/2010/main" val="254571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608" y="501150"/>
            <a:ext cx="5029896" cy="36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0867"/>
            <a:endParaRPr lang="en-US" sz="177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327267" y="307724"/>
            <a:ext cx="7357161" cy="7507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defTabSz="900867" eaLnBrk="0" hangingPunct="0"/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547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77996" y="5434224"/>
            <a:ext cx="581816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cải</a:t>
            </a:r>
            <a:r>
              <a:rPr lang="en-US" sz="6502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bắp</a:t>
            </a:r>
            <a:endParaRPr lang="en-US" sz="6502" dirty="0">
              <a:solidFill>
                <a:srgbClr val="DC1C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2A61237-C9A8-49B5-B713-7F1C76F9E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519" y="1676400"/>
            <a:ext cx="67056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9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608" y="501150"/>
            <a:ext cx="5029896" cy="36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0867"/>
            <a:endParaRPr lang="en-US" sz="177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327267" y="307724"/>
            <a:ext cx="7357161" cy="7507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defTabSz="900867" eaLnBrk="0" hangingPunct="0"/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547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96766" y="5305827"/>
            <a:ext cx="581816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2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bắp</a:t>
            </a:r>
            <a:r>
              <a:rPr lang="en-US" sz="6502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502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ngô</a:t>
            </a:r>
            <a:endParaRPr lang="en-US" sz="6502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6FD02B3-8239-4CAA-BF86-BFE583BBB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919" y="1371600"/>
            <a:ext cx="76200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7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72031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68844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165950" y="4615157"/>
            <a:ext cx="4295089" cy="13022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642519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ut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417329" y="4797679"/>
            <a:ext cx="2018038" cy="937203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́</a:t>
            </a:r>
            <a:endParaRPr lang="en-US" sz="8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313495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ưt</a:t>
            </a:r>
          </a:p>
        </p:txBody>
      </p:sp>
    </p:spTree>
    <p:extLst>
      <p:ext uri="{BB962C8B-B14F-4D97-AF65-F5344CB8AC3E}">
        <p14:creationId xmlns:p14="http://schemas.microsoft.com/office/powerpoint/2010/main" val="202284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608" y="501150"/>
            <a:ext cx="5029896" cy="36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0867"/>
            <a:endParaRPr lang="en-US" sz="177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327267" y="307724"/>
            <a:ext cx="7357161" cy="7507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defTabSz="900867" eaLnBrk="0" hangingPunct="0"/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547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96766" y="5217444"/>
            <a:ext cx="581816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cáp</a:t>
            </a:r>
            <a:r>
              <a:rPr lang="en-US" sz="6502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treo</a:t>
            </a:r>
            <a:endParaRPr lang="en-US" sz="6502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B4CAE779-8A68-45B2-9047-CEFE6405A704}"/>
              </a:ext>
            </a:extLst>
          </p:cNvPr>
          <p:cNvSpPr txBox="1">
            <a:spLocks/>
          </p:cNvSpPr>
          <p:nvPr/>
        </p:nvSpPr>
        <p:spPr>
          <a:xfrm>
            <a:off x="6080921" y="5209542"/>
            <a:ext cx="1351315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6502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73793A1-761A-4B5A-9341-6CF5BF87B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608" y="1371600"/>
            <a:ext cx="85725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2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608" y="501150"/>
            <a:ext cx="5029896" cy="36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0867">
              <a:defRPr/>
            </a:pPr>
            <a:endParaRPr lang="en-US" sz="177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327267" y="307724"/>
            <a:ext cx="7357161" cy="7507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defTabSz="900867" eaLnBrk="0" hangingPunct="0">
              <a:defRPr/>
            </a:pP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547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77996" y="5434224"/>
            <a:ext cx="581816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00867">
              <a:defRPr/>
            </a:pPr>
            <a:endParaRPr lang="en-US" sz="6502" dirty="0">
              <a:solidFill>
                <a:srgbClr val="DC1C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58C2FE9F-B9CC-4F3F-A76C-D1EB7E2C0E20}"/>
              </a:ext>
            </a:extLst>
          </p:cNvPr>
          <p:cNvSpPr txBox="1">
            <a:spLocks/>
          </p:cNvSpPr>
          <p:nvPr/>
        </p:nvSpPr>
        <p:spPr>
          <a:xfrm>
            <a:off x="5029897" y="5455973"/>
            <a:ext cx="501342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00867">
              <a:defRPr/>
            </a:pPr>
            <a:r>
              <a:rPr lang="en-US" sz="6502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tập</a:t>
            </a:r>
            <a:r>
              <a:rPr lang="en-US" sz="6502" dirty="0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502" dirty="0" err="1">
                <a:solidFill>
                  <a:srgbClr val="00B0F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múa</a:t>
            </a:r>
            <a:endParaRPr lang="en-US" sz="6502" dirty="0">
              <a:solidFill>
                <a:srgbClr val="00B0F0"/>
              </a:solidFill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26B0207-5F3A-401C-A1CE-7C311CD65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671" y="1843091"/>
            <a:ext cx="47625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7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51608" y="501150"/>
            <a:ext cx="5029896" cy="363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0867"/>
            <a:endParaRPr lang="en-US" sz="1773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WordArt 6"/>
          <p:cNvSpPr>
            <a:spLocks noTextEdit="1"/>
          </p:cNvSpPr>
          <p:nvPr/>
        </p:nvSpPr>
        <p:spPr>
          <a:xfrm>
            <a:off x="2327267" y="307724"/>
            <a:ext cx="7357161" cy="75073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defTabSz="900867" eaLnBrk="0" hangingPunct="0"/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chơi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:   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Đuổi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3547" b="1" dirty="0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547" b="1" dirty="0" err="1">
                <a:ln w="9525" cap="flat" cmpd="sng">
                  <a:solidFill>
                    <a:srgbClr val="FF33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107763" dir="18900000" algn="ctr" rotWithShape="0">
                    <a:srgbClr val="C0C0C0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endParaRPr lang="en-US" sz="3547" b="1" dirty="0">
              <a:ln w="9525" cap="flat" cmpd="sng">
                <a:solidFill>
                  <a:srgbClr val="FF33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FF"/>
              </a:solidFill>
              <a:effectLst>
                <a:outerShdw dist="107763" dir="18900000" algn="ctr" rotWithShape="0">
                  <a:srgbClr val="C0C0C0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96766" y="5217444"/>
            <a:ext cx="5818163" cy="881888"/>
          </a:xfrm>
          <a:prstGeom prst="rect">
            <a:avLst/>
          </a:prstGeom>
        </p:spPr>
        <p:txBody>
          <a:bodyPr vert="horz" lIns="89944" tIns="44972" rIns="89944" bIns="4497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múa</a:t>
            </a:r>
            <a:r>
              <a:rPr lang="en-US" sz="6502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502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sạp</a:t>
            </a:r>
            <a:endParaRPr lang="en-US" sz="6502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1C2D691-83AE-4098-BD2C-4210AE170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445" y="1366413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1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187345" y="1676400"/>
            <a:ext cx="7825344" cy="2951782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nứt nẻ</a:t>
            </a:r>
          </a:p>
          <a:p>
            <a:pPr algn="ctr"/>
            <a:r>
              <a:rPr lang="en-US" sz="88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mứt dừa</a:t>
            </a:r>
          </a:p>
        </p:txBody>
      </p:sp>
    </p:spTree>
    <p:extLst>
      <p:ext uri="{BB962C8B-B14F-4D97-AF65-F5344CB8AC3E}">
        <p14:creationId xmlns:p14="http://schemas.microsoft.com/office/powerpoint/2010/main" val="245777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21" y="1447800"/>
            <a:ext cx="3962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2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608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24264D4-E3D4-4E93-93AA-DE99B43F7CC9}"/>
              </a:ext>
            </a:extLst>
          </p:cNvPr>
          <p:cNvSpPr txBox="1"/>
          <p:nvPr/>
        </p:nvSpPr>
        <p:spPr>
          <a:xfrm>
            <a:off x="365919" y="1981200"/>
            <a:ext cx="117959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vút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lang="en-US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4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74" y="268621"/>
            <a:ext cx="10058400" cy="490253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2" y="-281607"/>
            <a:ext cx="11696009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6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5"/>
            <a:ext cx="1127504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53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3119" y="175312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ap  ăp  âp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5" y="1937277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70721" y="4572112"/>
            <a:ext cx="11700907" cy="2434041"/>
            <a:chOff x="933212" y="4873628"/>
            <a:chExt cx="11700907" cy="2434041"/>
          </a:xfrm>
        </p:grpSpPr>
        <p:grpSp>
          <p:nvGrpSpPr>
            <p:cNvPr id="29" name="Group 28"/>
            <p:cNvGrpSpPr/>
            <p:nvPr/>
          </p:nvGrpSpPr>
          <p:grpSpPr>
            <a:xfrm>
              <a:off x="933212" y="4873628"/>
              <a:ext cx="11700907" cy="2427536"/>
              <a:chOff x="695008" y="4926967"/>
              <a:chExt cx="10717370" cy="2427536"/>
            </a:xfrm>
          </p:grpSpPr>
          <p:sp>
            <p:nvSpPr>
              <p:cNvPr id="34" name="Title 1"/>
              <p:cNvSpPr txBox="1">
                <a:spLocks/>
              </p:cNvSpPr>
              <p:nvPr/>
            </p:nvSpPr>
            <p:spPr>
              <a:xfrm>
                <a:off x="695008" y="5406302"/>
                <a:ext cx="10717370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just">
                  <a:lnSpc>
                    <a:spcPct val="120000"/>
                  </a:lnSpc>
                </a:pPr>
                <a:r>
                  <a:rPr lang="en-US" sz="5000" b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	Mẹ đạp xe đưa Hà đến lớp.</a:t>
                </a:r>
              </a:p>
              <a:p>
                <a:pPr algn="just">
                  <a:lnSpc>
                    <a:spcPct val="120000"/>
                  </a:lnSpc>
                </a:pPr>
                <a:r>
                  <a:rPr lang="en-US" sz="5000" b="1">
                    <a:solidFill>
                      <a:srgbClr val="0070C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Khắp phố tấp nập.</a:t>
                </a:r>
              </a:p>
            </p:txBody>
          </p:sp>
          <p:sp>
            <p:nvSpPr>
              <p:cNvPr id="35" name="Title 1"/>
              <p:cNvSpPr txBox="1">
                <a:spLocks/>
              </p:cNvSpPr>
              <p:nvPr/>
            </p:nvSpPr>
            <p:spPr>
              <a:xfrm>
                <a:off x="2377832" y="4926967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ap</a:t>
                </a:r>
              </a:p>
            </p:txBody>
          </p:sp>
          <p:sp>
            <p:nvSpPr>
              <p:cNvPr id="15" name="Title 1"/>
              <p:cNvSpPr txBox="1">
                <a:spLocks/>
              </p:cNvSpPr>
              <p:nvPr/>
            </p:nvSpPr>
            <p:spPr>
              <a:xfrm>
                <a:off x="4454277" y="5853415"/>
                <a:ext cx="1833736" cy="1501088"/>
              </a:xfrm>
              <a:prstGeom prst="rect">
                <a:avLst/>
              </a:prstGeom>
            </p:spPr>
            <p:txBody>
              <a:bodyPr vert="horz" lIns="91294" tIns="45647" rIns="91294" bIns="45647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20000"/>
                  </a:lnSpc>
                </a:pPr>
                <a:r>
                  <a:rPr lang="en-US" sz="5000" b="1">
                    <a:solidFill>
                      <a:srgbClr val="FF0000"/>
                    </a:solidFill>
                    <a:latin typeface="Arial-Rounded" pitchFamily="34" charset="0"/>
                    <a:ea typeface="Arial-Rounded" pitchFamily="34" charset="0"/>
                    <a:cs typeface="Arial-Rounded" pitchFamily="34" charset="0"/>
                  </a:rPr>
                  <a:t>âp</a:t>
                </a:r>
              </a:p>
            </p:txBody>
          </p:sp>
        </p:grp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1561208" y="5806581"/>
              <a:ext cx="1344665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0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ăp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4191</TotalTime>
  <Words>438</Words>
  <Application>Microsoft Office PowerPoint</Application>
  <PresentationFormat>Custom</PresentationFormat>
  <Paragraphs>194</Paragraphs>
  <Slides>52</Slides>
  <Notes>21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Luyện đọc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bài tập ngày 1/12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490</cp:revision>
  <dcterms:created xsi:type="dcterms:W3CDTF">2021-05-08T14:00:55Z</dcterms:created>
  <dcterms:modified xsi:type="dcterms:W3CDTF">2021-12-01T03:31:56Z</dcterms:modified>
</cp:coreProperties>
</file>