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258" r:id="rId3"/>
    <p:sldId id="259" r:id="rId4"/>
    <p:sldId id="260" r:id="rId5"/>
    <p:sldId id="375" r:id="rId6"/>
    <p:sldId id="336" r:id="rId7"/>
    <p:sldId id="262" r:id="rId8"/>
    <p:sldId id="392" r:id="rId9"/>
    <p:sldId id="263" r:id="rId10"/>
    <p:sldId id="282" r:id="rId11"/>
    <p:sldId id="283" r:id="rId12"/>
    <p:sldId id="284" r:id="rId13"/>
    <p:sldId id="264" r:id="rId14"/>
    <p:sldId id="372" r:id="rId15"/>
    <p:sldId id="355" r:id="rId16"/>
    <p:sldId id="267" r:id="rId17"/>
    <p:sldId id="357" r:id="rId18"/>
    <p:sldId id="350" r:id="rId19"/>
    <p:sldId id="356" r:id="rId20"/>
    <p:sldId id="320" r:id="rId21"/>
    <p:sldId id="382" r:id="rId22"/>
    <p:sldId id="308" r:id="rId23"/>
    <p:sldId id="342" r:id="rId24"/>
    <p:sldId id="383" r:id="rId25"/>
    <p:sldId id="294" r:id="rId26"/>
    <p:sldId id="384" r:id="rId27"/>
    <p:sldId id="377" r:id="rId28"/>
    <p:sldId id="268" r:id="rId29"/>
    <p:sldId id="385" r:id="rId30"/>
    <p:sldId id="279" r:id="rId31"/>
    <p:sldId id="367" r:id="rId32"/>
    <p:sldId id="286" r:id="rId33"/>
    <p:sldId id="359" r:id="rId34"/>
    <p:sldId id="386" r:id="rId35"/>
    <p:sldId id="387" r:id="rId36"/>
    <p:sldId id="393" r:id="rId37"/>
    <p:sldId id="272" r:id="rId38"/>
    <p:sldId id="389" r:id="rId39"/>
    <p:sldId id="390" r:id="rId40"/>
    <p:sldId id="338" r:id="rId41"/>
    <p:sldId id="339" r:id="rId42"/>
    <p:sldId id="326" r:id="rId43"/>
    <p:sldId id="274" r:id="rId44"/>
    <p:sldId id="403" r:id="rId45"/>
    <p:sldId id="404" r:id="rId46"/>
    <p:sldId id="405" r:id="rId47"/>
    <p:sldId id="406" r:id="rId48"/>
    <p:sldId id="407" r:id="rId49"/>
    <p:sldId id="408" r:id="rId50"/>
    <p:sldId id="409" r:id="rId51"/>
    <p:sldId id="410" r:id="rId52"/>
    <p:sldId id="411" r:id="rId53"/>
    <p:sldId id="275" r:id="rId54"/>
    <p:sldId id="277" r:id="rId55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52D9"/>
    <a:srgbClr val="B10F9A"/>
    <a:srgbClr val="FFE389"/>
    <a:srgbClr val="BD196F"/>
    <a:srgbClr val="006F96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70" autoAdjust="0"/>
    <p:restoredTop sz="90214" autoAdjust="0"/>
  </p:normalViewPr>
  <p:slideViewPr>
    <p:cSldViewPr>
      <p:cViewPr varScale="1">
        <p:scale>
          <a:sx n="56" d="100"/>
          <a:sy n="56" d="100"/>
        </p:scale>
        <p:origin x="84" y="252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Luyện</a:t>
            </a:r>
            <a:r>
              <a:rPr lang="en-US" baseline="0" smtClean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Chênh</a:t>
            </a:r>
            <a:r>
              <a:rPr lang="en-US" baseline="0" smtClean="0"/>
              <a:t> lệch về độ tuổi và cao thấp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 flipH="1">
            <a:off x="6995319" y="3074015"/>
            <a:ext cx="3992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Tr 128 - 129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77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 vở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83175" y="5127724"/>
            <a:ext cx="235974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9" b="17510"/>
          <a:stretch/>
        </p:blipFill>
        <p:spPr>
          <a:xfrm>
            <a:off x="2959034" y="825461"/>
            <a:ext cx="6005265" cy="36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28119" y="5317492"/>
            <a:ext cx="659244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chênh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lệch</a:t>
            </a:r>
            <a:endParaRPr lang="en-US" sz="6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852319" y="5312159"/>
            <a:ext cx="286927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êch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39"/>
          <a:stretch/>
        </p:blipFill>
        <p:spPr>
          <a:xfrm>
            <a:off x="4217903" y="452649"/>
            <a:ext cx="3726033" cy="431093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94584" y="1744076"/>
            <a:ext cx="24233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già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967462" y="1744076"/>
            <a:ext cx="24233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trẻ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81807" y="2870556"/>
            <a:ext cx="24233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cao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833519" y="2870556"/>
            <a:ext cx="266565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thấp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4633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tờ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lịch</a:t>
            </a:r>
            <a:endParaRPr lang="en-US" sz="6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37919" y="5571123"/>
            <a:ext cx="286927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ich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2" name="Picture 4" descr="Tải miễn phí vector bộ số lịch âm dương Trâu vàng Tết 2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66" y="242372"/>
            <a:ext cx="3570944" cy="48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488869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chênh</a:t>
            </a:r>
            <a:r>
              <a:rPr lang="en-US" sz="60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lệch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19881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 vở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300119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tờ lịch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4" descr="Tải miễn phí vector bộ số lịch âm dương Trâu vàng Tết 2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269" y="1447800"/>
            <a:ext cx="2128003" cy="288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39"/>
          <a:stretch/>
        </p:blipFill>
        <p:spPr>
          <a:xfrm>
            <a:off x="4767161" y="971014"/>
            <a:ext cx="2929816" cy="33897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9" b="17510"/>
          <a:stretch/>
        </p:blipFill>
        <p:spPr>
          <a:xfrm>
            <a:off x="158493" y="1918855"/>
            <a:ext cx="3996252" cy="241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3488869" y="57443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chệnh lệch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319881" y="57443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 vở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300119" y="57443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tờ lịch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352" y="-20782"/>
            <a:ext cx="7310372" cy="603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2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28643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82444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smtClean="0">
                <a:solidFill>
                  <a:srgbClr val="FF0000"/>
                </a:solidFill>
                <a:latin typeface="HP001 4 hàng"/>
              </a:rPr>
              <a:t>ach</a:t>
            </a:r>
            <a:r>
              <a:rPr lang="el-GR" sz="28600" smtClean="0">
                <a:solidFill>
                  <a:srgbClr val="FF0000"/>
                </a:solidFill>
                <a:latin typeface="HP001 4 hàng"/>
              </a:rPr>
              <a:t>  </a:t>
            </a:r>
            <a:r>
              <a:rPr lang="en-US" sz="28600" smtClean="0">
                <a:solidFill>
                  <a:srgbClr val="FF0000"/>
                </a:solidFill>
                <a:latin typeface="HP001 4 hàng"/>
              </a:rPr>
              <a:t> </a:t>
            </a:r>
            <a:r>
              <a:rPr lang="el-GR" sz="28600" smtClean="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879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 smtClean="0">
                <a:solidFill>
                  <a:srgbClr val="FF0000"/>
                </a:solidFill>
                <a:latin typeface="HP001 4 hàng"/>
              </a:rPr>
              <a:t>ach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AC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227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12687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85994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smtClean="0">
                <a:solidFill>
                  <a:srgbClr val="FF0000"/>
                </a:solidFill>
                <a:latin typeface="HP001 4 hàng"/>
              </a:rPr>
              <a:t>êch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30969" y="3009901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 smtClean="0">
                <a:solidFill>
                  <a:srgbClr val="FF0000"/>
                </a:solidFill>
                <a:latin typeface="HP001 4 hàng"/>
              </a:rPr>
              <a:t>êch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ÊC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227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2990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42031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3329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smtClean="0">
                <a:solidFill>
                  <a:srgbClr val="FF0000"/>
                </a:solidFill>
                <a:latin typeface="HP001 4 hàng"/>
              </a:rPr>
              <a:t>Łch</a:t>
            </a:r>
            <a:r>
              <a:rPr lang="el-GR" sz="28600" smtClean="0">
                <a:solidFill>
                  <a:srgbClr val="FF0000"/>
                </a:solidFill>
                <a:latin typeface="HP001 4 hàng"/>
              </a:rPr>
              <a:t>  </a:t>
            </a:r>
            <a:r>
              <a:rPr lang="en-US" sz="28600" smtClean="0">
                <a:solidFill>
                  <a:srgbClr val="FF0000"/>
                </a:solidFill>
                <a:latin typeface="HP001 4 hàng"/>
              </a:rPr>
              <a:t>  </a:t>
            </a:r>
            <a:r>
              <a:rPr lang="el-GR" sz="28600" smtClean="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1441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 smtClean="0">
                <a:solidFill>
                  <a:srgbClr val="FF0000"/>
                </a:solidFill>
                <a:latin typeface="HP001 4 hàng"/>
              </a:rPr>
              <a:t>Łch</a:t>
            </a:r>
            <a:r>
              <a:rPr lang="el-GR" sz="14000" smtClean="0">
                <a:solidFill>
                  <a:srgbClr val="FF0000"/>
                </a:solidFill>
                <a:latin typeface="HP001 4 hàng"/>
              </a:rPr>
              <a:t> 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8130202" y="3330051"/>
            <a:ext cx="3363809" cy="119028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Bình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Quảng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Ninh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6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741040" y="3124200"/>
            <a:ext cx="3363809" cy="119028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àn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tính</a:t>
            </a:r>
            <a:endParaRPr lang="en-US" sz="6600" dirty="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6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kênh</a:t>
            </a:r>
            <a:endParaRPr lang="en-US" sz="6600" dirty="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6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sánh</a:t>
            </a:r>
            <a:endParaRPr lang="en-US" sz="6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785774" y="2997412"/>
            <a:ext cx="405791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ranh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ảnh</a:t>
            </a:r>
            <a:endParaRPr lang="en-US" sz="6600" dirty="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ủ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hành</a:t>
            </a:r>
            <a:endParaRPr lang="en-US" sz="6600" dirty="0" smtClean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hẹ</a:t>
            </a:r>
            <a:r>
              <a:rPr lang="en-US" sz="66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1" t="64085" r="29097" b="7861"/>
          <a:stretch/>
        </p:blipFill>
        <p:spPr>
          <a:xfrm>
            <a:off x="4718926" y="2335883"/>
            <a:ext cx="3510682" cy="34013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1" t="35047" r="1211" b="32476"/>
          <a:stretch/>
        </p:blipFill>
        <p:spPr>
          <a:xfrm>
            <a:off x="8130202" y="2113119"/>
            <a:ext cx="3714464" cy="3624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8" t="3926" r="63126" b="64901"/>
          <a:stretch/>
        </p:blipFill>
        <p:spPr>
          <a:xfrm>
            <a:off x="1041749" y="2001742"/>
            <a:ext cx="3546930" cy="378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IC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99853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996" y="14211"/>
            <a:ext cx="2239303" cy="1415159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21206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1901" y="1183168"/>
            <a:ext cx="10626225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sá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ε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7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954773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85837" y="2545080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300">
                <a:solidFill>
                  <a:srgbClr val="FF0000"/>
                </a:solidFill>
                <a:latin typeface="HP001 4 hàng" pitchFamily="34" charset="0"/>
              </a:rPr>
              <a:t> sá</a:t>
            </a:r>
            <a:r>
              <a:rPr lang="el-GR" sz="14300">
                <a:solidFill>
                  <a:srgbClr val="FF0000"/>
                </a:solidFill>
                <a:latin typeface="HP001 4 hàng" pitchFamily="34" charset="0"/>
              </a:rPr>
              <a:t>ε 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8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5506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1151153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>
                <a:solidFill>
                  <a:srgbClr val="FF0000"/>
                </a:solidFill>
                <a:latin typeface="HP001 4H"/>
                <a:ea typeface="HP001 4H"/>
              </a:rPr>
              <a:t> </a:t>
            </a:r>
            <a:r>
              <a:rPr lang="el-GR" sz="28700" smtClean="0">
                <a:solidFill>
                  <a:srgbClr val="FF0000"/>
                </a:solidFill>
                <a:latin typeface="HP001 4H"/>
                <a:ea typeface="HP001 4H"/>
              </a:rPr>
              <a:t> Δ</a:t>
            </a:r>
            <a:r>
              <a:rPr lang="en-US" sz="28700" smtClean="0">
                <a:solidFill>
                  <a:srgbClr val="FF0000"/>
                </a:solidFill>
                <a:latin typeface="HP001 4H"/>
                <a:ea typeface="HP001 4H"/>
              </a:rPr>
              <a:t>½</a:t>
            </a:r>
            <a:r>
              <a:rPr lang="el-GR" sz="28700" smtClean="0">
                <a:solidFill>
                  <a:srgbClr val="FF0000"/>
                </a:solidFill>
                <a:latin typeface="HP001 4H"/>
                <a:ea typeface="HP001 4H"/>
              </a:rPr>
              <a:t>ε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695900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402537" y="2545080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4300">
                <a:solidFill>
                  <a:srgbClr val="FF0000"/>
                </a:solidFill>
                <a:latin typeface="HP001 4H"/>
                <a:ea typeface="HP001 4H"/>
              </a:rPr>
              <a:t>Δ</a:t>
            </a:r>
            <a:r>
              <a:rPr lang="en-US" sz="14300">
                <a:solidFill>
                  <a:srgbClr val="FF0000"/>
                </a:solidFill>
                <a:latin typeface="HP001 4H"/>
                <a:ea typeface="HP001 4H"/>
              </a:rPr>
              <a:t>½</a:t>
            </a:r>
            <a:r>
              <a:rPr lang="el-GR" sz="14300">
                <a:solidFill>
                  <a:srgbClr val="FF0000"/>
                </a:solidFill>
                <a:latin typeface="HP001 4H"/>
                <a:ea typeface="HP001 4H"/>
              </a:rPr>
              <a:t>ε 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9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721381"/>
              </p:ext>
            </p:extLst>
          </p:nvPr>
        </p:nvGraphicFramePr>
        <p:xfrm>
          <a:off x="215396" y="81741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52846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lịch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264189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35393" y="2545080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4300">
                <a:solidFill>
                  <a:srgbClr val="FF0000"/>
                </a:solidFill>
                <a:latin typeface="HP001 4 hàng" pitchFamily="34" charset="0"/>
              </a:rPr>
              <a:t> lịch</a:t>
            </a:r>
          </a:p>
        </p:txBody>
      </p:sp>
    </p:spTree>
    <p:extLst>
      <p:ext uri="{BB962C8B-B14F-4D97-AF65-F5344CB8AC3E}">
        <p14:creationId xmlns:p14="http://schemas.microsoft.com/office/powerpoint/2010/main" val="147485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208253"/>
              </p:ext>
            </p:extLst>
          </p:nvPr>
        </p:nvGraphicFramePr>
        <p:xfrm>
          <a:off x="215396" y="9376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168526" y="2822098"/>
            <a:ext cx="11601667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smtClean="0">
                <a:solidFill>
                  <a:srgbClr val="FF0000"/>
                </a:solidFill>
                <a:latin typeface="HP001 4 hàng"/>
              </a:rPr>
              <a:t>ach</a:t>
            </a:r>
            <a:r>
              <a:rPr lang="el-GR" sz="18000" smtClean="0">
                <a:solidFill>
                  <a:srgbClr val="FF0000"/>
                </a:solidFill>
                <a:latin typeface="HP001 4 hàng"/>
              </a:rPr>
              <a:t> </a:t>
            </a:r>
            <a:r>
              <a:rPr lang="en-US" sz="9000" smtClean="0">
                <a:solidFill>
                  <a:srgbClr val="FF0000"/>
                </a:solidFill>
                <a:latin typeface="HP001 4 hàng"/>
              </a:rPr>
              <a:t>ach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9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699907"/>
              </p:ext>
            </p:extLst>
          </p:nvPr>
        </p:nvGraphicFramePr>
        <p:xfrm>
          <a:off x="215396" y="9376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372596" y="2822098"/>
            <a:ext cx="9949797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smtClean="0">
                <a:solidFill>
                  <a:srgbClr val="FF0000"/>
                </a:solidFill>
                <a:latin typeface="HP001 4 hàng"/>
              </a:rPr>
              <a:t>êch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9000" smtClean="0">
                <a:solidFill>
                  <a:srgbClr val="FF0000"/>
                </a:solidFill>
                <a:latin typeface="HP001 4 hàng"/>
              </a:rPr>
              <a:t>êch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410543"/>
              </p:ext>
            </p:extLst>
          </p:nvPr>
        </p:nvGraphicFramePr>
        <p:xfrm>
          <a:off x="215396" y="9376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958499" y="2822098"/>
            <a:ext cx="9949797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>
                <a:solidFill>
                  <a:srgbClr val="FF0000"/>
                </a:solidFill>
                <a:latin typeface="HP001 4 hàng"/>
              </a:rPr>
              <a:t>Łch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9000">
                <a:solidFill>
                  <a:srgbClr val="FF0000"/>
                </a:solidFill>
                <a:latin typeface="HP001 4 hàng"/>
              </a:rPr>
              <a:t>Łch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78"/>
          <a:stretch/>
        </p:blipFill>
        <p:spPr>
          <a:xfrm>
            <a:off x="102898" y="-49585"/>
            <a:ext cx="11561312" cy="47777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7"/>
            <a:ext cx="11696009" cy="195800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385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FFC00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58</a:t>
            </a:r>
            <a:endParaRPr lang="en-US" sz="5300" b="1">
              <a:solidFill>
                <a:srgbClr val="FFC000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3119" y="175312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  êch  ich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8412" y="4954730"/>
            <a:ext cx="11700907" cy="1691988"/>
            <a:chOff x="628412" y="4954730"/>
            <a:chExt cx="11700907" cy="1691988"/>
          </a:xfrm>
        </p:grpSpPr>
        <p:grpSp>
          <p:nvGrpSpPr>
            <p:cNvPr id="29" name="Group 28"/>
            <p:cNvGrpSpPr/>
            <p:nvPr/>
          </p:nvGrpSpPr>
          <p:grpSpPr>
            <a:xfrm>
              <a:off x="628412" y="4954730"/>
              <a:ext cx="11700907" cy="1691988"/>
              <a:chOff x="502854" y="5306892"/>
              <a:chExt cx="10717370" cy="1691988"/>
            </a:xfrm>
          </p:grpSpPr>
          <p:sp>
            <p:nvSpPr>
              <p:cNvPr id="34" name="Title 1"/>
              <p:cNvSpPr txBox="1">
                <a:spLocks/>
              </p:cNvSpPr>
              <p:nvPr/>
            </p:nvSpPr>
            <p:spPr>
              <a:xfrm>
                <a:off x="502854" y="5406302"/>
                <a:ext cx="10717370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</a:pPr>
                <a:r>
                  <a:rPr lang="en-US" sz="5000" b="1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		   </a:t>
                </a:r>
                <a:r>
                  <a:rPr lang="en-US" sz="5000" b="1" smtClean="0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Êch </a:t>
                </a:r>
                <a:r>
                  <a:rPr lang="en-US" sz="5000" b="1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con thích đọc s</a:t>
                </a:r>
                <a:r>
                  <a:rPr lang="en-US" sz="5000" b="1" smtClean="0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ach</a:t>
                </a:r>
                <a:r>
                  <a:rPr lang="en-US" sz="5000" b="1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.</a:t>
                </a:r>
                <a:endParaRPr lang="en-US" sz="50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7" name="Title 1"/>
              <p:cNvSpPr txBox="1">
                <a:spLocks/>
              </p:cNvSpPr>
              <p:nvPr/>
            </p:nvSpPr>
            <p:spPr>
              <a:xfrm>
                <a:off x="2145006" y="5306892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́</a:t>
                </a:r>
                <a:endParaRPr lang="en-US" sz="50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6" name="Title 1"/>
              <p:cNvSpPr txBox="1">
                <a:spLocks/>
              </p:cNvSpPr>
              <p:nvPr/>
            </p:nvSpPr>
            <p:spPr>
              <a:xfrm>
                <a:off x="6697799" y="5497792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 smtClean="0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́</a:t>
                </a:r>
                <a:endParaRPr lang="en-US" sz="50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8" name="Title 1"/>
              <p:cNvSpPr txBox="1">
                <a:spLocks/>
              </p:cNvSpPr>
              <p:nvPr/>
            </p:nvSpPr>
            <p:spPr>
              <a:xfrm>
                <a:off x="4615156" y="5404501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 smtClean="0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ch</a:t>
                </a:r>
                <a:endPara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</p:grpSp>
        <p:pic>
          <p:nvPicPr>
            <p:cNvPr id="19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62" b="-1"/>
            <a:stretch/>
          </p:blipFill>
          <p:spPr bwMode="auto">
            <a:xfrm>
              <a:off x="4987968" y="5678459"/>
              <a:ext cx="1504950" cy="864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80945" y="3126898"/>
            <a:ext cx="10987314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sá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ε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107544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1795" y="3978493"/>
            <a:ext cx="11338719" cy="150790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9000">
                <a:solidFill>
                  <a:srgbClr val="FF0000"/>
                </a:solidFill>
                <a:latin typeface="HP001 4 hàng" pitchFamily="34" charset="0"/>
              </a:rPr>
              <a:t>sá</a:t>
            </a:r>
            <a:r>
              <a:rPr lang="el-GR" sz="9000">
                <a:solidFill>
                  <a:srgbClr val="FF0000"/>
                </a:solidFill>
                <a:latin typeface="HP001 4 hàng" pitchFamily="34" charset="0"/>
              </a:rPr>
              <a:t>ε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1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-5619245" y="3126898"/>
            <a:ext cx="17635736" cy="2892902"/>
            <a:chOff x="-4073363" y="3126898"/>
            <a:chExt cx="17635736" cy="2892902"/>
          </a:xfrm>
        </p:grpSpPr>
        <p:sp>
          <p:nvSpPr>
            <p:cNvPr id="9" name="TextBox 8"/>
            <p:cNvSpPr txBox="1"/>
            <p:nvPr/>
          </p:nvSpPr>
          <p:spPr>
            <a:xfrm>
              <a:off x="378998" y="3126898"/>
              <a:ext cx="13183375" cy="2892902"/>
            </a:xfrm>
            <a:prstGeom prst="rect">
              <a:avLst/>
            </a:prstGeom>
            <a:noFill/>
          </p:spPr>
          <p:txBody>
            <a:bodyPr wrap="square" lIns="121725" tIns="60862" rIns="121725" bIns="60862" rtlCol="0">
              <a:spAutoFit/>
            </a:bodyPr>
            <a:lstStyle/>
            <a:p>
              <a:pPr algn="ctr"/>
              <a:r>
                <a:rPr lang="el-GR" sz="1800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18000" smtClean="0">
                  <a:solidFill>
                    <a:srgbClr val="FF0000"/>
                  </a:solidFill>
                  <a:latin typeface="HP001 4H"/>
                  <a:ea typeface="HP001 4H"/>
                </a:rPr>
                <a:t> ȇ</a:t>
              </a:r>
              <a:r>
                <a:rPr lang="en-US" sz="18000" smtClean="0">
                  <a:solidFill>
                    <a:srgbClr val="FF0000"/>
                  </a:solidFill>
                  <a:latin typeface="HP001 4 hàng" pitchFamily="34" charset="0"/>
                </a:rPr>
                <a:t>łnh </a:t>
              </a:r>
              <a:r>
                <a:rPr lang="el-GR" sz="18000">
                  <a:solidFill>
                    <a:srgbClr val="FF0000"/>
                  </a:solidFill>
                  <a:latin typeface="HP001 4H"/>
                  <a:ea typeface="HP001 4H"/>
                </a:rPr>
                <a:t>Δ</a:t>
              </a:r>
              <a:r>
                <a:rPr lang="en-US" sz="18000">
                  <a:solidFill>
                    <a:srgbClr val="FF0000"/>
                  </a:solidFill>
                  <a:latin typeface="HP001 4H"/>
                  <a:ea typeface="HP001 4H"/>
                </a:rPr>
                <a:t>½</a:t>
              </a:r>
              <a:r>
                <a:rPr lang="el-GR" sz="18000" smtClean="0">
                  <a:solidFill>
                    <a:srgbClr val="FF0000"/>
                  </a:solidFill>
                  <a:latin typeface="HP001 4H"/>
                  <a:ea typeface="HP001 4H"/>
                </a:rPr>
                <a:t>ε</a:t>
              </a:r>
              <a:endParaRPr lang="en-US" sz="18000">
                <a:solidFill>
                  <a:srgbClr val="FF0000"/>
                </a:solidFill>
                <a:latin typeface="HP001 4 hàng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-4073363" y="3126898"/>
              <a:ext cx="12472591" cy="2892902"/>
            </a:xfrm>
            <a:prstGeom prst="rect">
              <a:avLst/>
            </a:prstGeom>
            <a:noFill/>
          </p:spPr>
          <p:txBody>
            <a:bodyPr wrap="square" lIns="121725" tIns="60862" rIns="121725" bIns="60862" rtlCol="0">
              <a:spAutoFit/>
            </a:bodyPr>
            <a:lstStyle/>
            <a:p>
              <a:pPr algn="ctr"/>
              <a:r>
                <a:rPr lang="el-GR" sz="1800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18000" smtClean="0">
                  <a:solidFill>
                    <a:srgbClr val="FF0000"/>
                  </a:solidFill>
                  <a:latin typeface="HP001 4H"/>
                  <a:ea typeface="HP001 4H"/>
                </a:rPr>
                <a:t>c</a:t>
              </a:r>
              <a:endParaRPr lang="en-US" sz="18000">
                <a:solidFill>
                  <a:srgbClr val="FF0000"/>
                </a:solidFill>
                <a:latin typeface="HP001 4 hàng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368790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-3367881" y="3978493"/>
            <a:ext cx="15228545" cy="1507907"/>
            <a:chOff x="-1666172" y="3126898"/>
            <a:chExt cx="15228545" cy="1507907"/>
          </a:xfrm>
        </p:grpSpPr>
        <p:sp>
          <p:nvSpPr>
            <p:cNvPr id="5" name="TextBox 4"/>
            <p:cNvSpPr txBox="1"/>
            <p:nvPr/>
          </p:nvSpPr>
          <p:spPr>
            <a:xfrm>
              <a:off x="378998" y="3126898"/>
              <a:ext cx="13183375" cy="1507907"/>
            </a:xfrm>
            <a:prstGeom prst="rect">
              <a:avLst/>
            </a:prstGeom>
            <a:noFill/>
          </p:spPr>
          <p:txBody>
            <a:bodyPr wrap="square" lIns="121725" tIns="60862" rIns="121725" bIns="60862" rtlCol="0">
              <a:spAutoFit/>
            </a:bodyPr>
            <a:lstStyle/>
            <a:p>
              <a:pPr algn="ctr"/>
              <a:r>
                <a:rPr lang="el-GR" sz="900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9000" smtClean="0">
                  <a:solidFill>
                    <a:srgbClr val="FF0000"/>
                  </a:solidFill>
                  <a:latin typeface="HP001 4H"/>
                  <a:ea typeface="HP001 4H"/>
                </a:rPr>
                <a:t> ȇ</a:t>
              </a:r>
              <a:r>
                <a:rPr lang="en-US" sz="9000" smtClean="0">
                  <a:solidFill>
                    <a:srgbClr val="FF0000"/>
                  </a:solidFill>
                  <a:latin typeface="HP001 4 hàng" pitchFamily="34" charset="0"/>
                </a:rPr>
                <a:t>łnh </a:t>
              </a:r>
              <a:r>
                <a:rPr lang="el-GR" sz="9000">
                  <a:solidFill>
                    <a:srgbClr val="FF0000"/>
                  </a:solidFill>
                  <a:latin typeface="HP001 4H"/>
                  <a:ea typeface="HP001 4H"/>
                </a:rPr>
                <a:t>Δ</a:t>
              </a:r>
              <a:r>
                <a:rPr lang="en-US" sz="9000">
                  <a:solidFill>
                    <a:srgbClr val="FF0000"/>
                  </a:solidFill>
                  <a:latin typeface="HP001 4H"/>
                  <a:ea typeface="HP001 4H"/>
                </a:rPr>
                <a:t>½</a:t>
              </a:r>
              <a:r>
                <a:rPr lang="el-GR" sz="9000" smtClean="0">
                  <a:solidFill>
                    <a:srgbClr val="FF0000"/>
                  </a:solidFill>
                  <a:latin typeface="HP001 4H"/>
                  <a:ea typeface="HP001 4H"/>
                </a:rPr>
                <a:t>ε</a:t>
              </a:r>
              <a:endParaRPr lang="en-US" sz="9000">
                <a:solidFill>
                  <a:srgbClr val="FF0000"/>
                </a:solidFill>
                <a:latin typeface="HP001 4 hàng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1666172" y="3126898"/>
              <a:ext cx="12472591" cy="1507907"/>
            </a:xfrm>
            <a:prstGeom prst="rect">
              <a:avLst/>
            </a:prstGeom>
            <a:noFill/>
          </p:spPr>
          <p:txBody>
            <a:bodyPr wrap="square" lIns="121725" tIns="60862" rIns="121725" bIns="60862" rtlCol="0">
              <a:spAutoFit/>
            </a:bodyPr>
            <a:lstStyle/>
            <a:p>
              <a:pPr algn="ctr"/>
              <a:r>
                <a:rPr lang="el-GR" sz="900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9000" smtClean="0">
                  <a:solidFill>
                    <a:srgbClr val="FF0000"/>
                  </a:solidFill>
                  <a:latin typeface="HP001 4H"/>
                  <a:ea typeface="HP001 4H"/>
                </a:rPr>
                <a:t>c</a:t>
              </a:r>
              <a:endParaRPr lang="en-US" sz="9000">
                <a:solidFill>
                  <a:srgbClr val="FF0000"/>
                </a:solidFill>
                <a:latin typeface="HP001 4 hàng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04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660060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257535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lịch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60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42571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548481" y="3978493"/>
            <a:ext cx="11338719" cy="150790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9000" smtClean="0">
                <a:solidFill>
                  <a:srgbClr val="FF0000"/>
                </a:solidFill>
                <a:latin typeface="HP001 4 hàng" pitchFamily="34" charset="0"/>
              </a:rPr>
              <a:t>lịch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74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52" y="152400"/>
            <a:ext cx="7620000" cy="25718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52" y="2514600"/>
            <a:ext cx="7688857" cy="42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1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5699919" y="2394716"/>
            <a:ext cx="57912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một hôm 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Tinh nghịch nấp bờ ao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Mải rình bắt cào cào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Quên sách bên bờ cỏ.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 lớp cô hỏi nhỏ: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Sách đâu ếch học bài?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Cậu gãi đầu, gãi tai: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Thưa cô em xin lỗi.</a:t>
            </a:r>
          </a:p>
          <a:p>
            <a:pPr algn="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(Mộc Miên)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34" b="50000"/>
          <a:stretch/>
        </p:blipFill>
        <p:spPr>
          <a:xfrm>
            <a:off x="976611" y="1295400"/>
            <a:ext cx="4096477" cy="5331621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 flipH="1">
            <a:off x="10805319" y="1042387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1054667" y="1603829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0708371" y="2177006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10970449" y="2781578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0119519" y="3708197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1442645" y="4310835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10611423" y="4926067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0514475" y="5541298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5179463" y="1028193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184022" y="1667584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5195690" y="2240761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199559" y="2869464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sp>
        <p:nvSpPr>
          <p:cNvPr id="42" name="Oval 41"/>
          <p:cNvSpPr/>
          <p:nvPr/>
        </p:nvSpPr>
        <p:spPr>
          <a:xfrm>
            <a:off x="5225328" y="3774279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225328" y="4374590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6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225328" y="4974901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7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225328" y="5575212"/>
            <a:ext cx="520456" cy="37851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8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>
          <a:xfrm>
            <a:off x="3172375" y="2394716"/>
            <a:ext cx="57912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một hôm 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Tinh nghịch nấp bờ ao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Mải rình bắt cào cào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Quên sách bên bờ cỏ.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 lớp cô hỏi nhỏ: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Sách đâu ếch học bài?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Cậu gãi đầu, gãi tai: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Thưa cô em xin lỗi.</a:t>
            </a:r>
          </a:p>
          <a:p>
            <a:pPr algn="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(Mộc Miên)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8442905" y="2781578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986931" y="5541298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917765" y="1785116"/>
            <a:ext cx="692727" cy="6096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4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2039772" y="4512060"/>
            <a:ext cx="692727" cy="6096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4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" name="Left Brace 1"/>
          <p:cNvSpPr/>
          <p:nvPr/>
        </p:nvSpPr>
        <p:spPr>
          <a:xfrm>
            <a:off x="2732500" y="1143000"/>
            <a:ext cx="283400" cy="196779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/>
          <p:cNvSpPr/>
          <p:nvPr/>
        </p:nvSpPr>
        <p:spPr>
          <a:xfrm>
            <a:off x="2825719" y="3826520"/>
            <a:ext cx="283400" cy="196779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5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2" grpId="0" animBg="1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>
          <a:xfrm>
            <a:off x="3172375" y="2394716"/>
            <a:ext cx="57912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một hôm 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Tinh nghịch nấp bờ ao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Mải rình bắt cào cào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Quên sách bên bờ cỏ.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 lớp cô hỏi nhỏ: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Sách đâu ếch học bài?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Cậu gãi đầu, gãi tai: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Thưa cô em xin lỗi.</a:t>
            </a:r>
          </a:p>
          <a:p>
            <a:pPr algn="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(Mộc Miên)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995211" y="914400"/>
            <a:ext cx="93857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296764" y="1524000"/>
            <a:ext cx="8532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384710" y="2133600"/>
            <a:ext cx="150751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693433" y="3354590"/>
            <a:ext cx="10296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594029" y="4835236"/>
            <a:ext cx="10296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845610" y="4835236"/>
            <a:ext cx="93604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01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24431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271442"/>
            <a:ext cx="4295089" cy="1432470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1966119" y="1557788"/>
            <a:ext cx="2335815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910511" y="1557788"/>
            <a:ext cx="2335815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êch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125531" y="4750725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707504" y="1557788"/>
            <a:ext cx="2335815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ich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82457" y="990600"/>
            <a:ext cx="4239492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09119" y="5071659"/>
            <a:ext cx="647700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tinh nghịch</a:t>
            </a:r>
            <a:endParaRPr lang="en-US" sz="80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82458" y="3048000"/>
            <a:ext cx="4239491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/>
        </p:nvCxnSpPr>
        <p:spPr>
          <a:xfrm>
            <a:off x="830118" y="3352800"/>
            <a:ext cx="50222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214519" y="800100"/>
            <a:ext cx="3657600" cy="50292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cốm để quên sách ở đâu?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46919" y="2394716"/>
            <a:ext cx="57912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một hôm ếch cốm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Tinh nghịch nấp bờ ao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Mải rình bắt cào cào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Quên sách bên bờ cỏ.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 lớp cô hỏi nhỏ: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Sách đâu ếch học bài?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Cậu gãi đầu, gãi tai:</a:t>
            </a:r>
          </a:p>
          <a:p>
            <a:pPr algn="just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Thưa cô em xin lỗi.</a:t>
            </a:r>
          </a:p>
          <a:p>
            <a:pPr algn="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(Mộc Miên)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14519" y="800100"/>
            <a:ext cx="3657600" cy="50292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ếch để quên sách?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830118" y="2133600"/>
            <a:ext cx="50222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46919" y="2743200"/>
            <a:ext cx="50222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8184198" y="815340"/>
            <a:ext cx="3657600" cy="50292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nói gì khi cô giáo hỏi sách của ếch đâu?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830118" y="6047508"/>
            <a:ext cx="45650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8214519" y="800100"/>
            <a:ext cx="3657600" cy="5029200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rút ra được bài học gì từ chú ếch cốm?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8" grpId="0" animBg="1"/>
      <p:bldP spid="3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80919" y="2590800"/>
            <a:ext cx="57912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Ếch cốm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một hôm ếch cốm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Tinh nghịch nấp bờ ao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Mải rình bắt cào cào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Quên sách bên bờ cỏ.</a:t>
            </a:r>
            <a:endParaRPr lang="en-US">
              <a:solidFill>
                <a:srgbClr val="F052D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>
              <a:spcBef>
                <a:spcPts val="2400"/>
              </a:spcBef>
            </a:pPr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 lớp cô hỏi nhỏ: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Sách đâu ếch học bài?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Cậu gãi đầu, gãi tai:</a:t>
            </a:r>
          </a:p>
          <a:p>
            <a:pPr algn="just"/>
            <a:r>
              <a:rPr lang="en-US" smtClean="0">
                <a:solidFill>
                  <a:srgbClr val="F052D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Thưa cô em xin lỗi.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7319" y="5300357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chệnh lệch</a:t>
            </a:r>
            <a:endParaRPr lang="en-US" sz="4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45720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 vở</a:t>
            </a:r>
            <a:endParaRPr lang="en-US" sz="4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56176" y="6013573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tờ lịch</a:t>
            </a:r>
            <a:endParaRPr lang="en-US" sz="4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668"/>
            <a:ext cx="5492391" cy="453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804319" y="943705"/>
            <a:ext cx="62975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 học của em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88"/>
          <a:stretch/>
        </p:blipFill>
        <p:spPr>
          <a:xfrm>
            <a:off x="2172226" y="1828800"/>
            <a:ext cx="764249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từ con nga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040462" y="-2575906"/>
            <a:ext cx="6004908" cy="11477734"/>
          </a:xfrm>
        </p:spPr>
      </p:pic>
    </p:spTree>
    <p:extLst>
      <p:ext uri="{BB962C8B-B14F-4D97-AF65-F5344CB8AC3E}">
        <p14:creationId xmlns:p14="http://schemas.microsoft.com/office/powerpoint/2010/main" val="250966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từ ôn tồ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1963849" y="-3931664"/>
            <a:ext cx="8006106" cy="11781780"/>
          </a:xfrm>
        </p:spPr>
      </p:pic>
    </p:spTree>
    <p:extLst>
      <p:ext uri="{BB962C8B-B14F-4D97-AF65-F5344CB8AC3E}">
        <p14:creationId xmlns:p14="http://schemas.microsoft.com/office/powerpoint/2010/main" val="2674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4" y="96754"/>
            <a:ext cx="11325711" cy="7043176"/>
          </a:xfrm>
        </p:spPr>
      </p:pic>
    </p:spTree>
    <p:extLst>
      <p:ext uri="{BB962C8B-B14F-4D97-AF65-F5344CB8AC3E}">
        <p14:creationId xmlns:p14="http://schemas.microsoft.com/office/powerpoint/2010/main" val="15067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 từ lò sưở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192005" y="-2803461"/>
            <a:ext cx="5652081" cy="10971925"/>
          </a:xfrm>
        </p:spPr>
      </p:pic>
    </p:spTree>
    <p:extLst>
      <p:ext uri="{BB962C8B-B14F-4D97-AF65-F5344CB8AC3E}">
        <p14:creationId xmlns:p14="http://schemas.microsoft.com/office/powerpoint/2010/main" val="174955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8" y="1908771"/>
            <a:ext cx="12129820" cy="3989573"/>
          </a:xfrm>
        </p:spPr>
      </p:pic>
    </p:spTree>
    <p:extLst>
      <p:ext uri="{BB962C8B-B14F-4D97-AF65-F5344CB8AC3E}">
        <p14:creationId xmlns:p14="http://schemas.microsoft.com/office/powerpoint/2010/main" val="240002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từ dòng suố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904161" y="-3123709"/>
            <a:ext cx="6384135" cy="12952567"/>
          </a:xfrm>
        </p:spPr>
      </p:pic>
    </p:spTree>
    <p:extLst>
      <p:ext uri="{BB962C8B-B14F-4D97-AF65-F5344CB8AC3E}">
        <p14:creationId xmlns:p14="http://schemas.microsoft.com/office/powerpoint/2010/main" val="50248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143000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6837" y="3512966"/>
            <a:ext cx="3088767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11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8514" y="3512966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êch</a:t>
            </a:r>
            <a:endParaRPr lang="en-US" sz="11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8933" y="3512966"/>
            <a:ext cx="30887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1939" y="3512966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2790" y="350520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52465" y="350520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5131" y="3512966"/>
            <a:ext cx="3088767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ich</a:t>
            </a:r>
            <a:endParaRPr lang="en-US" sz="11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33719" y="3512966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76597" y="350520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1150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8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/>
      <p:bldP spid="10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6" y="1576373"/>
            <a:ext cx="11899966" cy="36769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cơn sốt đã sử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615281" y="-3366908"/>
            <a:ext cx="6260758" cy="13619634"/>
          </a:xfrm>
        </p:spPr>
      </p:pic>
    </p:spTree>
    <p:extLst>
      <p:ext uri="{BB962C8B-B14F-4D97-AF65-F5344CB8AC3E}">
        <p14:creationId xmlns:p14="http://schemas.microsoft.com/office/powerpoint/2010/main" val="192554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04" y="692591"/>
            <a:ext cx="11785834" cy="4603841"/>
          </a:xfrm>
        </p:spPr>
      </p:pic>
    </p:spTree>
    <p:extLst>
      <p:ext uri="{BB962C8B-B14F-4D97-AF65-F5344CB8AC3E}">
        <p14:creationId xmlns:p14="http://schemas.microsoft.com/office/powerpoint/2010/main" val="15184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96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91272" y="154788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06572" y="1569393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tách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98004" y="1565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sạch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457955" y="1371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11991" y="1393109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445634" y="1389358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829372" y="2993449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chếch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744672" y="30149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mếch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936104" y="3011207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lệch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712144" y="2817165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586962" y="2838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379824" y="283492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813719" y="429108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729019" y="4312593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xích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920451" y="43088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kịch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384" y1="40860" x2="29384" y2="58602"/>
                        <a14:foregroundMark x1="43602" y1="39785" x2="43602" y2="39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96" y="3752614"/>
            <a:ext cx="2010056" cy="17718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384" y1="40860" x2="29384" y2="58602"/>
                        <a14:foregroundMark x1="43602" y1="39785" x2="43602" y2="39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13" y="3773396"/>
            <a:ext cx="2010056" cy="1771897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8466416" y="4136309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ich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3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Ếch Con Remix 🐸 Nhạc Thiếu Nhi Sôi Động Vui Nhộn Cho Bé Yêu ♫ Heo Con TV">
            <a:hlinkClick r:id="" action="ppaction://media"/>
            <a:extLst>
              <a:ext uri="{FF2B5EF4-FFF2-40B4-BE49-F238E27FC236}">
                <a16:creationId xmlns:a16="http://schemas.microsoft.com/office/drawing/2014/main" id="{CA34948B-F537-4CD7-A335-A85DB5F6CE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60263" cy="693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2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9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75619" y="375681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vách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90919" y="377832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tách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882351" y="377457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sạch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848604" y="467037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chếch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727314" y="4623279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mếch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904798" y="4623279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lệch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775618" y="5583933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690919" y="5472721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xích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7926003" y="5472721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60"/>
              </a:lnSpc>
            </a:pP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kịch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935" y="-62346"/>
            <a:ext cx="6463307" cy="418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4164</TotalTime>
  <Words>563</Words>
  <Application>Microsoft Office PowerPoint</Application>
  <PresentationFormat>Custom</PresentationFormat>
  <Paragraphs>220</Paragraphs>
  <Slides>54</Slides>
  <Notes>32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7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550</cp:revision>
  <dcterms:created xsi:type="dcterms:W3CDTF">2021-05-08T14:00:55Z</dcterms:created>
  <dcterms:modified xsi:type="dcterms:W3CDTF">2021-12-08T02:49:38Z</dcterms:modified>
</cp:coreProperties>
</file>