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9" r:id="rId3"/>
    <p:sldId id="311" r:id="rId4"/>
    <p:sldId id="315" r:id="rId5"/>
    <p:sldId id="312" r:id="rId6"/>
    <p:sldId id="313" r:id="rId7"/>
    <p:sldId id="314" r:id="rId8"/>
    <p:sldId id="365" r:id="rId9"/>
    <p:sldId id="297" r:id="rId10"/>
    <p:sldId id="306" r:id="rId11"/>
    <p:sldId id="286" r:id="rId12"/>
    <p:sldId id="302" r:id="rId13"/>
    <p:sldId id="268" r:id="rId14"/>
    <p:sldId id="272" r:id="rId15"/>
    <p:sldId id="281" r:id="rId16"/>
    <p:sldId id="282" r:id="rId17"/>
    <p:sldId id="284" r:id="rId18"/>
    <p:sldId id="305" r:id="rId19"/>
    <p:sldId id="285" r:id="rId20"/>
    <p:sldId id="308" r:id="rId21"/>
    <p:sldId id="366" r:id="rId22"/>
    <p:sldId id="367" r:id="rId23"/>
    <p:sldId id="368" r:id="rId24"/>
    <p:sldId id="369" r:id="rId25"/>
    <p:sldId id="370" r:id="rId26"/>
    <p:sldId id="363" r:id="rId27"/>
    <p:sldId id="364" r:id="rId28"/>
    <p:sldId id="277" r:id="rId29"/>
    <p:sldId id="362" r:id="rId30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E6"/>
    <a:srgbClr val="BD196F"/>
    <a:srgbClr val="FBE879"/>
    <a:srgbClr val="FAE460"/>
    <a:srgbClr val="FFFF85"/>
    <a:srgbClr val="FDF4BF"/>
    <a:srgbClr val="FAE14C"/>
    <a:srgbClr val="FCC94A"/>
    <a:srgbClr val="FF19AD"/>
    <a:srgbClr val="FACD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35" autoAdjust="0"/>
    <p:restoredTop sz="90747" autoAdjust="0"/>
  </p:normalViewPr>
  <p:slideViewPr>
    <p:cSldViewPr>
      <p:cViewPr varScale="1">
        <p:scale>
          <a:sx n="67" d="100"/>
          <a:sy n="67" d="100"/>
        </p:scale>
        <p:origin x="552" y="60"/>
      </p:cViewPr>
      <p:guideLst>
        <p:guide orient="horz" pos="2160"/>
        <p:guide pos="38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48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chú</a:t>
            </a:r>
            <a:r>
              <a:rPr lang="en-US" baseline="0"/>
              <a:t> ý giải thích cho HS hiểu tác dụng của dấu ngoặc kép.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193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Câu</a:t>
            </a:r>
            <a:r>
              <a:rPr lang="en-US" baseline="0"/>
              <a:t> dài nên GV hướng dẫn viết bảng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88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Thầy</a:t>
            </a:r>
            <a:r>
              <a:rPr lang="en-US" baseline="0"/>
              <a:t> cô có thể sửa, thêm thắt nội dung nếu thấy chưa phù hợp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36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255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H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336EBFD-4D7B-4592-B38D-594B9C61B2F3}"/>
              </a:ext>
            </a:extLst>
          </p:cNvPr>
          <p:cNvSpPr txBox="1"/>
          <p:nvPr/>
        </p:nvSpPr>
        <p:spPr>
          <a:xfrm>
            <a:off x="7757319" y="5410200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Trang 132, 133</a:t>
            </a: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18621" y="194182"/>
            <a:ext cx="11506200" cy="5292218"/>
          </a:xfrm>
          <a:prstGeom prst="roundRect">
            <a:avLst/>
          </a:prstGeom>
          <a:solidFill>
            <a:srgbClr val="FAE1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Hà rất thích con gà bà cho. Sáng sáng, Hà dậy sớm chờ gà gáy ò ó o. Vậy mà mãi nó chẳng gáy. Một hôm, Hà tỉnh giấc nghe gà cục ta cục tác. Giờ Hà đã rõ vì sao con gà chẳng gáy.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5318919" y="1164026"/>
            <a:ext cx="1981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57313" y="5788202"/>
            <a:ext cx="10931381" cy="99359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 cho Hà con gì?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57313" y="5788202"/>
            <a:ext cx="10931381" cy="99359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Sáng sáng, Hà dậy sớm làm gì?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667481" y="1970695"/>
            <a:ext cx="105950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0043319" y="1140381"/>
            <a:ext cx="1371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657313" y="5788202"/>
            <a:ext cx="10931381" cy="99359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Vì sao con gà của Hà chẳng gáy?</a:t>
            </a:r>
          </a:p>
        </p:txBody>
      </p:sp>
    </p:spTree>
    <p:extLst>
      <p:ext uri="{BB962C8B-B14F-4D97-AF65-F5344CB8AC3E}">
        <p14:creationId xmlns:p14="http://schemas.microsoft.com/office/powerpoint/2010/main" val="263505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17" name="Rounded Rectangle 16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0" y="2388799"/>
            <a:ext cx="9829800" cy="2107002"/>
            <a:chOff x="-15081" y="2184691"/>
            <a:chExt cx="15198016" cy="2517286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658"/>
            <a:stretch/>
          </p:blipFill>
          <p:spPr bwMode="auto">
            <a:xfrm>
              <a:off x="-15081" y="2184691"/>
              <a:ext cx="7599008" cy="2517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658"/>
            <a:stretch/>
          </p:blipFill>
          <p:spPr bwMode="auto">
            <a:xfrm>
              <a:off x="7583927" y="2184691"/>
              <a:ext cx="7599008" cy="2517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-1935847" y="3080960"/>
            <a:ext cx="13499608" cy="116935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6800" dirty="0">
                <a:solidFill>
                  <a:srgbClr val="FF0000"/>
                </a:solidFill>
                <a:latin typeface="HP001 4 hàng" pitchFamily="34" charset="0"/>
              </a:rPr>
              <a:t>Em </a:t>
            </a:r>
            <a:r>
              <a:rPr lang="el-GR" sz="6800" dirty="0">
                <a:solidFill>
                  <a:srgbClr val="FF0000"/>
                </a:solidFill>
                <a:latin typeface="HP001 4 hàng" pitchFamily="34" charset="0"/>
              </a:rPr>
              <a:t>ω≥ </a:t>
            </a:r>
            <a:r>
              <a:rPr lang="vi-VN" sz="6800" dirty="0">
                <a:solidFill>
                  <a:srgbClr val="FF0000"/>
                </a:solidFill>
                <a:latin typeface="HP001 4 hàng" pitchFamily="34" charset="0"/>
              </a:rPr>
              <a:t>vầng Ǉrăng sáng</a:t>
            </a:r>
            <a:r>
              <a:rPr lang="en-US" sz="6800" dirty="0">
                <a:solidFill>
                  <a:srgbClr val="FF0000"/>
                </a:solidFill>
                <a:latin typeface="HP001 4 hàng" pitchFamily="34" charset="0"/>
              </a:rPr>
              <a:t>.</a:t>
            </a:r>
            <a:r>
              <a:rPr lang="vi-VN" sz="6800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6800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526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67689" y="90448"/>
            <a:ext cx="6626461" cy="6626463"/>
          </a:xfrm>
        </p:spPr>
      </p:pic>
    </p:spTree>
    <p:extLst>
      <p:ext uri="{BB962C8B-B14F-4D97-AF65-F5344CB8AC3E}">
        <p14:creationId xmlns:p14="http://schemas.microsoft.com/office/powerpoint/2010/main" val="377171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8" t="26077" r="31175" b="31035"/>
          <a:stretch/>
        </p:blipFill>
        <p:spPr bwMode="auto">
          <a:xfrm>
            <a:off x="1773167" y="1311008"/>
            <a:ext cx="8498752" cy="5252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4">
            <a:extLst>
              <a:ext uri="{FF2B5EF4-FFF2-40B4-BE49-F238E27FC236}">
                <a16:creationId xmlns:a16="http://schemas.microsoft.com/office/drawing/2014/main" id="{FE321B6A-AE05-42F1-BF68-60EA5CECEF77}"/>
              </a:ext>
            </a:extLst>
          </p:cNvPr>
          <p:cNvGrpSpPr/>
          <p:nvPr/>
        </p:nvGrpSpPr>
        <p:grpSpPr>
          <a:xfrm>
            <a:off x="2194719" y="389604"/>
            <a:ext cx="9205993" cy="6524786"/>
            <a:chOff x="2444748" y="555045"/>
            <a:chExt cx="7282048" cy="5727454"/>
          </a:xfrm>
        </p:grpSpPr>
        <p:sp>
          <p:nvSpPr>
            <p:cNvPr id="14" name="Freeform: Shape 10">
              <a:extLst>
                <a:ext uri="{FF2B5EF4-FFF2-40B4-BE49-F238E27FC236}">
                  <a16:creationId xmlns:a16="http://schemas.microsoft.com/office/drawing/2014/main" id="{7500081E-F564-4513-A350-13970AFCAEC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" name="Freeform: Shape 11">
              <a:extLst>
                <a:ext uri="{FF2B5EF4-FFF2-40B4-BE49-F238E27FC236}">
                  <a16:creationId xmlns:a16="http://schemas.microsoft.com/office/drawing/2014/main" id="{61C2E04B-B1F4-4D13-A437-33CC9D134FC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2">
              <a:extLst>
                <a:ext uri="{FF2B5EF4-FFF2-40B4-BE49-F238E27FC236}">
                  <a16:creationId xmlns:a16="http://schemas.microsoft.com/office/drawing/2014/main" id="{C5674F7D-7C5D-4FFB-974D-F31C76A651B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13">
              <a:extLst>
                <a:ext uri="{FF2B5EF4-FFF2-40B4-BE49-F238E27FC236}">
                  <a16:creationId xmlns:a16="http://schemas.microsoft.com/office/drawing/2014/main" id="{9CEC8E02-869B-4F10-AE50-0AB2B3880C3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14">
              <a:extLst>
                <a:ext uri="{FF2B5EF4-FFF2-40B4-BE49-F238E27FC236}">
                  <a16:creationId xmlns:a16="http://schemas.microsoft.com/office/drawing/2014/main" id="{E39ED037-185D-4496-8224-1006913919B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" name="Freeform: Shape 15">
              <a:extLst>
                <a:ext uri="{FF2B5EF4-FFF2-40B4-BE49-F238E27FC236}">
                  <a16:creationId xmlns:a16="http://schemas.microsoft.com/office/drawing/2014/main" id="{F3F25A6E-1B55-4E06-BC06-42521BD2727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6">
              <a:extLst>
                <a:ext uri="{FF2B5EF4-FFF2-40B4-BE49-F238E27FC236}">
                  <a16:creationId xmlns:a16="http://schemas.microsoft.com/office/drawing/2014/main" id="{1CB8120A-881D-4445-AE1B-D01327D6FAB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17">
              <a:extLst>
                <a:ext uri="{FF2B5EF4-FFF2-40B4-BE49-F238E27FC236}">
                  <a16:creationId xmlns:a16="http://schemas.microsoft.com/office/drawing/2014/main" id="{9A11AA7F-BDA3-4021-A1C3-18D8F616184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pic>
        <p:nvPicPr>
          <p:cNvPr id="2" name="kể chuyện lớp 1 quạ và đàn bồ câu sách kết nối tri thức với cuộc số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52828" y="642838"/>
            <a:ext cx="8317575" cy="467871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4036722" cy="941185"/>
            <a:chOff x="63500" y="1429216"/>
            <a:chExt cx="3035050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498941" y="1429216"/>
              <a:ext cx="2599609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Kể chuyện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51805" y="327016"/>
            <a:ext cx="10934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Quạ và đàn bồ câu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016" r="50000" b="40502"/>
          <a:stretch/>
        </p:blipFill>
        <p:spPr>
          <a:xfrm>
            <a:off x="2842419" y="199072"/>
            <a:ext cx="6477000" cy="645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48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73" t="24953" r="1927" b="40565"/>
          <a:stretch/>
        </p:blipFill>
        <p:spPr>
          <a:xfrm>
            <a:off x="2956719" y="152399"/>
            <a:ext cx="6477000" cy="645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10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9541" r="50000" b="5977"/>
          <a:stretch/>
        </p:blipFill>
        <p:spPr>
          <a:xfrm>
            <a:off x="2956719" y="152399"/>
            <a:ext cx="6477000" cy="645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4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9541" b="5977"/>
          <a:stretch/>
        </p:blipFill>
        <p:spPr>
          <a:xfrm>
            <a:off x="3413919" y="152400"/>
            <a:ext cx="6477000" cy="645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83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57083" y="327016"/>
            <a:ext cx="9940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Quạ và đàn bồ câu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058" b="5977"/>
          <a:stretch/>
        </p:blipFill>
        <p:spPr>
          <a:xfrm>
            <a:off x="3520002" y="1481957"/>
            <a:ext cx="5216431" cy="520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53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15732"/>
              </p:ext>
            </p:extLst>
          </p:nvPr>
        </p:nvGraphicFramePr>
        <p:xfrm>
          <a:off x="365919" y="4038600"/>
          <a:ext cx="11521440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52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-84457" y="-167309"/>
            <a:ext cx="11739552" cy="1949358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114780"/>
                </a:lnTo>
                <a:lnTo>
                  <a:pt x="0" y="1219732"/>
                </a:lnTo>
                <a:lnTo>
                  <a:pt x="63500" y="127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9" y="247650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80130" y="295634"/>
            <a:ext cx="1422278" cy="67691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72015" y="742950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FFC000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60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200450" y="2209800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3212149" y="69601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 TẬP</a:t>
            </a:r>
          </a:p>
          <a:p>
            <a:pPr>
              <a:lnSpc>
                <a:spcPct val="120000"/>
              </a:lnSpc>
            </a:pPr>
            <a:r>
              <a:rPr lang="en-US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 KỂ CHUYỆN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615077" y="422122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đẹp</a:t>
            </a:r>
          </a:p>
        </p:txBody>
      </p:sp>
      <p:sp>
        <p:nvSpPr>
          <p:cNvPr id="54" name="Title 1"/>
          <p:cNvSpPr txBox="1">
            <a:spLocks/>
          </p:cNvSpPr>
          <p:nvPr/>
        </p:nvSpPr>
        <p:spPr>
          <a:xfrm>
            <a:off x="2215277" y="422122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xếp</a:t>
            </a: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3891677" y="422122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kịp</a:t>
            </a: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5534383" y="422122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cúp</a:t>
            </a: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7029733" y="4221220"/>
            <a:ext cx="1450357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rãnh</a:t>
            </a:r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8452096" y="4221220"/>
            <a:ext cx="1930425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ghềnh</a:t>
            </a:r>
          </a:p>
        </p:txBody>
      </p:sp>
      <p:sp>
        <p:nvSpPr>
          <p:cNvPr id="60" name="Title 1"/>
          <p:cNvSpPr txBox="1">
            <a:spLocks/>
          </p:cNvSpPr>
          <p:nvPr/>
        </p:nvSpPr>
        <p:spPr>
          <a:xfrm>
            <a:off x="10439710" y="4221220"/>
            <a:ext cx="1318506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đình</a:t>
            </a:r>
          </a:p>
        </p:txBody>
      </p:sp>
      <p:sp>
        <p:nvSpPr>
          <p:cNvPr id="61" name="Title 1"/>
          <p:cNvSpPr txBox="1">
            <a:spLocks/>
          </p:cNvSpPr>
          <p:nvPr/>
        </p:nvSpPr>
        <p:spPr>
          <a:xfrm>
            <a:off x="531168" y="5144924"/>
            <a:ext cx="1318506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vách</a:t>
            </a:r>
          </a:p>
        </p:txBody>
      </p:sp>
      <p:sp>
        <p:nvSpPr>
          <p:cNvPr id="62" name="Title 1"/>
          <p:cNvSpPr txBox="1">
            <a:spLocks/>
          </p:cNvSpPr>
          <p:nvPr/>
        </p:nvSpPr>
        <p:spPr>
          <a:xfrm>
            <a:off x="2105935" y="5144924"/>
            <a:ext cx="1595393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chếch</a:t>
            </a:r>
          </a:p>
        </p:txBody>
      </p:sp>
      <p:sp>
        <p:nvSpPr>
          <p:cNvPr id="63" name="Title 1"/>
          <p:cNvSpPr txBox="1">
            <a:spLocks/>
          </p:cNvSpPr>
          <p:nvPr/>
        </p:nvSpPr>
        <p:spPr>
          <a:xfrm>
            <a:off x="3889734" y="5144924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đích</a:t>
            </a:r>
          </a:p>
        </p:txBody>
      </p:sp>
      <p:sp>
        <p:nvSpPr>
          <p:cNvPr id="64" name="Title 1"/>
          <p:cNvSpPr txBox="1">
            <a:spLocks/>
          </p:cNvSpPr>
          <p:nvPr/>
        </p:nvSpPr>
        <p:spPr>
          <a:xfrm>
            <a:off x="5408526" y="5144924"/>
            <a:ext cx="1450357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sáng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6958364" y="5144924"/>
            <a:ext cx="1595393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thẳng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8508202" y="5113500"/>
            <a:ext cx="1595393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vâng</a:t>
            </a: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  <p:bldP spid="39" grpId="0"/>
      <p:bldP spid="54" grpId="0"/>
      <p:bldP spid="55" grpId="0"/>
      <p:bldP spid="56" grpId="0"/>
      <p:bldP spid="57" grpId="0"/>
      <p:bldP spid="59" grpId="0"/>
      <p:bldP spid="60" grpId="0"/>
      <p:bldP spid="61" grpId="0"/>
      <p:bldP spid="62" grpId="0"/>
      <p:bldP spid="63" grpId="0"/>
      <p:bldP spid="64" grpId="0"/>
      <p:bldP spid="22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t="-11000" r="-12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3719" y="533400"/>
            <a:ext cx="9525000" cy="3886200"/>
          </a:xfrm>
        </p:spPr>
        <p:txBody>
          <a:bodyPr>
            <a:noAutofit/>
          </a:bodyPr>
          <a:lstStyle/>
          <a:p>
            <a:pPr algn="l"/>
            <a:r>
              <a:rPr lang="en-US" u="sng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  <a:r>
              <a:rPr lang="en-US" u="sng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u="sng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học</a:t>
            </a:r>
            <a:r>
              <a:rPr lang="en-US" u="sng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 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/>
            </a:r>
            <a:b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Không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nên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gian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dối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lười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biếng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48614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 chữ nhọn hoắ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324639" y="-2677499"/>
            <a:ext cx="7878480" cy="1179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78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 chữ rừng tràm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060416" y="-3821432"/>
            <a:ext cx="7924802" cy="1297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14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 chữ ghế xoay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477454" y="-1985707"/>
            <a:ext cx="7546277" cy="1182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288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 chữ xem phim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558428" y="-2134100"/>
            <a:ext cx="7044984" cy="1112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48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 chữ củ riề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962637" y="-2444318"/>
            <a:ext cx="6274186" cy="1116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0E80DC-CA49-472A-B67B-5483154567BF}"/>
              </a:ext>
            </a:extLst>
          </p:cNvPr>
          <p:cNvSpPr txBox="1"/>
          <p:nvPr/>
        </p:nvSpPr>
        <p:spPr>
          <a:xfrm>
            <a:off x="1289821" y="349162"/>
            <a:ext cx="739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1.Nối </a:t>
            </a:r>
            <a:r>
              <a:rPr lang="en-US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0F0419-D387-4EB3-988B-6328B835523E}"/>
              </a:ext>
            </a:extLst>
          </p:cNvPr>
          <p:cNvSpPr txBox="1"/>
          <p:nvPr/>
        </p:nvSpPr>
        <p:spPr>
          <a:xfrm>
            <a:off x="442119" y="1830648"/>
            <a:ext cx="381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Ở </a:t>
            </a:r>
            <a:r>
              <a:rPr lang="en-US" sz="4400" dirty="0" err="1"/>
              <a:t>phố</a:t>
            </a:r>
            <a:r>
              <a:rPr lang="en-US" sz="4400" dirty="0"/>
              <a:t> </a:t>
            </a:r>
            <a:r>
              <a:rPr lang="en-US" sz="4400" dirty="0" err="1"/>
              <a:t>nơi</a:t>
            </a:r>
            <a:r>
              <a:rPr lang="en-US" sz="4400" dirty="0"/>
              <a:t> </a:t>
            </a:r>
            <a:r>
              <a:rPr lang="en-US" sz="4400" dirty="0" err="1"/>
              <a:t>em</a:t>
            </a:r>
            <a:r>
              <a:rPr lang="en-US" sz="4400" dirty="0"/>
              <a:t> ở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B8689B-5119-408F-BE7E-3429E67455F9}"/>
              </a:ext>
            </a:extLst>
          </p:cNvPr>
          <p:cNvSpPr txBox="1"/>
          <p:nvPr/>
        </p:nvSpPr>
        <p:spPr>
          <a:xfrm>
            <a:off x="442119" y="3145981"/>
            <a:ext cx="297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lang="en-US" sz="4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DB04DC-9788-49EE-94B1-739304B8E37B}"/>
              </a:ext>
            </a:extLst>
          </p:cNvPr>
          <p:cNvSpPr txBox="1"/>
          <p:nvPr/>
        </p:nvSpPr>
        <p:spPr>
          <a:xfrm>
            <a:off x="405117" y="4272157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endParaRPr lang="en-US" sz="4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3EE9BD-E1E9-40DF-AF4A-A389745D9307}"/>
              </a:ext>
            </a:extLst>
          </p:cNvPr>
          <p:cNvSpPr txBox="1"/>
          <p:nvPr/>
        </p:nvSpPr>
        <p:spPr>
          <a:xfrm>
            <a:off x="594519" y="5558879"/>
            <a:ext cx="297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Vinh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B02C11-813A-49EE-BBEB-43E6A75EFD6F}"/>
              </a:ext>
            </a:extLst>
          </p:cNvPr>
          <p:cNvSpPr txBox="1"/>
          <p:nvPr/>
        </p:nvSpPr>
        <p:spPr>
          <a:xfrm>
            <a:off x="6504535" y="5537175"/>
            <a:ext cx="43918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82DA36-EABE-4C03-9339-48D367788367}"/>
              </a:ext>
            </a:extLst>
          </p:cNvPr>
          <p:cNvSpPr txBox="1"/>
          <p:nvPr/>
        </p:nvSpPr>
        <p:spPr>
          <a:xfrm>
            <a:off x="6504535" y="4272157"/>
            <a:ext cx="297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gác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xép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8D70EA-3822-4680-8792-ADAD679045A4}"/>
              </a:ext>
            </a:extLst>
          </p:cNvPr>
          <p:cNvSpPr txBox="1"/>
          <p:nvPr/>
        </p:nvSpPr>
        <p:spPr>
          <a:xfrm>
            <a:off x="6461918" y="3143893"/>
            <a:ext cx="56999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tầng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652538-64FA-4ED4-BC64-9BD1A7207239}"/>
              </a:ext>
            </a:extLst>
          </p:cNvPr>
          <p:cNvSpPr txBox="1"/>
          <p:nvPr/>
        </p:nvSpPr>
        <p:spPr>
          <a:xfrm>
            <a:off x="6461919" y="2056379"/>
            <a:ext cx="5105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rửa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sạch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0BE6B0D-5C9E-46D1-B47E-C7EA95E78F0F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4137819" y="2456632"/>
            <a:ext cx="2324099" cy="1071982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9F14185-6633-4BA7-9C0C-AA44069AEFFD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3413919" y="2677783"/>
            <a:ext cx="2895599" cy="852919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EA7BC6A-5A0D-4F6B-A166-751E20FB8439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4556919" y="4831448"/>
            <a:ext cx="1947616" cy="1090448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21DBEBD-4581-4DF6-B368-5EB4B20F6032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3032919" y="4656878"/>
            <a:ext cx="3471616" cy="1439124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82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512EBF-180F-410D-B8E5-1C61946A816A}"/>
              </a:ext>
            </a:extLst>
          </p:cNvPr>
          <p:cNvSpPr txBox="1"/>
          <p:nvPr/>
        </p:nvSpPr>
        <p:spPr>
          <a:xfrm>
            <a:off x="1432719" y="685800"/>
            <a:ext cx="6934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2.Tìm 2 </a:t>
            </a:r>
            <a:r>
              <a:rPr lang="en-US" sz="5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5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5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</a:t>
            </a:r>
            <a:r>
              <a:rPr lang="en-US" sz="5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:</a:t>
            </a:r>
          </a:p>
          <a:p>
            <a:pPr marL="285750" indent="-285750">
              <a:buFontTx/>
              <a:buChar char="-"/>
            </a:pPr>
            <a:r>
              <a:rPr lang="en-US" sz="54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5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5400" dirty="0" err="1">
                <a:solidFill>
                  <a:srgbClr val="0083E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inh</a:t>
            </a:r>
            <a:r>
              <a:rPr lang="en-US" sz="5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012271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889919" y="38100"/>
            <a:ext cx="8792308" cy="45529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00058" y="2690812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E4186-D96A-45C3-B1C7-181DAF572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D03408-6E37-450A-BA8F-1507DDE12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354"/>
            <a:ext cx="12161838" cy="6928708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CEA1F7E-54BB-4BF8-B3D5-F577B806932C}"/>
              </a:ext>
            </a:extLst>
          </p:cNvPr>
          <p:cNvSpPr/>
          <p:nvPr/>
        </p:nvSpPr>
        <p:spPr>
          <a:xfrm>
            <a:off x="2896396" y="834668"/>
            <a:ext cx="63690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/12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4A7B34-030E-4A72-AA9D-FDD90FD2A27B}"/>
              </a:ext>
            </a:extLst>
          </p:cNvPr>
          <p:cNvSpPr txBox="1"/>
          <p:nvPr/>
        </p:nvSpPr>
        <p:spPr>
          <a:xfrm>
            <a:off x="1966119" y="1922285"/>
            <a:ext cx="96012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 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60 –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1.</a:t>
            </a:r>
          </a:p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 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60 ở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457200" marR="0" lvl="0" indent="-45720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60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457200" marR="0" lvl="0" indent="-45720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phiếu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,</a:t>
            </a:r>
          </a:p>
          <a:p>
            <a:pPr marR="0" lvl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30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60.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197" marR="0" lvl="0" indent="-457197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882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71EA66-93E9-447B-A89B-B847085F38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11948319" cy="678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79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70A64C-F237-40CA-9E04-EFA6863900A1}"/>
              </a:ext>
            </a:extLst>
          </p:cNvPr>
          <p:cNvSpPr txBox="1"/>
          <p:nvPr/>
        </p:nvSpPr>
        <p:spPr>
          <a:xfrm>
            <a:off x="670719" y="612844"/>
            <a:ext cx="5486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sạch</a:t>
            </a:r>
            <a:r>
              <a:rPr lang="en-US" sz="7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endParaRPr lang="en-US" sz="7200" dirty="0">
              <a:solidFill>
                <a:schemeClr val="tx2">
                  <a:lumMod val="60000"/>
                  <a:lumOff val="40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7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lang="en-US" sz="7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endParaRPr lang="en-US" sz="7200" dirty="0">
              <a:solidFill>
                <a:schemeClr val="tx2">
                  <a:lumMod val="60000"/>
                  <a:lumOff val="40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7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thếp</a:t>
            </a:r>
            <a:r>
              <a:rPr lang="en-US" sz="7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7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r>
              <a:rPr lang="en-US" sz="7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kịp</a:t>
            </a:r>
            <a:r>
              <a:rPr lang="en-US" sz="7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</a:t>
            </a:r>
            <a:r>
              <a:rPr lang="en-US" sz="7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r>
              <a:rPr lang="en-US" sz="7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7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nhẹn</a:t>
            </a:r>
            <a:endParaRPr lang="en-US" sz="7200" dirty="0">
              <a:solidFill>
                <a:schemeClr val="tx2">
                  <a:lumMod val="60000"/>
                  <a:lumOff val="40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09AC10-188D-45A7-B433-ECCCA6DE0D38}"/>
              </a:ext>
            </a:extLst>
          </p:cNvPr>
          <p:cNvSpPr txBox="1"/>
          <p:nvPr/>
        </p:nvSpPr>
        <p:spPr>
          <a:xfrm>
            <a:off x="6309519" y="612843"/>
            <a:ext cx="533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vâng</a:t>
            </a:r>
            <a:r>
              <a:rPr lang="en-US" sz="72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endParaRPr lang="en-US" sz="7200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7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72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thú</a:t>
            </a:r>
            <a:endParaRPr lang="en-US" sz="7200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7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chênh</a:t>
            </a:r>
            <a:r>
              <a:rPr lang="en-US" sz="72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chếch</a:t>
            </a:r>
            <a:endParaRPr lang="en-US" sz="7200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7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thẳng</a:t>
            </a:r>
            <a:r>
              <a:rPr lang="en-US" sz="72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endParaRPr lang="en-US" sz="7200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7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72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đỡ</a:t>
            </a:r>
            <a:endParaRPr lang="en-US" sz="7200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549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8D4128-929F-4FA8-B654-5EDC84AE8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519" y="183716"/>
            <a:ext cx="4953000" cy="52958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F78032-EE39-4C64-B0D1-B91C9A94B2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19" y="152400"/>
            <a:ext cx="5791200" cy="52959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3A21DD-8388-4654-B325-62FD5115E64E}"/>
              </a:ext>
            </a:extLst>
          </p:cNvPr>
          <p:cNvSpPr txBox="1"/>
          <p:nvPr/>
        </p:nvSpPr>
        <p:spPr>
          <a:xfrm>
            <a:off x="3566319" y="5679220"/>
            <a:ext cx="373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thẳng</a:t>
            </a:r>
            <a:r>
              <a:rPr lang="en-US" sz="5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endParaRPr lang="en-US" sz="54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050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9B5BDD-4875-4ADF-AB33-55B50E549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06" y="0"/>
            <a:ext cx="10410626" cy="5562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7D2398-DB6D-48CC-8537-5522ACC51738}"/>
              </a:ext>
            </a:extLst>
          </p:cNvPr>
          <p:cNvSpPr txBox="1"/>
          <p:nvPr/>
        </p:nvSpPr>
        <p:spPr>
          <a:xfrm>
            <a:off x="3490119" y="5731173"/>
            <a:ext cx="464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</a:rPr>
              <a:t>chênh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chếch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28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440A04-295F-495C-802E-7A554DBB0D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319" y="381000"/>
            <a:ext cx="6324600" cy="5181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E69C80-765E-4DCC-8BDD-A6488E99EFCE}"/>
              </a:ext>
            </a:extLst>
          </p:cNvPr>
          <p:cNvSpPr txBox="1"/>
          <p:nvPr/>
        </p:nvSpPr>
        <p:spPr>
          <a:xfrm>
            <a:off x="4633119" y="5562600"/>
            <a:ext cx="487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thếp</a:t>
            </a:r>
            <a:r>
              <a:rPr lang="en-US" sz="6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endParaRPr lang="en-US" sz="6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324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661A49-60C7-4E07-88A8-BDB4FC854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5776119" cy="4953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086298-F71D-4033-99D6-B1F28FBB7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919" y="228601"/>
            <a:ext cx="5105400" cy="4952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274167-5654-4B7D-9B05-A56EB519682D}"/>
              </a:ext>
            </a:extLst>
          </p:cNvPr>
          <p:cNvSpPr txBox="1"/>
          <p:nvPr/>
        </p:nvSpPr>
        <p:spPr>
          <a:xfrm>
            <a:off x="4099719" y="5432699"/>
            <a:ext cx="563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sạch</a:t>
            </a:r>
            <a:r>
              <a:rPr lang="en-US" sz="7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endParaRPr lang="en-US" sz="7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34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75469" y="685800"/>
            <a:ext cx="10972800" cy="5439918"/>
          </a:xfrm>
          <a:prstGeom prst="roundRect">
            <a:avLst/>
          </a:prstGeom>
          <a:solidFill>
            <a:srgbClr val="FAE1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Hà rất thích con gà bà cho. Sáng sáng, Hà dậy sớm chờ gà gáy ò ó o. Vậy mà mãi nó chẳng gáy. Một hôm, Hà tỉnh giấc nghe gà cục ta cục tác. Giờ Hà đã rõ vì sao con gà chẳng gáy.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9593369" y="1143802"/>
            <a:ext cx="129038" cy="67352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768233" y="685800"/>
            <a:ext cx="520456" cy="3441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9722407" y="725544"/>
            <a:ext cx="572268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1438625" y="2665644"/>
            <a:ext cx="106643" cy="67352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9837332" y="2836779"/>
            <a:ext cx="141942" cy="6122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553168" y="2539444"/>
            <a:ext cx="430129" cy="3128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3099444" y="4447046"/>
            <a:ext cx="171750" cy="67352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9821533" y="2493592"/>
            <a:ext cx="473142" cy="3441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4175919" y="5257800"/>
            <a:ext cx="141942" cy="67352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3185319" y="4147609"/>
            <a:ext cx="473142" cy="3128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22912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2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2384</TotalTime>
  <Words>268</Words>
  <Application>Microsoft Office PowerPoint</Application>
  <PresentationFormat>Custom</PresentationFormat>
  <Paragraphs>84</Paragraphs>
  <Slides>29</Slides>
  <Notes>6</Notes>
  <HiddenSlides>0</HiddenSlides>
  <MMClips>7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.VnArialH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HP001 4 hàng</vt:lpstr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học:   Không nên gian dối và lười biếng.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266</cp:revision>
  <dcterms:created xsi:type="dcterms:W3CDTF">2021-05-08T14:00:55Z</dcterms:created>
  <dcterms:modified xsi:type="dcterms:W3CDTF">2021-12-10T01:14:04Z</dcterms:modified>
</cp:coreProperties>
</file>