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402" r:id="rId3"/>
    <p:sldId id="259" r:id="rId4"/>
    <p:sldId id="260" r:id="rId5"/>
    <p:sldId id="375" r:id="rId6"/>
    <p:sldId id="336" r:id="rId7"/>
    <p:sldId id="263" r:id="rId8"/>
    <p:sldId id="282" r:id="rId9"/>
    <p:sldId id="283" r:id="rId10"/>
    <p:sldId id="284" r:id="rId11"/>
    <p:sldId id="398" r:id="rId12"/>
    <p:sldId id="264" r:id="rId13"/>
    <p:sldId id="372" r:id="rId14"/>
    <p:sldId id="355" r:id="rId15"/>
    <p:sldId id="267" r:id="rId16"/>
    <p:sldId id="357" r:id="rId17"/>
    <p:sldId id="350" r:id="rId18"/>
    <p:sldId id="356" r:id="rId19"/>
    <p:sldId id="320" r:id="rId20"/>
    <p:sldId id="382" r:id="rId21"/>
    <p:sldId id="308" r:id="rId22"/>
    <p:sldId id="342" r:id="rId23"/>
    <p:sldId id="383" r:id="rId24"/>
    <p:sldId id="294" r:id="rId25"/>
    <p:sldId id="384" r:id="rId26"/>
    <p:sldId id="396" r:id="rId27"/>
    <p:sldId id="397" r:id="rId28"/>
    <p:sldId id="314" r:id="rId29"/>
    <p:sldId id="399" r:id="rId30"/>
    <p:sldId id="338" r:id="rId31"/>
    <p:sldId id="339" r:id="rId32"/>
    <p:sldId id="274" r:id="rId33"/>
    <p:sldId id="403" r:id="rId34"/>
    <p:sldId id="404" r:id="rId35"/>
    <p:sldId id="400" r:id="rId36"/>
    <p:sldId id="405" r:id="rId37"/>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4" autoAdjust="0"/>
    <p:restoredTop sz="90214" autoAdjust="0"/>
  </p:normalViewPr>
  <p:slideViewPr>
    <p:cSldViewPr>
      <p:cViewPr varScale="1">
        <p:scale>
          <a:sx n="66" d="100"/>
          <a:sy n="66" d="100"/>
        </p:scale>
        <p:origin x="792" y="66"/>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12/6/2022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29</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7</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Chênh</a:t>
            </a:r>
            <a:r>
              <a:rPr lang="en-US" baseline="0" smtClean="0"/>
              <a:t> lệch về độ tuổi và cao thấp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Tuy giảng</a:t>
            </a:r>
            <a:r>
              <a:rPr lang="en-US" baseline="0" smtClean="0"/>
              <a:t> về con sò điệp nhưng cô chưa đc ăn về sò điệp nha các em. Kkk!!!!</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13</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12/6/2022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8.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16.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681118" y="3429000"/>
            <a:ext cx="4480719" cy="769441"/>
          </a:xfrm>
          <a:prstGeom prst="rect">
            <a:avLst/>
          </a:prstGeom>
          <a:noFill/>
        </p:spPr>
        <p:txBody>
          <a:bodyPr wrap="square" rtlCol="0">
            <a:spAutoFit/>
          </a:bodyPr>
          <a:lstStyle/>
          <a:p>
            <a:r>
              <a:rPr lang="en-US" sz="4400" dirty="0" smtClean="0"/>
              <a:t>TRANG 136, 137</a:t>
            </a:r>
            <a:endParaRPr lang="en-US" sz="44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4633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sò điệp</a:t>
            </a:r>
            <a:endParaRPr lang="en-US" sz="9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5532529" y="5555081"/>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iêp</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biện pháp thi công nhà cao tầ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iện pháp thi công nhà cao tầ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BÁN SÒ ĐIỆP NHẬT ĐÔNG LẠNH GIÁ RẺ TẠI HỒ CHÍ MINH - GIAO HÀNG TẬN N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260" y="251414"/>
            <a:ext cx="6733529" cy="4847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Cách làm món sò dương nướng mỡ hành dai ngọt, thơm ngon, siêu hấp dẫ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919" y="133350"/>
            <a:ext cx="11430000" cy="643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741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4314834" y="4719096"/>
            <a:ext cx="374728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bờ biển</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960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xanh biếc</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sò điệp</a:t>
            </a:r>
            <a:endParaRPr lang="en-US" sz="6000">
              <a:solidFill>
                <a:srgbClr val="0070C0"/>
              </a:solidFill>
              <a:latin typeface="Arial-Rounded" pitchFamily="34" charset="0"/>
              <a:ea typeface="Arial-Rounded" pitchFamily="34" charset="0"/>
              <a:cs typeface="Arial-Rounded" pitchFamily="34" charset="0"/>
            </a:endParaRPr>
          </a:p>
        </p:txBody>
      </p:sp>
      <p:pic>
        <p:nvPicPr>
          <p:cNvPr id="9" name="Picture 4" descr="BÁN SÒ ĐIỆP NHẬT ĐÔNG LẠNH GIÁ RẺ TẠI HỒ CHÍ MINH - GIAO HÀNG TẬN NƠ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05989" y="1783447"/>
            <a:ext cx="3074659" cy="22134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6 bãi biển đẹp nhất Phú Quốc - VnExpress Du lịc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2917" y="1783447"/>
            <a:ext cx="3331118" cy="22207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ó một Quy Nhơn &amp;quot;xanh&amp;quot; khiến lữ khách mải mê say đắm ~ Vietravel News - Tin  tức du lịch mới nhấ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9922" y="1820922"/>
            <a:ext cx="2960994" cy="2220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314834" y="5943600"/>
            <a:ext cx="374728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bờ biển</a:t>
            </a:r>
            <a:endParaRPr lang="en-US" sz="6000">
              <a:solidFill>
                <a:srgbClr val="0070C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6081" y="5943600"/>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xanh biếc</a:t>
            </a:r>
            <a:endParaRPr lang="en-US" sz="6000">
              <a:solidFill>
                <a:srgbClr val="0070C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7300119" y="5943600"/>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sò điệp</a:t>
            </a:r>
            <a:endParaRPr lang="en-US" sz="6000">
              <a:solidFill>
                <a:srgbClr val="0070C0"/>
              </a:solidFill>
              <a:latin typeface="Arial-Rounded" pitchFamily="34" charset="0"/>
              <a:ea typeface="Arial-Rounded" pitchFamily="34" charset="0"/>
              <a:cs typeface="Arial-Rounded" pitchFamily="34"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903" y="152400"/>
            <a:ext cx="7255268" cy="5834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482444" y="1628776"/>
            <a:ext cx="8051865"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a:rPr>
              <a:t>Θ</a:t>
            </a:r>
            <a:r>
              <a:rPr lang="en-US" sz="28600" smtClean="0">
                <a:solidFill>
                  <a:srgbClr val="FF0000"/>
                </a:solidFill>
                <a:latin typeface="HP001 4 hàng"/>
              </a:rPr>
              <a:t>ł‼ </a:t>
            </a:r>
            <a:endParaRPr lang="en-US" sz="28600">
              <a:solidFill>
                <a:srgbClr val="FF0000"/>
              </a:solidFill>
              <a:latin typeface="HP001 4 hàng" pitchFamily="34" charset="0"/>
            </a:endParaRPr>
          </a:p>
        </p:txBody>
      </p:sp>
      <p:sp>
        <p:nvSpPr>
          <p:cNvPr id="8" name="TextBox 7"/>
          <p:cNvSpPr txBox="1"/>
          <p:nvPr/>
        </p:nvSpPr>
        <p:spPr>
          <a:xfrm>
            <a:off x="744516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a:solidFill>
                  <a:srgbClr val="FF0000"/>
                </a:solidFill>
                <a:latin typeface="HP001 4 hàng"/>
              </a:rPr>
              <a:t>ł‼</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IÊC.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3653"/>
            <a:ext cx="12040393" cy="4508818"/>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3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785994"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Θ</a:t>
            </a:r>
            <a:r>
              <a:rPr lang="en-US" sz="28600" smtClean="0">
                <a:solidFill>
                  <a:srgbClr val="FF0000"/>
                </a:solidFill>
                <a:latin typeface="HP001 4 hàng"/>
              </a:rPr>
              <a:t>łn</a:t>
            </a:r>
            <a:endParaRPr lang="en-US" sz="28600">
              <a:solidFill>
                <a:srgbClr val="FF0000"/>
              </a:solidFill>
              <a:latin typeface="HP001 4 hàng" pitchFamily="34" charset="0"/>
            </a:endParaRPr>
          </a:p>
        </p:txBody>
      </p:sp>
      <p:sp>
        <p:nvSpPr>
          <p:cNvPr id="8" name="TextBox 7"/>
          <p:cNvSpPr txBox="1"/>
          <p:nvPr/>
        </p:nvSpPr>
        <p:spPr>
          <a:xfrm>
            <a:off x="8130969" y="3009901"/>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smtClean="0">
                <a:solidFill>
                  <a:srgbClr val="FF0000"/>
                </a:solidFill>
                <a:latin typeface="HP001 4 hàng"/>
              </a:rPr>
              <a:t>łn</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IÊ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3653"/>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3329"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Θ</a:t>
            </a:r>
            <a:r>
              <a:rPr lang="en-US" sz="28600" smtClean="0">
                <a:solidFill>
                  <a:srgbClr val="FF0000"/>
                </a:solidFill>
                <a:latin typeface="HP001 4 hàng"/>
              </a:rPr>
              <a:t>łp</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Θ</a:t>
            </a:r>
            <a:r>
              <a:rPr lang="en-US" sz="14000" smtClean="0">
                <a:solidFill>
                  <a:srgbClr val="FF0000"/>
                </a:solidFill>
                <a:latin typeface="HP001 4 hàng"/>
              </a:rPr>
              <a:t>łp</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ÊP.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3710" y="0"/>
            <a:ext cx="10952830" cy="547641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SAN HÔ TUYỆT ĐẸP dưới ĐẠI DƯƠNG ♦ Amazing Beauty of Underwater World.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87680" y="588713"/>
            <a:ext cx="10098639" cy="5680575"/>
          </a:xfrm>
          <a:prstGeom prst="rect">
            <a:avLst/>
          </a:prstGeom>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smtClean="0">
                  <a:ln>
                    <a:noFill/>
                  </a:ln>
                  <a:solidFill>
                    <a:prstClr val="white"/>
                  </a:solidFill>
                  <a:effectLst/>
                  <a:uLnTx/>
                  <a:uFillTx/>
                  <a:latin typeface="Arial-Rounded" pitchFamily="34" charset="0"/>
                  <a:ea typeface="Arial-Rounded" pitchFamily="34" charset="0"/>
                  <a:cs typeface="Arial-Rounded" pitchFamily="34" charset="0"/>
                </a:rPr>
                <a:t>Khởi động</a:t>
              </a:r>
              <a:endParaRPr kumimoji="0" lang="en-US" sz="3700" b="0"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0" i="0" u="none" strike="noStrike" kern="1200" cap="none" spc="0" normalizeH="0" baseline="0" noProof="0">
                  <a:ln>
                    <a:noFill/>
                  </a:ln>
                  <a:solidFill>
                    <a:prstClr val="black"/>
                  </a:solidFill>
                  <a:effectLst/>
                  <a:uLnTx/>
                  <a:uFillTx/>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64033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3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9996" y="14211"/>
            <a:ext cx="2239303" cy="1415159"/>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714621206"/>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3379494" y="1183168"/>
            <a:ext cx="10626225" cy="4539506"/>
          </a:xfrm>
          <a:prstGeom prst="rect">
            <a:avLst/>
          </a:prstGeom>
          <a:noFill/>
        </p:spPr>
        <p:txBody>
          <a:bodyPr wrap="square" lIns="121725" tIns="60862" rIns="121725" bIns="60862" rtlCol="0">
            <a:spAutoFit/>
          </a:bodyPr>
          <a:lstStyle/>
          <a:p>
            <a:r>
              <a:rPr lang="el-GR" sz="28700" smtClean="0">
                <a:solidFill>
                  <a:srgbClr val="FF0000"/>
                </a:solidFill>
                <a:latin typeface="HP001 4 hàng" pitchFamily="34" charset="0"/>
              </a:rPr>
              <a:t>λμ</a:t>
            </a:r>
            <a:r>
              <a:rPr lang="en-US" sz="28700" smtClean="0">
                <a:solidFill>
                  <a:srgbClr val="FF0000"/>
                </a:solidFill>
                <a:latin typeface="HP001 4 hàng" pitchFamily="34" charset="0"/>
              </a:rPr>
              <a:t>Ğ</a:t>
            </a:r>
            <a:r>
              <a:rPr lang="en-US" sz="28700" smtClean="0">
                <a:solidFill>
                  <a:srgbClr val="FF0000"/>
                </a:solidFill>
                <a:latin typeface="HP001 4 hàng"/>
              </a:rPr>
              <a:t>‼</a:t>
            </a:r>
            <a:endParaRPr lang="en-US" sz="28700">
              <a:solidFill>
                <a:srgbClr val="FF0000"/>
              </a:solidFill>
              <a:latin typeface="HP001 4 hàng" pitchFamily="34" charset="0"/>
            </a:endParaRPr>
          </a:p>
        </p:txBody>
      </p:sp>
    </p:spTree>
    <p:extLst>
      <p:ext uri="{BB962C8B-B14F-4D97-AF65-F5344CB8AC3E}">
        <p14:creationId xmlns:p14="http://schemas.microsoft.com/office/powerpoint/2010/main" val="141617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11954773"/>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3558969" y="2545080"/>
            <a:ext cx="5417550" cy="2323515"/>
          </a:xfrm>
          <a:prstGeom prst="rect">
            <a:avLst/>
          </a:prstGeom>
          <a:noFill/>
        </p:spPr>
        <p:txBody>
          <a:bodyPr wrap="square" lIns="121725" tIns="60862" rIns="121725" bIns="60862" rtlCol="0">
            <a:spAutoFit/>
          </a:bodyPr>
          <a:lstStyle/>
          <a:p>
            <a:r>
              <a:rPr lang="el-GR" sz="14300">
                <a:solidFill>
                  <a:srgbClr val="FF0000"/>
                </a:solidFill>
                <a:latin typeface="HP001 4 hàng" pitchFamily="34" charset="0"/>
              </a:rPr>
              <a:t>λμ</a:t>
            </a:r>
            <a:r>
              <a:rPr lang="en-US" sz="14300">
                <a:solidFill>
                  <a:srgbClr val="FF0000"/>
                </a:solidFill>
                <a:latin typeface="HP001 4 hàng" pitchFamily="34" charset="0"/>
              </a:rPr>
              <a:t>Ğ</a:t>
            </a:r>
            <a:r>
              <a:rPr lang="en-US" sz="14300">
                <a:solidFill>
                  <a:srgbClr val="FF0000"/>
                </a:solidFill>
                <a:latin typeface="HP001 4 hàng"/>
              </a:rPr>
              <a:t>‼</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242086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518319" y="1689844"/>
            <a:ext cx="12138819" cy="4539506"/>
          </a:xfrm>
          <a:prstGeom prst="rect">
            <a:avLst/>
          </a:prstGeom>
          <a:noFill/>
        </p:spPr>
        <p:txBody>
          <a:bodyPr wrap="square" lIns="121725" tIns="60862" rIns="121725" bIns="60862" rtlCol="0">
            <a:spAutoFit/>
          </a:bodyPr>
          <a:lstStyle/>
          <a:p>
            <a:pPr algn="ctr"/>
            <a:r>
              <a:rPr lang="el-GR" sz="28700">
                <a:solidFill>
                  <a:srgbClr val="FF0000"/>
                </a:solidFill>
                <a:latin typeface="HP001 4 hàng" pitchFamily="34" charset="0"/>
              </a:rPr>
              <a:t>λμϜ</a:t>
            </a:r>
            <a:r>
              <a:rPr lang="en-US" sz="28700">
                <a:solidFill>
                  <a:srgbClr val="FF0000"/>
                </a:solidFill>
                <a:latin typeface="HP001 4 hàng" pitchFamily="34" charset="0"/>
              </a:rPr>
              <a:t>n</a:t>
            </a:r>
          </a:p>
        </p:txBody>
      </p:sp>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453695900"/>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514509" y="2545080"/>
            <a:ext cx="5417550" cy="2323515"/>
          </a:xfrm>
          <a:prstGeom prst="rect">
            <a:avLst/>
          </a:prstGeom>
          <a:noFill/>
        </p:spPr>
        <p:txBody>
          <a:bodyPr wrap="square" lIns="121725" tIns="60862" rIns="121725" bIns="60862" rtlCol="0">
            <a:spAutoFit/>
          </a:bodyPr>
          <a:lstStyle/>
          <a:p>
            <a:pPr algn="ctr"/>
            <a:r>
              <a:rPr lang="el-GR" sz="14300">
                <a:solidFill>
                  <a:srgbClr val="FF0000"/>
                </a:solidFill>
                <a:latin typeface="HP001 4 hàng" pitchFamily="34" charset="0"/>
              </a:rPr>
              <a:t>λμϜ</a:t>
            </a:r>
            <a:r>
              <a:rPr lang="vi-VN" sz="14300">
                <a:solidFill>
                  <a:srgbClr val="FF0000"/>
                </a:solidFill>
                <a:latin typeface="HP001 4 hàng" pitchFamily="34" charset="0"/>
              </a:rPr>
              <a:t>n</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165629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3327721381"/>
              </p:ext>
            </p:extLst>
          </p:nvPr>
        </p:nvGraphicFramePr>
        <p:xfrm>
          <a:off x="215396" y="81741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404110"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đ</a:t>
            </a:r>
            <a:r>
              <a:rPr lang="el-GR" sz="28700">
                <a:solidFill>
                  <a:srgbClr val="FF0000"/>
                </a:solidFill>
                <a:latin typeface="HP001 4 hàng" pitchFamily="34" charset="0"/>
              </a:rPr>
              <a:t>Η</a:t>
            </a:r>
            <a:r>
              <a:rPr lang="vi-VN" sz="28700">
                <a:solidFill>
                  <a:srgbClr val="FF0000"/>
                </a:solidFill>
                <a:latin typeface="HP001 4 hàng" pitchFamily="34" charset="0"/>
              </a:rPr>
              <a:t>İp</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249264189"/>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111169" y="2545080"/>
            <a:ext cx="5417550" cy="2323515"/>
          </a:xfrm>
          <a:prstGeom prst="rect">
            <a:avLst/>
          </a:prstGeom>
          <a:noFill/>
        </p:spPr>
        <p:txBody>
          <a:bodyPr wrap="square" lIns="121725" tIns="60862" rIns="121725" bIns="60862" rtlCol="0">
            <a:spAutoFit/>
          </a:bodyPr>
          <a:lstStyle/>
          <a:p>
            <a:pPr algn="ctr"/>
            <a:r>
              <a:rPr lang="vi-VN" sz="14300">
                <a:solidFill>
                  <a:srgbClr val="FF0000"/>
                </a:solidFill>
                <a:latin typeface="HP001 4 hàng" pitchFamily="34" charset="0"/>
              </a:rPr>
              <a:t>đ</a:t>
            </a:r>
            <a:r>
              <a:rPr lang="el-GR" sz="14300">
                <a:solidFill>
                  <a:srgbClr val="FF0000"/>
                </a:solidFill>
                <a:latin typeface="HP001 4 hàng" pitchFamily="34" charset="0"/>
              </a:rPr>
              <a:t>Η</a:t>
            </a:r>
            <a:r>
              <a:rPr lang="vi-VN" sz="14300">
                <a:solidFill>
                  <a:srgbClr val="FF0000"/>
                </a:solidFill>
                <a:latin typeface="HP001 4 hàng" pitchFamily="34" charset="0"/>
              </a:rPr>
              <a:t>İp</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14748574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a:solidFill>
                  <a:srgbClr val="FF0000"/>
                </a:solidFill>
                <a:latin typeface="HP001 4 hàng"/>
              </a:rPr>
              <a:t>ł‼</a:t>
            </a:r>
            <a:r>
              <a:rPr lang="en-US" sz="8400" smtClean="0">
                <a:solidFill>
                  <a:srgbClr val="FF0000"/>
                </a:solidFill>
                <a:latin typeface="HP001 4 hàng"/>
              </a:rPr>
              <a:t> </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a:solidFill>
                  <a:srgbClr val="FF0000"/>
                </a:solidFill>
                <a:latin typeface="HP001 4 hàng"/>
              </a:rPr>
              <a:t>ł‼</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a:solidFill>
                  <a:srgbClr val="FF0000"/>
                </a:solidFill>
                <a:latin typeface="HP001 4 hàng"/>
              </a:rPr>
              <a:t>łn</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a:solidFill>
                  <a:srgbClr val="FF0000"/>
                </a:solidFill>
                <a:latin typeface="HP001 4 hàng"/>
              </a:rPr>
              <a:t>łn</a:t>
            </a:r>
            <a:endParaRPr lang="en-US" sz="4200">
              <a:solidFill>
                <a:srgbClr val="FF0000"/>
              </a:solidFill>
              <a:latin typeface="HP001 4 hàng" pitchFamily="34" charset="0"/>
            </a:endParaRPr>
          </a:p>
        </p:txBody>
      </p:sp>
      <p:sp>
        <p:nvSpPr>
          <p:cNvPr id="19" name="TextBox 18"/>
          <p:cNvSpPr txBox="1"/>
          <p:nvPr/>
        </p:nvSpPr>
        <p:spPr>
          <a:xfrm>
            <a:off x="606540" y="5076416"/>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Θ</a:t>
            </a:r>
            <a:r>
              <a:rPr lang="en-US" sz="8400" smtClean="0">
                <a:solidFill>
                  <a:srgbClr val="FF0000"/>
                </a:solidFill>
                <a:latin typeface="HP001 4 hàng"/>
              </a:rPr>
              <a:t>łp</a:t>
            </a:r>
            <a:endParaRPr lang="en-US" sz="8400">
              <a:solidFill>
                <a:srgbClr val="FF0000"/>
              </a:solidFill>
              <a:latin typeface="HP001 4 hàng" pitchFamily="34" charset="0"/>
            </a:endParaRPr>
          </a:p>
        </p:txBody>
      </p:sp>
      <p:sp>
        <p:nvSpPr>
          <p:cNvPr id="20" name="TextBox 19"/>
          <p:cNvSpPr txBox="1"/>
          <p:nvPr/>
        </p:nvSpPr>
        <p:spPr>
          <a:xfrm>
            <a:off x="3066320" y="5462984"/>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smtClean="0">
                <a:solidFill>
                  <a:srgbClr val="FF0000"/>
                </a:solidFill>
                <a:latin typeface="HP001 4 hàng"/>
              </a:rPr>
              <a:t>łp</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185718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4782747" cy="1415574"/>
          </a:xfrm>
          <a:prstGeom prst="rect">
            <a:avLst/>
          </a:prstGeom>
          <a:noFill/>
        </p:spPr>
        <p:txBody>
          <a:bodyPr wrap="square" lIns="121725" tIns="60862" rIns="121725" bIns="60862" rtlCol="0">
            <a:spAutoFit/>
          </a:bodyPr>
          <a:lstStyle/>
          <a:p>
            <a:r>
              <a:rPr lang="en-US" sz="8400">
                <a:solidFill>
                  <a:srgbClr val="FF0000"/>
                </a:solidFill>
                <a:latin typeface="HP001 4 hàng"/>
              </a:rPr>
              <a:t>xa</a:t>
            </a:r>
            <a:r>
              <a:rPr lang="el-GR" sz="8400">
                <a:solidFill>
                  <a:srgbClr val="FF0000"/>
                </a:solidFill>
                <a:latin typeface="HP001 4 hàng"/>
              </a:rPr>
              <a:t>ζ λμ</a:t>
            </a:r>
            <a:r>
              <a:rPr lang="en-US" sz="8400">
                <a:solidFill>
                  <a:srgbClr val="FF0000"/>
                </a:solidFill>
                <a:latin typeface="HP001 4 hàng"/>
              </a:rPr>
              <a:t>Ğc </a:t>
            </a:r>
            <a:endParaRPr lang="en-US" sz="8400">
              <a:solidFill>
                <a:srgbClr val="FF0000"/>
              </a:solidFill>
              <a:latin typeface="HP001 4 hàng" pitchFamily="34" charset="0"/>
            </a:endParaRPr>
          </a:p>
        </p:txBody>
      </p:sp>
      <p:sp>
        <p:nvSpPr>
          <p:cNvPr id="8" name="TextBox 7"/>
          <p:cNvSpPr txBox="1"/>
          <p:nvPr/>
        </p:nvSpPr>
        <p:spPr>
          <a:xfrm>
            <a:off x="7212350" y="1193538"/>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Θ</a:t>
            </a:r>
            <a:r>
              <a:rPr lang="en-US" sz="4200">
                <a:solidFill>
                  <a:srgbClr val="FF0000"/>
                </a:solidFill>
                <a:latin typeface="HP001 4 hàng"/>
              </a:rPr>
              <a:t>ł‼</a:t>
            </a:r>
            <a:endParaRPr lang="en-US" sz="4200">
              <a:solidFill>
                <a:srgbClr val="FF0000"/>
              </a:solidFill>
              <a:latin typeface="HP001 4 hàng" pitchFamily="34" charset="0"/>
            </a:endParaRPr>
          </a:p>
        </p:txBody>
      </p:sp>
      <p:sp>
        <p:nvSpPr>
          <p:cNvPr id="13" name="TextBox 12"/>
          <p:cNvSpPr txBox="1"/>
          <p:nvPr/>
        </p:nvSpPr>
        <p:spPr>
          <a:xfrm>
            <a:off x="610193" y="2458944"/>
            <a:ext cx="3414777"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λμϜ</a:t>
            </a:r>
            <a:r>
              <a:rPr lang="en-US" sz="8400">
                <a:solidFill>
                  <a:srgbClr val="FF0000"/>
                </a:solidFill>
                <a:latin typeface="HP001 4 hàng"/>
              </a:rPr>
              <a:t>n </a:t>
            </a:r>
            <a:endParaRPr lang="en-US" sz="8400">
              <a:solidFill>
                <a:srgbClr val="FF0000"/>
              </a:solidFill>
              <a:latin typeface="HP001 4 hàng" pitchFamily="34" charset="0"/>
            </a:endParaRPr>
          </a:p>
        </p:txBody>
      </p:sp>
      <p:sp>
        <p:nvSpPr>
          <p:cNvPr id="14" name="TextBox 13"/>
          <p:cNvSpPr txBox="1"/>
          <p:nvPr/>
        </p:nvSpPr>
        <p:spPr>
          <a:xfrm>
            <a:off x="7210171" y="2845512"/>
            <a:ext cx="2297569" cy="769243"/>
          </a:xfrm>
          <a:prstGeom prst="rect">
            <a:avLst/>
          </a:prstGeom>
          <a:noFill/>
        </p:spPr>
        <p:txBody>
          <a:bodyPr wrap="square" lIns="121725" tIns="60862" rIns="121725" bIns="60862" rtlCol="0">
            <a:spAutoFit/>
          </a:bodyPr>
          <a:lstStyle/>
          <a:p>
            <a:r>
              <a:rPr lang="el-GR" sz="4200" smtClean="0">
                <a:solidFill>
                  <a:srgbClr val="FF0000"/>
                </a:solidFill>
                <a:latin typeface="HP001 4 hàng"/>
              </a:rPr>
              <a:t>λμϜ</a:t>
            </a:r>
            <a:r>
              <a:rPr lang="en-US" sz="4200">
                <a:solidFill>
                  <a:srgbClr val="FF0000"/>
                </a:solidFill>
                <a:latin typeface="HP001 4 hàng"/>
              </a:rPr>
              <a:t>n </a:t>
            </a:r>
            <a:endParaRPr lang="en-US" sz="4200">
              <a:solidFill>
                <a:srgbClr val="FF0000"/>
              </a:solidFill>
              <a:latin typeface="HP001 4 hàng" pitchFamily="34" charset="0"/>
            </a:endParaRPr>
          </a:p>
        </p:txBody>
      </p:sp>
      <p:sp>
        <p:nvSpPr>
          <p:cNvPr id="19" name="TextBox 18"/>
          <p:cNvSpPr txBox="1"/>
          <p:nvPr/>
        </p:nvSpPr>
        <p:spPr>
          <a:xfrm>
            <a:off x="606540" y="4104912"/>
            <a:ext cx="4559979"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sò </a:t>
            </a:r>
            <a:r>
              <a:rPr lang="vi-VN" sz="8400">
                <a:solidFill>
                  <a:srgbClr val="FF0000"/>
                </a:solidFill>
                <a:latin typeface="HP001 4 hàng"/>
              </a:rPr>
              <a:t>đ</a:t>
            </a:r>
            <a:r>
              <a:rPr lang="el-GR" sz="8400">
                <a:solidFill>
                  <a:srgbClr val="FF0000"/>
                </a:solidFill>
                <a:latin typeface="HP001 4 hàng"/>
              </a:rPr>
              <a:t>Η</a:t>
            </a:r>
            <a:r>
              <a:rPr lang="vi-VN" sz="8400">
                <a:solidFill>
                  <a:srgbClr val="FF0000"/>
                </a:solidFill>
                <a:latin typeface="HP001 4 hàng"/>
              </a:rPr>
              <a:t>İp</a:t>
            </a:r>
            <a:endParaRPr lang="en-US" sz="8400">
              <a:solidFill>
                <a:srgbClr val="FF0000"/>
              </a:solidFill>
              <a:latin typeface="HP001 4 hàng" pitchFamily="34" charset="0"/>
            </a:endParaRPr>
          </a:p>
        </p:txBody>
      </p:sp>
      <p:sp>
        <p:nvSpPr>
          <p:cNvPr id="20" name="TextBox 19"/>
          <p:cNvSpPr txBox="1"/>
          <p:nvPr/>
        </p:nvSpPr>
        <p:spPr>
          <a:xfrm>
            <a:off x="7206518" y="4491480"/>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sò </a:t>
            </a:r>
            <a:r>
              <a:rPr lang="vi-VN" sz="4200">
                <a:solidFill>
                  <a:srgbClr val="FF0000"/>
                </a:solidFill>
                <a:latin typeface="HP001 4 hàng"/>
              </a:rPr>
              <a:t>đ</a:t>
            </a:r>
            <a:r>
              <a:rPr lang="el-GR" sz="4200">
                <a:solidFill>
                  <a:srgbClr val="FF0000"/>
                </a:solidFill>
                <a:latin typeface="HP001 4 hàng"/>
              </a:rPr>
              <a:t>Η</a:t>
            </a:r>
            <a:r>
              <a:rPr lang="vi-VN" sz="4200">
                <a:solidFill>
                  <a:srgbClr val="FF0000"/>
                </a:solidFill>
                <a:latin typeface="HP001 4 hàng"/>
              </a:rPr>
              <a:t>İp</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12672230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227" t="21926" r="30297" b="26229"/>
          <a:stretch/>
        </p:blipFill>
        <p:spPr bwMode="auto">
          <a:xfrm>
            <a:off x="1661319" y="446265"/>
            <a:ext cx="8691053" cy="6107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89719" y="4079268"/>
            <a:ext cx="11656722"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mtClean="0">
                <a:solidFill>
                  <a:srgbClr val="0070C0"/>
                </a:solidFill>
                <a:latin typeface="Arial-Rounded" pitchFamily="34" charset="0"/>
                <a:ea typeface="Arial-Rounded" pitchFamily="34" charset="0"/>
                <a:cs typeface="Arial-Rounded" pitchFamily="34" charset="0"/>
              </a:rPr>
              <a:t>	Vịnh Hạ Long là một kì quan thiên nhiên. Nơi đây có những hòn đảo lớn nhỏ trùng điệp, soi bóng trên mặt biển xanh biếc. Du khách thích đến đây ngắm cảnh, tắm mát và đi dạo trên những bãi biển.</a:t>
            </a:r>
            <a:endParaRPr lang="en-US" sz="3600" smtClean="0">
              <a:solidFill>
                <a:srgbClr val="0070C0"/>
              </a:solidFill>
              <a:latin typeface="Arial-Rounded" pitchFamily="34" charset="0"/>
              <a:ea typeface="Arial-Rounded" pitchFamily="34" charset="0"/>
              <a:cs typeface="Arial-Rounded" pitchFamily="34" charset="0"/>
            </a:endParaRPr>
          </a:p>
        </p:txBody>
      </p:sp>
      <p:cxnSp>
        <p:nvCxnSpPr>
          <p:cNvPr id="12" name="Straight Connector 11"/>
          <p:cNvCxnSpPr/>
          <p:nvPr/>
        </p:nvCxnSpPr>
        <p:spPr>
          <a:xfrm flipH="1">
            <a:off x="7987169" y="4924794"/>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008251" y="3352800"/>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1</a:t>
            </a:r>
            <a:endParaRPr lang="en-US" sz="2400" b="1">
              <a:solidFill>
                <a:schemeClr val="tx1"/>
              </a:solidFill>
              <a:latin typeface="Arial" pitchFamily="34" charset="0"/>
              <a:ea typeface="Arial-Rounded" pitchFamily="34" charset="0"/>
              <a:cs typeface="Arial" pitchFamily="34" charset="0"/>
            </a:endParaRPr>
          </a:p>
        </p:txBody>
      </p:sp>
      <p:sp>
        <p:nvSpPr>
          <p:cNvPr id="14" name="Oval 13"/>
          <p:cNvSpPr/>
          <p:nvPr/>
        </p:nvSpPr>
        <p:spPr>
          <a:xfrm>
            <a:off x="10785983" y="3352800"/>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2</a:t>
            </a:r>
            <a:endParaRPr lang="en-US" sz="2400" b="1">
              <a:solidFill>
                <a:schemeClr val="tx1"/>
              </a:solidFill>
              <a:latin typeface="Arial" pitchFamily="34" charset="0"/>
              <a:ea typeface="Arial-Rounded" pitchFamily="34" charset="0"/>
              <a:cs typeface="Arial" pitchFamily="34" charset="0"/>
            </a:endParaRPr>
          </a:p>
        </p:txBody>
      </p:sp>
      <p:cxnSp>
        <p:nvCxnSpPr>
          <p:cNvPr id="15" name="Straight Connector 14"/>
          <p:cNvCxnSpPr/>
          <p:nvPr/>
        </p:nvCxnSpPr>
        <p:spPr>
          <a:xfrm flipH="1">
            <a:off x="10925606" y="3665622"/>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099719" y="6128699"/>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8463128" y="4721328"/>
            <a:ext cx="430129" cy="2843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3</a:t>
            </a:r>
            <a:endParaRPr lang="en-US" sz="2400" b="1">
              <a:solidFill>
                <a:schemeClr val="tx1"/>
              </a:solidFill>
              <a:latin typeface="Arial" pitchFamily="34" charset="0"/>
              <a:ea typeface="Arial-Rounded" pitchFamily="34" charset="0"/>
              <a:cs typeface="Arial" pitchFamily="34" charset="0"/>
            </a:endParaRPr>
          </a:p>
        </p:txBody>
      </p:sp>
      <p:cxnSp>
        <p:nvCxnSpPr>
          <p:cNvPr id="18" name="Straight Connector 17"/>
          <p:cNvCxnSpPr/>
          <p:nvPr/>
        </p:nvCxnSpPr>
        <p:spPr>
          <a:xfrm>
            <a:off x="8095504" y="4224638"/>
            <a:ext cx="2690479"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099719" y="5428768"/>
            <a:ext cx="11255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761516" y="4885974"/>
            <a:ext cx="11580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794599" y="5430819"/>
            <a:ext cx="9912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836646" y="6685327"/>
            <a:ext cx="11255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42" name="Picture 2" descr="Vịnh Hạ Long: Những giá trị làm nên kỳ quan thiên nhiên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4365" y="193315"/>
            <a:ext cx="3924387" cy="300460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Ngắm cảnh Hạ Long từ máy b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8732" y="193315"/>
            <a:ext cx="5341527" cy="300460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87604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hám phá rợn người về hòn đảo tách - nhập quái nhất hành t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820" y="0"/>
            <a:ext cx="6863385" cy="51475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62</a:t>
            </a:r>
            <a:endParaRPr lang="en-US" sz="5300" b="1">
              <a:solidFill>
                <a:srgbClr val="FFC00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iêc  iên  iêp</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29" name="Group 28"/>
          <p:cNvGrpSpPr/>
          <p:nvPr/>
        </p:nvGrpSpPr>
        <p:grpSpPr>
          <a:xfrm>
            <a:off x="365920" y="4767873"/>
            <a:ext cx="11289176" cy="2452731"/>
            <a:chOff x="502855" y="4955694"/>
            <a:chExt cx="10340246" cy="2452731"/>
          </a:xfrm>
        </p:grpSpPr>
        <p:sp>
          <p:nvSpPr>
            <p:cNvPr id="34"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000" b="1" smtClean="0">
                  <a:solidFill>
                    <a:srgbClr val="0070C0"/>
                  </a:solidFill>
                  <a:latin typeface="Arial-Rounded" pitchFamily="34" charset="0"/>
                  <a:ea typeface="Arial-Rounded" pitchFamily="34" charset="0"/>
                  <a:cs typeface="Arial-Rounded" pitchFamily="34" charset="0"/>
                </a:rPr>
                <a:t>	B</a:t>
              </a:r>
              <a:r>
                <a:rPr lang="en-US" sz="5000" b="1" smtClean="0">
                  <a:solidFill>
                    <a:srgbClr val="FF0000"/>
                  </a:solidFill>
                  <a:latin typeface="Arial-Rounded" pitchFamily="34" charset="0"/>
                  <a:ea typeface="Arial-Rounded" pitchFamily="34" charset="0"/>
                  <a:cs typeface="Arial-Rounded" pitchFamily="34" charset="0"/>
                </a:rPr>
                <a:t>iên</a:t>
              </a:r>
              <a:r>
                <a:rPr lang="en-US" sz="5000" b="1" smtClean="0">
                  <a:solidFill>
                    <a:srgbClr val="0070C0"/>
                  </a:solidFill>
                  <a:latin typeface="Arial-Rounded" pitchFamily="34" charset="0"/>
                  <a:ea typeface="Arial-Rounded" pitchFamily="34" charset="0"/>
                  <a:cs typeface="Arial-Rounded" pitchFamily="34" charset="0"/>
                </a:rPr>
                <a:t> xanh b</a:t>
              </a:r>
              <a:r>
                <a:rPr lang="en-US" sz="5000" b="1" smtClean="0">
                  <a:solidFill>
                    <a:srgbClr val="FF0000"/>
                  </a:solidFill>
                  <a:latin typeface="Arial-Rounded" pitchFamily="34" charset="0"/>
                  <a:ea typeface="Arial-Rounded" pitchFamily="34" charset="0"/>
                  <a:cs typeface="Arial-Rounded" pitchFamily="34" charset="0"/>
                </a:rPr>
                <a:t>iêc</a:t>
              </a:r>
              <a:r>
                <a:rPr lang="en-US" sz="5000" b="1" smtClean="0">
                  <a:solidFill>
                    <a:srgbClr val="0070C0"/>
                  </a:solidFill>
                  <a:latin typeface="Arial-Rounded" pitchFamily="34" charset="0"/>
                  <a:ea typeface="Arial-Rounded" pitchFamily="34" charset="0"/>
                  <a:cs typeface="Arial-Rounded" pitchFamily="34" charset="0"/>
                </a:rPr>
                <a:t>. Những hòn đảo lớn nhỏ trùng đ</a:t>
              </a:r>
              <a:r>
                <a:rPr lang="en-US" sz="5000" b="1" smtClean="0">
                  <a:solidFill>
                    <a:srgbClr val="FF0000"/>
                  </a:solidFill>
                  <a:latin typeface="Arial-Rounded" pitchFamily="34" charset="0"/>
                  <a:ea typeface="Arial-Rounded" pitchFamily="34" charset="0"/>
                  <a:cs typeface="Arial-Rounded" pitchFamily="34" charset="0"/>
                </a:rPr>
                <a:t>iêp</a:t>
              </a:r>
              <a:r>
                <a:rPr lang="en-US" sz="5000" b="1" smtClean="0">
                  <a:solidFill>
                    <a:srgbClr val="0070C0"/>
                  </a:solidFill>
                  <a:latin typeface="Arial-Rounded" pitchFamily="34" charset="0"/>
                  <a:ea typeface="Arial-Rounded" pitchFamily="34" charset="0"/>
                  <a:cs typeface="Arial-Rounded" pitchFamily="34" charset="0"/>
                </a:rPr>
                <a:t>.</a:t>
              </a:r>
              <a:endParaRPr lang="en-US" sz="5000" b="1">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2762764" y="5907337"/>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0070C0"/>
                  </a:solidFill>
                  <a:latin typeface="Arial-Rounded" pitchFamily="34" charset="0"/>
                  <a:ea typeface="Arial-Rounded" pitchFamily="34" charset="0"/>
                  <a:cs typeface="Arial-Rounded" pitchFamily="34" charset="0"/>
                </a:rPr>
                <a:t>.</a:t>
              </a:r>
            </a:p>
          </p:txBody>
        </p:sp>
        <p:sp>
          <p:nvSpPr>
            <p:cNvPr id="16" name="Title 1"/>
            <p:cNvSpPr txBox="1">
              <a:spLocks/>
            </p:cNvSpPr>
            <p:nvPr/>
          </p:nvSpPr>
          <p:spPr>
            <a:xfrm>
              <a:off x="4098678" y="502212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smtClean="0">
                  <a:solidFill>
                    <a:srgbClr val="0070C0"/>
                  </a:solidFill>
                  <a:latin typeface="Arial-Rounded" pitchFamily="34" charset="0"/>
                  <a:ea typeface="Arial-Rounded" pitchFamily="34" charset="0"/>
                  <a:cs typeface="Arial-Rounded" pitchFamily="34" charset="0"/>
                </a:rPr>
                <a:t>́</a:t>
              </a:r>
              <a:endParaRPr lang="en-US" sz="5000" b="1">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1188794" y="495569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1228" y="1423737"/>
            <a:ext cx="54586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thiên nhiên</a:t>
            </a:r>
          </a:p>
        </p:txBody>
      </p:sp>
      <p:sp>
        <p:nvSpPr>
          <p:cNvPr id="7" name="Title 1"/>
          <p:cNvSpPr txBox="1">
            <a:spLocks/>
          </p:cNvSpPr>
          <p:nvPr/>
        </p:nvSpPr>
        <p:spPr>
          <a:xfrm>
            <a:off x="6538119" y="3144534"/>
            <a:ext cx="53340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biếc</a:t>
            </a:r>
            <a:endParaRPr lang="en-US" sz="8800">
              <a:solidFill>
                <a:schemeClr val="bg1"/>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6538119" y="1423737"/>
            <a:ext cx="53340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biển</a:t>
            </a:r>
          </a:p>
        </p:txBody>
      </p:sp>
      <p:sp>
        <p:nvSpPr>
          <p:cNvPr id="5" name="Title 1"/>
          <p:cNvSpPr txBox="1">
            <a:spLocks/>
          </p:cNvSpPr>
          <p:nvPr/>
        </p:nvSpPr>
        <p:spPr>
          <a:xfrm>
            <a:off x="241228" y="3144534"/>
            <a:ext cx="54586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chemeClr val="bg1"/>
                </a:solidFill>
                <a:latin typeface="Arial-Rounded" pitchFamily="34" charset="0"/>
                <a:ea typeface="Arial-Rounded" pitchFamily="34" charset="0"/>
                <a:cs typeface="Arial-Rounded" pitchFamily="34" charset="0"/>
              </a:rPr>
              <a:t>trùng điệp</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89719" y="1752600"/>
            <a:ext cx="11471066"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Vịnh </a:t>
            </a:r>
            <a:r>
              <a:rPr lang="en-US" sz="5400">
                <a:solidFill>
                  <a:srgbClr val="0070C0"/>
                </a:solidFill>
                <a:latin typeface="Arial-Rounded" pitchFamily="34" charset="0"/>
                <a:ea typeface="Arial-Rounded" pitchFamily="34" charset="0"/>
                <a:cs typeface="Arial-Rounded" pitchFamily="34" charset="0"/>
              </a:rPr>
              <a:t>Hạ Long là một kì quan thiên nhiên. Nơi đây có những hòn đảo lớn nhỏ trùng điệp, soi bóng trên mặt biển xanh biếc. Du khách thích đến đây ngắm cảnh, tắm mát và đi dạo trên những bãi biển.</a:t>
            </a:r>
            <a:endParaRPr lang="en-US" sz="8800">
              <a:solidFill>
                <a:srgbClr val="0070C0"/>
              </a:solidFill>
              <a:latin typeface="Arial-Rounded" pitchFamily="34" charset="0"/>
              <a:ea typeface="Arial-Rounded" pitchFamily="34" charset="0"/>
              <a:cs typeface="Arial-Rounded" pitchFamily="34" charset="0"/>
            </a:endParaRPr>
          </a:p>
        </p:txBody>
      </p:sp>
      <p:sp>
        <p:nvSpPr>
          <p:cNvPr id="12" name="Rounded Rectangle 11"/>
          <p:cNvSpPr/>
          <p:nvPr/>
        </p:nvSpPr>
        <p:spPr>
          <a:xfrm>
            <a:off x="826619" y="5427741"/>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Địa danh nào được nhắc đến trong bài?</a:t>
            </a:r>
            <a:endParaRPr lang="en-US" sz="4800">
              <a:latin typeface="Arial-Rounded" pitchFamily="34" charset="0"/>
              <a:ea typeface="Arial-Rounded" pitchFamily="34" charset="0"/>
              <a:cs typeface="Arial-Rounded" pitchFamily="34" charset="0"/>
            </a:endParaRPr>
          </a:p>
        </p:txBody>
      </p:sp>
      <p:cxnSp>
        <p:nvCxnSpPr>
          <p:cNvPr id="24" name="Straight Connector 23"/>
          <p:cNvCxnSpPr/>
          <p:nvPr/>
        </p:nvCxnSpPr>
        <p:spPr>
          <a:xfrm>
            <a:off x="1280319" y="1371600"/>
            <a:ext cx="4114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915220" y="5416551"/>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Vịnh Hạ Long có gì đặc biệt?</a:t>
            </a:r>
            <a:endParaRPr lang="en-US" sz="4800">
              <a:latin typeface="Arial-Rounded" pitchFamily="34" charset="0"/>
              <a:ea typeface="Arial-Rounded" pitchFamily="34" charset="0"/>
              <a:cs typeface="Arial-Rounded" pitchFamily="34" charset="0"/>
            </a:endParaRPr>
          </a:p>
        </p:txBody>
      </p:sp>
      <p:cxnSp>
        <p:nvCxnSpPr>
          <p:cNvPr id="15" name="Straight Connector 14"/>
          <p:cNvCxnSpPr/>
          <p:nvPr/>
        </p:nvCxnSpPr>
        <p:spPr>
          <a:xfrm>
            <a:off x="6025252" y="2057400"/>
            <a:ext cx="57355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89719" y="2788170"/>
            <a:ext cx="11353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64669" y="3518940"/>
            <a:ext cx="3048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826619" y="5427741"/>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Du khách thích đến Hạ Long làm gì?</a:t>
            </a:r>
            <a:endParaRPr lang="en-US" sz="4800">
              <a:latin typeface="Arial-Rounded" pitchFamily="34" charset="0"/>
              <a:ea typeface="Arial-Rounded" pitchFamily="34" charset="0"/>
              <a:cs typeface="Arial-Rounded" pitchFamily="34" charset="0"/>
            </a:endParaRPr>
          </a:p>
        </p:txBody>
      </p:sp>
      <p:cxnSp>
        <p:nvCxnSpPr>
          <p:cNvPr id="22" name="Straight Connector 21"/>
          <p:cNvCxnSpPr/>
          <p:nvPr/>
        </p:nvCxnSpPr>
        <p:spPr>
          <a:xfrm>
            <a:off x="4023519" y="3518940"/>
            <a:ext cx="7620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70824" y="4312170"/>
            <a:ext cx="1127269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70824" y="5029200"/>
            <a:ext cx="433849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8"/>
                                        </p:tgtEl>
                                      </p:cBhvr>
                                    </p:animEffect>
                                    <p:set>
                                      <p:cBhvr>
                                        <p:cTn id="44" dur="1" fill="hold">
                                          <p:stCondLst>
                                            <p:cond delay="499"/>
                                          </p:stCondLst>
                                        </p:cTn>
                                        <p:tgtEl>
                                          <p:spTgt spid="1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par>
                                <p:cTn id="58" presetID="10" presetClass="entr" presetSubtype="0" fill="hold"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22"/>
                                        </p:tgtEl>
                                      </p:cBhvr>
                                    </p:animEffect>
                                    <p:set>
                                      <p:cBhvr>
                                        <p:cTn id="65" dur="1" fill="hold">
                                          <p:stCondLst>
                                            <p:cond delay="499"/>
                                          </p:stCondLst>
                                        </p:cTn>
                                        <p:tgtEl>
                                          <p:spTgt spid="2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5"/>
                                        </p:tgtEl>
                                      </p:cBhvr>
                                    </p:animEffect>
                                    <p:set>
                                      <p:cBhvr>
                                        <p:cTn id="68" dur="1" fill="hold">
                                          <p:stCondLst>
                                            <p:cond delay="499"/>
                                          </p:stCondLst>
                                        </p:cTn>
                                        <p:tgtEl>
                                          <p:spTgt spid="25"/>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26"/>
                                        </p:tgtEl>
                                      </p:cBhvr>
                                    </p:animEffect>
                                    <p:set>
                                      <p:cBhvr>
                                        <p:cTn id="71"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Nói</a:t>
              </a:r>
              <a:endParaRPr lang="en-US" sz="44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7</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2489443" y="943705"/>
            <a:ext cx="692727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latin typeface="Arial-Rounded" pitchFamily="34" charset="0"/>
                <a:ea typeface="Arial-Rounded" pitchFamily="34" charset="0"/>
                <a:cs typeface="Arial-Rounded" pitchFamily="34" charset="0"/>
              </a:rPr>
              <a:t>Thế giới trong lòng biển</a:t>
            </a:r>
            <a:endParaRPr lang="en-US" sz="5400">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61858"/>
          <a:stretch/>
        </p:blipFill>
        <p:spPr>
          <a:xfrm>
            <a:off x="2386920" y="2057400"/>
            <a:ext cx="7275399" cy="4038600"/>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51125" y="0"/>
            <a:ext cx="6858000" cy="6858000"/>
          </a:xfrm>
          <a:prstGeom prst="rect">
            <a:avLst/>
          </a:prstGeom>
        </p:spPr>
      </p:pic>
    </p:spTree>
    <p:extLst>
      <p:ext uri="{BB962C8B-B14F-4D97-AF65-F5344CB8AC3E}">
        <p14:creationId xmlns:p14="http://schemas.microsoft.com/office/powerpoint/2010/main" val="7192749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119" y="381000"/>
            <a:ext cx="7239000" cy="9662096"/>
          </a:xfrm>
          <a:prstGeom prst="rect">
            <a:avLst/>
          </a:prstGeom>
        </p:spPr>
      </p:pic>
    </p:spTree>
    <p:extLst>
      <p:ext uri="{BB962C8B-B14F-4D97-AF65-F5344CB8AC3E}">
        <p14:creationId xmlns:p14="http://schemas.microsoft.com/office/powerpoint/2010/main" val="1405553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 loài cá tuyệt đẹp trong thế giới đại dương (P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9551" y="-7748"/>
            <a:ext cx="12219353" cy="6873496"/>
          </a:xfrm>
          <a:prstGeom prst="rect">
            <a:avLst/>
          </a:prstGeom>
        </p:spPr>
      </p:pic>
    </p:spTree>
    <p:extLst>
      <p:ext uri="{BB962C8B-B14F-4D97-AF65-F5344CB8AC3E}">
        <p14:creationId xmlns:p14="http://schemas.microsoft.com/office/powerpoint/2010/main" val="335916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3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7C7B7-B8E7-4700-AE96-7782FE46F684}"/>
              </a:ext>
            </a:extLst>
          </p:cNvPr>
          <p:cNvSpPr txBox="1"/>
          <p:nvPr/>
        </p:nvSpPr>
        <p:spPr>
          <a:xfrm>
            <a:off x="5166519" y="1981200"/>
            <a:ext cx="6324600" cy="92333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14/12</a:t>
            </a:r>
            <a:endPar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619F276F-B51C-4A60-A0F2-05F9D68B44BE}"/>
              </a:ext>
            </a:extLst>
          </p:cNvPr>
          <p:cNvSpPr txBox="1"/>
          <p:nvPr/>
        </p:nvSpPr>
        <p:spPr>
          <a:xfrm>
            <a:off x="899319" y="3657600"/>
            <a:ext cx="1090767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62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62 </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62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vở</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BT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Việt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phiếu</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iệt</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62 (GV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gửi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PH in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chép</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GV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gửi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Hoàn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20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vở</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BT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Toán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78, 79, 80, 81.</a:t>
            </a:r>
            <a:endPar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785762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b</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iêc</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71442"/>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b</a:t>
            </a:r>
            <a:r>
              <a:rPr lang="en-US" sz="8800" smtClean="0">
                <a:solidFill>
                  <a:srgbClr val="FF0000"/>
                </a:solidFill>
                <a:latin typeface="Arial-Rounded" pitchFamily="34" charset="0"/>
                <a:ea typeface="Arial-Rounded" pitchFamily="34" charset="0"/>
                <a:cs typeface="Arial-Rounded" pitchFamily="34" charset="0"/>
              </a:rPr>
              <a:t>iêc</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1966119"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iêc</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910511"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iên</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596406" y="456744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707504"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iêp</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1508919" y="351296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iêc</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4693277" y="3505200"/>
            <a:ext cx="2807970" cy="186366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iên</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1566438" y="3510594"/>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iê</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4431541" y="3500026"/>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iê</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2302149" y="3501078"/>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c</a:t>
            </a:r>
            <a:endParaRPr lang="en-US" sz="11500">
              <a:solidFill>
                <a:srgbClr val="7030A0"/>
              </a:solidFill>
              <a:latin typeface="Arial-Rounded" pitchFamily="34" charset="0"/>
              <a:ea typeface="Arial-Rounded" pitchFamily="34" charset="0"/>
              <a:cs typeface="Arial-Rounded" pitchFamily="34" charset="0"/>
            </a:endParaRPr>
          </a:p>
        </p:txBody>
      </p:sp>
      <p:sp>
        <p:nvSpPr>
          <p:cNvPr id="13" name="TextBox 12"/>
          <p:cNvSpPr txBox="1"/>
          <p:nvPr/>
        </p:nvSpPr>
        <p:spPr>
          <a:xfrm>
            <a:off x="5340829" y="3501932"/>
            <a:ext cx="2552700" cy="1862048"/>
          </a:xfrm>
          <a:prstGeom prst="rect">
            <a:avLst/>
          </a:prstGeom>
          <a:noFill/>
        </p:spPr>
        <p:txBody>
          <a:bodyPr wrap="square" rtlCol="0">
            <a:spAutoFit/>
          </a:bodyPr>
          <a:lstStyle/>
          <a:p>
            <a:pPr algn="ctr"/>
            <a:r>
              <a:rPr lang="en-US" sz="11500" smtClean="0">
                <a:solidFill>
                  <a:srgbClr val="FFFF00"/>
                </a:solidFill>
                <a:latin typeface="Arial-Rounded" pitchFamily="34" charset="0"/>
                <a:ea typeface="Arial-Rounded" pitchFamily="34" charset="0"/>
                <a:cs typeface="Arial-Rounded" pitchFamily="34" charset="0"/>
              </a:rPr>
              <a:t>n</a:t>
            </a:r>
            <a:endParaRPr lang="en-US" sz="11500">
              <a:solidFill>
                <a:srgbClr val="FFFF00"/>
              </a:solidFill>
              <a:latin typeface="Arial-Rounded" pitchFamily="34" charset="0"/>
              <a:ea typeface="Arial-Rounded" pitchFamily="34" charset="0"/>
              <a:cs typeface="Arial-Rounded" pitchFamily="34" charset="0"/>
            </a:endParaRPr>
          </a:p>
        </p:txBody>
      </p:sp>
      <p:sp>
        <p:nvSpPr>
          <p:cNvPr id="14" name="TextBox 13"/>
          <p:cNvSpPr txBox="1"/>
          <p:nvPr/>
        </p:nvSpPr>
        <p:spPr>
          <a:xfrm>
            <a:off x="7625131" y="351296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iêp</a:t>
            </a:r>
            <a:endParaRPr lang="en-US" sz="11500">
              <a:solidFill>
                <a:srgbClr val="0070C0"/>
              </a:solidFill>
              <a:latin typeface="Arial-Rounded" pitchFamily="34" charset="0"/>
              <a:ea typeface="Arial-Rounded" pitchFamily="34" charset="0"/>
              <a:cs typeface="Arial-Rounded" pitchFamily="34" charset="0"/>
            </a:endParaRPr>
          </a:p>
        </p:txBody>
      </p:sp>
      <p:sp>
        <p:nvSpPr>
          <p:cNvPr id="15" name="TextBox 14"/>
          <p:cNvSpPr txBox="1"/>
          <p:nvPr/>
        </p:nvSpPr>
        <p:spPr>
          <a:xfrm>
            <a:off x="7486609" y="3516068"/>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iê</a:t>
            </a:r>
            <a:endParaRPr lang="en-US" sz="11500">
              <a:solidFill>
                <a:srgbClr val="FF0000"/>
              </a:solidFill>
              <a:latin typeface="Arial-Rounded" pitchFamily="34" charset="0"/>
              <a:ea typeface="Arial-Rounded" pitchFamily="34" charset="0"/>
              <a:cs typeface="Arial-Rounded" pitchFamily="34" charset="0"/>
            </a:endParaRPr>
          </a:p>
        </p:txBody>
      </p:sp>
      <p:sp>
        <p:nvSpPr>
          <p:cNvPr id="16" name="TextBox 15"/>
          <p:cNvSpPr txBox="1"/>
          <p:nvPr/>
        </p:nvSpPr>
        <p:spPr>
          <a:xfrm>
            <a:off x="8428129" y="3500026"/>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p</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42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13" grpId="0"/>
      <p:bldP spid="14" grpId="0" animBg="1"/>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91272" y="15478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thiếc</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706572" y="156939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tiệc</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15656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xiếc</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610506" y="137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iêc</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282011" y="13931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iêc</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460624" y="13893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iêc</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1829372" y="29934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đ</a:t>
            </a:r>
            <a:r>
              <a:rPr lang="en-US" sz="6600" smtClean="0">
                <a:solidFill>
                  <a:srgbClr val="0070C0"/>
                </a:solidFill>
                <a:latin typeface="Arial-Rounded" pitchFamily="34" charset="0"/>
                <a:ea typeface="Arial-Rounded" pitchFamily="34" charset="0"/>
                <a:cs typeface="Arial-Rounded" pitchFamily="34" charset="0"/>
              </a:rPr>
              <a:t>iện</a:t>
            </a:r>
            <a:endParaRPr lang="en-US" sz="66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4744672" y="3014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kiến</a:t>
            </a:r>
            <a:endParaRPr lang="en-US" sz="66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7936104" y="30112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thiện</a:t>
            </a:r>
            <a:endParaRPr lang="en-US" sz="66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2548442" y="28171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a:t>
            </a:r>
            <a:endParaRPr lang="en-US" sz="6600">
              <a:solidFill>
                <a:srgbClr val="FF000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5431156" y="2838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a:t>
            </a:r>
            <a:endParaRPr lang="en-US" sz="6600">
              <a:solidFill>
                <a:srgbClr val="FF000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8625900" y="28349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iên</a:t>
            </a:r>
            <a:endParaRPr lang="en-US" sz="6600">
              <a:solidFill>
                <a:srgbClr val="FF000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1813719" y="42910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diệp</a:t>
            </a:r>
            <a:endParaRPr lang="en-US" sz="66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4729019" y="431259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thiếp</a:t>
            </a:r>
            <a:endParaRPr lang="en-US" sz="66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7920451" y="43088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tiệp</a:t>
            </a:r>
            <a:endParaRPr lang="en-US" sz="66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2534561" y="411921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iêp</a:t>
            </a:r>
            <a:endParaRPr lang="en-US" sz="660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537336" y="414688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iêp</a:t>
            </a:r>
            <a:endParaRPr lang="en-US" sz="6600">
              <a:solidFill>
                <a:srgbClr val="FF000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8401716" y="412026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iêp</a:t>
            </a:r>
            <a:endParaRPr lang="en-US" sz="66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2" grpId="0"/>
      <p:bldP spid="14" grpId="0"/>
      <p:bldP spid="15" grpId="0"/>
      <p:bldP spid="16" grpId="0"/>
      <p:bldP spid="17" grpId="0"/>
      <p:bldP spid="18" grpId="0"/>
      <p:bldP spid="19" grpId="0"/>
      <p:bldP spid="20" grpId="0"/>
      <p:bldP spid="21" grpId="0"/>
      <p:bldP spid="27"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791272" y="40079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thiếc</a:t>
            </a:r>
            <a:endParaRPr lang="en-US" sz="6600">
              <a:solidFill>
                <a:srgbClr val="0070C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4706572" y="40294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tiệc</a:t>
            </a:r>
            <a:endParaRPr lang="en-US" sz="66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7898004" y="40256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xiếc</a:t>
            </a:r>
            <a:endParaRPr lang="en-US" sz="660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1706952" y="49223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đ</a:t>
            </a:r>
            <a:r>
              <a:rPr lang="en-US" sz="6600" smtClean="0">
                <a:solidFill>
                  <a:srgbClr val="0070C0"/>
                </a:solidFill>
                <a:latin typeface="Arial-Rounded" pitchFamily="34" charset="0"/>
                <a:ea typeface="Arial-Rounded" pitchFamily="34" charset="0"/>
                <a:cs typeface="Arial-Rounded" pitchFamily="34" charset="0"/>
              </a:rPr>
              <a:t>iện</a:t>
            </a:r>
            <a:endParaRPr lang="en-US" sz="66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744672" y="49438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kiến</a:t>
            </a:r>
            <a:endParaRPr lang="en-US" sz="66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936104" y="49400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thiện</a:t>
            </a:r>
            <a:endParaRPr lang="en-US" sz="66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1691299" y="58367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diệp</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729019" y="58582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thiếp</a:t>
            </a:r>
            <a:endParaRPr lang="en-US" sz="66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7920451" y="58544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tiệp</a:t>
            </a:r>
            <a:endParaRPr lang="en-US" sz="6600">
              <a:solidFill>
                <a:srgbClr val="0070C0"/>
              </a:solidFill>
              <a:latin typeface="Arial-Rounded" pitchFamily="34" charset="0"/>
              <a:ea typeface="Arial-Rounded" pitchFamily="34" charset="0"/>
              <a:cs typeface="Arial-Rounded"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7606" y="27462"/>
            <a:ext cx="6348806" cy="4049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xanh biếc</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541825" y="5127723"/>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iêc</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Có một Quy Nhơn &amp;quot;xanh&amp;quot; khiến lữ khách mải mê say đắm ~ Vietravel News - Tin  tức du lịch mới nhấ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2919" y="228600"/>
            <a:ext cx="5875680" cy="440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746598" y="5439505"/>
            <a:ext cx="659244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bờ biển</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5756224" y="5434172"/>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iên</a:t>
            </a:r>
            <a:endParaRPr lang="en-US" sz="9600">
              <a:solidFill>
                <a:srgbClr val="FF0000"/>
              </a:solidFill>
              <a:latin typeface="Arial-Rounded" pitchFamily="34" charset="0"/>
              <a:ea typeface="Arial-Rounded" pitchFamily="34" charset="0"/>
              <a:cs typeface="Arial-Rounded" pitchFamily="34" charset="0"/>
            </a:endParaRPr>
          </a:p>
        </p:txBody>
      </p:sp>
      <p:sp>
        <p:nvSpPr>
          <p:cNvPr id="4" name="AutoShape 2" descr="CÂY GIỐNG MĂNG TRE BÁT ĐỘ, CAM KẾT GIỐNG CHUẨN F1 | Lazada.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CÂY GIỐNG MĂNG TRE BÁT ĐỘ, CAM KẾT GIỐNG CHUẨN F1 | Lazada.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6 bãi biển đẹp nhất Phú Quốc - VnExpress Du lị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9519" y="160337"/>
            <a:ext cx="7097131" cy="4731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4436</TotalTime>
  <Words>458</Words>
  <Application>Microsoft Office PowerPoint</Application>
  <PresentationFormat>Custom</PresentationFormat>
  <Paragraphs>151</Paragraphs>
  <Slides>36</Slides>
  <Notes>23</Notes>
  <HiddenSlides>0</HiddenSlides>
  <MMClips>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.VnArial</vt:lpstr>
      <vt:lpstr>.VnCooper</vt:lpstr>
      <vt:lpstr>Arial</vt:lpstr>
      <vt:lpstr>Arial Rounded MT Bold</vt:lpstr>
      <vt:lpstr>Arial-Rounded</vt:lpstr>
      <vt:lpstr>Arrus-Black</vt:lpstr>
      <vt:lpstr>AvantGarde</vt:lpstr>
      <vt:lpstr>Calibri</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587</cp:revision>
  <dcterms:created xsi:type="dcterms:W3CDTF">2021-05-08T14:00:55Z</dcterms:created>
  <dcterms:modified xsi:type="dcterms:W3CDTF">2022-12-06T02:25:57Z</dcterms:modified>
</cp:coreProperties>
</file>