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9" r:id="rId3"/>
    <p:sldId id="260" r:id="rId4"/>
    <p:sldId id="380" r:id="rId5"/>
    <p:sldId id="336" r:id="rId6"/>
    <p:sldId id="370" r:id="rId7"/>
    <p:sldId id="376" r:id="rId8"/>
    <p:sldId id="262" r:id="rId9"/>
    <p:sldId id="385" r:id="rId10"/>
    <p:sldId id="263" r:id="rId11"/>
    <p:sldId id="282" r:id="rId12"/>
    <p:sldId id="283" r:id="rId13"/>
    <p:sldId id="284" r:id="rId14"/>
    <p:sldId id="264" r:id="rId15"/>
    <p:sldId id="355" r:id="rId16"/>
    <p:sldId id="267" r:id="rId17"/>
    <p:sldId id="357" r:id="rId18"/>
    <p:sldId id="350" r:id="rId19"/>
    <p:sldId id="356" r:id="rId20"/>
    <p:sldId id="320" r:id="rId21"/>
    <p:sldId id="381" r:id="rId22"/>
    <p:sldId id="382" r:id="rId23"/>
    <p:sldId id="383" r:id="rId24"/>
    <p:sldId id="314" r:id="rId25"/>
    <p:sldId id="272" r:id="rId26"/>
    <p:sldId id="339" r:id="rId27"/>
    <p:sldId id="274" r:id="rId28"/>
    <p:sldId id="386" r:id="rId29"/>
    <p:sldId id="387" r:id="rId30"/>
    <p:sldId id="388" r:id="rId31"/>
    <p:sldId id="389" r:id="rId32"/>
    <p:sldId id="391" r:id="rId33"/>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8A1F"/>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31" autoAdjust="0"/>
    <p:restoredTop sz="96441" autoAdjust="0"/>
  </p:normalViewPr>
  <p:slideViewPr>
    <p:cSldViewPr>
      <p:cViewPr varScale="1">
        <p:scale>
          <a:sx n="66" d="100"/>
          <a:sy n="66" d="100"/>
        </p:scale>
        <p:origin x="78" y="138"/>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12/18/2021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10</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12/18/2021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8.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16.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186872" y="3189070"/>
            <a:ext cx="3557833" cy="646331"/>
          </a:xfrm>
          <a:prstGeom prst="rect">
            <a:avLst/>
          </a:prstGeom>
          <a:noFill/>
        </p:spPr>
        <p:txBody>
          <a:bodyPr wrap="square" rtlCol="0">
            <a:spAutoFit/>
          </a:bodyPr>
          <a:lstStyle/>
          <a:p>
            <a:r>
              <a:rPr lang="en-US" sz="3600" dirty="0" smtClean="0"/>
              <a:t>TRANG 140, 141</a:t>
            </a:r>
            <a:endParaRPr lang="en-US" sz="36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908063" y="49223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chiều</a:t>
            </a:r>
            <a:endParaRPr lang="en-US" sz="6600">
              <a:solidFill>
                <a:srgbClr val="0070C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4929536" y="49438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diễu</a:t>
            </a:r>
            <a:endParaRPr lang="en-US" sz="66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7898004" y="49400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kiểu</a:t>
            </a:r>
            <a:endParaRPr lang="en-US" sz="66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1889919" y="58367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yêu</a:t>
            </a:r>
            <a:endParaRPr lang="en-US" sz="66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911392" y="5858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yếu</a:t>
            </a:r>
            <a:endParaRPr lang="en-US" sz="66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879860" y="58544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yểu</a:t>
            </a:r>
            <a:endParaRPr lang="en-US" sz="66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1908063" y="39317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chiết</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929536" y="3953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viết</a:t>
            </a:r>
            <a:endParaRPr lang="en-US" sz="66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7898004" y="39494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việt</a:t>
            </a:r>
            <a:endParaRPr lang="en-US" sz="6600">
              <a:solidFill>
                <a:srgbClr val="0070C0"/>
              </a:solidFill>
              <a:latin typeface="Arial-Rounded" pitchFamily="34" charset="0"/>
              <a:ea typeface="Arial-Rounded" pitchFamily="34" charset="0"/>
              <a:cs typeface="Arial-Rounded"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7332" y="76200"/>
            <a:ext cx="5853832" cy="406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hiệt Kế Thủy Ngân Xanh Safety | Tiki"/>
          <p:cNvPicPr>
            <a:picLocks noChangeAspect="1" noChangeArrowheads="1"/>
          </p:cNvPicPr>
          <p:nvPr/>
        </p:nvPicPr>
        <p:blipFill rotWithShape="1">
          <a:blip r:embed="rId3">
            <a:extLst>
              <a:ext uri="{28A0092B-C50C-407E-A947-70E740481C1C}">
                <a14:useLocalDpi xmlns:a14="http://schemas.microsoft.com/office/drawing/2010/main" val="0"/>
              </a:ext>
            </a:extLst>
          </a:blip>
          <a:srcRect l="35035" r="36702"/>
          <a:stretch/>
        </p:blipFill>
        <p:spPr bwMode="auto">
          <a:xfrm rot="5400000">
            <a:off x="4599069" y="-1358827"/>
            <a:ext cx="2151465" cy="76123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347119" y="4191000"/>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0070C0"/>
                </a:solidFill>
                <a:latin typeface="Arial-Rounded" pitchFamily="34" charset="0"/>
                <a:ea typeface="Arial-Rounded" pitchFamily="34" charset="0"/>
                <a:cs typeface="Arial-Rounded" pitchFamily="34" charset="0"/>
              </a:rPr>
              <a:t>nhiệt</a:t>
            </a:r>
            <a:r>
              <a:rPr lang="en-US" sz="6600" dirty="0" smtClean="0">
                <a:solidFill>
                  <a:srgbClr val="0070C0"/>
                </a:solidFill>
                <a:latin typeface="Arial-Rounded" pitchFamily="34" charset="0"/>
                <a:ea typeface="Arial-Rounded" pitchFamily="34" charset="0"/>
                <a:cs typeface="Arial-Rounded" pitchFamily="34" charset="0"/>
              </a:rPr>
              <a:t> </a:t>
            </a:r>
            <a:r>
              <a:rPr lang="en-US" sz="6600" dirty="0" err="1" smtClean="0">
                <a:solidFill>
                  <a:srgbClr val="0070C0"/>
                </a:solidFill>
                <a:latin typeface="Arial-Rounded" pitchFamily="34" charset="0"/>
                <a:ea typeface="Arial-Rounded" pitchFamily="34" charset="0"/>
                <a:cs typeface="Arial-Rounded" pitchFamily="34" charset="0"/>
              </a:rPr>
              <a:t>kế</a:t>
            </a:r>
            <a:endParaRPr lang="en-US" sz="6600" dirty="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4816517" y="4188647"/>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iêt</a:t>
            </a:r>
            <a:endParaRPr lang="en-US" sz="6600" dirty="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smtClean="0">
                <a:solidFill>
                  <a:srgbClr val="0070C0"/>
                </a:solidFill>
                <a:latin typeface="Arial-Rounded" pitchFamily="34" charset="0"/>
                <a:ea typeface="Arial-Rounded" pitchFamily="34" charset="0"/>
                <a:cs typeface="Arial-Rounded" pitchFamily="34" charset="0"/>
              </a:rPr>
              <a:t>con </a:t>
            </a:r>
            <a:r>
              <a:rPr lang="en-US" sz="6600" dirty="0" err="1" smtClean="0">
                <a:solidFill>
                  <a:srgbClr val="0070C0"/>
                </a:solidFill>
                <a:latin typeface="Arial-Rounded" pitchFamily="34" charset="0"/>
                <a:ea typeface="Arial-Rounded" pitchFamily="34" charset="0"/>
                <a:cs typeface="Arial-Rounded" pitchFamily="34" charset="0"/>
              </a:rPr>
              <a:t>diều</a:t>
            </a:r>
            <a:endParaRPr lang="en-US" sz="6600" dirty="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6004719" y="5453360"/>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iêu</a:t>
            </a:r>
            <a:endParaRPr lang="en-US" sz="6600" dirty="0">
              <a:solidFill>
                <a:srgbClr val="FF0000"/>
              </a:solidFill>
              <a:latin typeface="Arial-Rounded" pitchFamily="34" charset="0"/>
              <a:ea typeface="Arial-Rounded" pitchFamily="34" charset="0"/>
              <a:cs typeface="Arial-Rounded"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791" y="533400"/>
            <a:ext cx="6103855" cy="4572000"/>
          </a:xfrm>
          <a:prstGeom prst="rect">
            <a:avLst/>
          </a:prstGeom>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93480" y="5334000"/>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yêu chiều</a:t>
            </a:r>
            <a:endParaRPr lang="en-US" sz="66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3794919" y="5334000"/>
            <a:ext cx="217517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yêu</a:t>
            </a:r>
            <a:endParaRPr lang="en-US" sz="6600" dirty="0">
              <a:solidFill>
                <a:srgbClr val="FF000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5970090" y="5334000"/>
            <a:ext cx="217517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iêu</a:t>
            </a:r>
            <a:endParaRPr lang="en-US" sz="6600" dirty="0">
              <a:solidFill>
                <a:srgbClr val="FF0000"/>
              </a:solidFill>
              <a:latin typeface="Arial-Rounded" pitchFamily="34" charset="0"/>
              <a:ea typeface="Arial-Rounded" pitchFamily="34" charset="0"/>
              <a:cs typeface="Arial-Rounded" pitchFamily="34" charset="0"/>
            </a:endParaRPr>
          </a:p>
        </p:txBody>
      </p:sp>
      <p:pic>
        <p:nvPicPr>
          <p:cNvPr id="6146" name="Picture 2" descr="Khánh Thi được chồng trẻ 9x yêu chiều khiến bao người ghen tỵ | Báo Dân tr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8304" y="381401"/>
            <a:ext cx="4580015" cy="458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45753"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con diều</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198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nhiệt kế</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131953"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yêu chiều</a:t>
            </a:r>
            <a:endParaRPr lang="en-US" sz="6000">
              <a:solidFill>
                <a:srgbClr val="0070C0"/>
              </a:solidFill>
              <a:latin typeface="Arial-Rounded" pitchFamily="34" charset="0"/>
              <a:ea typeface="Arial-Rounded" pitchFamily="34" charset="0"/>
              <a:cs typeface="Arial-Rounded" pitchFamily="34" charset="0"/>
            </a:endParaRPr>
          </a:p>
        </p:txBody>
      </p:sp>
      <p:pic>
        <p:nvPicPr>
          <p:cNvPr id="10" name="Picture 2" descr="Khánh Thi được chồng trẻ 9x yêu chiều khiến bao người ghen tỵ | Báo Dân tr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9328" y="1600200"/>
            <a:ext cx="2811649" cy="28116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Nhiệt Kế Thủy Ngân Xanh Safety | Tiki"/>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035" r="36702"/>
          <a:stretch/>
        </p:blipFill>
        <p:spPr bwMode="auto">
          <a:xfrm rot="3580553">
            <a:off x="1695435" y="1839111"/>
            <a:ext cx="922367" cy="32635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3360" y="1645227"/>
            <a:ext cx="3560582" cy="2667000"/>
          </a:xfrm>
          <a:prstGeom prst="rect">
            <a:avLst/>
          </a:prstGeom>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108417"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 Θ</a:t>
            </a:r>
            <a:r>
              <a:rPr lang="en-US" sz="28600" smtClean="0">
                <a:solidFill>
                  <a:srgbClr val="FF0000"/>
                </a:solidFill>
                <a:latin typeface="HP001 4 hàng"/>
              </a:rPr>
              <a:t>łt</a:t>
            </a:r>
            <a:r>
              <a:rPr lang="el-GR" sz="28600" smtClean="0">
                <a:solidFill>
                  <a:srgbClr val="FF0000"/>
                </a:solidFill>
                <a:latin typeface="HP001 4 hàng"/>
              </a:rPr>
              <a:t>  </a:t>
            </a:r>
            <a:r>
              <a:rPr lang="en-US" sz="28600" smtClean="0">
                <a:solidFill>
                  <a:srgbClr val="FF0000"/>
                </a:solidFill>
                <a:latin typeface="HP001 4 hàng"/>
              </a:rPr>
              <a:t> </a:t>
            </a:r>
            <a:r>
              <a:rPr lang="el-GR" sz="28600" smtClean="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40706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a:solidFill>
                  <a:srgbClr val="FF0000"/>
                </a:solidFill>
                <a:latin typeface="HP001 4 hàng"/>
              </a:rPr>
              <a:t>łt</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IÊ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98980"/>
            <a:ext cx="12040393" cy="4528026"/>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282949"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Θ</a:t>
            </a:r>
            <a:r>
              <a:rPr lang="en-US" sz="28600" smtClean="0">
                <a:solidFill>
                  <a:srgbClr val="FF0000"/>
                </a:solidFill>
                <a:latin typeface="HP001 4 hàng"/>
              </a:rPr>
              <a:t>łu</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a:solidFill>
                  <a:srgbClr val="FF0000"/>
                </a:solidFill>
                <a:latin typeface="HP001 4 hàng"/>
              </a:rPr>
              <a:t>łu</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IÊ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52547"/>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854651" y="1628776"/>
            <a:ext cx="8051865"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a:rPr>
              <a:t>ΐ</a:t>
            </a:r>
            <a:r>
              <a:rPr lang="en-US" sz="28600" smtClean="0">
                <a:solidFill>
                  <a:srgbClr val="FF0000"/>
                </a:solidFill>
                <a:latin typeface="HP001 4 hàng"/>
              </a:rPr>
              <a:t>ǘu   </a:t>
            </a:r>
            <a:r>
              <a:rPr lang="el-GR" sz="28600" smtClean="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ΐ</a:t>
            </a:r>
            <a:r>
              <a:rPr lang="en-US" sz="14000">
                <a:solidFill>
                  <a:srgbClr val="FF0000"/>
                </a:solidFill>
                <a:latin typeface="HP001 4 hàng"/>
              </a:rPr>
              <a:t>ǘu</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311" b="71752"/>
          <a:stretch/>
        </p:blipFill>
        <p:spPr>
          <a:xfrm>
            <a:off x="474878" y="79060"/>
            <a:ext cx="11156934" cy="4567989"/>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64</a:t>
            </a:r>
            <a:endParaRPr lang="en-US" sz="5300" b="1">
              <a:solidFill>
                <a:srgbClr val="FFC00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iêt  iêu  yêu</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17" name="Group 16"/>
          <p:cNvGrpSpPr/>
          <p:nvPr/>
        </p:nvGrpSpPr>
        <p:grpSpPr>
          <a:xfrm>
            <a:off x="485516" y="4950080"/>
            <a:ext cx="11174569" cy="1511075"/>
            <a:chOff x="502855" y="5396315"/>
            <a:chExt cx="10340246" cy="1511075"/>
          </a:xfrm>
        </p:grpSpPr>
        <p:sp>
          <p:nvSpPr>
            <p:cNvPr id="18"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4000" b="1" smtClean="0">
                  <a:solidFill>
                    <a:srgbClr val="0070C0"/>
                  </a:solidFill>
                  <a:latin typeface="Arial-Rounded" pitchFamily="34" charset="0"/>
                  <a:ea typeface="Arial-Rounded" pitchFamily="34" charset="0"/>
                  <a:cs typeface="Arial-Rounded" pitchFamily="34" charset="0"/>
                </a:rPr>
                <a:t>  Em </a:t>
              </a:r>
              <a:r>
                <a:rPr lang="en-US" sz="4000" b="1" smtClean="0">
                  <a:solidFill>
                    <a:srgbClr val="FF0000"/>
                  </a:solidFill>
                  <a:latin typeface="Arial-Rounded" pitchFamily="34" charset="0"/>
                  <a:ea typeface="Arial-Rounded" pitchFamily="34" charset="0"/>
                  <a:cs typeface="Arial-Rounded" pitchFamily="34" charset="0"/>
                </a:rPr>
                <a:t>yêu</a:t>
              </a:r>
              <a:r>
                <a:rPr lang="en-US" sz="4000" b="1" smtClean="0">
                  <a:solidFill>
                    <a:srgbClr val="0070C0"/>
                  </a:solidFill>
                  <a:latin typeface="Arial-Rounded" pitchFamily="34" charset="0"/>
                  <a:ea typeface="Arial-Rounded" pitchFamily="34" charset="0"/>
                  <a:cs typeface="Arial-Rounded" pitchFamily="34" charset="0"/>
                </a:rPr>
                <a:t> sách. Nhờ có sách, em b</a:t>
              </a:r>
              <a:r>
                <a:rPr lang="en-US" sz="4000" b="1" smtClean="0">
                  <a:solidFill>
                    <a:srgbClr val="FF0000"/>
                  </a:solidFill>
                  <a:latin typeface="Arial-Rounded" pitchFamily="34" charset="0"/>
                  <a:ea typeface="Arial-Rounded" pitchFamily="34" charset="0"/>
                  <a:cs typeface="Arial-Rounded" pitchFamily="34" charset="0"/>
                </a:rPr>
                <a:t>iêt</a:t>
              </a:r>
              <a:r>
                <a:rPr lang="en-US" sz="4000" b="1" smtClean="0">
                  <a:solidFill>
                    <a:srgbClr val="0070C0"/>
                  </a:solidFill>
                  <a:latin typeface="Arial-Rounded" pitchFamily="34" charset="0"/>
                  <a:ea typeface="Arial-Rounded" pitchFamily="34" charset="0"/>
                  <a:cs typeface="Arial-Rounded" pitchFamily="34" charset="0"/>
                </a:rPr>
                <a:t> nh</a:t>
              </a:r>
              <a:r>
                <a:rPr lang="en-US" sz="4000" b="1" smtClean="0">
                  <a:solidFill>
                    <a:srgbClr val="FF0000"/>
                  </a:solidFill>
                  <a:latin typeface="Arial-Rounded" pitchFamily="34" charset="0"/>
                  <a:ea typeface="Arial-Rounded" pitchFamily="34" charset="0"/>
                  <a:cs typeface="Arial-Rounded" pitchFamily="34" charset="0"/>
                </a:rPr>
                <a:t>iêu </a:t>
              </a:r>
              <a:r>
                <a:rPr lang="en-US" sz="4000" b="1" smtClean="0">
                  <a:solidFill>
                    <a:srgbClr val="0070C0"/>
                  </a:solidFill>
                  <a:latin typeface="Arial-Rounded" pitchFamily="34" charset="0"/>
                  <a:ea typeface="Arial-Rounded" pitchFamily="34" charset="0"/>
                  <a:cs typeface="Arial-Rounded" pitchFamily="34" charset="0"/>
                </a:rPr>
                <a:t>đ</a:t>
              </a:r>
              <a:r>
                <a:rPr lang="en-US" sz="4000" b="1" smtClean="0">
                  <a:solidFill>
                    <a:srgbClr val="FF0000"/>
                  </a:solidFill>
                  <a:latin typeface="Arial-Rounded" pitchFamily="34" charset="0"/>
                  <a:ea typeface="Arial-Rounded" pitchFamily="34" charset="0"/>
                  <a:cs typeface="Arial-Rounded" pitchFamily="34" charset="0"/>
                </a:rPr>
                <a:t>iêu</a:t>
              </a:r>
              <a:r>
                <a:rPr lang="en-US" sz="4000" b="1" smtClean="0">
                  <a:solidFill>
                    <a:srgbClr val="0070C0"/>
                  </a:solidFill>
                  <a:latin typeface="Arial-Rounded" pitchFamily="34" charset="0"/>
                  <a:ea typeface="Arial-Rounded" pitchFamily="34" charset="0"/>
                  <a:cs typeface="Arial-Rounded" pitchFamily="34" charset="0"/>
                </a:rPr>
                <a:t> hay.</a:t>
              </a:r>
              <a:endParaRPr lang="en-US" sz="4000" b="1">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6636827" y="5405780"/>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smtClean="0">
                  <a:solidFill>
                    <a:srgbClr val="0070C0"/>
                  </a:solidFill>
                  <a:latin typeface="Arial-Rounded" pitchFamily="34" charset="0"/>
                  <a:ea typeface="Arial-Rounded" pitchFamily="34" charset="0"/>
                  <a:cs typeface="Arial-Rounded" pitchFamily="34" charset="0"/>
                </a:rPr>
                <a:t>́</a:t>
              </a:r>
              <a:endParaRPr lang="en-US" sz="4000" b="1">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7669602" y="5400797"/>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a:solidFill>
                    <a:srgbClr val="0070C0"/>
                  </a:solidFill>
                  <a:latin typeface="Arial-Rounded" pitchFamily="34" charset="0"/>
                  <a:ea typeface="Arial-Rounded" pitchFamily="34" charset="0"/>
                  <a:cs typeface="Arial-Rounded" pitchFamily="34" charset="0"/>
                </a:rPr>
                <a:t>̀</a:t>
              </a:r>
            </a:p>
          </p:txBody>
        </p:sp>
        <p:sp>
          <p:nvSpPr>
            <p:cNvPr id="22" name="Title 1"/>
            <p:cNvSpPr txBox="1">
              <a:spLocks/>
            </p:cNvSpPr>
            <p:nvPr/>
          </p:nvSpPr>
          <p:spPr>
            <a:xfrm>
              <a:off x="8640162" y="5396315"/>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Ê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6518" y="-368047"/>
            <a:ext cx="11948802" cy="6024057"/>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ηΗ</a:t>
            </a:r>
            <a:r>
              <a:rPr lang="en-US" sz="8400" smtClean="0">
                <a:solidFill>
                  <a:srgbClr val="FF0000"/>
                </a:solidFill>
                <a:latin typeface="HP001 4 hàng"/>
              </a:rPr>
              <a:t>İt</a:t>
            </a:r>
            <a:r>
              <a:rPr lang="el-GR" sz="8400" smtClean="0">
                <a:solidFill>
                  <a:srgbClr val="FF0000"/>
                </a:solidFill>
                <a:latin typeface="HP001 4 hàng"/>
              </a:rPr>
              <a:t> </a:t>
            </a:r>
            <a:endParaRPr lang="en-US" sz="8400">
              <a:solidFill>
                <a:srgbClr val="FF0000"/>
              </a:solidFill>
              <a:latin typeface="HP001 4 hàng" pitchFamily="34" charset="0"/>
            </a:endParaRPr>
          </a:p>
        </p:txBody>
      </p:sp>
      <p:sp>
        <p:nvSpPr>
          <p:cNvPr id="8" name="TextBox 7"/>
          <p:cNvSpPr txBox="1"/>
          <p:nvPr/>
        </p:nvSpPr>
        <p:spPr>
          <a:xfrm>
            <a:off x="3921619" y="120900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ηΗ</a:t>
            </a:r>
            <a:r>
              <a:rPr lang="en-US" sz="4200">
                <a:solidFill>
                  <a:srgbClr val="FF0000"/>
                </a:solidFill>
                <a:latin typeface="HP001 4 hàng"/>
              </a:rPr>
              <a:t>İt</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d</a:t>
            </a:r>
            <a:r>
              <a:rPr lang="el-GR" sz="8400">
                <a:solidFill>
                  <a:srgbClr val="FF0000"/>
                </a:solidFill>
                <a:latin typeface="HP001 4 hàng"/>
              </a:rPr>
              <a:t>Ηϛ</a:t>
            </a:r>
            <a:r>
              <a:rPr lang="en-US" sz="8400">
                <a:solidFill>
                  <a:srgbClr val="FF0000"/>
                </a:solidFill>
                <a:latin typeface="HP001 4 hàng"/>
              </a:rPr>
              <a:t>u</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d</a:t>
            </a:r>
            <a:r>
              <a:rPr lang="el-GR" sz="4200">
                <a:solidFill>
                  <a:srgbClr val="FF0000"/>
                </a:solidFill>
                <a:latin typeface="HP001 4 hàng"/>
              </a:rPr>
              <a:t>Ηϛ</a:t>
            </a:r>
            <a:r>
              <a:rPr lang="en-US" sz="4200">
                <a:solidFill>
                  <a:srgbClr val="FF0000"/>
                </a:solidFill>
                <a:latin typeface="HP001 4 hàng"/>
              </a:rPr>
              <a:t>u</a:t>
            </a:r>
            <a:endParaRPr lang="en-US" sz="4200">
              <a:solidFill>
                <a:srgbClr val="FF0000"/>
              </a:solidFill>
              <a:latin typeface="HP001 4 hàng" pitchFamily="34" charset="0"/>
            </a:endParaRPr>
          </a:p>
        </p:txBody>
      </p:sp>
      <p:sp>
        <p:nvSpPr>
          <p:cNvPr id="19" name="TextBox 18"/>
          <p:cNvSpPr txBox="1"/>
          <p:nvPr/>
        </p:nvSpPr>
        <p:spPr>
          <a:xfrm>
            <a:off x="606540" y="4136142"/>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εΗϛ</a:t>
            </a:r>
            <a:r>
              <a:rPr lang="en-US" sz="8400">
                <a:solidFill>
                  <a:srgbClr val="FF0000"/>
                </a:solidFill>
                <a:latin typeface="HP001 4 hàng"/>
              </a:rPr>
              <a:t>u</a:t>
            </a:r>
            <a:endParaRPr lang="en-US" sz="8400">
              <a:solidFill>
                <a:srgbClr val="FF0000"/>
              </a:solidFill>
              <a:latin typeface="HP001 4 hàng" pitchFamily="34" charset="0"/>
            </a:endParaRPr>
          </a:p>
        </p:txBody>
      </p:sp>
      <p:sp>
        <p:nvSpPr>
          <p:cNvPr id="20" name="TextBox 19"/>
          <p:cNvSpPr txBox="1"/>
          <p:nvPr/>
        </p:nvSpPr>
        <p:spPr>
          <a:xfrm>
            <a:off x="3915787" y="4522710"/>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εΗϛ</a:t>
            </a:r>
            <a:r>
              <a:rPr lang="en-US" sz="4200">
                <a:solidFill>
                  <a:srgbClr val="FF0000"/>
                </a:solidFill>
                <a:latin typeface="HP001 4 hàng"/>
              </a:rPr>
              <a:t>u</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a:solidFill>
                  <a:srgbClr val="FF0000"/>
                </a:solidFill>
                <a:latin typeface="HP001 4 hàng"/>
              </a:rPr>
              <a:t>łt</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a:solidFill>
                  <a:srgbClr val="FF0000"/>
                </a:solidFill>
                <a:latin typeface="HP001 4 hàng"/>
              </a:rPr>
              <a:t>łt</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a:solidFill>
                  <a:srgbClr val="FF0000"/>
                </a:solidFill>
                <a:latin typeface="HP001 4 hàng"/>
              </a:rPr>
              <a:t>łu</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a:solidFill>
                  <a:srgbClr val="FF0000"/>
                </a:solidFill>
                <a:latin typeface="HP001 4 hàng"/>
              </a:rPr>
              <a:t>łu</a:t>
            </a:r>
            <a:endParaRPr lang="en-US" sz="4200">
              <a:solidFill>
                <a:srgbClr val="FF0000"/>
              </a:solidFill>
              <a:latin typeface="HP001 4 hàng" pitchFamily="34" charset="0"/>
            </a:endParaRPr>
          </a:p>
        </p:txBody>
      </p:sp>
      <p:sp>
        <p:nvSpPr>
          <p:cNvPr id="19" name="TextBox 18"/>
          <p:cNvSpPr txBox="1"/>
          <p:nvPr/>
        </p:nvSpPr>
        <p:spPr>
          <a:xfrm>
            <a:off x="606540" y="5076416"/>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ΐ</a:t>
            </a:r>
            <a:r>
              <a:rPr lang="en-US" sz="8400">
                <a:solidFill>
                  <a:srgbClr val="FF0000"/>
                </a:solidFill>
                <a:latin typeface="HP001 4 hàng"/>
              </a:rPr>
              <a:t>ǘu</a:t>
            </a:r>
            <a:endParaRPr lang="en-US" sz="8400">
              <a:solidFill>
                <a:srgbClr val="FF0000"/>
              </a:solidFill>
              <a:latin typeface="HP001 4 hàng" pitchFamily="34" charset="0"/>
            </a:endParaRPr>
          </a:p>
        </p:txBody>
      </p:sp>
      <p:sp>
        <p:nvSpPr>
          <p:cNvPr id="20" name="TextBox 19"/>
          <p:cNvSpPr txBox="1"/>
          <p:nvPr/>
        </p:nvSpPr>
        <p:spPr>
          <a:xfrm>
            <a:off x="3066320" y="5478750"/>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ΐ</a:t>
            </a:r>
            <a:r>
              <a:rPr lang="en-US" sz="4200">
                <a:solidFill>
                  <a:srgbClr val="FF0000"/>
                </a:solidFill>
                <a:latin typeface="HP001 4 hàng"/>
              </a:rPr>
              <a:t>ǘu</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el-GR" sz="8400" smtClean="0">
                <a:solidFill>
                  <a:srgbClr val="FF0000"/>
                </a:solidFill>
                <a:latin typeface="HP001 4 hàng" pitchFamily="34" charset="0"/>
              </a:rPr>
              <a:t>ηΗ</a:t>
            </a:r>
            <a:r>
              <a:rPr lang="en-US" sz="8400" smtClean="0">
                <a:solidFill>
                  <a:srgbClr val="FF0000"/>
                </a:solidFill>
                <a:latin typeface="HP001 4 hàng" pitchFamily="34" charset="0"/>
              </a:rPr>
              <a:t>İt</a:t>
            </a:r>
            <a:r>
              <a:rPr lang="el-GR" sz="8400" smtClean="0">
                <a:solidFill>
                  <a:srgbClr val="FF0000"/>
                </a:solidFill>
                <a:latin typeface="HP001 4 hàng" pitchFamily="34" charset="0"/>
              </a:rPr>
              <a:t> </a:t>
            </a:r>
            <a:r>
              <a:rPr lang="el-GR" sz="8400">
                <a:solidFill>
                  <a:srgbClr val="FF0000"/>
                </a:solidFill>
                <a:latin typeface="HP001 4 hàng" pitchFamily="34" charset="0"/>
              </a:rPr>
              <a:t>Γ</a:t>
            </a:r>
            <a:r>
              <a:rPr lang="en-US" sz="8400">
                <a:solidFill>
                  <a:srgbClr val="FF0000"/>
                </a:solidFill>
                <a:latin typeface="HP001 4 hàng" pitchFamily="34" charset="0"/>
              </a:rPr>
              <a:t>Ğ </a:t>
            </a:r>
          </a:p>
        </p:txBody>
      </p:sp>
      <p:sp>
        <p:nvSpPr>
          <p:cNvPr id="8" name="TextBox 7"/>
          <p:cNvSpPr txBox="1"/>
          <p:nvPr/>
        </p:nvSpPr>
        <p:spPr>
          <a:xfrm>
            <a:off x="7212350" y="1176285"/>
            <a:ext cx="3135769" cy="769243"/>
          </a:xfrm>
          <a:prstGeom prst="rect">
            <a:avLst/>
          </a:prstGeom>
          <a:noFill/>
        </p:spPr>
        <p:txBody>
          <a:bodyPr wrap="square" lIns="121725" tIns="60862" rIns="121725" bIns="60862" rtlCol="0">
            <a:spAutoFit/>
          </a:bodyPr>
          <a:lstStyle/>
          <a:p>
            <a:pPr algn="just"/>
            <a:r>
              <a:rPr lang="el-GR" sz="4200">
                <a:solidFill>
                  <a:srgbClr val="FF0000"/>
                </a:solidFill>
                <a:latin typeface="HP001 4 hàng" pitchFamily="34" charset="0"/>
              </a:rPr>
              <a:t> ηΗ</a:t>
            </a:r>
            <a:r>
              <a:rPr lang="en-US" sz="4200" smtClean="0">
                <a:solidFill>
                  <a:srgbClr val="FF0000"/>
                </a:solidFill>
                <a:latin typeface="HP001 4 hàng" pitchFamily="34" charset="0"/>
              </a:rPr>
              <a:t>İt</a:t>
            </a:r>
            <a:r>
              <a:rPr lang="el-GR" sz="4200" smtClean="0">
                <a:solidFill>
                  <a:srgbClr val="FF0000"/>
                </a:solidFill>
                <a:latin typeface="HP001 4 hàng" pitchFamily="34" charset="0"/>
              </a:rPr>
              <a:t> </a:t>
            </a:r>
            <a:r>
              <a:rPr lang="el-GR" sz="4200">
                <a:solidFill>
                  <a:srgbClr val="FF0000"/>
                </a:solidFill>
                <a:latin typeface="HP001 4 hàng" pitchFamily="34" charset="0"/>
              </a:rPr>
              <a:t>Γ</a:t>
            </a:r>
            <a:r>
              <a:rPr lang="en-US" sz="4200">
                <a:solidFill>
                  <a:srgbClr val="FF0000"/>
                </a:solidFill>
                <a:latin typeface="HP001 4 hàng" pitchFamily="34" charset="0"/>
              </a:rPr>
              <a:t>Ğ </a:t>
            </a:r>
          </a:p>
        </p:txBody>
      </p:sp>
      <p:sp>
        <p:nvSpPr>
          <p:cNvPr id="13" name="TextBox 12"/>
          <p:cNvSpPr txBox="1"/>
          <p:nvPr/>
        </p:nvSpPr>
        <p:spPr>
          <a:xfrm>
            <a:off x="610193" y="2458944"/>
            <a:ext cx="4861126"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ΐ</a:t>
            </a:r>
            <a:r>
              <a:rPr lang="en-US" sz="8400" smtClean="0">
                <a:solidFill>
                  <a:srgbClr val="FF0000"/>
                </a:solidFill>
                <a:latin typeface="HP001 4 hàng"/>
              </a:rPr>
              <a:t>ǘu</a:t>
            </a:r>
            <a:r>
              <a:rPr lang="en-US" sz="8400" smtClean="0">
                <a:solidFill>
                  <a:srgbClr val="FF0000"/>
                </a:solidFill>
                <a:latin typeface="HP001 4 hàng" pitchFamily="34" charset="0"/>
              </a:rPr>
              <a:t> </a:t>
            </a:r>
            <a:r>
              <a:rPr lang="el-GR" sz="8400" smtClean="0">
                <a:solidFill>
                  <a:srgbClr val="FF0000"/>
                </a:solidFill>
                <a:latin typeface="HP001 4 hàng"/>
              </a:rPr>
              <a:t>εΗϛ</a:t>
            </a:r>
            <a:r>
              <a:rPr lang="en-US" sz="8400">
                <a:solidFill>
                  <a:srgbClr val="FF0000"/>
                </a:solidFill>
                <a:latin typeface="HP001 4 hàng"/>
              </a:rPr>
              <a:t>u</a:t>
            </a:r>
            <a:endParaRPr lang="en-US" sz="8400">
              <a:solidFill>
                <a:srgbClr val="FF0000"/>
              </a:solidFill>
              <a:latin typeface="HP001 4 hàng" pitchFamily="34" charset="0"/>
            </a:endParaRPr>
          </a:p>
        </p:txBody>
      </p:sp>
      <p:sp>
        <p:nvSpPr>
          <p:cNvPr id="14" name="TextBox 13"/>
          <p:cNvSpPr txBox="1"/>
          <p:nvPr/>
        </p:nvSpPr>
        <p:spPr>
          <a:xfrm>
            <a:off x="7210171" y="2829746"/>
            <a:ext cx="2985548" cy="800021"/>
          </a:xfrm>
          <a:prstGeom prst="rect">
            <a:avLst/>
          </a:prstGeom>
          <a:noFill/>
        </p:spPr>
        <p:txBody>
          <a:bodyPr wrap="square" lIns="121725" tIns="60862" rIns="121725" bIns="60862" rtlCol="0">
            <a:spAutoFit/>
          </a:bodyPr>
          <a:lstStyle/>
          <a:p>
            <a:r>
              <a:rPr lang="el-GR" sz="4400" smtClean="0">
                <a:solidFill>
                  <a:srgbClr val="FF0000"/>
                </a:solidFill>
                <a:latin typeface="HP001 4 hàng"/>
              </a:rPr>
              <a:t>ΐ</a:t>
            </a:r>
            <a:r>
              <a:rPr lang="en-US" sz="4400" smtClean="0">
                <a:solidFill>
                  <a:srgbClr val="FF0000"/>
                </a:solidFill>
                <a:latin typeface="HP001 4 hàng"/>
              </a:rPr>
              <a:t>ǘu</a:t>
            </a:r>
            <a:r>
              <a:rPr lang="en-US" sz="4400" smtClean="0">
                <a:solidFill>
                  <a:srgbClr val="FF0000"/>
                </a:solidFill>
                <a:latin typeface="HP001 4 hàng" pitchFamily="34" charset="0"/>
              </a:rPr>
              <a:t> </a:t>
            </a:r>
            <a:r>
              <a:rPr lang="el-GR" sz="4200" smtClean="0">
                <a:solidFill>
                  <a:srgbClr val="FF0000"/>
                </a:solidFill>
                <a:latin typeface="HP001 4 hàng"/>
              </a:rPr>
              <a:t>εΗϛ</a:t>
            </a:r>
            <a:r>
              <a:rPr lang="en-US" sz="4200">
                <a:solidFill>
                  <a:srgbClr val="FF0000"/>
                </a:solidFill>
                <a:latin typeface="HP001 4 hàng"/>
              </a:rPr>
              <a:t>u</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03" t="23707" r="28631" b="27802"/>
          <a:stretch/>
        </p:blipFill>
        <p:spPr bwMode="auto">
          <a:xfrm>
            <a:off x="1127919" y="651394"/>
            <a:ext cx="9673789" cy="5712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873" t="3540" b="63908"/>
          <a:stretch/>
        </p:blipFill>
        <p:spPr>
          <a:xfrm>
            <a:off x="1430089" y="-246740"/>
            <a:ext cx="7863253" cy="3781078"/>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39624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mtClean="0">
                <a:solidFill>
                  <a:srgbClr val="0070C0"/>
                </a:solidFill>
                <a:latin typeface="Arial-Rounded" pitchFamily="34" charset="0"/>
                <a:ea typeface="Arial-Rounded" pitchFamily="34" charset="0"/>
                <a:cs typeface="Arial-Rounded" pitchFamily="34" charset="0"/>
              </a:rPr>
              <a:t>	Bố cho Nam và em chơi thả diều. Bố dạy Nam biết cách vừa chạy vừa kéo căng dây và giật giật để con diều có thể bay cao. Hai anh em thích thú ngắm nhìn những cánh diều sặc sỡ, đáng yêu chao liệng trên bầu trời.</a:t>
            </a:r>
          </a:p>
        </p:txBody>
      </p:sp>
      <p:cxnSp>
        <p:nvCxnSpPr>
          <p:cNvPr id="32" name="Straight Connector 31"/>
          <p:cNvCxnSpPr/>
          <p:nvPr/>
        </p:nvCxnSpPr>
        <p:spPr>
          <a:xfrm>
            <a:off x="8629205" y="4093442"/>
            <a:ext cx="10370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718737" y="4695837"/>
            <a:ext cx="8480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8878012" y="4811654"/>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213684" y="326039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10180973" y="3266006"/>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9846251" y="3555359"/>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8182987" y="5967809"/>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958018" y="4656465"/>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4217327" y="5323288"/>
            <a:ext cx="8926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791770" y="5918025"/>
            <a:ext cx="8926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684387" y="6540904"/>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Bố cho Nam và em chơi thả diều. Bố dạy Nam biết cách vừa chạy vừa kéo căng dây và giật giật để con diều có thể bay cao. Hai anh em thích thú ngắm nhìn những cánh diều sặc sỡ, đáng yêu chao liệng trên bầu trời.</a:t>
            </a:r>
          </a:p>
        </p:txBody>
      </p:sp>
      <p:cxnSp>
        <p:nvCxnSpPr>
          <p:cNvPr id="47" name="Straight Connector 46"/>
          <p:cNvCxnSpPr/>
          <p:nvPr/>
        </p:nvCxnSpPr>
        <p:spPr>
          <a:xfrm>
            <a:off x="7147719" y="1143000"/>
            <a:ext cx="3581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82737" y="5563563"/>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Bố và hai anh em Nam làm gì?</a:t>
            </a:r>
            <a:endParaRPr lang="en-US" sz="4400">
              <a:latin typeface="Arial-Rounded" pitchFamily="34" charset="0"/>
              <a:ea typeface="Arial-Rounded" pitchFamily="34" charset="0"/>
              <a:cs typeface="Arial-Rounded" pitchFamily="34" charset="0"/>
            </a:endParaRPr>
          </a:p>
        </p:txBody>
      </p:sp>
      <p:sp>
        <p:nvSpPr>
          <p:cNvPr id="16" name="Rounded Rectangle 15"/>
          <p:cNvSpPr/>
          <p:nvPr/>
        </p:nvSpPr>
        <p:spPr>
          <a:xfrm>
            <a:off x="482737" y="5563563"/>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Nam cần làm gì để diều có thể bay cao?</a:t>
            </a:r>
            <a:endParaRPr lang="en-US" sz="4400">
              <a:latin typeface="Arial-Rounded" pitchFamily="34" charset="0"/>
              <a:ea typeface="Arial-Rounded" pitchFamily="34" charset="0"/>
              <a:cs typeface="Arial-Rounded" pitchFamily="34" charset="0"/>
            </a:endParaRPr>
          </a:p>
        </p:txBody>
      </p:sp>
      <p:cxnSp>
        <p:nvCxnSpPr>
          <p:cNvPr id="24" name="Straight Connector 23"/>
          <p:cNvCxnSpPr/>
          <p:nvPr/>
        </p:nvCxnSpPr>
        <p:spPr>
          <a:xfrm>
            <a:off x="6538119" y="1905000"/>
            <a:ext cx="52189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85365" y="2649234"/>
            <a:ext cx="59003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82737" y="5563563"/>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smtClean="0">
                <a:latin typeface="Arial-Rounded" pitchFamily="34" charset="0"/>
                <a:ea typeface="Arial-Rounded" pitchFamily="34" charset="0"/>
                <a:cs typeface="Arial-Rounded" pitchFamily="34" charset="0"/>
              </a:rPr>
              <a:t>Những cánh diều có đặc điểm gì thu hút hai anh em Nam?</a:t>
            </a:r>
            <a:endParaRPr lang="en-US" sz="3500">
              <a:latin typeface="Arial-Rounded" pitchFamily="34" charset="0"/>
              <a:ea typeface="Arial-Rounded" pitchFamily="34" charset="0"/>
              <a:cs typeface="Arial-Rounded" pitchFamily="34" charset="0"/>
            </a:endParaRPr>
          </a:p>
        </p:txBody>
      </p:sp>
      <p:cxnSp>
        <p:nvCxnSpPr>
          <p:cNvPr id="28" name="Straight Connector 27"/>
          <p:cNvCxnSpPr/>
          <p:nvPr/>
        </p:nvCxnSpPr>
        <p:spPr>
          <a:xfrm>
            <a:off x="1813719" y="4117430"/>
            <a:ext cx="99433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65919" y="4874170"/>
            <a:ext cx="6781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7"/>
                                        </p:tgtEl>
                                      </p:cBhvr>
                                    </p:animEffect>
                                    <p:set>
                                      <p:cBhvr>
                                        <p:cTn id="17" dur="1" fill="hold">
                                          <p:stCondLst>
                                            <p:cond delay="499"/>
                                          </p:stCondLst>
                                        </p:cTn>
                                        <p:tgtEl>
                                          <p:spTgt spid="4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par>
                                <p:cTn id="49" presetID="10"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28"/>
                                        </p:tgtEl>
                                      </p:cBhvr>
                                    </p:animEffect>
                                    <p:set>
                                      <p:cBhvr>
                                        <p:cTn id="56" dur="1" fill="hold">
                                          <p:stCondLst>
                                            <p:cond delay="499"/>
                                          </p:stCondLst>
                                        </p:cTn>
                                        <p:tgtEl>
                                          <p:spTgt spid="28"/>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9"/>
                                        </p:tgtEl>
                                      </p:cBhvr>
                                    </p:animEffect>
                                    <p:set>
                                      <p:cBhvr>
                                        <p:cTn id="5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2650693" y="943705"/>
            <a:ext cx="692727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Thế giới trên bầu trời</a:t>
            </a:r>
            <a:endParaRPr lang="en-US" sz="6000">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406" t="57643" r="706" b="58"/>
          <a:stretch/>
        </p:blipFill>
        <p:spPr>
          <a:xfrm>
            <a:off x="2194719" y="1981200"/>
            <a:ext cx="7535647" cy="4818475"/>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ễ hội thả diều quốc tế ở Đan Mạch - VOVT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40876722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51125" y="0"/>
            <a:ext cx="6858000" cy="6858000"/>
          </a:xfrm>
          <a:prstGeom prst="rect">
            <a:avLst/>
          </a:prstGeom>
        </p:spPr>
      </p:pic>
    </p:spTree>
    <p:extLst>
      <p:ext uri="{BB962C8B-B14F-4D97-AF65-F5344CB8AC3E}">
        <p14:creationId xmlns:p14="http://schemas.microsoft.com/office/powerpoint/2010/main" val="10762501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6600" smtClean="0">
                <a:solidFill>
                  <a:srgbClr val="0070C0"/>
                </a:solidFill>
                <a:latin typeface="Arial-Rounded" pitchFamily="34" charset="0"/>
                <a:ea typeface="Arial-Rounded" pitchFamily="34" charset="0"/>
                <a:cs typeface="Arial-Rounded" pitchFamily="34" charset="0"/>
              </a:rPr>
              <a:t>b</a:t>
            </a:r>
            <a:endParaRPr lang="en-US" sz="66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336555"/>
            <a:ext cx="4295089" cy="1302245"/>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6600" smtClean="0">
                <a:solidFill>
                  <a:srgbClr val="0070C0"/>
                </a:solidFill>
                <a:latin typeface="Arial-Rounded" pitchFamily="34" charset="0"/>
                <a:ea typeface="Arial-Rounded" pitchFamily="34" charset="0"/>
                <a:cs typeface="Arial-Rounded" pitchFamily="34" charset="0"/>
              </a:rPr>
              <a:t>b</a:t>
            </a: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Đọc</a:t>
              </a:r>
              <a:endParaRPr lang="en-US" sz="4800" dirty="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latin typeface="Arial Rounded MT Bold" pitchFamily="34" charset="0"/>
                  <a:ea typeface="Arial-Rounded" pitchFamily="34" charset="0"/>
                  <a:cs typeface="Arial-Rounded" pitchFamily="34" charset="0"/>
                </a:rPr>
                <a:t>3</a:t>
              </a:r>
              <a:endParaRPr lang="en-US" sz="4800" dirty="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2736671"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iêt</a:t>
            </a:r>
            <a:endParaRPr lang="en-US" sz="6600" dirty="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5200952"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739281" y="4585641"/>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a:ea typeface="Arial-Rounded"/>
                <a:cs typeface="Arial-Rounded"/>
              </a:rPr>
              <a:t>́</a:t>
            </a:r>
            <a:endParaRPr lang="en-US" sz="66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731894" y="1557788"/>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D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51125" y="0"/>
            <a:ext cx="6858000" cy="6858000"/>
          </a:xfrm>
          <a:prstGeom prst="rect">
            <a:avLst/>
          </a:prstGeom>
        </p:spPr>
      </p:pic>
    </p:spTree>
    <p:extLst>
      <p:ext uri="{BB962C8B-B14F-4D97-AF65-F5344CB8AC3E}">
        <p14:creationId xmlns:p14="http://schemas.microsoft.com/office/powerpoint/2010/main" val="17530405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0119" y="152400"/>
            <a:ext cx="4702663" cy="6276777"/>
          </a:xfrm>
          <a:prstGeom prst="rect">
            <a:avLst/>
          </a:prstGeom>
        </p:spPr>
      </p:pic>
    </p:spTree>
    <p:extLst>
      <p:ext uri="{BB962C8B-B14F-4D97-AF65-F5344CB8AC3E}">
        <p14:creationId xmlns:p14="http://schemas.microsoft.com/office/powerpoint/2010/main" val="29682104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7C7B7-B8E7-4700-AE96-7782FE46F684}"/>
              </a:ext>
            </a:extLst>
          </p:cNvPr>
          <p:cNvSpPr txBox="1"/>
          <p:nvPr/>
        </p:nvSpPr>
        <p:spPr>
          <a:xfrm>
            <a:off x="2728119" y="304800"/>
            <a:ext cx="6324600" cy="92333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54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20</a:t>
            </a:r>
            <a:r>
              <a:rPr kumimoji="0" lang="en-US" sz="5400" b="1"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/12</a:t>
            </a:r>
            <a:endPar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619F276F-B51C-4A60-A0F2-05F9D68B44BE}"/>
              </a:ext>
            </a:extLst>
          </p:cNvPr>
          <p:cNvSpPr txBox="1"/>
          <p:nvPr/>
        </p:nvSpPr>
        <p:spPr>
          <a:xfrm>
            <a:off x="899319" y="1371600"/>
            <a:ext cx="10907670"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66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66 </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phiếu</a:t>
            </a:r>
            <a:r>
              <a:rPr kumimoji="0" lang="en-US" sz="30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iệt</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66 </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(GV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gửi</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PH in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HS</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ôn</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PH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ô li.</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PH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xem</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clip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môn</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Đạo</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đức</a:t>
            </a:r>
            <a:r>
              <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lang="en-US" sz="30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i</a:t>
            </a:r>
            <a:r>
              <a:rPr lang="en-US" sz="30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9.</a:t>
            </a:r>
            <a:endParaRPr kumimoji="0" lang="en-US" sz="30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77369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2607847" y="3491610"/>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iêu</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569427" y="3490800"/>
            <a:ext cx="2807970" cy="186366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yêu</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3142239" y="3491610"/>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êu</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7012741" y="3491610"/>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êu</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2118519" y="3491610"/>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i</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5925207" y="3491610"/>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y</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chiết</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viết</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việt</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683766"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366433"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440784"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2" descr="Kĩ thuật chiết cành bưởi da xanh.đảm bảo sống và ra rễ 100%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5719" y="609600"/>
            <a:ext cx="6882066" cy="38711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ÁCH CHIẾT CÂY NHÂN GIỐNG ĐƠN GIẢN NHẤT .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1615" y="312738"/>
            <a:ext cx="7570273" cy="4258278"/>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2" name="Picture 18" descr="Mách bạn bí quyết luyện viết tiếng Anh thương mại cực hiệu quả"/>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6486" y="-229123"/>
            <a:ext cx="7820530" cy="521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42"/>
                                        </p:tgtEl>
                                        <p:attrNameLst>
                                          <p:attrName>style.visibility</p:attrName>
                                        </p:attrNameLst>
                                      </p:cBhvr>
                                      <p:to>
                                        <p:strVal val="visible"/>
                                      </p:to>
                                    </p:set>
                                    <p:animEffect transition="in" filter="fade">
                                      <p:cBhvr>
                                        <p:cTn id="37" dur="500"/>
                                        <p:tgtEl>
                                          <p:spTgt spid="104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042"/>
                                        </p:tgtEl>
                                      </p:cBhvr>
                                    </p:animEffect>
                                    <p:set>
                                      <p:cBhvr>
                                        <p:cTn id="42" dur="1" fill="hold">
                                          <p:stCondLst>
                                            <p:cond delay="499"/>
                                          </p:stCondLst>
                                        </p:cTn>
                                        <p:tgtEl>
                                          <p:spTgt spid="104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2157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chiều</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21789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diễu</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2175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kiểu</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698290" y="1981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426933" y="20027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463901" y="19989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1889919" y="3681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yêu</a:t>
            </a:r>
            <a:endParaRPr lang="en-US" sz="66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4911392" y="37029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yếu</a:t>
            </a:r>
            <a:endParaRPr lang="en-US" sz="66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7879860" y="3699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yểu</a:t>
            </a:r>
            <a:endParaRPr lang="en-US" sz="66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2260177" y="3505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5170681" y="35267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8245272" y="35229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32364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2" grpId="0"/>
      <p:bldP spid="14" grpId="0"/>
      <p:bldP spid="15"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descr="Vẹt Sun Conure - PetXinh.net Nhím Kiểng Hamster Thỏ Bọ Ú giá rẻ"/>
          <p:cNvSpPr>
            <a:spLocks noChangeAspect="1" noChangeArrowheads="1"/>
          </p:cNvSpPr>
          <p:nvPr/>
        </p:nvSpPr>
        <p:spPr bwMode="auto">
          <a:xfrm>
            <a:off x="155575" y="-9144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620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Title 1"/>
          <p:cNvSpPr txBox="1">
            <a:spLocks/>
          </p:cNvSpPr>
          <p:nvPr/>
        </p:nvSpPr>
        <p:spPr>
          <a:xfrm>
            <a:off x="1908063" y="36030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chiều</a:t>
            </a:r>
            <a:endParaRPr lang="en-US" sz="66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4929536" y="36245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diễu</a:t>
            </a:r>
            <a:endParaRPr lang="en-US" sz="66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7898004" y="36208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kiểu</a:t>
            </a:r>
            <a:endParaRPr lang="en-US" sz="66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2698290" y="34267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5426933" y="3448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8463901" y="34445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iêu</a:t>
            </a:r>
            <a:endParaRPr lang="en-US" sz="6600">
              <a:solidFill>
                <a:srgbClr val="FF000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1889919" y="4900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yêu</a:t>
            </a:r>
            <a:endParaRPr lang="en-US" sz="66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4911392" y="49221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yếu</a:t>
            </a:r>
            <a:endParaRPr lang="en-US" sz="66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7879860" y="49184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yểu</a:t>
            </a:r>
            <a:endParaRPr lang="en-US" sz="66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2260177" y="47244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5170681" y="47459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8245272" y="47421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yêu</a:t>
            </a:r>
            <a:endParaRPr lang="en-US" sz="6600">
              <a:solidFill>
                <a:srgbClr val="FF000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1908063" y="2157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chiết</a:t>
            </a:r>
            <a:endParaRPr lang="en-US" sz="66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4929536" y="21789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viết</a:t>
            </a:r>
            <a:endParaRPr lang="en-US" sz="6600">
              <a:solidFill>
                <a:srgbClr val="0070C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7898004" y="2175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việt</a:t>
            </a:r>
            <a:endParaRPr lang="en-US" sz="66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2683766" y="1981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5366433" y="20027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8440784" y="19989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iêt</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266652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nh Diều Tuổi Thơ ♫ Bình Đông ♫ Nhạc Thiếu Nhi Vui Nhộn [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594374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4001</TotalTime>
  <Words>329</Words>
  <Application>Microsoft Office PowerPoint</Application>
  <PresentationFormat>Custom</PresentationFormat>
  <Paragraphs>148</Paragraphs>
  <Slides>32</Slides>
  <Notes>18</Notes>
  <HiddenSlides>0</HiddenSlides>
  <MMClips>7</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506</cp:revision>
  <dcterms:created xsi:type="dcterms:W3CDTF">2021-05-08T14:00:55Z</dcterms:created>
  <dcterms:modified xsi:type="dcterms:W3CDTF">2021-12-18T09:54:47Z</dcterms:modified>
</cp:coreProperties>
</file>