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258" r:id="rId3"/>
    <p:sldId id="344" r:id="rId4"/>
    <p:sldId id="343" r:id="rId5"/>
    <p:sldId id="346" r:id="rId6"/>
    <p:sldId id="348" r:id="rId7"/>
    <p:sldId id="360" r:id="rId8"/>
    <p:sldId id="347" r:id="rId9"/>
    <p:sldId id="259" r:id="rId10"/>
    <p:sldId id="260" r:id="rId11"/>
    <p:sldId id="380" r:id="rId12"/>
    <p:sldId id="336" r:id="rId13"/>
    <p:sldId id="370" r:id="rId14"/>
    <p:sldId id="376" r:id="rId15"/>
    <p:sldId id="262" r:id="rId16"/>
    <p:sldId id="263" r:id="rId17"/>
    <p:sldId id="282" r:id="rId18"/>
    <p:sldId id="283" r:id="rId19"/>
    <p:sldId id="284" r:id="rId20"/>
    <p:sldId id="264" r:id="rId21"/>
    <p:sldId id="372" r:id="rId22"/>
    <p:sldId id="355" r:id="rId23"/>
    <p:sldId id="267" r:id="rId24"/>
    <p:sldId id="357" r:id="rId25"/>
    <p:sldId id="350" r:id="rId26"/>
    <p:sldId id="381" r:id="rId27"/>
    <p:sldId id="382" r:id="rId28"/>
    <p:sldId id="383" r:id="rId29"/>
    <p:sldId id="314" r:id="rId30"/>
    <p:sldId id="272" r:id="rId31"/>
    <p:sldId id="338" r:id="rId32"/>
    <p:sldId id="339" r:id="rId33"/>
    <p:sldId id="326" r:id="rId34"/>
    <p:sldId id="274" r:id="rId35"/>
    <p:sldId id="275" r:id="rId36"/>
    <p:sldId id="385" r:id="rId37"/>
    <p:sldId id="277" r:id="rId38"/>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70" autoAdjust="0"/>
    <p:restoredTop sz="91993" autoAdjust="0"/>
  </p:normalViewPr>
  <p:slideViewPr>
    <p:cSldViewPr>
      <p:cViewPr varScale="1">
        <p:scale>
          <a:sx n="67" d="100"/>
          <a:sy n="67" d="100"/>
        </p:scale>
        <p:origin x="768" y="72"/>
      </p:cViewPr>
      <p:guideLst>
        <p:guide orient="horz" pos="2160"/>
        <p:guide pos="3831"/>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12/12/2022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Muỗm:</a:t>
            </a:r>
            <a:r>
              <a:rPr lang="en-US" baseline="0" smtClean="0"/>
              <a:t> Cây gỗ to cùng loại với xoài, hoa mọc thành cụm ở nách lá, quả giông quả xoài nhưng nhỏ hơn và có vị chua.</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Con muồm</a:t>
            </a:r>
            <a:r>
              <a:rPr lang="en-US" baseline="0" smtClean="0"/>
              <a:t> muồm/muỗm xanh</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14</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17</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12/12/2022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image" Target="../media/image8.jpeg"/><Relationship Id="rId5" Type="http://schemas.openxmlformats.org/officeDocument/2006/relationships/image" Target="../media/image5.jpeg"/><Relationship Id="rId15" Type="http://schemas.openxmlformats.org/officeDocument/2006/relationships/image" Target="../media/image10.png"/><Relationship Id="rId10" Type="http://schemas.openxmlformats.org/officeDocument/2006/relationships/slide" Target="slide6.xml"/><Relationship Id="rId4" Type="http://schemas.openxmlformats.org/officeDocument/2006/relationships/slide" Target="slide8.xml"/><Relationship Id="rId9" Type="http://schemas.openxmlformats.org/officeDocument/2006/relationships/image" Target="../media/image7.jpeg"/><Relationship Id="rId14"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8.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x</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336555"/>
            <a:ext cx="4295089" cy="1302245"/>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x</a:t>
            </a: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3487787" y="12954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6461919" y="12954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uôm</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2607847" y="348137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uôi</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573552" y="3480566"/>
            <a:ext cx="3088767" cy="186366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uôm</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2834308" y="3481376"/>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uô</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230689" y="3481376"/>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uô</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664853" y="3481376"/>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i</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7633821" y="3481376"/>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m</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muối</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muỗi</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tuổi</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625891"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537994"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366919"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Nạp muối (sodium) như thế nào mới đúng - BoiDapChay.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6483" y="631393"/>
            <a:ext cx="7109573" cy="40657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ểm soát Muỗi - Toàn Nă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7239" y="426606"/>
            <a:ext cx="5364480" cy="450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026"/>
                                        </p:tgtEl>
                                      </p:cBhvr>
                                    </p:animEffect>
                                    <p:set>
                                      <p:cBhvr>
                                        <p:cTn id="17" dur="1" fill="hold">
                                          <p:stCondLst>
                                            <p:cond delay="499"/>
                                          </p:stCondLst>
                                        </p:cTn>
                                        <p:tgtEl>
                                          <p:spTgt spid="102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28"/>
                                        </p:tgtEl>
                                      </p:cBhvr>
                                    </p:animEffect>
                                    <p:set>
                                      <p:cBhvr>
                                        <p:cTn id="32" dur="1" fill="hold">
                                          <p:stCondLst>
                                            <p:cond delay="499"/>
                                          </p:stCondLst>
                                        </p:cTn>
                                        <p:tgtEl>
                                          <p:spTgt spid="102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289719" y="535050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buồm</a:t>
            </a:r>
            <a:endParaRPr lang="en-US" sz="66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2961228" y="535050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muỗm</a:t>
            </a:r>
            <a:endParaRPr lang="en-US" sz="66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5881999" y="535050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nhuốm</a:t>
            </a:r>
            <a:endParaRPr lang="en-US" sz="66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728775" y="517422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625134" y="517422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773289" y="517422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8969582" y="535788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nhuộm</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9860872" y="51816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pic>
        <p:nvPicPr>
          <p:cNvPr id="2050" name="Picture 2" descr="Sea Eagle II - Siêu thuyền buồm thân nhôm lớn nhất thế giới | Robb Report  Viet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167" y="0"/>
            <a:ext cx="8602583" cy="4838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4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050"/>
                                        </p:tgtEl>
                                      </p:cBhvr>
                                    </p:animEffect>
                                    <p:set>
                                      <p:cBhvr>
                                        <p:cTn id="17" dur="1" fill="hold">
                                          <p:stCondLst>
                                            <p:cond delay="499"/>
                                          </p:stCondLst>
                                        </p:cTn>
                                        <p:tgtEl>
                                          <p:spTgt spid="205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descr="Vẹt Sun Conure - PetXinh.net Nhím Kiểng Hamster Thỏ Bọ Ú giá rẻ"/>
          <p:cNvSpPr>
            <a:spLocks noChangeAspect="1" noChangeArrowheads="1"/>
          </p:cNvSpPr>
          <p:nvPr/>
        </p:nvSpPr>
        <p:spPr bwMode="auto">
          <a:xfrm>
            <a:off x="155575" y="-9144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620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itle 1"/>
          <p:cNvSpPr txBox="1">
            <a:spLocks/>
          </p:cNvSpPr>
          <p:nvPr/>
        </p:nvSpPr>
        <p:spPr>
          <a:xfrm>
            <a:off x="1908063" y="2233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muối</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929536" y="22551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muỗi</a:t>
            </a:r>
            <a:endParaRPr lang="en-US" sz="66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7898004" y="22514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tuổi</a:t>
            </a:r>
            <a:endParaRPr lang="en-US" sz="6600">
              <a:solidFill>
                <a:srgbClr val="0070C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2625891" y="20574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5537994" y="20789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366919" y="20751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uôi</a:t>
            </a:r>
            <a:endParaRPr lang="en-US" sz="6600">
              <a:solidFill>
                <a:srgbClr val="FF000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289719" y="3605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buồm</a:t>
            </a:r>
            <a:endParaRPr lang="en-US" sz="6600">
              <a:solidFill>
                <a:srgbClr val="0070C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2961228" y="36052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muỗm</a:t>
            </a:r>
            <a:endParaRPr lang="en-US" sz="6600">
              <a:solidFill>
                <a:srgbClr val="0070C0"/>
              </a:solidFill>
              <a:latin typeface="Arial-Rounded" pitchFamily="34" charset="0"/>
              <a:ea typeface="Arial-Rounded" pitchFamily="34" charset="0"/>
              <a:cs typeface="Arial-Rounded" pitchFamily="34" charset="0"/>
            </a:endParaRPr>
          </a:p>
        </p:txBody>
      </p:sp>
      <p:sp>
        <p:nvSpPr>
          <p:cNvPr id="48" name="Title 1"/>
          <p:cNvSpPr txBox="1">
            <a:spLocks/>
          </p:cNvSpPr>
          <p:nvPr/>
        </p:nvSpPr>
        <p:spPr>
          <a:xfrm>
            <a:off x="5881999" y="360528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nhuốm</a:t>
            </a:r>
            <a:endParaRPr lang="en-US" sz="6600">
              <a:solidFill>
                <a:srgbClr val="0070C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728775" y="34290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50" name="Title 1"/>
          <p:cNvSpPr txBox="1">
            <a:spLocks/>
          </p:cNvSpPr>
          <p:nvPr/>
        </p:nvSpPr>
        <p:spPr>
          <a:xfrm>
            <a:off x="3625134" y="34290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51" name="Title 1"/>
          <p:cNvSpPr txBox="1">
            <a:spLocks/>
          </p:cNvSpPr>
          <p:nvPr/>
        </p:nvSpPr>
        <p:spPr>
          <a:xfrm>
            <a:off x="6773289" y="34290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
        <p:nvSpPr>
          <p:cNvPr id="52" name="Title 1"/>
          <p:cNvSpPr txBox="1">
            <a:spLocks/>
          </p:cNvSpPr>
          <p:nvPr/>
        </p:nvSpPr>
        <p:spPr>
          <a:xfrm>
            <a:off x="8969582" y="361266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nhuộm</a:t>
            </a:r>
            <a:endParaRPr lang="en-US" sz="6600">
              <a:solidFill>
                <a:srgbClr val="0070C0"/>
              </a:solidFill>
              <a:latin typeface="Arial-Rounded" pitchFamily="34" charset="0"/>
              <a:ea typeface="Arial-Rounded" pitchFamily="34" charset="0"/>
              <a:cs typeface="Arial-Rounded" pitchFamily="34" charset="0"/>
            </a:endParaRPr>
          </a:p>
        </p:txBody>
      </p:sp>
      <p:sp>
        <p:nvSpPr>
          <p:cNvPr id="53" name="Title 1"/>
          <p:cNvSpPr txBox="1">
            <a:spLocks/>
          </p:cNvSpPr>
          <p:nvPr/>
        </p:nvSpPr>
        <p:spPr>
          <a:xfrm>
            <a:off x="9860872" y="343638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uôm</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266652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1908063" y="46937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muối</a:t>
            </a:r>
            <a:endParaRPr lang="en-US" sz="66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929536" y="4715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muỗi</a:t>
            </a:r>
            <a:endParaRPr lang="en-US" sz="66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7898004" y="47114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tuổi</a:t>
            </a:r>
            <a:endParaRPr lang="en-US" sz="66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289719" y="569846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buồm</a:t>
            </a:r>
            <a:endParaRPr lang="en-US" sz="66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2961228" y="569846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muỗm</a:t>
            </a:r>
            <a:endParaRPr lang="en-US" sz="66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5881999" y="5698462"/>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nhuốm</a:t>
            </a:r>
            <a:endParaRPr lang="en-US" sz="66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8969582" y="5705842"/>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nhuộm</a:t>
            </a:r>
            <a:endParaRPr lang="en-US" sz="66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3924431" y="1447800"/>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x</a:t>
            </a:r>
            <a:endParaRPr lang="en-US" sz="88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6121244" y="1447800"/>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3925738" y="2902371"/>
            <a:ext cx="4295089" cy="1302245"/>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x</a:t>
            </a: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3640187" y="2286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uôi</a:t>
            </a:r>
            <a:endParaRPr lang="en-US" sz="8800">
              <a:solidFill>
                <a:srgbClr val="FF000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6233319" y="228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uôm</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con suối</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326449" y="5127724"/>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uôi</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2" descr="Đến Suối Nước Moọc tận hưởng những phút giây thư giãn tuyệt vời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3116" y="349179"/>
            <a:ext cx="5650541" cy="4237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318669" y="5439505"/>
            <a:ext cx="54483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buổi sáng</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3957631" y="5439504"/>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uôi</a:t>
            </a:r>
            <a:endParaRPr lang="en-US" sz="9600">
              <a:solidFill>
                <a:srgbClr val="FF0000"/>
              </a:solidFill>
              <a:latin typeface="Arial-Rounded" pitchFamily="34" charset="0"/>
              <a:ea typeface="Arial-Rounded" pitchFamily="34" charset="0"/>
              <a:cs typeface="Arial-Rounded" pitchFamily="34" charset="0"/>
            </a:endParaRPr>
          </a:p>
        </p:txBody>
      </p:sp>
      <p:pic>
        <p:nvPicPr>
          <p:cNvPr id="5" name="Picture 2" descr="Tiếng gà gáy sáng và tâm thức người t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9069" y="685800"/>
            <a:ext cx="6267450" cy="404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quả muỗm</a:t>
            </a:r>
            <a:endParaRPr lang="en-US" sz="9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6192231" y="5562427"/>
            <a:ext cx="263195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uôm</a:t>
            </a:r>
            <a:endParaRPr lang="en-US" sz="9600">
              <a:solidFill>
                <a:srgbClr val="FF0000"/>
              </a:solidFill>
              <a:latin typeface="Arial-Rounded" pitchFamily="34" charset="0"/>
              <a:ea typeface="Arial-Rounded" pitchFamily="34" charset="0"/>
              <a:cs typeface="Arial-Rounded" pitchFamily="34" charset="0"/>
            </a:endParaRPr>
          </a:p>
        </p:txBody>
      </p:sp>
      <p:pic>
        <p:nvPicPr>
          <p:cNvPr id="4098" name="Picture 2" descr="TRUNG HỌC DUY TÂN - PHAN RANG :: Xem chủ đề - Dinh dưỡng của xoà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9319" y="1346200"/>
            <a:ext cx="6451937" cy="387116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ây muỗm | Cây cảnh - Hoa cảnh - Bonsai - Hòn non bộ - Sân vườn tiểu cảnh -  Blog Cây cảnh .Vn"/>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29419" y="1346201"/>
            <a:ext cx="3989603" cy="3871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hlinkClick r:id="rId2" action="ppaction://hlinksldjump"/>
          </p:cNvPr>
          <p:cNvPicPr>
            <a:picLocks noChangeAspect="1"/>
          </p:cNvPicPr>
          <p:nvPr/>
        </p:nvPicPr>
        <p:blipFill rotWithShape="1">
          <a:blip r:embed="rId3" cstate="print">
            <a:extLst>
              <a:ext uri="{28A0092B-C50C-407E-A947-70E740481C1C}">
                <a14:useLocalDpi xmlns:a14="http://schemas.microsoft.com/office/drawing/2010/main" val="0"/>
              </a:ext>
            </a:extLst>
          </a:blip>
          <a:srcRect b="8359"/>
          <a:stretch/>
        </p:blipFill>
        <p:spPr>
          <a:xfrm>
            <a:off x="1934535" y="1207168"/>
            <a:ext cx="1784184" cy="2522622"/>
          </a:xfrm>
          <a:prstGeom prst="rect">
            <a:avLst/>
          </a:prstGeom>
        </p:spPr>
      </p:pic>
      <p:pic>
        <p:nvPicPr>
          <p:cNvPr id="3" name="Picture 2">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b="9680"/>
          <a:stretch/>
        </p:blipFill>
        <p:spPr>
          <a:xfrm>
            <a:off x="8000452" y="1024979"/>
            <a:ext cx="2303521" cy="2980075"/>
          </a:xfrm>
          <a:prstGeom prst="rect">
            <a:avLst/>
          </a:prstGeom>
        </p:spPr>
      </p:pic>
      <p:pic>
        <p:nvPicPr>
          <p:cNvPr id="12" name="Picture 11">
            <a:hlinkClick r:id="rId6" action="ppaction://hlinksldjump"/>
          </p:cNvPr>
          <p:cNvPicPr>
            <a:picLocks noChangeAspect="1"/>
          </p:cNvPicPr>
          <p:nvPr/>
        </p:nvPicPr>
        <p:blipFill rotWithShape="1">
          <a:blip r:embed="rId7" cstate="print">
            <a:extLst>
              <a:ext uri="{28A0092B-C50C-407E-A947-70E740481C1C}">
                <a14:useLocalDpi xmlns:a14="http://schemas.microsoft.com/office/drawing/2010/main" val="0"/>
              </a:ext>
            </a:extLst>
          </a:blip>
          <a:srcRect l="9081" t="10138" r="9138" b="23251"/>
          <a:stretch/>
        </p:blipFill>
        <p:spPr>
          <a:xfrm>
            <a:off x="4579003" y="1156952"/>
            <a:ext cx="2836403" cy="2495092"/>
          </a:xfrm>
          <a:prstGeom prst="rect">
            <a:avLst/>
          </a:prstGeom>
        </p:spPr>
      </p:pic>
      <p:pic>
        <p:nvPicPr>
          <p:cNvPr id="16" name="Picture 15">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t="15773" b="30500"/>
          <a:stretch/>
        </p:blipFill>
        <p:spPr>
          <a:xfrm>
            <a:off x="975519" y="4374482"/>
            <a:ext cx="3483485" cy="2021306"/>
          </a:xfrm>
          <a:prstGeom prst="rect">
            <a:avLst/>
          </a:prstGeom>
        </p:spPr>
      </p:pic>
      <p:pic>
        <p:nvPicPr>
          <p:cNvPr id="17" name="Picture 16">
            <a:hlinkClick r:id="rId10" action="ppaction://hlinksldjump"/>
          </p:cNvPr>
          <p:cNvPicPr>
            <a:picLocks noChangeAspect="1"/>
          </p:cNvPicPr>
          <p:nvPr/>
        </p:nvPicPr>
        <p:blipFill rotWithShape="1">
          <a:blip r:embed="rId11" cstate="print">
            <a:extLst>
              <a:ext uri="{28A0092B-C50C-407E-A947-70E740481C1C}">
                <a14:useLocalDpi xmlns:a14="http://schemas.microsoft.com/office/drawing/2010/main" val="0"/>
              </a:ext>
            </a:extLst>
          </a:blip>
          <a:srcRect b="22480"/>
          <a:stretch/>
        </p:blipFill>
        <p:spPr>
          <a:xfrm>
            <a:off x="7528718" y="4005054"/>
            <a:ext cx="2706371" cy="2265810"/>
          </a:xfrm>
          <a:prstGeom prst="rect">
            <a:avLst/>
          </a:prstGeom>
        </p:spPr>
      </p:pic>
      <p:pic>
        <p:nvPicPr>
          <p:cNvPr id="18" name="Picture 17">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b="16479"/>
          <a:stretch/>
        </p:blipFill>
        <p:spPr>
          <a:xfrm>
            <a:off x="4583975" y="4085828"/>
            <a:ext cx="2560841" cy="2309960"/>
          </a:xfrm>
          <a:prstGeom prst="rect">
            <a:avLst/>
          </a:prstGeom>
        </p:spPr>
      </p:pic>
      <p:pic>
        <p:nvPicPr>
          <p:cNvPr id="3074" name="Picture 2">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2"/>
                                        </p:tgtEl>
                                        <p:attrNameLst>
                                          <p:attrName>ppt_x</p:attrName>
                                        </p:attrNameLst>
                                      </p:cBhvr>
                                      <p:tavLst>
                                        <p:tav tm="0">
                                          <p:val>
                                            <p:strVal val="ppt_x"/>
                                          </p:val>
                                        </p:tav>
                                        <p:tav tm="100000">
                                          <p:val>
                                            <p:strVal val="ppt_x"/>
                                          </p:val>
                                        </p:tav>
                                      </p:tavLst>
                                    </p:anim>
                                    <p:anim calcmode="lin" valueType="num">
                                      <p:cBhvr additive="base">
                                        <p:cTn id="14" dur="500"/>
                                        <p:tgtEl>
                                          <p:spTgt spid="12"/>
                                        </p:tgtEl>
                                        <p:attrNameLst>
                                          <p:attrName>ppt_y</p:attrName>
                                        </p:attrNameLst>
                                      </p:cBhvr>
                                      <p:tavLst>
                                        <p:tav tm="0">
                                          <p:val>
                                            <p:strVal val="ppt_y"/>
                                          </p:val>
                                        </p:tav>
                                        <p:tav tm="100000">
                                          <p:val>
                                            <p:strVal val="1+ppt_h/2"/>
                                          </p:val>
                                        </p:tav>
                                      </p:tavLst>
                                    </p:anim>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005123"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buổi sáng</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6425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con suối</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131953"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muỗm</a:t>
            </a:r>
            <a:endParaRPr lang="en-US" sz="6000">
              <a:solidFill>
                <a:srgbClr val="0070C0"/>
              </a:solidFill>
              <a:latin typeface="Arial-Rounded" pitchFamily="34" charset="0"/>
              <a:ea typeface="Arial-Rounded" pitchFamily="34" charset="0"/>
              <a:cs typeface="Arial-Rounded" pitchFamily="34" charset="0"/>
            </a:endParaRPr>
          </a:p>
        </p:txBody>
      </p:sp>
      <p:pic>
        <p:nvPicPr>
          <p:cNvPr id="15" name="Picture 2" descr="TRUNG HỌC DUY TÂN - PHAN RANG :: Xem chủ đề - Dinh dưỡng của xoà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5919" y="2387600"/>
            <a:ext cx="3504827" cy="210289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Đến Suối Nước Moọc tận hưởng những phút giây thư giãn tuyệt vời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508" y="2433095"/>
            <a:ext cx="2743200" cy="20573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iếng gà gáy sáng và tâm thức người t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3519" y="2414054"/>
            <a:ext cx="3248804" cy="209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005123"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buổi sáng</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64259" y="58967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con suối</a:t>
            </a:r>
            <a:endParaRPr lang="en-US" sz="60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131953"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muỗm</a:t>
            </a:r>
            <a:endParaRPr lang="en-US" sz="60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1908063" y="413707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muối</a:t>
            </a:r>
            <a:endParaRPr lang="en-US" sz="60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4929536" y="415858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muỗi</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7898004" y="415483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tuổi</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289719" y="504332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buồm</a:t>
            </a:r>
            <a:endParaRPr lang="en-US" sz="60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2961228" y="504332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muỗm</a:t>
            </a:r>
            <a:endParaRPr lang="en-US" sz="60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5881999" y="5043329"/>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nhuốm</a:t>
            </a:r>
            <a:endParaRPr lang="en-US" sz="60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8969582" y="5050709"/>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nhuộm</a:t>
            </a:r>
            <a:endParaRPr lang="en-US" sz="6000">
              <a:solidFill>
                <a:srgbClr val="0070C0"/>
              </a:solidFill>
              <a:latin typeface="Arial-Rounded" pitchFamily="34" charset="0"/>
              <a:ea typeface="Arial-Rounded" pitchFamily="34" charset="0"/>
              <a:cs typeface="Arial-Rounded"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3320" y="-192189"/>
            <a:ext cx="4795896" cy="4228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108417"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 Ďċ </a:t>
            </a:r>
            <a:endParaRPr lang="en-US" sz="28600">
              <a:solidFill>
                <a:srgbClr val="FF0000"/>
              </a:solidFill>
              <a:latin typeface="HP001 4 hàng" pitchFamily="34" charset="0"/>
            </a:endParaRPr>
          </a:p>
        </p:txBody>
      </p:sp>
      <p:sp>
        <p:nvSpPr>
          <p:cNvPr id="8" name="TextBox 7"/>
          <p:cNvSpPr txBox="1"/>
          <p:nvPr/>
        </p:nvSpPr>
        <p:spPr>
          <a:xfrm>
            <a:off x="7407069"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Ďċ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UÔI.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3653"/>
            <a:ext cx="12040393" cy="4508818"/>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18319"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Ďį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 Ďį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UÔM.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13018"/>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4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en-US" sz="8400" smtClean="0">
                <a:solidFill>
                  <a:srgbClr val="FF0000"/>
                </a:solidFill>
                <a:latin typeface="HP001 4 hàng"/>
              </a:rPr>
              <a:t>ǧ</a:t>
            </a:r>
            <a:r>
              <a:rPr lang="el-GR" sz="8400">
                <a:solidFill>
                  <a:srgbClr val="FF0000"/>
                </a:solidFill>
                <a:latin typeface="HP001 4 hàng"/>
              </a:rPr>
              <a:t>ί</a:t>
            </a:r>
            <a:r>
              <a:rPr lang="en-US" sz="8400">
                <a:solidFill>
                  <a:srgbClr val="FF0000"/>
                </a:solidFill>
                <a:latin typeface="HP001 4 hàng"/>
              </a:rPr>
              <a:t>Ē </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en-US" sz="4200" smtClean="0">
                <a:solidFill>
                  <a:srgbClr val="FF0000"/>
                </a:solidFill>
                <a:latin typeface="HP001 4 hàng"/>
              </a:rPr>
              <a:t>ǧ</a:t>
            </a:r>
            <a:r>
              <a:rPr lang="el-GR" sz="4200">
                <a:solidFill>
                  <a:srgbClr val="FF0000"/>
                </a:solidFill>
                <a:latin typeface="HP001 4 hàng"/>
              </a:rPr>
              <a:t>ί</a:t>
            </a:r>
            <a:r>
              <a:rPr lang="en-US" sz="4200">
                <a:solidFill>
                  <a:srgbClr val="FF0000"/>
                </a:solidFill>
                <a:latin typeface="HP001 4 hàng"/>
              </a:rPr>
              <a:t>Ē </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lv-LV" sz="8400" smtClean="0">
                <a:solidFill>
                  <a:srgbClr val="FF0000"/>
                </a:solidFill>
                <a:latin typeface="HP001 4 hàng"/>
              </a:rPr>
              <a:t>juķ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lv-LV" sz="4200" smtClean="0">
                <a:solidFill>
                  <a:srgbClr val="FF0000"/>
                </a:solidFill>
                <a:latin typeface="HP001 4 hàng"/>
              </a:rPr>
              <a:t>juķ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Ďċ</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Ďċ</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Ďį </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Ďį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en-US" sz="8400" smtClean="0">
                <a:solidFill>
                  <a:srgbClr val="FF0000"/>
                </a:solidFill>
                <a:latin typeface="HP001 4 hàng" pitchFamily="34" charset="0"/>
              </a:rPr>
              <a:t>c</a:t>
            </a:r>
            <a:r>
              <a:rPr lang="el-GR" sz="8400">
                <a:solidFill>
                  <a:srgbClr val="FF0000"/>
                </a:solidFill>
                <a:latin typeface="HP001 4 hàng" pitchFamily="34" charset="0"/>
              </a:rPr>
              <a:t>Ϊ </a:t>
            </a:r>
            <a:r>
              <a:rPr lang="en-US" sz="8400">
                <a:solidFill>
                  <a:srgbClr val="FF0000"/>
                </a:solidFill>
                <a:latin typeface="HP001 4 hàng" pitchFamily="34" charset="0"/>
              </a:rPr>
              <a:t>ǧ</a:t>
            </a:r>
            <a:r>
              <a:rPr lang="el-GR" sz="8400">
                <a:solidFill>
                  <a:srgbClr val="FF0000"/>
                </a:solidFill>
                <a:latin typeface="HP001 4 hàng" pitchFamily="34" charset="0"/>
              </a:rPr>
              <a:t>ί</a:t>
            </a:r>
            <a:r>
              <a:rPr lang="en-US" sz="8400">
                <a:solidFill>
                  <a:srgbClr val="FF0000"/>
                </a:solidFill>
                <a:latin typeface="HP001 4 hàng" pitchFamily="34" charset="0"/>
              </a:rPr>
              <a:t>Ē </a:t>
            </a: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pPr algn="just"/>
            <a:r>
              <a:rPr lang="en-US" sz="4200">
                <a:solidFill>
                  <a:srgbClr val="FF0000"/>
                </a:solidFill>
                <a:latin typeface="HP001 4 hàng" pitchFamily="34" charset="0"/>
              </a:rPr>
              <a:t> c</a:t>
            </a:r>
            <a:r>
              <a:rPr lang="el-GR" sz="4200">
                <a:solidFill>
                  <a:srgbClr val="FF0000"/>
                </a:solidFill>
                <a:latin typeface="HP001 4 hàng" pitchFamily="34" charset="0"/>
              </a:rPr>
              <a:t>Ϊ </a:t>
            </a:r>
            <a:r>
              <a:rPr lang="en-US" sz="4200">
                <a:solidFill>
                  <a:srgbClr val="FF0000"/>
                </a:solidFill>
                <a:latin typeface="HP001 4 hàng" pitchFamily="34" charset="0"/>
              </a:rPr>
              <a:t>ǧ</a:t>
            </a:r>
            <a:r>
              <a:rPr lang="el-GR" sz="4200">
                <a:solidFill>
                  <a:srgbClr val="FF0000"/>
                </a:solidFill>
                <a:latin typeface="HP001 4 hàng" pitchFamily="34" charset="0"/>
              </a:rPr>
              <a:t>ί</a:t>
            </a:r>
            <a:r>
              <a:rPr lang="en-US" sz="4200">
                <a:solidFill>
                  <a:srgbClr val="FF0000"/>
                </a:solidFill>
                <a:latin typeface="HP001 4 hàng" pitchFamily="34" charset="0"/>
              </a:rPr>
              <a:t>Ē </a:t>
            </a:r>
          </a:p>
        </p:txBody>
      </p:sp>
      <p:sp>
        <p:nvSpPr>
          <p:cNvPr id="13" name="TextBox 12"/>
          <p:cNvSpPr txBox="1"/>
          <p:nvPr/>
        </p:nvSpPr>
        <p:spPr>
          <a:xfrm>
            <a:off x="610193" y="2458944"/>
            <a:ext cx="5165926" cy="1415574"/>
          </a:xfrm>
          <a:prstGeom prst="rect">
            <a:avLst/>
          </a:prstGeom>
          <a:noFill/>
        </p:spPr>
        <p:txBody>
          <a:bodyPr wrap="square" lIns="121725" tIns="60862" rIns="121725" bIns="60862" rtlCol="0">
            <a:spAutoFit/>
          </a:bodyPr>
          <a:lstStyle/>
          <a:p>
            <a:r>
              <a:rPr lang="lv-LV" sz="8400" smtClean="0">
                <a:solidFill>
                  <a:srgbClr val="FF0000"/>
                </a:solidFill>
                <a:latin typeface="HP001 4 hàng"/>
              </a:rPr>
              <a:t>Ǖ</a:t>
            </a:r>
            <a:r>
              <a:rPr lang="el-GR" sz="8400">
                <a:solidFill>
                  <a:srgbClr val="FF0000"/>
                </a:solidFill>
                <a:latin typeface="HP001 4 hàng"/>
              </a:rPr>
              <a:t>ί</a:t>
            </a:r>
            <a:r>
              <a:rPr lang="lv-LV" sz="8400">
                <a:solidFill>
                  <a:srgbClr val="FF0000"/>
                </a:solidFill>
                <a:latin typeface="HP001 4 hàng"/>
              </a:rPr>
              <a:t>ả juķ </a:t>
            </a:r>
            <a:endParaRPr lang="en-US" sz="8400">
              <a:solidFill>
                <a:srgbClr val="FF0000"/>
              </a:solidFill>
              <a:latin typeface="HP001 4 hàng" pitchFamily="34" charset="0"/>
            </a:endParaRPr>
          </a:p>
        </p:txBody>
      </p:sp>
      <p:sp>
        <p:nvSpPr>
          <p:cNvPr id="14" name="TextBox 13"/>
          <p:cNvSpPr txBox="1"/>
          <p:nvPr/>
        </p:nvSpPr>
        <p:spPr>
          <a:xfrm>
            <a:off x="7210171" y="2829746"/>
            <a:ext cx="2985548" cy="800021"/>
          </a:xfrm>
          <a:prstGeom prst="rect">
            <a:avLst/>
          </a:prstGeom>
          <a:noFill/>
        </p:spPr>
        <p:txBody>
          <a:bodyPr wrap="square" lIns="121725" tIns="60862" rIns="121725" bIns="60862" rtlCol="0">
            <a:spAutoFit/>
          </a:bodyPr>
          <a:lstStyle/>
          <a:p>
            <a:r>
              <a:rPr lang="lv-LV" sz="4400" smtClean="0">
                <a:solidFill>
                  <a:srgbClr val="FF0000"/>
                </a:solidFill>
                <a:latin typeface="HP001 4 hàng"/>
              </a:rPr>
              <a:t>Ǖ</a:t>
            </a:r>
            <a:r>
              <a:rPr lang="el-GR" sz="4400">
                <a:solidFill>
                  <a:srgbClr val="FF0000"/>
                </a:solidFill>
                <a:latin typeface="HP001 4 hàng"/>
              </a:rPr>
              <a:t>ί</a:t>
            </a:r>
            <a:r>
              <a:rPr lang="lv-LV" sz="4400">
                <a:solidFill>
                  <a:srgbClr val="FF0000"/>
                </a:solidFill>
                <a:latin typeface="HP001 4 hàng"/>
              </a:rPr>
              <a:t>ả juķ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192" t="26539" r="30046" b="36731"/>
          <a:stretch/>
        </p:blipFill>
        <p:spPr bwMode="auto">
          <a:xfrm>
            <a:off x="1051719" y="666774"/>
            <a:ext cx="10335060" cy="523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b="14737"/>
          <a:stretch/>
        </p:blipFill>
        <p:spPr>
          <a:xfrm>
            <a:off x="3566319" y="1600200"/>
            <a:ext cx="4033004" cy="3713782"/>
          </a:xfrm>
          <a:prstGeom prst="rect">
            <a:avLst/>
          </a:prstGeom>
        </p:spPr>
      </p:pic>
    </p:spTree>
    <p:extLst>
      <p:ext uri="{BB962C8B-B14F-4D97-AF65-F5344CB8AC3E}">
        <p14:creationId xmlns:p14="http://schemas.microsoft.com/office/powerpoint/2010/main" val="2022848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l="3337"/>
          <a:stretch/>
        </p:blipFill>
        <p:spPr>
          <a:xfrm>
            <a:off x="2880519" y="-35242"/>
            <a:ext cx="6733509" cy="3695992"/>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39624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Buổi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sớm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mai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ông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mặt</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trời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nhô</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từ</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biển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Mặt</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biển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sáng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lấp</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lánh</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Đàn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hải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âu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sải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cánh</a:t>
            </a:r>
            <a:r>
              <a:rPr lang="en-US" dirty="0" smtClean="0">
                <a:solidFill>
                  <a:srgbClr val="0070C0"/>
                </a:solidFill>
                <a:latin typeface="Arial-Rounded" pitchFamily="34" charset="0"/>
                <a:ea typeface="Arial-Rounded" pitchFamily="34" charset="0"/>
                <a:cs typeface="Arial-Rounded" pitchFamily="34" charset="0"/>
              </a:rPr>
              <a:t> bay </a:t>
            </a:r>
            <a:r>
              <a:rPr lang="en-US" dirty="0" err="1" smtClean="0">
                <a:solidFill>
                  <a:srgbClr val="0070C0"/>
                </a:solidFill>
                <a:latin typeface="Arial-Rounded" pitchFamily="34" charset="0"/>
                <a:ea typeface="Arial-Rounded" pitchFamily="34" charset="0"/>
                <a:cs typeface="Arial-Rounded" pitchFamily="34" charset="0"/>
              </a:rPr>
              <a:t>liệng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trên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bầu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trời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Xa</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xa</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những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cánh</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buồm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căng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gió</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Phía</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bến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cảng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những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chiếc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tàu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cá</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nối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đuôi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nhau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vào</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bờ</a:t>
            </a:r>
            <a:r>
              <a:rPr lang="en-US" dirty="0" smtClean="0">
                <a:solidFill>
                  <a:srgbClr val="0070C0"/>
                </a:solidFill>
                <a:latin typeface="Arial-Rounded" pitchFamily="34" charset="0"/>
                <a:ea typeface="Arial-Rounded" pitchFamily="34" charset="0"/>
                <a:cs typeface="Arial-Rounded" pitchFamily="34" charset="0"/>
              </a:rPr>
              <a:t>.</a:t>
            </a:r>
          </a:p>
        </p:txBody>
      </p:sp>
      <p:cxnSp>
        <p:nvCxnSpPr>
          <p:cNvPr id="33" name="Straight Connector 32"/>
          <p:cNvCxnSpPr/>
          <p:nvPr/>
        </p:nvCxnSpPr>
        <p:spPr>
          <a:xfrm>
            <a:off x="1294400" y="4088887"/>
            <a:ext cx="9328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8158247" y="4173749"/>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213684" y="326039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427083" y="391855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11832515" y="3612629"/>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7604919" y="4783770"/>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414140" y="4018665"/>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1842419" y="5918025"/>
            <a:ext cx="13069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127580" y="6540904"/>
            <a:ext cx="9818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927467" y="5371259"/>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7860288" y="465450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4</a:t>
            </a:r>
            <a:endParaRPr lang="en-US" sz="2000" b="1">
              <a:solidFill>
                <a:schemeClr val="tx1"/>
              </a:solidFill>
              <a:latin typeface="Arial" pitchFamily="34" charset="0"/>
              <a:ea typeface="Arial-Rounded" pitchFamily="34" charset="0"/>
              <a:cs typeface="Arial" pitchFamily="34" charset="0"/>
            </a:endParaRPr>
          </a:p>
        </p:txBody>
      </p:sp>
      <p:cxnSp>
        <p:nvCxnSpPr>
          <p:cNvPr id="24" name="Straight Connector 23"/>
          <p:cNvCxnSpPr/>
          <p:nvPr/>
        </p:nvCxnSpPr>
        <p:spPr>
          <a:xfrm flipH="1">
            <a:off x="8414140" y="6080287"/>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309519" y="521113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5</a:t>
            </a:r>
            <a:endParaRPr lang="en-US" sz="20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5519" y="1665720"/>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buổi</a:t>
            </a:r>
          </a:p>
        </p:txBody>
      </p:sp>
      <p:sp>
        <p:nvSpPr>
          <p:cNvPr id="7" name="Title 1"/>
          <p:cNvSpPr txBox="1">
            <a:spLocks/>
          </p:cNvSpPr>
          <p:nvPr/>
        </p:nvSpPr>
        <p:spPr>
          <a:xfrm>
            <a:off x="6461919" y="1665720"/>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nhuộm</a:t>
            </a:r>
          </a:p>
        </p:txBody>
      </p:sp>
      <p:sp>
        <p:nvSpPr>
          <p:cNvPr id="6" name="Title 1"/>
          <p:cNvSpPr txBox="1">
            <a:spLocks/>
          </p:cNvSpPr>
          <p:nvPr/>
        </p:nvSpPr>
        <p:spPr>
          <a:xfrm>
            <a:off x="975519" y="366725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buồm</a:t>
            </a:r>
          </a:p>
        </p:txBody>
      </p:sp>
      <p:sp>
        <p:nvSpPr>
          <p:cNvPr id="5" name="Title 1"/>
          <p:cNvSpPr txBox="1">
            <a:spLocks/>
          </p:cNvSpPr>
          <p:nvPr/>
        </p:nvSpPr>
        <p:spPr>
          <a:xfrm>
            <a:off x="6498420" y="366725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đuôi</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Buổi sớm mai, ông mặt trời nhô lên từ biển. Mặt biển nhuộm màu xanh biếc. Đàn hải âu sải cánh bay liệng trên bầu trời. Xa xa là những cánh buồm căng gió. Phía bến cảng, những chiếc tàu cá nối đuôi nhau vào bờ.</a:t>
            </a:r>
          </a:p>
        </p:txBody>
      </p:sp>
      <p:cxnSp>
        <p:nvCxnSpPr>
          <p:cNvPr id="47" name="Straight Connector 46"/>
          <p:cNvCxnSpPr/>
          <p:nvPr/>
        </p:nvCxnSpPr>
        <p:spPr>
          <a:xfrm>
            <a:off x="5699919" y="1143000"/>
            <a:ext cx="60113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33671"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Buổi sáng, mặt trời xuất hiện như thế nào?</a:t>
            </a:r>
            <a:endParaRPr lang="en-US" sz="4400">
              <a:latin typeface="Arial-Rounded" pitchFamily="34" charset="0"/>
              <a:ea typeface="Arial-Rounded" pitchFamily="34" charset="0"/>
              <a:cs typeface="Arial-Rounded" pitchFamily="34" charset="0"/>
            </a:endParaRPr>
          </a:p>
        </p:txBody>
      </p:sp>
      <p:cxnSp>
        <p:nvCxnSpPr>
          <p:cNvPr id="13" name="Straight Connector 12"/>
          <p:cNvCxnSpPr/>
          <p:nvPr/>
        </p:nvCxnSpPr>
        <p:spPr>
          <a:xfrm>
            <a:off x="250712" y="1828800"/>
            <a:ext cx="23250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433671"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Mặt biển buổi sáng có màu gì?</a:t>
            </a:r>
            <a:endParaRPr lang="en-US" sz="4400">
              <a:latin typeface="Arial-Rounded" pitchFamily="34" charset="0"/>
              <a:ea typeface="Arial-Rounded" pitchFamily="34" charset="0"/>
              <a:cs typeface="Arial-Rounded" pitchFamily="34" charset="0"/>
            </a:endParaRPr>
          </a:p>
        </p:txBody>
      </p:sp>
      <p:cxnSp>
        <p:nvCxnSpPr>
          <p:cNvPr id="15" name="Straight Connector 14"/>
          <p:cNvCxnSpPr/>
          <p:nvPr/>
        </p:nvCxnSpPr>
        <p:spPr>
          <a:xfrm>
            <a:off x="8705595" y="1828800"/>
            <a:ext cx="31886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40521" y="2590800"/>
            <a:ext cx="101599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433671"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Loài chim nào xuất hiện trên biển?</a:t>
            </a:r>
            <a:endParaRPr lang="en-US" sz="4400">
              <a:latin typeface="Arial-Rounded" pitchFamily="34" charset="0"/>
              <a:ea typeface="Arial-Rounded" pitchFamily="34" charset="0"/>
              <a:cs typeface="Arial-Rounded" pitchFamily="34" charset="0"/>
            </a:endParaRPr>
          </a:p>
        </p:txBody>
      </p:sp>
      <p:cxnSp>
        <p:nvCxnSpPr>
          <p:cNvPr id="19" name="Straight Connector 18"/>
          <p:cNvCxnSpPr/>
          <p:nvPr/>
        </p:nvCxnSpPr>
        <p:spPr>
          <a:xfrm>
            <a:off x="1813719" y="2590800"/>
            <a:ext cx="31886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433671"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Trên biển còn có những gì?</a:t>
            </a:r>
            <a:endParaRPr lang="en-US" sz="4400">
              <a:latin typeface="Arial-Rounded" pitchFamily="34" charset="0"/>
              <a:ea typeface="Arial-Rounded" pitchFamily="34" charset="0"/>
              <a:cs typeface="Arial-Rounded" pitchFamily="34" charset="0"/>
            </a:endParaRPr>
          </a:p>
        </p:txBody>
      </p:sp>
      <p:cxnSp>
        <p:nvCxnSpPr>
          <p:cNvPr id="21" name="Straight Connector 20"/>
          <p:cNvCxnSpPr/>
          <p:nvPr/>
        </p:nvCxnSpPr>
        <p:spPr>
          <a:xfrm>
            <a:off x="6072471" y="3352800"/>
            <a:ext cx="58217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8214519" y="4114800"/>
            <a:ext cx="34967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37234" y="4800600"/>
            <a:ext cx="17943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9"/>
                                        </p:tgtEl>
                                      </p:cBhvr>
                                    </p:animEffect>
                                    <p:set>
                                      <p:cBhvr>
                                        <p:cTn id="59" dur="1" fill="hold">
                                          <p:stCondLst>
                                            <p:cond delay="499"/>
                                          </p:stCondLst>
                                        </p:cTn>
                                        <p:tgtEl>
                                          <p:spTgt spid="1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par>
                                <p:cTn id="70" presetID="10" presetClass="entr" presetSubtype="0" fill="hold"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par>
                                <p:cTn id="73" presetID="10" presetClass="entr" presetSubtype="0" fill="hold"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nodeType="clickEffect">
                                  <p:stCondLst>
                                    <p:cond delay="0"/>
                                  </p:stCondLst>
                                  <p:childTnLst>
                                    <p:animEffect transition="out" filter="fade">
                                      <p:cBhvr>
                                        <p:cTn id="79" dur="500"/>
                                        <p:tgtEl>
                                          <p:spTgt spid="21"/>
                                        </p:tgtEl>
                                      </p:cBhvr>
                                    </p:animEffect>
                                    <p:set>
                                      <p:cBhvr>
                                        <p:cTn id="80" dur="1" fill="hold">
                                          <p:stCondLst>
                                            <p:cond delay="499"/>
                                          </p:stCondLst>
                                        </p:cTn>
                                        <p:tgtEl>
                                          <p:spTgt spid="21"/>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6"/>
                                        </p:tgtEl>
                                      </p:cBhvr>
                                    </p:animEffect>
                                    <p:set>
                                      <p:cBhvr>
                                        <p:cTn id="83" dur="1" fill="hold">
                                          <p:stCondLst>
                                            <p:cond delay="499"/>
                                          </p:stCondLst>
                                        </p:cTn>
                                        <p:tgtEl>
                                          <p:spTgt spid="26"/>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0"/>
                                        </p:tgtEl>
                                      </p:cBhvr>
                                    </p:animEffect>
                                    <p:set>
                                      <p:cBhvr>
                                        <p:cTn id="86"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8"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087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smtClean="0">
                <a:latin typeface="Arial-Rounded" pitchFamily="34" charset="0"/>
                <a:ea typeface="Arial-Rounded" pitchFamily="34" charset="0"/>
                <a:cs typeface="Arial-Rounded" pitchFamily="34" charset="0"/>
              </a:rPr>
              <a:t>	</a:t>
            </a:r>
            <a:r>
              <a:rPr lang="en-US" sz="3600">
                <a:solidFill>
                  <a:srgbClr val="0070C0"/>
                </a:solidFill>
                <a:latin typeface="Arial-Rounded" pitchFamily="34" charset="0"/>
                <a:ea typeface="Arial-Rounded" pitchFamily="34" charset="0"/>
                <a:cs typeface="Arial-Rounded" pitchFamily="34" charset="0"/>
              </a:rPr>
              <a:t> Buổi sớm mai, ông mặt trời nhô lên từ biển. Mặt biển nhuộm màu xanh biếc. Đàn hải âu sải cánh bay liệng trên bầu trời. Xa xa là những cánh buồm căng gió. Phía bến cảng, những chiếc tàu cá nối đuôi nhau vào bờ.</a:t>
            </a:r>
          </a:p>
        </p:txBody>
      </p:sp>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2314"/>
          <a:stretch/>
        </p:blipFill>
        <p:spPr bwMode="auto">
          <a:xfrm>
            <a:off x="1616302" y="2558647"/>
            <a:ext cx="8935584" cy="2241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3437" y="0"/>
            <a:ext cx="3275661" cy="288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2650693" y="943705"/>
            <a:ext cx="692727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Đi lại trên biển</a:t>
            </a:r>
            <a:endParaRPr lang="en-US" sz="6000">
              <a:solidFill>
                <a:srgbClr val="0070C0"/>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7436"/>
          <a:stretch/>
        </p:blipFill>
        <p:spPr>
          <a:xfrm>
            <a:off x="2400550" y="1880382"/>
            <a:ext cx="7427558" cy="4572000"/>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087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smtClean="0">
                <a:latin typeface="Arial-Rounded" pitchFamily="34" charset="0"/>
                <a:ea typeface="Arial-Rounded" pitchFamily="34" charset="0"/>
                <a:cs typeface="Arial-Rounded" pitchFamily="34" charset="0"/>
              </a:rPr>
              <a:t>	</a:t>
            </a:r>
            <a:r>
              <a:rPr lang="en-US" sz="3600">
                <a:solidFill>
                  <a:srgbClr val="0070C0"/>
                </a:solidFill>
                <a:latin typeface="Arial-Rounded" pitchFamily="34" charset="0"/>
                <a:ea typeface="Arial-Rounded" pitchFamily="34" charset="0"/>
                <a:cs typeface="Arial-Rounded" pitchFamily="34" charset="0"/>
              </a:rPr>
              <a:t> Buổi sớm mai, ông mặt trời nhô lên từ biển. Mặt biển nhuộm màu xanh biếc. Đàn hải âu sải cánh bay liệng trên bầu trời. Xa xa là những cánh buồm căng gió. Phía bến cảng, những chiếc tàu cá nối đuôi nhau vào bờ.</a:t>
            </a:r>
          </a:p>
        </p:txBody>
      </p:sp>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2314"/>
          <a:stretch/>
        </p:blipFill>
        <p:spPr bwMode="auto">
          <a:xfrm>
            <a:off x="1616302" y="2558647"/>
            <a:ext cx="8935584" cy="2241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3437" y="0"/>
            <a:ext cx="3275661" cy="288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8208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smtClean="0">
                <a:latin typeface="Bandit" pitchFamily="18" charset="0"/>
                <a:ea typeface="Bandit" pitchFamily="18" charset="0"/>
                <a:cs typeface="Bandit" pitchFamily="18" charset="0"/>
              </a:rPr>
              <a:t>Dặn dò</a:t>
            </a:r>
            <a:endParaRPr lang="en-US" sz="96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2187343" y="1676400"/>
            <a:ext cx="7825344" cy="29517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smtClean="0">
                <a:solidFill>
                  <a:schemeClr val="bg1"/>
                </a:solidFill>
                <a:latin typeface="Arial-Rounded" pitchFamily="34" charset="0"/>
                <a:ea typeface="Arial-Rounded" pitchFamily="34" charset="0"/>
                <a:cs typeface="Arial-Rounded" pitchFamily="34" charset="0"/>
              </a:rPr>
              <a:t>khu rừng</a:t>
            </a:r>
            <a:endParaRPr lang="en-US" sz="115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458362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p:cNvSpPr/>
          <p:nvPr/>
        </p:nvSpPr>
        <p:spPr>
          <a:xfrm>
            <a:off x="2187343" y="1405178"/>
            <a:ext cx="7825344" cy="392882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smtClean="0">
                <a:solidFill>
                  <a:schemeClr val="bg1"/>
                </a:solidFill>
                <a:latin typeface="Arial-Rounded" pitchFamily="34" charset="0"/>
                <a:ea typeface="Arial-Rounded" pitchFamily="34" charset="0"/>
                <a:cs typeface="Arial-Rounded" pitchFamily="34" charset="0"/>
              </a:rPr>
              <a:t>khiêm tốn</a:t>
            </a:r>
            <a:endParaRPr lang="en-US" sz="115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457772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9074" y="490401"/>
            <a:ext cx="5847382" cy="5847382"/>
          </a:xfrm>
          <a:prstGeom prst="rect">
            <a:avLst/>
          </a:prstGeom>
        </p:spPr>
      </p:pic>
    </p:spTree>
    <p:extLst>
      <p:ext uri="{BB962C8B-B14F-4D97-AF65-F5344CB8AC3E}">
        <p14:creationId xmlns:p14="http://schemas.microsoft.com/office/powerpoint/2010/main" val="400302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4919" y="1676400"/>
            <a:ext cx="4012856" cy="2950466"/>
          </a:xfrm>
          <a:prstGeom prst="rect">
            <a:avLst/>
          </a:prstGeom>
        </p:spPr>
      </p:pic>
    </p:spTree>
    <p:extLst>
      <p:ext uri="{BB962C8B-B14F-4D97-AF65-F5344CB8AC3E}">
        <p14:creationId xmlns:p14="http://schemas.microsoft.com/office/powerpoint/2010/main" val="370241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Sea Eagle II - Siêu thuyền buồm thân nhôm lớn nhất thế giới | Robb Report  Viet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7519" y="609600"/>
            <a:ext cx="8602583" cy="483895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H="1">
            <a:off x="7147719" y="1219200"/>
            <a:ext cx="2209800" cy="1524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118519" y="5562387"/>
            <a:ext cx="7825344" cy="10345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chemeClr val="bg1"/>
                </a:solidFill>
                <a:latin typeface="Arial-Rounded" pitchFamily="34" charset="0"/>
                <a:ea typeface="Arial-Rounded" pitchFamily="34" charset="0"/>
                <a:cs typeface="Arial-Rounded" pitchFamily="34" charset="0"/>
              </a:rPr>
              <a:t>Đố bạn đây là cái gì?</a:t>
            </a:r>
            <a:endParaRPr lang="en-US" sz="54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4594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59" t="1739" b="71178"/>
          <a:stretch/>
        </p:blipFill>
        <p:spPr>
          <a:xfrm>
            <a:off x="0" y="-16933"/>
            <a:ext cx="12194594" cy="4817533"/>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0070C0"/>
                </a:solidFill>
                <a:latin typeface=".VnCooper" pitchFamily="34" charset="0"/>
                <a:ea typeface="Arial-Rounded" pitchFamily="34" charset="0"/>
                <a:cs typeface="Arial-Rounded" pitchFamily="34" charset="0"/>
              </a:rPr>
              <a:t>66</a:t>
            </a:r>
            <a:endParaRPr lang="en-US" sz="5300" b="1">
              <a:solidFill>
                <a:srgbClr val="0070C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uôi  uôm</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17" name="Group 16"/>
          <p:cNvGrpSpPr/>
          <p:nvPr/>
        </p:nvGrpSpPr>
        <p:grpSpPr>
          <a:xfrm>
            <a:off x="1230950" y="4950080"/>
            <a:ext cx="11174569" cy="1511075"/>
            <a:chOff x="502855" y="5396315"/>
            <a:chExt cx="10340246" cy="1511075"/>
          </a:xfrm>
        </p:grpSpPr>
        <p:sp>
          <p:nvSpPr>
            <p:cNvPr id="18"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000" b="1" smtClean="0">
                  <a:solidFill>
                    <a:srgbClr val="0070C0"/>
                  </a:solidFill>
                  <a:latin typeface="Arial-Rounded" pitchFamily="34" charset="0"/>
                  <a:ea typeface="Arial-Rounded" pitchFamily="34" charset="0"/>
                  <a:cs typeface="Arial-Rounded" pitchFamily="34" charset="0"/>
                </a:rPr>
                <a:t>	Thuyền b</a:t>
              </a:r>
              <a:r>
                <a:rPr lang="en-US" sz="4000" b="1" smtClean="0">
                  <a:solidFill>
                    <a:srgbClr val="FF0000"/>
                  </a:solidFill>
                  <a:latin typeface="Arial-Rounded" pitchFamily="34" charset="0"/>
                  <a:ea typeface="Arial-Rounded" pitchFamily="34" charset="0"/>
                  <a:cs typeface="Arial-Rounded" pitchFamily="34" charset="0"/>
                </a:rPr>
                <a:t>uôm</a:t>
              </a:r>
              <a:r>
                <a:rPr lang="en-US" sz="4000" b="1" smtClean="0">
                  <a:solidFill>
                    <a:srgbClr val="0070C0"/>
                  </a:solidFill>
                  <a:latin typeface="Arial-Rounded" pitchFamily="34" charset="0"/>
                  <a:ea typeface="Arial-Rounded" pitchFamily="34" charset="0"/>
                  <a:cs typeface="Arial-Rounded" pitchFamily="34" charset="0"/>
                </a:rPr>
                <a:t> x</a:t>
              </a:r>
              <a:r>
                <a:rPr lang="en-US" sz="4000" b="1" smtClean="0">
                  <a:solidFill>
                    <a:srgbClr val="FF0000"/>
                  </a:solidFill>
                  <a:latin typeface="Arial-Rounded" pitchFamily="34" charset="0"/>
                  <a:ea typeface="Arial-Rounded" pitchFamily="34" charset="0"/>
                  <a:cs typeface="Arial-Rounded" pitchFamily="34" charset="0"/>
                </a:rPr>
                <a:t>uôi </a:t>
              </a:r>
              <a:r>
                <a:rPr lang="en-US" sz="4000" b="1" smtClean="0">
                  <a:solidFill>
                    <a:srgbClr val="0070C0"/>
                  </a:solidFill>
                  <a:latin typeface="Arial-Rounded" pitchFamily="34" charset="0"/>
                  <a:ea typeface="Arial-Rounded" pitchFamily="34" charset="0"/>
                  <a:cs typeface="Arial-Rounded" pitchFamily="34" charset="0"/>
                </a:rPr>
                <a:t>theo chiều gió.</a:t>
              </a:r>
              <a:endParaRPr lang="en-US" sz="4000" b="1">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2804881" y="5396315"/>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4231</TotalTime>
  <Words>507</Words>
  <Application>Microsoft Office PowerPoint</Application>
  <PresentationFormat>Custom</PresentationFormat>
  <Paragraphs>156</Paragraphs>
  <Slides>37</Slides>
  <Notes>20</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520</cp:revision>
  <dcterms:created xsi:type="dcterms:W3CDTF">2021-05-08T14:00:55Z</dcterms:created>
  <dcterms:modified xsi:type="dcterms:W3CDTF">2022-12-12T02:44:41Z</dcterms:modified>
</cp:coreProperties>
</file>