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9" r:id="rId3"/>
    <p:sldId id="260" r:id="rId4"/>
    <p:sldId id="380" r:id="rId5"/>
    <p:sldId id="336" r:id="rId6"/>
    <p:sldId id="388" r:id="rId7"/>
    <p:sldId id="263" r:id="rId8"/>
    <p:sldId id="282" r:id="rId9"/>
    <p:sldId id="283" r:id="rId10"/>
    <p:sldId id="284" r:id="rId11"/>
    <p:sldId id="264" r:id="rId12"/>
    <p:sldId id="372" r:id="rId13"/>
    <p:sldId id="357" r:id="rId14"/>
    <p:sldId id="350" r:id="rId15"/>
    <p:sldId id="355" r:id="rId16"/>
    <p:sldId id="267" r:id="rId17"/>
    <p:sldId id="381" r:id="rId18"/>
    <p:sldId id="382" r:id="rId19"/>
    <p:sldId id="383" r:id="rId20"/>
    <p:sldId id="314" r:id="rId21"/>
    <p:sldId id="272" r:id="rId22"/>
    <p:sldId id="338" r:id="rId23"/>
    <p:sldId id="386" r:id="rId24"/>
    <p:sldId id="326" r:id="rId25"/>
    <p:sldId id="274" r:id="rId26"/>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9" autoAdjust="0"/>
    <p:restoredTop sz="91993" autoAdjust="0"/>
  </p:normalViewPr>
  <p:slideViewPr>
    <p:cSldViewPr>
      <p:cViewPr varScale="1">
        <p:scale>
          <a:sx n="68" d="100"/>
          <a:sy n="68" d="100"/>
        </p:scale>
        <p:origin x="738" y="54"/>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12/23/2021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có</a:t>
            </a:r>
            <a:r>
              <a:rPr lang="en-US" baseline="0" smtClean="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Cuốc:</a:t>
            </a:r>
            <a:r>
              <a:rPr lang="en-US" baseline="0" smtClean="0"/>
              <a:t> danh từ và động từ</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Bướu:</a:t>
            </a:r>
            <a:r>
              <a:rPr lang="en-US" baseline="0" smtClean="0"/>
              <a:t> u nổi trên cơ thể</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6</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7</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Hay còn</a:t>
            </a:r>
            <a:r>
              <a:rPr lang="en-US" baseline="0" smtClean="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12/23/2021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12/23/2021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12/23/2021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5.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ốc bươu</a:t>
            </a:r>
            <a:endParaRPr lang="en-US" sz="9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5338713"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ươu</a:t>
            </a:r>
            <a:endParaRPr lang="en-US" sz="9600">
              <a:solidFill>
                <a:srgbClr val="FF0000"/>
              </a:solidFill>
              <a:latin typeface="Arial-Rounded" pitchFamily="34" charset="0"/>
              <a:ea typeface="Arial-Rounded" pitchFamily="34" charset="0"/>
              <a:cs typeface="Arial-Rounded" pitchFamily="34" charset="0"/>
            </a:endParaRPr>
          </a:p>
        </p:txBody>
      </p:sp>
      <p:pic>
        <p:nvPicPr>
          <p:cNvPr id="3074" name="Picture 2" descr="Ốc bươu – Wikipedia tiếng Việ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301" y="152400"/>
            <a:ext cx="3661430" cy="478118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ần Bán] Sỉ Lẻ Ốc Bươu Đen, Ốc Nhồi cho nhà hàng, Quán Nhậu | 5giay"/>
          <p:cNvPicPr>
            <a:picLocks noChangeAspect="1" noChangeArrowheads="1"/>
          </p:cNvPicPr>
          <p:nvPr/>
        </p:nvPicPr>
        <p:blipFill rotWithShape="1">
          <a:blip r:embed="rId4">
            <a:extLst>
              <a:ext uri="{28A0092B-C50C-407E-A947-70E740481C1C}">
                <a14:useLocalDpi xmlns:a14="http://schemas.microsoft.com/office/drawing/2010/main" val="0"/>
              </a:ext>
            </a:extLst>
          </a:blip>
          <a:srcRect t="23526"/>
          <a:stretch/>
        </p:blipFill>
        <p:spPr bwMode="auto">
          <a:xfrm>
            <a:off x="5950295" y="223798"/>
            <a:ext cx="4550126" cy="4638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7370379" y="48006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smtClean="0">
                <a:solidFill>
                  <a:srgbClr val="0070C0"/>
                </a:solidFill>
                <a:latin typeface="Arial-Rounded" pitchFamily="34" charset="0"/>
                <a:ea typeface="Arial-Rounded" pitchFamily="34" charset="0"/>
                <a:cs typeface="Arial-Rounded" pitchFamily="34" charset="0"/>
              </a:rPr>
              <a:t>quả</a:t>
            </a:r>
            <a:r>
              <a:rPr lang="en-US" sz="5400" dirty="0" smtClean="0">
                <a:solidFill>
                  <a:srgbClr val="0070C0"/>
                </a:solidFill>
                <a:latin typeface="Arial-Rounded" pitchFamily="34" charset="0"/>
                <a:ea typeface="Arial-Rounded" pitchFamily="34" charset="0"/>
                <a:cs typeface="Arial-Rounded" pitchFamily="34" charset="0"/>
              </a:rPr>
              <a:t> </a:t>
            </a:r>
            <a:r>
              <a:rPr lang="en-US" sz="5400" dirty="0" err="1" smtClean="0">
                <a:solidFill>
                  <a:srgbClr val="0070C0"/>
                </a:solidFill>
                <a:latin typeface="Arial-Rounded" pitchFamily="34" charset="0"/>
                <a:ea typeface="Arial-Rounded" pitchFamily="34" charset="0"/>
                <a:cs typeface="Arial-Rounded" pitchFamily="34" charset="0"/>
              </a:rPr>
              <a:t>bưởi</a:t>
            </a:r>
            <a:endParaRPr lang="en-US" sz="5400" dirty="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46425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tươi cười</a:t>
            </a:r>
            <a:endParaRPr lang="en-US" sz="54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3261518" y="4750510"/>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smtClean="0">
                <a:solidFill>
                  <a:srgbClr val="0070C0"/>
                </a:solidFill>
                <a:latin typeface="Arial-Rounded" pitchFamily="34" charset="0"/>
                <a:ea typeface="Arial-Rounded" pitchFamily="34" charset="0"/>
                <a:cs typeface="Arial-Rounded" pitchFamily="34" charset="0"/>
              </a:rPr>
              <a:t>ốc</a:t>
            </a:r>
            <a:r>
              <a:rPr lang="en-US" sz="5400" dirty="0" smtClean="0">
                <a:solidFill>
                  <a:srgbClr val="0070C0"/>
                </a:solidFill>
                <a:latin typeface="Arial-Rounded" pitchFamily="34" charset="0"/>
                <a:ea typeface="Arial-Rounded" pitchFamily="34" charset="0"/>
                <a:cs typeface="Arial-Rounded" pitchFamily="34" charset="0"/>
              </a:rPr>
              <a:t> </a:t>
            </a:r>
            <a:r>
              <a:rPr lang="en-US" sz="5400" dirty="0" err="1" smtClean="0">
                <a:solidFill>
                  <a:srgbClr val="0070C0"/>
                </a:solidFill>
                <a:latin typeface="Arial-Rounded" pitchFamily="34" charset="0"/>
                <a:ea typeface="Arial-Rounded" pitchFamily="34" charset="0"/>
                <a:cs typeface="Arial-Rounded" pitchFamily="34" charset="0"/>
              </a:rPr>
              <a:t>bươu</a:t>
            </a:r>
            <a:endParaRPr lang="en-US" sz="5400" dirty="0">
              <a:solidFill>
                <a:srgbClr val="0070C0"/>
              </a:solidFill>
              <a:latin typeface="Arial-Rounded" pitchFamily="34" charset="0"/>
              <a:ea typeface="Arial-Rounded" pitchFamily="34" charset="0"/>
              <a:cs typeface="Arial-Rounded" pitchFamily="34" charset="0"/>
            </a:endParaRPr>
          </a:p>
        </p:txBody>
      </p:sp>
      <p:pic>
        <p:nvPicPr>
          <p:cNvPr id="9" name="Picture 2" descr="File:Smiling little boy of Laos.jpg - Wikimedia Comm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445" y="1033489"/>
            <a:ext cx="2321674" cy="34821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ần Bán] Sỉ Lẻ Ốc Bươu Đen, Ốc Nhồi cho nhà hàng, Quán Nhậu | 5giay"/>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26"/>
          <a:stretch/>
        </p:blipFill>
        <p:spPr bwMode="auto">
          <a:xfrm>
            <a:off x="4295430" y="1033489"/>
            <a:ext cx="3418577" cy="34848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ÌNH ẢNH MẦM NON: HÌNH ẢNH QUẢ BƯỞI ĐẸP"/>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920" r="5025"/>
          <a:stretch/>
        </p:blipFill>
        <p:spPr bwMode="auto">
          <a:xfrm>
            <a:off x="8245366" y="1033489"/>
            <a:ext cx="3736427" cy="3500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2615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quả bưởi</a:t>
            </a:r>
            <a:endParaRPr lang="en-US" sz="54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464259" y="58967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tươi cười</a:t>
            </a:r>
            <a:endParaRPr lang="en-US" sz="54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7300119"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ốc bươu</a:t>
            </a:r>
            <a:endParaRPr lang="en-US" sz="54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635110" y="48960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bướu</a:t>
            </a:r>
            <a:endParaRPr lang="en-US" sz="54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3588171" y="4896074"/>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hươu</a:t>
            </a:r>
            <a:endParaRPr lang="en-US" sz="54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6133189" y="489607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khướu</a:t>
            </a:r>
            <a:endParaRPr lang="en-US" sz="54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8962313" y="489607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rượu</a:t>
            </a:r>
            <a:endParaRPr lang="en-US" sz="54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673766" y="39624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bưởi</a:t>
            </a:r>
            <a:endParaRPr lang="en-US" sz="54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3579498" y="396240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cười</a:t>
            </a:r>
            <a:endParaRPr lang="en-US" sz="54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6292724" y="3962400"/>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lưới</a:t>
            </a:r>
            <a:endParaRPr lang="en-US" sz="54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8979566" y="3962400"/>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smtClean="0">
                <a:solidFill>
                  <a:srgbClr val="0070C0"/>
                </a:solidFill>
                <a:latin typeface="Arial-Rounded" pitchFamily="34" charset="0"/>
                <a:ea typeface="Arial-Rounded" pitchFamily="34" charset="0"/>
                <a:cs typeface="Arial-Rounded" pitchFamily="34" charset="0"/>
              </a:rPr>
              <a:t>mười</a:t>
            </a:r>
            <a:endParaRPr lang="en-US" sz="5400">
              <a:solidFill>
                <a:srgbClr val="0070C0"/>
              </a:solidFill>
              <a:latin typeface="Arial-Rounded" pitchFamily="34" charset="0"/>
              <a:ea typeface="Arial-Rounded" pitchFamily="34" charset="0"/>
              <a:cs typeface="Arial-Rounded" pitchFamily="34" charset="0"/>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545" y="-152400"/>
            <a:ext cx="4676625" cy="429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18319" y="1628776"/>
            <a:ext cx="8051865"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Ŕ</a:t>
            </a:r>
            <a:r>
              <a:rPr lang="el-GR" sz="28600">
                <a:solidFill>
                  <a:srgbClr val="FF0000"/>
                </a:solidFill>
                <a:latin typeface="HP001 4 hàng"/>
              </a:rPr>
              <a:t>Π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Ŕ</a:t>
            </a:r>
            <a:r>
              <a:rPr lang="el-GR" sz="14000">
                <a:solidFill>
                  <a:srgbClr val="FF0000"/>
                </a:solidFill>
                <a:latin typeface="HP001 4 hàng"/>
              </a:rPr>
              <a:t>Π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ƯƠI.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28600"/>
            <a:ext cx="12040393" cy="4528026"/>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139949" y="1628776"/>
            <a:ext cx="955390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Ŕ</a:t>
            </a:r>
            <a:r>
              <a:rPr lang="el-GR" sz="28600">
                <a:solidFill>
                  <a:srgbClr val="FF0000"/>
                </a:solidFill>
                <a:latin typeface="HP001 4 hàng"/>
              </a:rPr>
              <a:t>Ϋ </a:t>
            </a:r>
            <a:endParaRPr lang="en-US" sz="28600">
              <a:solidFill>
                <a:srgbClr val="FF0000"/>
              </a:solidFill>
              <a:latin typeface="HP001 4 hàng" pitchFamily="34" charset="0"/>
            </a:endParaRPr>
          </a:p>
        </p:txBody>
      </p:sp>
      <p:sp>
        <p:nvSpPr>
          <p:cNvPr id="8" name="TextBox 7"/>
          <p:cNvSpPr txBox="1"/>
          <p:nvPr/>
        </p:nvSpPr>
        <p:spPr>
          <a:xfrm>
            <a:off x="8180897"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Ŕ</a:t>
            </a:r>
            <a:r>
              <a:rPr lang="el-GR" sz="14000">
                <a:solidFill>
                  <a:srgbClr val="FF0000"/>
                </a:solidFill>
                <a:latin typeface="HP001 4 hàng"/>
              </a:rPr>
              <a:t>Ϋ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ƯƠU.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3653"/>
            <a:ext cx="12040393" cy="4508818"/>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cưƟ </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cưƟ </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λΰΫ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el-GR" sz="4200" smtClean="0">
                <a:solidFill>
                  <a:srgbClr val="FF0000"/>
                </a:solidFill>
                <a:latin typeface="HP001 4 hàng"/>
              </a:rPr>
              <a:t>λΰΫ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78474"/>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Ŕ</a:t>
            </a:r>
            <a:r>
              <a:rPr lang="el-GR" sz="8400">
                <a:solidFill>
                  <a:srgbClr val="FF0000"/>
                </a:solidFill>
                <a:latin typeface="HP001 4 hàng"/>
              </a:rPr>
              <a:t>Π</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Ŕ</a:t>
            </a:r>
            <a:r>
              <a:rPr lang="el-GR" sz="4200">
                <a:solidFill>
                  <a:srgbClr val="FF0000"/>
                </a:solidFill>
                <a:latin typeface="HP001 4 hàng"/>
              </a:rPr>
              <a:t>Π</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10193" y="3430448"/>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Ŕ</a:t>
            </a:r>
            <a:r>
              <a:rPr lang="el-GR" sz="8400">
                <a:solidFill>
                  <a:srgbClr val="FF0000"/>
                </a:solidFill>
                <a:latin typeface="HP001 4 hàng"/>
              </a:rPr>
              <a:t>Ϋ</a:t>
            </a:r>
            <a:endParaRPr lang="en-US" sz="8400">
              <a:solidFill>
                <a:srgbClr val="FF0000"/>
              </a:solidFill>
              <a:latin typeface="HP001 4 hàng" pitchFamily="34" charset="0"/>
            </a:endParaRPr>
          </a:p>
        </p:txBody>
      </p:sp>
      <p:sp>
        <p:nvSpPr>
          <p:cNvPr id="14" name="TextBox 13"/>
          <p:cNvSpPr txBox="1"/>
          <p:nvPr/>
        </p:nvSpPr>
        <p:spPr>
          <a:xfrm>
            <a:off x="3069973" y="3817016"/>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Ŕ</a:t>
            </a:r>
            <a:r>
              <a:rPr lang="el-GR" sz="4200">
                <a:solidFill>
                  <a:srgbClr val="FF0000"/>
                </a:solidFill>
                <a:latin typeface="HP001 4 hàng"/>
              </a:rPr>
              <a:t>Ϋ</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vi-VN" sz="8400">
                <a:solidFill>
                  <a:srgbClr val="FF0000"/>
                </a:solidFill>
                <a:latin typeface="HP001 4 hàng" pitchFamily="34" charset="0"/>
              </a:rPr>
              <a:t>Ǉư</a:t>
            </a:r>
            <a:r>
              <a:rPr lang="el-GR" sz="8400">
                <a:solidFill>
                  <a:srgbClr val="FF0000"/>
                </a:solidFill>
                <a:latin typeface="HP001 4 hàng" pitchFamily="34" charset="0"/>
              </a:rPr>
              <a:t>Π </a:t>
            </a:r>
            <a:r>
              <a:rPr lang="vi-VN" sz="8400">
                <a:solidFill>
                  <a:srgbClr val="FF0000"/>
                </a:solidFill>
                <a:latin typeface="HP001 4 hàng" pitchFamily="34" charset="0"/>
              </a:rPr>
              <a:t>cưƟ</a:t>
            </a:r>
            <a:endParaRPr lang="en-US" sz="8400">
              <a:solidFill>
                <a:srgbClr val="FF0000"/>
              </a:solidFill>
              <a:latin typeface="HP001 4 hàng" pitchFamily="34" charset="0"/>
            </a:endParaRP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pPr algn="just"/>
            <a:r>
              <a:rPr lang="vi-VN" sz="4200">
                <a:solidFill>
                  <a:srgbClr val="FF0000"/>
                </a:solidFill>
                <a:latin typeface="HP001 4 hàng" pitchFamily="34" charset="0"/>
              </a:rPr>
              <a:t>Ǉư</a:t>
            </a:r>
            <a:r>
              <a:rPr lang="el-GR" sz="4200">
                <a:solidFill>
                  <a:srgbClr val="FF0000"/>
                </a:solidFill>
                <a:latin typeface="HP001 4 hàng" pitchFamily="34" charset="0"/>
              </a:rPr>
              <a:t>Π </a:t>
            </a:r>
            <a:r>
              <a:rPr lang="vi-VN" sz="4200">
                <a:solidFill>
                  <a:srgbClr val="FF0000"/>
                </a:solidFill>
                <a:latin typeface="HP001 4 hàng" pitchFamily="34" charset="0"/>
              </a:rPr>
              <a:t>cưƟ</a:t>
            </a:r>
            <a:endParaRPr lang="en-US" sz="4200">
              <a:solidFill>
                <a:srgbClr val="FF0000"/>
              </a:solidFill>
              <a:latin typeface="HP001 4 hàng" pitchFamily="34" charset="0"/>
            </a:endParaRPr>
          </a:p>
        </p:txBody>
      </p:sp>
      <p:sp>
        <p:nvSpPr>
          <p:cNvPr id="13" name="TextBox 12"/>
          <p:cNvSpPr txBox="1"/>
          <p:nvPr/>
        </p:nvSpPr>
        <p:spPr>
          <a:xfrm>
            <a:off x="610193" y="2458944"/>
            <a:ext cx="5851726" cy="1415574"/>
          </a:xfrm>
          <a:prstGeom prst="rect">
            <a:avLst/>
          </a:prstGeom>
          <a:noFill/>
        </p:spPr>
        <p:txBody>
          <a:bodyPr wrap="square" lIns="121725" tIns="60862" rIns="121725" bIns="60862" rtlCol="0">
            <a:spAutoFit/>
          </a:bodyPr>
          <a:lstStyle/>
          <a:p>
            <a:r>
              <a:rPr lang="en-US" sz="8400">
                <a:solidFill>
                  <a:srgbClr val="FF0000"/>
                </a:solidFill>
                <a:latin typeface="HP001 4 hàng"/>
              </a:rPr>
              <a:t>Ǭ </a:t>
            </a:r>
            <a:r>
              <a:rPr lang="el-GR" sz="8400">
                <a:solidFill>
                  <a:srgbClr val="FF0000"/>
                </a:solidFill>
                <a:latin typeface="HP001 4 hàng"/>
              </a:rPr>
              <a:t>λΰΫ</a:t>
            </a:r>
            <a:endParaRPr lang="en-US" sz="8400">
              <a:solidFill>
                <a:srgbClr val="FF0000"/>
              </a:solidFill>
              <a:latin typeface="HP001 4 hàng" pitchFamily="34" charset="0"/>
            </a:endParaRPr>
          </a:p>
        </p:txBody>
      </p:sp>
      <p:sp>
        <p:nvSpPr>
          <p:cNvPr id="14" name="TextBox 13"/>
          <p:cNvSpPr txBox="1"/>
          <p:nvPr/>
        </p:nvSpPr>
        <p:spPr>
          <a:xfrm>
            <a:off x="7210171" y="2829746"/>
            <a:ext cx="3747548" cy="800021"/>
          </a:xfrm>
          <a:prstGeom prst="rect">
            <a:avLst/>
          </a:prstGeom>
          <a:noFill/>
        </p:spPr>
        <p:txBody>
          <a:bodyPr wrap="square" lIns="121725" tIns="60862" rIns="121725" bIns="60862" rtlCol="0">
            <a:spAutoFit/>
          </a:bodyPr>
          <a:lstStyle/>
          <a:p>
            <a:r>
              <a:rPr lang="en-US" sz="4400">
                <a:solidFill>
                  <a:srgbClr val="FF0000"/>
                </a:solidFill>
                <a:latin typeface="HP001 4 hàng"/>
              </a:rPr>
              <a:t>Ǭ </a:t>
            </a:r>
            <a:r>
              <a:rPr lang="el-GR" sz="4400">
                <a:solidFill>
                  <a:srgbClr val="FF0000"/>
                </a:solidFill>
                <a:latin typeface="HP001 4 hàng"/>
              </a:rPr>
              <a:t>λΰΫ</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him khướu đen biết nói chào khách, bắt chước tiếng mèo có 1 không 2 (Timaliidae can say Vietnames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80519" y="1294700"/>
            <a:ext cx="7587257" cy="4267900"/>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0070C0"/>
                </a:solidFill>
                <a:latin typeface=".VnCooper" pitchFamily="34" charset="0"/>
                <a:ea typeface="Arial-Rounded" pitchFamily="34" charset="0"/>
                <a:cs typeface="Arial-Rounded" pitchFamily="34" charset="0"/>
              </a:rPr>
              <a:t>69</a:t>
            </a:r>
            <a:endParaRPr lang="en-US" sz="5300" b="1">
              <a:solidFill>
                <a:srgbClr val="0070C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chemeClr val="bg1"/>
                </a:solidFill>
                <a:latin typeface="Arial-Rounded" pitchFamily="34" charset="0"/>
                <a:ea typeface="Arial-Rounded" pitchFamily="34" charset="0"/>
                <a:cs typeface="Arial-Rounded" pitchFamily="34" charset="0"/>
              </a:rPr>
              <a:t>ươi  ươu</a:t>
            </a:r>
            <a:endParaRPr lang="en-US" sz="88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17" name="Group 16"/>
          <p:cNvGrpSpPr/>
          <p:nvPr/>
        </p:nvGrpSpPr>
        <p:grpSpPr>
          <a:xfrm>
            <a:off x="746919" y="5382344"/>
            <a:ext cx="11899023" cy="1628056"/>
            <a:chOff x="502855" y="5406302"/>
            <a:chExt cx="11010610" cy="1628056"/>
          </a:xfrm>
        </p:grpSpPr>
        <p:sp>
          <p:nvSpPr>
            <p:cNvPr id="18" name="Title 1"/>
            <p:cNvSpPr txBox="1">
              <a:spLocks/>
            </p:cNvSpPr>
            <p:nvPr/>
          </p:nvSpPr>
          <p:spPr>
            <a:xfrm>
              <a:off x="502855" y="5406302"/>
              <a:ext cx="1034024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sz="5400" b="1" smtClean="0">
                  <a:solidFill>
                    <a:srgbClr val="0070C0"/>
                  </a:solidFill>
                  <a:latin typeface="Arial-Rounded" pitchFamily="34" charset="0"/>
                  <a:ea typeface="Arial-Rounded" pitchFamily="34" charset="0"/>
                  <a:cs typeface="Arial-Rounded" pitchFamily="34" charset="0"/>
                </a:rPr>
                <a:t>Chim kh</a:t>
              </a:r>
              <a:r>
                <a:rPr lang="en-US" sz="5400" b="1" smtClean="0">
                  <a:solidFill>
                    <a:srgbClr val="FF0000"/>
                  </a:solidFill>
                  <a:latin typeface="Arial-Rounded" pitchFamily="34" charset="0"/>
                  <a:ea typeface="Arial-Rounded" pitchFamily="34" charset="0"/>
                  <a:cs typeface="Arial-Rounded" pitchFamily="34" charset="0"/>
                </a:rPr>
                <a:t>ươu</a:t>
              </a:r>
              <a:r>
                <a:rPr lang="en-US" sz="5400" b="1" smtClean="0">
                  <a:solidFill>
                    <a:srgbClr val="0070C0"/>
                  </a:solidFill>
                  <a:latin typeface="Arial-Rounded" pitchFamily="34" charset="0"/>
                  <a:ea typeface="Arial-Rounded" pitchFamily="34" charset="0"/>
                  <a:cs typeface="Arial-Rounded" pitchFamily="34" charset="0"/>
                </a:rPr>
                <a:t> biết bắt chước tiếng ng</a:t>
              </a:r>
              <a:r>
                <a:rPr lang="en-US" sz="5400" b="1" smtClean="0">
                  <a:solidFill>
                    <a:srgbClr val="FF0000"/>
                  </a:solidFill>
                  <a:latin typeface="Arial-Rounded" pitchFamily="34" charset="0"/>
                  <a:ea typeface="Arial-Rounded" pitchFamily="34" charset="0"/>
                  <a:cs typeface="Arial-Rounded" pitchFamily="34" charset="0"/>
                </a:rPr>
                <a:t>ươi</a:t>
              </a:r>
              <a:endParaRPr lang="en-US" sz="5400" b="1">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9679729" y="5480946"/>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sp>
          <p:nvSpPr>
            <p:cNvPr id="15" name="Title 1"/>
            <p:cNvSpPr txBox="1">
              <a:spLocks/>
            </p:cNvSpPr>
            <p:nvPr/>
          </p:nvSpPr>
          <p:spPr>
            <a:xfrm>
              <a:off x="2600450" y="5533270"/>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4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333"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80">
                                          <p:stCondLst>
                                            <p:cond delay="0"/>
                                          </p:stCondLst>
                                        </p:cTn>
                                        <p:tgtEl>
                                          <p:spTgt spid="28"/>
                                        </p:tgtEl>
                                      </p:cBhvr>
                                    </p:animEffect>
                                    <p:anim calcmode="lin" valueType="num">
                                      <p:cBhvr>
                                        <p:cTn id="17"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22" dur="26">
                                          <p:stCondLst>
                                            <p:cond delay="650"/>
                                          </p:stCondLst>
                                        </p:cTn>
                                        <p:tgtEl>
                                          <p:spTgt spid="28"/>
                                        </p:tgtEl>
                                      </p:cBhvr>
                                      <p:to x="100000" y="60000"/>
                                    </p:animScale>
                                    <p:animScale>
                                      <p:cBhvr>
                                        <p:cTn id="23" dur="166" decel="50000">
                                          <p:stCondLst>
                                            <p:cond delay="676"/>
                                          </p:stCondLst>
                                        </p:cTn>
                                        <p:tgtEl>
                                          <p:spTgt spid="28"/>
                                        </p:tgtEl>
                                      </p:cBhvr>
                                      <p:to x="100000" y="100000"/>
                                    </p:animScale>
                                    <p:animScale>
                                      <p:cBhvr>
                                        <p:cTn id="24" dur="26">
                                          <p:stCondLst>
                                            <p:cond delay="1312"/>
                                          </p:stCondLst>
                                        </p:cTn>
                                        <p:tgtEl>
                                          <p:spTgt spid="28"/>
                                        </p:tgtEl>
                                      </p:cBhvr>
                                      <p:to x="100000" y="80000"/>
                                    </p:animScale>
                                    <p:animScale>
                                      <p:cBhvr>
                                        <p:cTn id="25" dur="166" decel="50000">
                                          <p:stCondLst>
                                            <p:cond delay="1338"/>
                                          </p:stCondLst>
                                        </p:cTn>
                                        <p:tgtEl>
                                          <p:spTgt spid="28"/>
                                        </p:tgtEl>
                                      </p:cBhvr>
                                      <p:to x="100000" y="100000"/>
                                    </p:animScale>
                                    <p:animScale>
                                      <p:cBhvr>
                                        <p:cTn id="26" dur="26">
                                          <p:stCondLst>
                                            <p:cond delay="1642"/>
                                          </p:stCondLst>
                                        </p:cTn>
                                        <p:tgtEl>
                                          <p:spTgt spid="28"/>
                                        </p:tgtEl>
                                      </p:cBhvr>
                                      <p:to x="100000" y="90000"/>
                                    </p:animScale>
                                    <p:animScale>
                                      <p:cBhvr>
                                        <p:cTn id="27" dur="166" decel="50000">
                                          <p:stCondLst>
                                            <p:cond delay="1668"/>
                                          </p:stCondLst>
                                        </p:cTn>
                                        <p:tgtEl>
                                          <p:spTgt spid="28"/>
                                        </p:tgtEl>
                                      </p:cBhvr>
                                      <p:to x="100000" y="100000"/>
                                    </p:animScale>
                                    <p:animScale>
                                      <p:cBhvr>
                                        <p:cTn id="28" dur="26">
                                          <p:stCondLst>
                                            <p:cond delay="1808"/>
                                          </p:stCondLst>
                                        </p:cTn>
                                        <p:tgtEl>
                                          <p:spTgt spid="28"/>
                                        </p:tgtEl>
                                      </p:cBhvr>
                                      <p:to x="100000" y="95000"/>
                                    </p:animScale>
                                    <p:animScale>
                                      <p:cBhvr>
                                        <p:cTn id="29" dur="166" decel="50000">
                                          <p:stCondLst>
                                            <p:cond delay="1834"/>
                                          </p:stCondLst>
                                        </p:cTn>
                                        <p:tgtEl>
                                          <p:spTgt spid="28"/>
                                        </p:tgtEl>
                                      </p:cBhvr>
                                      <p:to x="100000" y="100000"/>
                                    </p:animScale>
                                  </p:childTnLst>
                                </p:cTn>
                              </p:par>
                              <p:par>
                                <p:cTn id="30" presetID="26"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down)">
                                      <p:cBhvr>
                                        <p:cTn id="32" dur="580">
                                          <p:stCondLst>
                                            <p:cond delay="0"/>
                                          </p:stCondLst>
                                        </p:cTn>
                                        <p:tgtEl>
                                          <p:spTgt spid="32"/>
                                        </p:tgtEl>
                                      </p:cBhvr>
                                    </p:animEffect>
                                    <p:anim calcmode="lin" valueType="num">
                                      <p:cBhvr>
                                        <p:cTn id="3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8" dur="26">
                                          <p:stCondLst>
                                            <p:cond delay="650"/>
                                          </p:stCondLst>
                                        </p:cTn>
                                        <p:tgtEl>
                                          <p:spTgt spid="32"/>
                                        </p:tgtEl>
                                      </p:cBhvr>
                                      <p:to x="100000" y="60000"/>
                                    </p:animScale>
                                    <p:animScale>
                                      <p:cBhvr>
                                        <p:cTn id="39" dur="166" decel="50000">
                                          <p:stCondLst>
                                            <p:cond delay="676"/>
                                          </p:stCondLst>
                                        </p:cTn>
                                        <p:tgtEl>
                                          <p:spTgt spid="32"/>
                                        </p:tgtEl>
                                      </p:cBhvr>
                                      <p:to x="100000" y="100000"/>
                                    </p:animScale>
                                    <p:animScale>
                                      <p:cBhvr>
                                        <p:cTn id="40" dur="26">
                                          <p:stCondLst>
                                            <p:cond delay="1312"/>
                                          </p:stCondLst>
                                        </p:cTn>
                                        <p:tgtEl>
                                          <p:spTgt spid="32"/>
                                        </p:tgtEl>
                                      </p:cBhvr>
                                      <p:to x="100000" y="80000"/>
                                    </p:animScale>
                                    <p:animScale>
                                      <p:cBhvr>
                                        <p:cTn id="41" dur="166" decel="50000">
                                          <p:stCondLst>
                                            <p:cond delay="1338"/>
                                          </p:stCondLst>
                                        </p:cTn>
                                        <p:tgtEl>
                                          <p:spTgt spid="32"/>
                                        </p:tgtEl>
                                      </p:cBhvr>
                                      <p:to x="100000" y="100000"/>
                                    </p:animScale>
                                    <p:animScale>
                                      <p:cBhvr>
                                        <p:cTn id="42" dur="26">
                                          <p:stCondLst>
                                            <p:cond delay="1642"/>
                                          </p:stCondLst>
                                        </p:cTn>
                                        <p:tgtEl>
                                          <p:spTgt spid="32"/>
                                        </p:tgtEl>
                                      </p:cBhvr>
                                      <p:to x="100000" y="90000"/>
                                    </p:animScale>
                                    <p:animScale>
                                      <p:cBhvr>
                                        <p:cTn id="43" dur="166" decel="50000">
                                          <p:stCondLst>
                                            <p:cond delay="1668"/>
                                          </p:stCondLst>
                                        </p:cTn>
                                        <p:tgtEl>
                                          <p:spTgt spid="32"/>
                                        </p:tgtEl>
                                      </p:cBhvr>
                                      <p:to x="100000" y="100000"/>
                                    </p:animScale>
                                    <p:animScale>
                                      <p:cBhvr>
                                        <p:cTn id="44" dur="26">
                                          <p:stCondLst>
                                            <p:cond delay="1808"/>
                                          </p:stCondLst>
                                        </p:cTn>
                                        <p:tgtEl>
                                          <p:spTgt spid="32"/>
                                        </p:tgtEl>
                                      </p:cBhvr>
                                      <p:to x="100000" y="95000"/>
                                    </p:animScale>
                                    <p:animScale>
                                      <p:cBhvr>
                                        <p:cTn id="45" dur="166" decel="50000">
                                          <p:stCondLst>
                                            <p:cond delay="1834"/>
                                          </p:stCondLst>
                                        </p:cTn>
                                        <p:tgtEl>
                                          <p:spTgt spid="32"/>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1" fill="hold" display="0">
                  <p:stCondLst>
                    <p:cond delay="indefinite"/>
                  </p:stCondLst>
                </p:cTn>
                <p:tgtEl>
                  <p:spTgt spid="6"/>
                </p:tgtEl>
              </p:cMediaNode>
            </p:video>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01563" y="1143000"/>
            <a:ext cx="8708289" cy="4724400"/>
            <a:chOff x="3249063" y="533400"/>
            <a:chExt cx="5322808" cy="2887717"/>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354" t="46983" r="31418" b="34052"/>
            <a:stretch/>
          </p:blipFill>
          <p:spPr bwMode="auto">
            <a:xfrm>
              <a:off x="3337719" y="533400"/>
              <a:ext cx="5234152" cy="138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911" t="29382" r="30860" b="50108"/>
            <a:stretch/>
          </p:blipFill>
          <p:spPr bwMode="auto">
            <a:xfrm>
              <a:off x="3249063" y="1920766"/>
              <a:ext cx="5234153" cy="1500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3727872"/>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mtClean="0">
                <a:solidFill>
                  <a:srgbClr val="0070C0"/>
                </a:solidFill>
                <a:latin typeface="Arial-Rounded" pitchFamily="34" charset="0"/>
                <a:ea typeface="Arial-Rounded" pitchFamily="34" charset="0"/>
                <a:cs typeface="Arial-Rounded" pitchFamily="34" charset="0"/>
              </a:rPr>
              <a:t>	Lạc đà là con vật đặc biệt. Nó có cái bướu to trên lưng. Bướu của lạc đà là nơi dự trữ chất béo. Nhờ thế, nó có thể sống qua nhiều ngày mà không cần ăn uống. Lạc đà giúp con người băng qua những vùng sa mạc khô cằn.</a:t>
            </a:r>
          </a:p>
        </p:txBody>
      </p:sp>
      <p:cxnSp>
        <p:nvCxnSpPr>
          <p:cNvPr id="11" name="Straight Connector 10"/>
          <p:cNvCxnSpPr/>
          <p:nvPr/>
        </p:nvCxnSpPr>
        <p:spPr>
          <a:xfrm flipH="1">
            <a:off x="2575719" y="3969586"/>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131061" y="3062063"/>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7631990" y="307600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7467385" y="3334538"/>
            <a:ext cx="117307"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1820198" y="3975516"/>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2796859" y="374621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9981856" y="3875479"/>
            <a:ext cx="11880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077528" y="5146017"/>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427084" y="4402879"/>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4</a:t>
            </a:r>
            <a:endParaRPr lang="en-US" sz="2000" b="1">
              <a:solidFill>
                <a:schemeClr val="tx1"/>
              </a:solidFill>
              <a:latin typeface="Arial" pitchFamily="34" charset="0"/>
              <a:ea typeface="Arial-Rounded" pitchFamily="34" charset="0"/>
              <a:cs typeface="Arial" pitchFamily="34" charset="0"/>
            </a:endParaRPr>
          </a:p>
        </p:txBody>
      </p:sp>
      <p:cxnSp>
        <p:nvCxnSpPr>
          <p:cNvPr id="24" name="Straight Connector 23"/>
          <p:cNvCxnSpPr/>
          <p:nvPr/>
        </p:nvCxnSpPr>
        <p:spPr>
          <a:xfrm flipH="1">
            <a:off x="8204061" y="5685503"/>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5237440" y="5016752"/>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5</a:t>
            </a:r>
            <a:endParaRPr lang="en-US" sz="2000" b="1">
              <a:solidFill>
                <a:schemeClr val="tx1"/>
              </a:solidFill>
              <a:latin typeface="Arial" pitchFamily="34" charset="0"/>
              <a:ea typeface="Arial-Rounded" pitchFamily="34" charset="0"/>
              <a:cs typeface="Arial" pitchFamily="34" charset="0"/>
            </a:endParaRPr>
          </a:p>
        </p:txBody>
      </p:sp>
      <p:cxnSp>
        <p:nvCxnSpPr>
          <p:cNvPr id="28" name="Straight Connector 27"/>
          <p:cNvCxnSpPr/>
          <p:nvPr/>
        </p:nvCxnSpPr>
        <p:spPr>
          <a:xfrm>
            <a:off x="2672667" y="4475611"/>
            <a:ext cx="11880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9109060" y="5729994"/>
            <a:ext cx="13069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7170" name="Picture 2" descr="Xem lữ đoàn lạc đà chuyển muối trên sa mạc nóng bỏng nhất thế giới - Tin  Mới Thế giớ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1119" y="139944"/>
            <a:ext cx="4314784" cy="287652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Lạc đà hai bướu – Wikipedia tiếng Việ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63632" y="139943"/>
            <a:ext cx="3619365" cy="2871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99319" y="2726975"/>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bướu</a:t>
            </a:r>
          </a:p>
        </p:txBody>
      </p:sp>
      <p:sp>
        <p:nvSpPr>
          <p:cNvPr id="6" name="Title 1"/>
          <p:cNvSpPr txBox="1">
            <a:spLocks/>
          </p:cNvSpPr>
          <p:nvPr/>
        </p:nvSpPr>
        <p:spPr>
          <a:xfrm>
            <a:off x="6627230" y="2726974"/>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người</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smtClean="0">
                <a:solidFill>
                  <a:srgbClr val="0070C0"/>
                </a:solidFill>
                <a:latin typeface="Arial-Rounded" pitchFamily="34" charset="0"/>
                <a:ea typeface="Arial-Rounded" pitchFamily="34" charset="0"/>
                <a:cs typeface="Arial-Rounded" pitchFamily="34" charset="0"/>
              </a:rPr>
              <a:t>	</a:t>
            </a:r>
            <a:r>
              <a:rPr lang="en-US" sz="4800">
                <a:solidFill>
                  <a:srgbClr val="0070C0"/>
                </a:solidFill>
                <a:latin typeface="Arial-Rounded" pitchFamily="34" charset="0"/>
                <a:ea typeface="Arial-Rounded" pitchFamily="34" charset="0"/>
                <a:cs typeface="Arial-Rounded" pitchFamily="34" charset="0"/>
              </a:rPr>
              <a:t>Lạc đà là con vật đặc biệt. Nó có cái bướu to trên lưng. Bướu của lạc đà là nơi dự trữ chất béo. Nhờ thế, nó có thể sống qua nhiều ngày mà không cần ăn uống. Lạc đà giúp con người băng qua những vùng sa mạc khô cằn.</a:t>
            </a:r>
          </a:p>
        </p:txBody>
      </p:sp>
      <p:sp>
        <p:nvSpPr>
          <p:cNvPr id="14" name="Rounded Rectangle 13"/>
          <p:cNvSpPr/>
          <p:nvPr/>
        </p:nvSpPr>
        <p:spPr>
          <a:xfrm>
            <a:off x="440345" y="5001091"/>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Loài</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vật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nào</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được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nhắc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đến</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trong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bài</a:t>
            </a:r>
            <a:r>
              <a:rPr lang="en-US" sz="4800" dirty="0" smtClean="0">
                <a:latin typeface="Arial-Rounded" pitchFamily="34" charset="0"/>
                <a:ea typeface="Arial-Rounded" pitchFamily="34" charset="0"/>
                <a:cs typeface="Arial-Rounded" pitchFamily="34" charset="0"/>
              </a:rPr>
              <a:t>?</a:t>
            </a:r>
            <a:endParaRPr lang="en-US" sz="4800" dirty="0">
              <a:latin typeface="Arial-Rounded" pitchFamily="34" charset="0"/>
              <a:ea typeface="Arial-Rounded" pitchFamily="34" charset="0"/>
              <a:cs typeface="Arial-Rounded" pitchFamily="34" charset="0"/>
            </a:endParaRPr>
          </a:p>
        </p:txBody>
      </p:sp>
      <p:cxnSp>
        <p:nvCxnSpPr>
          <p:cNvPr id="15" name="Straight Connector 14"/>
          <p:cNvCxnSpPr/>
          <p:nvPr/>
        </p:nvCxnSpPr>
        <p:spPr>
          <a:xfrm>
            <a:off x="1253334" y="1324302"/>
            <a:ext cx="16271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8058891" y="1329557"/>
            <a:ext cx="37212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0328" y="1981200"/>
            <a:ext cx="289685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54650" y="5021299"/>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Trên</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lưng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lạc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đà</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có</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gì</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đặc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biệt</a:t>
            </a:r>
            <a:r>
              <a:rPr lang="en-US" sz="4800" dirty="0" smtClean="0">
                <a:latin typeface="Arial-Rounded" pitchFamily="34" charset="0"/>
                <a:ea typeface="Arial-Rounded" pitchFamily="34" charset="0"/>
                <a:cs typeface="Arial-Rounded" pitchFamily="34" charset="0"/>
              </a:rPr>
              <a:t>?</a:t>
            </a:r>
            <a:endParaRPr lang="en-US" sz="4800" dirty="0">
              <a:latin typeface="Arial-Rounded" pitchFamily="34" charset="0"/>
              <a:ea typeface="Arial-Rounded" pitchFamily="34" charset="0"/>
              <a:cs typeface="Arial-Rounded" pitchFamily="34" charset="0"/>
            </a:endParaRPr>
          </a:p>
        </p:txBody>
      </p:sp>
      <p:sp>
        <p:nvSpPr>
          <p:cNvPr id="16" name="Rounded Rectangle 15"/>
          <p:cNvSpPr/>
          <p:nvPr/>
        </p:nvSpPr>
        <p:spPr>
          <a:xfrm>
            <a:off x="440186" y="5024369"/>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latin typeface="Arial-Rounded" pitchFamily="34" charset="0"/>
                <a:ea typeface="Arial-Rounded" pitchFamily="34" charset="0"/>
                <a:cs typeface="Arial-Rounded" pitchFamily="34" charset="0"/>
              </a:rPr>
              <a:t>Bướu</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của</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lạc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đà</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có</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tác</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dụng</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gì</a:t>
            </a:r>
            <a:r>
              <a:rPr lang="en-US" sz="4800" dirty="0" smtClean="0">
                <a:latin typeface="Arial-Rounded" pitchFamily="34" charset="0"/>
                <a:ea typeface="Arial-Rounded" pitchFamily="34" charset="0"/>
                <a:cs typeface="Arial-Rounded" pitchFamily="34" charset="0"/>
              </a:rPr>
              <a:t>?</a:t>
            </a:r>
            <a:endParaRPr lang="en-US" sz="4800" dirty="0">
              <a:latin typeface="Arial-Rounded" pitchFamily="34" charset="0"/>
              <a:ea typeface="Arial-Rounded" pitchFamily="34" charset="0"/>
              <a:cs typeface="Arial-Rounded" pitchFamily="34" charset="0"/>
            </a:endParaRPr>
          </a:p>
        </p:txBody>
      </p:sp>
      <p:cxnSp>
        <p:nvCxnSpPr>
          <p:cNvPr id="19" name="Straight Connector 18"/>
          <p:cNvCxnSpPr/>
          <p:nvPr/>
        </p:nvCxnSpPr>
        <p:spPr>
          <a:xfrm>
            <a:off x="3794919" y="1981200"/>
            <a:ext cx="79163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50567" y="2649234"/>
            <a:ext cx="112568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0976" y="3317268"/>
            <a:ext cx="79332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522819" y="5060321"/>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Lạc đà giúp con người những gì</a:t>
            </a:r>
            <a:endParaRPr lang="en-US" sz="4800">
              <a:latin typeface="Arial-Rounded" pitchFamily="34" charset="0"/>
              <a:ea typeface="Arial-Rounded" pitchFamily="34" charset="0"/>
              <a:cs typeface="Arial-Rounded" pitchFamily="34" charset="0"/>
            </a:endParaRPr>
          </a:p>
        </p:txBody>
      </p:sp>
      <p:cxnSp>
        <p:nvCxnSpPr>
          <p:cNvPr id="28" name="Straight Connector 27"/>
          <p:cNvCxnSpPr/>
          <p:nvPr/>
        </p:nvCxnSpPr>
        <p:spPr>
          <a:xfrm>
            <a:off x="419035" y="3917732"/>
            <a:ext cx="114436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39796" y="4565494"/>
            <a:ext cx="76624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747919" y="3317268"/>
            <a:ext cx="301189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0"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par>
                                <p:cTn id="52" presetID="10"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9"/>
                                        </p:tgtEl>
                                      </p:cBhvr>
                                    </p:animEffect>
                                    <p:set>
                                      <p:cBhvr>
                                        <p:cTn id="59" dur="1" fill="hold">
                                          <p:stCondLst>
                                            <p:cond delay="499"/>
                                          </p:stCondLst>
                                        </p:cTn>
                                        <p:tgtEl>
                                          <p:spTgt spid="19"/>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2"/>
                                        </p:tgtEl>
                                      </p:cBhvr>
                                    </p:animEffect>
                                    <p:set>
                                      <p:cBhvr>
                                        <p:cTn id="62" dur="1" fill="hold">
                                          <p:stCondLst>
                                            <p:cond delay="499"/>
                                          </p:stCondLst>
                                        </p:cTn>
                                        <p:tgtEl>
                                          <p:spTgt spid="22"/>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500"/>
                                        <p:tgtEl>
                                          <p:spTgt spid="27"/>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nodeType="with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fade">
                                      <p:cBhvr>
                                        <p:cTn id="78" dur="500"/>
                                        <p:tgtEl>
                                          <p:spTgt spid="28"/>
                                        </p:tgtEl>
                                      </p:cBhvr>
                                    </p:animEffect>
                                  </p:childTnLst>
                                </p:cTn>
                              </p:par>
                              <p:par>
                                <p:cTn id="79" presetID="10" presetClass="entr" presetSubtype="0" fill="hold" nodeType="with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nodeType="clickEffect">
                                  <p:stCondLst>
                                    <p:cond delay="0"/>
                                  </p:stCondLst>
                                  <p:childTnLst>
                                    <p:animEffect transition="out" filter="fade">
                                      <p:cBhvr>
                                        <p:cTn id="85" dur="500"/>
                                        <p:tgtEl>
                                          <p:spTgt spid="31"/>
                                        </p:tgtEl>
                                      </p:cBhvr>
                                    </p:animEffect>
                                    <p:set>
                                      <p:cBhvr>
                                        <p:cTn id="86" dur="1" fill="hold">
                                          <p:stCondLst>
                                            <p:cond delay="499"/>
                                          </p:stCondLst>
                                        </p:cTn>
                                        <p:tgtEl>
                                          <p:spTgt spid="3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9"/>
                                        </p:tgtEl>
                                      </p:cBhvr>
                                    </p:animEffect>
                                    <p:set>
                                      <p:cBhvr>
                                        <p:cTn id="92"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6" grpId="0" animBg="1"/>
      <p:bldP spid="2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smtClean="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Lạc đà là con vật đặc biệt. Nó có cái bướu to trên lưng. Bướu của lạc đà là nơi dự trữ chất béo. Nhờ thế, nó có thể sống qua nhiều ngày mà không cần ăn uống. Lạc đà giúp con người băng qua những vùng sa mạc khô cằn.</a:t>
            </a:r>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5039"/>
          <a:stretch/>
        </p:blipFill>
        <p:spPr bwMode="auto">
          <a:xfrm>
            <a:off x="1525810" y="2632841"/>
            <a:ext cx="9052686" cy="2210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55054" y="0"/>
            <a:ext cx="3194197" cy="2934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737519" y="1324705"/>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Lợi ích của vật nuôi</a:t>
            </a:r>
            <a:endParaRPr lang="en-US" sz="6000">
              <a:solidFill>
                <a:srgbClr val="0070C0"/>
              </a:solidFill>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5613" t="59080" r="9707" b="3908"/>
          <a:stretch/>
        </p:blipFill>
        <p:spPr>
          <a:xfrm>
            <a:off x="2826023" y="2362200"/>
            <a:ext cx="6269486" cy="3927575"/>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ng</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ươi</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71442"/>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ng</a:t>
            </a:r>
            <a:r>
              <a:rPr lang="en-US" sz="8800" smtClean="0">
                <a:solidFill>
                  <a:srgbClr val="FF0000"/>
                </a:solidFill>
                <a:latin typeface="Arial-Rounded" pitchFamily="34" charset="0"/>
                <a:ea typeface="Arial-Rounded" pitchFamily="34" charset="0"/>
                <a:cs typeface="Arial-Rounded" pitchFamily="34" charset="0"/>
              </a:rPr>
              <a:t>ươi</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3303519" y="12954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ươi</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6216658"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ươu</a:t>
            </a:r>
            <a:endParaRPr lang="en-US" sz="88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6097529" y="4253936"/>
            <a:ext cx="1981695" cy="1651197"/>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smtClean="0">
                <a:solidFill>
                  <a:srgbClr val="0070C0"/>
                </a:solidFill>
                <a:latin typeface="Arial-Rounded" pitchFamily="34" charset="0"/>
                <a:ea typeface="Arial-Rounded" pitchFamily="34" charset="0"/>
                <a:cs typeface="Arial-Rounded" pitchFamily="34" charset="0"/>
              </a:rPr>
              <a:t>̀</a:t>
            </a:r>
            <a:endParaRPr lang="en-US" sz="8800" b="1">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2607847" y="3459070"/>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ươi</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419113" y="3459070"/>
            <a:ext cx="3397644"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ươu</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2836801" y="3459070"/>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6442263" y="3459070"/>
            <a:ext cx="2552700"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ươ</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664853" y="3459070"/>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i</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7622804" y="3459070"/>
            <a:ext cx="2552700" cy="1862048"/>
          </a:xfrm>
          <a:prstGeom prst="rect">
            <a:avLst/>
          </a:prstGeom>
          <a:noFill/>
        </p:spPr>
        <p:txBody>
          <a:bodyPr wrap="square" rtlCol="0">
            <a:spAutoFit/>
          </a:bodyPr>
          <a:lstStyle/>
          <a:p>
            <a:pPr algn="ctr"/>
            <a:r>
              <a:rPr lang="en-US" sz="11500" smtClean="0">
                <a:solidFill>
                  <a:srgbClr val="00B050"/>
                </a:solidFill>
                <a:latin typeface="Arial-Rounded" pitchFamily="34" charset="0"/>
                <a:ea typeface="Arial-Rounded" pitchFamily="34" charset="0"/>
                <a:cs typeface="Arial-Rounded" pitchFamily="34" charset="0"/>
              </a:rPr>
              <a:t>u</a:t>
            </a:r>
            <a:endParaRPr lang="en-US" sz="11500">
              <a:solidFill>
                <a:srgbClr val="00B05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6975" y="5148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bưởi</a:t>
            </a:r>
            <a:endParaRPr lang="en-US" sz="60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473325" y="51485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cười</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186551" y="51485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lưới</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1253732" y="4972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4013453" y="4972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6628842" y="4972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Title 1"/>
          <p:cNvSpPr txBox="1">
            <a:spLocks/>
          </p:cNvSpPr>
          <p:nvPr/>
        </p:nvSpPr>
        <p:spPr>
          <a:xfrm>
            <a:off x="8862775" y="5148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mười</a:t>
            </a:r>
            <a:endParaRPr lang="en-US" sz="60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9657941" y="4972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pic>
        <p:nvPicPr>
          <p:cNvPr id="1028" name="Picture 4" descr="Cây bưởi diễ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19" y="230940"/>
            <a:ext cx="5364481" cy="40233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Ăn bưởi và uống thuốc: Một số lưu ý cần thận trọng | Vinme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14149" y="875784"/>
            <a:ext cx="6009217" cy="337851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ưới Tennis 12.7m x 1.07m (313348) - META.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73" y="-26437"/>
            <a:ext cx="5865397" cy="439904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Lưới Đánh Cá Ba Màn Then 1.5cm-Mắt 3cm Cao 1,1m,Dài 90m, Chì Nặng, Đánh cá  nhỏ - Dụng cụ câu cá khác Hãng OEM | EnBac.ne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7028" y="178205"/>
            <a:ext cx="4194406" cy="4194406"/>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Tập tin:Paris transit icons - Métro 10.svg – Wikivoy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2046" y="178205"/>
            <a:ext cx="4136478" cy="4136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par>
                                <p:cTn id="13" presetID="10" presetClass="entr" presetSubtype="0" fill="hold" nodeType="withEffect">
                                  <p:stCondLst>
                                    <p:cond delay="0"/>
                                  </p:stCondLst>
                                  <p:childTnLst>
                                    <p:set>
                                      <p:cBhvr>
                                        <p:cTn id="14" dur="1" fill="hold">
                                          <p:stCondLst>
                                            <p:cond delay="0"/>
                                          </p:stCondLst>
                                        </p:cTn>
                                        <p:tgtEl>
                                          <p:spTgt spid="1030"/>
                                        </p:tgtEl>
                                        <p:attrNameLst>
                                          <p:attrName>style.visibility</p:attrName>
                                        </p:attrNameLst>
                                      </p:cBhvr>
                                      <p:to>
                                        <p:strVal val="visible"/>
                                      </p:to>
                                    </p:set>
                                    <p:animEffect transition="in" filter="fade">
                                      <p:cBhvr>
                                        <p:cTn id="15" dur="500"/>
                                        <p:tgtEl>
                                          <p:spTgt spid="103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1028"/>
                                        </p:tgtEl>
                                      </p:cBhvr>
                                    </p:animEffect>
                                    <p:set>
                                      <p:cBhvr>
                                        <p:cTn id="20" dur="1" fill="hold">
                                          <p:stCondLst>
                                            <p:cond delay="499"/>
                                          </p:stCondLst>
                                        </p:cTn>
                                        <p:tgtEl>
                                          <p:spTgt spid="1028"/>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030"/>
                                        </p:tgtEl>
                                      </p:cBhvr>
                                    </p:animEffect>
                                    <p:set>
                                      <p:cBhvr>
                                        <p:cTn id="23" dur="1" fill="hold">
                                          <p:stCondLst>
                                            <p:cond delay="499"/>
                                          </p:stCondLst>
                                        </p:cTn>
                                        <p:tgtEl>
                                          <p:spTgt spid="103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36"/>
                                        </p:tgtEl>
                                        <p:attrNameLst>
                                          <p:attrName>style.visibility</p:attrName>
                                        </p:attrNameLst>
                                      </p:cBhvr>
                                      <p:to>
                                        <p:strVal val="visible"/>
                                      </p:to>
                                    </p:set>
                                    <p:animEffect transition="in" filter="fade">
                                      <p:cBhvr>
                                        <p:cTn id="38" dur="500"/>
                                        <p:tgtEl>
                                          <p:spTgt spid="1036"/>
                                        </p:tgtEl>
                                      </p:cBhvr>
                                    </p:animEffect>
                                  </p:childTnLst>
                                </p:cTn>
                              </p:par>
                              <p:par>
                                <p:cTn id="39" presetID="10" presetClass="entr" presetSubtype="0" fill="hold" nodeType="withEffect">
                                  <p:stCondLst>
                                    <p:cond delay="0"/>
                                  </p:stCondLst>
                                  <p:childTnLst>
                                    <p:set>
                                      <p:cBhvr>
                                        <p:cTn id="40" dur="1" fill="hold">
                                          <p:stCondLst>
                                            <p:cond delay="0"/>
                                          </p:stCondLst>
                                        </p:cTn>
                                        <p:tgtEl>
                                          <p:spTgt spid="1032"/>
                                        </p:tgtEl>
                                        <p:attrNameLst>
                                          <p:attrName>style.visibility</p:attrName>
                                        </p:attrNameLst>
                                      </p:cBhvr>
                                      <p:to>
                                        <p:strVal val="visible"/>
                                      </p:to>
                                    </p:set>
                                    <p:animEffect transition="in" filter="fade">
                                      <p:cBhvr>
                                        <p:cTn id="41" dur="500"/>
                                        <p:tgtEl>
                                          <p:spTgt spid="103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036"/>
                                        </p:tgtEl>
                                      </p:cBhvr>
                                    </p:animEffect>
                                    <p:set>
                                      <p:cBhvr>
                                        <p:cTn id="46" dur="1" fill="hold">
                                          <p:stCondLst>
                                            <p:cond delay="499"/>
                                          </p:stCondLst>
                                        </p:cTn>
                                        <p:tgtEl>
                                          <p:spTgt spid="1036"/>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1032"/>
                                        </p:tgtEl>
                                      </p:cBhvr>
                                    </p:animEffect>
                                    <p:set>
                                      <p:cBhvr>
                                        <p:cTn id="49" dur="1" fill="hold">
                                          <p:stCondLst>
                                            <p:cond delay="499"/>
                                          </p:stCondLst>
                                        </p:cTn>
                                        <p:tgtEl>
                                          <p:spTgt spid="1032"/>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038"/>
                                        </p:tgtEl>
                                        <p:attrNameLst>
                                          <p:attrName>style.visibility</p:attrName>
                                        </p:attrNameLst>
                                      </p:cBhvr>
                                      <p:to>
                                        <p:strVal val="visible"/>
                                      </p:to>
                                    </p:set>
                                    <p:animEffect transition="in" filter="fade">
                                      <p:cBhvr>
                                        <p:cTn id="59" dur="500"/>
                                        <p:tgtEl>
                                          <p:spTgt spid="103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nodeType="clickEffect">
                                  <p:stCondLst>
                                    <p:cond delay="0"/>
                                  </p:stCondLst>
                                  <p:childTnLst>
                                    <p:animEffect transition="out" filter="fade">
                                      <p:cBhvr>
                                        <p:cTn id="63" dur="500"/>
                                        <p:tgtEl>
                                          <p:spTgt spid="1038"/>
                                        </p:tgtEl>
                                      </p:cBhvr>
                                    </p:animEffect>
                                    <p:set>
                                      <p:cBhvr>
                                        <p:cTn id="64" dur="1" fill="hold">
                                          <p:stCondLst>
                                            <p:cond delay="499"/>
                                          </p:stCondLst>
                                        </p:cTn>
                                        <p:tgtEl>
                                          <p:spTgt spid="1038"/>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500"/>
                                        <p:tgtEl>
                                          <p:spTgt spid="13"/>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fade">
                                      <p:cBhvr>
                                        <p:cTn id="7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20" name="Title 1"/>
          <p:cNvSpPr txBox="1">
            <a:spLocks/>
          </p:cNvSpPr>
          <p:nvPr/>
        </p:nvSpPr>
        <p:spPr>
          <a:xfrm>
            <a:off x="594519" y="4919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bướu</a:t>
            </a:r>
            <a:endParaRPr lang="en-US" sz="60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3558198" y="4919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hươu</a:t>
            </a:r>
            <a:endParaRPr lang="en-US" sz="60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6032288" y="49199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khướu</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1027345" y="47436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3862590" y="47436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6756518" y="47436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8938975" y="4919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rượu</a:t>
            </a:r>
            <a:endParaRPr lang="en-US" sz="6000">
              <a:solidFill>
                <a:srgbClr val="0070C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9282653" y="47436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pic>
        <p:nvPicPr>
          <p:cNvPr id="1026" name="Picture 2" descr="Bướu giáp và những điều bạn cần biế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19" y="160338"/>
            <a:ext cx="5505653" cy="41292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Lạc đà hai bướu – Wikipedia tiếng Việ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67425" y="160338"/>
            <a:ext cx="5227696" cy="41471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ên dùng nhung hươu non hay nhung hươu già? - Tamso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8246" y="161322"/>
            <a:ext cx="7570273" cy="425827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im Khướu - Trang thông tin du lịch đồng vă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9119" y="76200"/>
            <a:ext cx="5900928" cy="442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53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1026"/>
                                        </p:tgtEl>
                                      </p:cBhvr>
                                    </p:animEffect>
                                    <p:set>
                                      <p:cBhvr>
                                        <p:cTn id="23" dur="1" fill="hold">
                                          <p:stCondLst>
                                            <p:cond delay="499"/>
                                          </p:stCondLst>
                                        </p:cTn>
                                        <p:tgtEl>
                                          <p:spTgt spid="102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30"/>
                                        </p:tgtEl>
                                        <p:attrNameLst>
                                          <p:attrName>style.visibility</p:attrName>
                                        </p:attrNameLst>
                                      </p:cBhvr>
                                      <p:to>
                                        <p:strVal val="visible"/>
                                      </p:to>
                                    </p:set>
                                    <p:animEffect transition="in" filter="fade">
                                      <p:cBhvr>
                                        <p:cTn id="33" dur="500"/>
                                        <p:tgtEl>
                                          <p:spTgt spid="103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1030"/>
                                        </p:tgtEl>
                                      </p:cBhvr>
                                    </p:animEffect>
                                    <p:set>
                                      <p:cBhvr>
                                        <p:cTn id="38" dur="1" fill="hold">
                                          <p:stCondLst>
                                            <p:cond delay="499"/>
                                          </p:stCondLst>
                                        </p:cTn>
                                        <p:tgtEl>
                                          <p:spTgt spid="103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032"/>
                                        </p:tgtEl>
                                        <p:attrNameLst>
                                          <p:attrName>style.visibility</p:attrName>
                                        </p:attrNameLst>
                                      </p:cBhvr>
                                      <p:to>
                                        <p:strVal val="visible"/>
                                      </p:to>
                                    </p:set>
                                    <p:animEffect transition="in" filter="fade">
                                      <p:cBhvr>
                                        <p:cTn id="48" dur="500"/>
                                        <p:tgtEl>
                                          <p:spTgt spid="1032"/>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1032"/>
                                        </p:tgtEl>
                                      </p:cBhvr>
                                    </p:animEffect>
                                    <p:set>
                                      <p:cBhvr>
                                        <p:cTn id="53" dur="1" fill="hold">
                                          <p:stCondLst>
                                            <p:cond delay="499"/>
                                          </p:stCondLst>
                                        </p:cTn>
                                        <p:tgtEl>
                                          <p:spTgt spid="1032"/>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txBox="1">
            <a:spLocks/>
          </p:cNvSpPr>
          <p:nvPr/>
        </p:nvSpPr>
        <p:spPr>
          <a:xfrm>
            <a:off x="518319" y="5910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bướu</a:t>
            </a:r>
            <a:endParaRPr lang="en-US" sz="60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3481998" y="59105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hươu</a:t>
            </a:r>
            <a:endParaRPr lang="en-US" sz="60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6004719" y="5910558"/>
            <a:ext cx="282633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khướu</a:t>
            </a:r>
            <a:endParaRPr lang="en-US" sz="60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951145" y="57342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3786390" y="57342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6728949" y="57342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8845522" y="5910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rượu</a:t>
            </a:r>
            <a:endParaRPr lang="en-US" sz="60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9189200" y="5734274"/>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ươu</a:t>
            </a:r>
            <a:endParaRPr lang="en-US" sz="6000">
              <a:solidFill>
                <a:srgbClr val="FF000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556975" y="49768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bưởi</a:t>
            </a:r>
            <a:endParaRPr lang="en-US" sz="60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3473325" y="4976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cười</a:t>
            </a:r>
            <a:endParaRPr lang="en-US" sz="6000">
              <a:solidFill>
                <a:srgbClr val="0070C0"/>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6186551" y="4976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lưới</a:t>
            </a:r>
            <a:endParaRPr lang="en-US" sz="6000">
              <a:solidFill>
                <a:srgbClr val="0070C0"/>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1253732" y="4800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4013453" y="4800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6628842" y="4800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862775" y="49768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mười</a:t>
            </a:r>
            <a:endParaRPr lang="en-US" sz="6000">
              <a:solidFill>
                <a:srgbClr val="0070C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9657941" y="48006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ươi</a:t>
            </a:r>
            <a:endParaRPr lang="en-US" sz="6000">
              <a:solidFill>
                <a:srgbClr val="FF0000"/>
              </a:solidFill>
              <a:latin typeface="Arial-Rounded" pitchFamily="34" charset="0"/>
              <a:ea typeface="Arial-Rounded" pitchFamily="34" charset="0"/>
              <a:cs typeface="Arial-Rounded"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7713" y="13138"/>
            <a:ext cx="5144288" cy="472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tươi cười</a:t>
            </a:r>
            <a:endParaRPr lang="en-US" sz="96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3837424" y="5591905"/>
            <a:ext cx="214522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ươi</a:t>
            </a:r>
            <a:endParaRPr lang="en-US" sz="9600">
              <a:solidFill>
                <a:srgbClr val="FF000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6223860" y="5591905"/>
            <a:ext cx="214522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ươi</a:t>
            </a:r>
            <a:endParaRPr lang="en-US" sz="9600">
              <a:solidFill>
                <a:srgbClr val="FF0000"/>
              </a:solidFill>
              <a:latin typeface="Arial-Rounded" pitchFamily="34" charset="0"/>
              <a:ea typeface="Arial-Rounded" pitchFamily="34" charset="0"/>
              <a:cs typeface="Arial-Rounded" pitchFamily="34" charset="0"/>
            </a:endParaRPr>
          </a:p>
        </p:txBody>
      </p:sp>
      <p:pic>
        <p:nvPicPr>
          <p:cNvPr id="5122" name="Picture 2" descr="File:Smiling little boy of Laos.jpg - Wikimedia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6592" y="457200"/>
            <a:ext cx="3090148" cy="4634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16976"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quả bưởi</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6067316"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ươi</a:t>
            </a:r>
            <a:endParaRPr lang="en-US" sz="9600">
              <a:solidFill>
                <a:srgbClr val="FF0000"/>
              </a:solidFill>
              <a:latin typeface="Arial-Rounded" pitchFamily="34" charset="0"/>
              <a:ea typeface="Arial-Rounded" pitchFamily="34" charset="0"/>
              <a:cs typeface="Arial-Rounded" pitchFamily="34" charset="0"/>
            </a:endParaRPr>
          </a:p>
        </p:txBody>
      </p:sp>
      <p:pic>
        <p:nvPicPr>
          <p:cNvPr id="2" name="Picture 2" descr="HÌNH ẢNH MẦM NON: HÌNH ẢNH QUẢ BƯỞI ĐẸ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3447" y="251870"/>
            <a:ext cx="5875680" cy="4406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4665</TotalTime>
  <Words>246</Words>
  <Application>Microsoft Office PowerPoint</Application>
  <PresentationFormat>Custom</PresentationFormat>
  <Paragraphs>141</Paragraphs>
  <Slides>25</Slides>
  <Notes>18</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.VnArial</vt:lpstr>
      <vt:lpstr>.VnCooper</vt:lpstr>
      <vt:lpstr>Arial</vt:lpstr>
      <vt:lpstr>Arial Rounded MT Bold</vt:lpstr>
      <vt:lpstr>Arial-Rounded</vt:lpstr>
      <vt:lpstr>Arrus-Black</vt:lpstr>
      <vt:lpstr>AvantGarde</vt:lpstr>
      <vt:lpstr>Calibri</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600</cp:revision>
  <dcterms:created xsi:type="dcterms:W3CDTF">2021-05-08T14:00:55Z</dcterms:created>
  <dcterms:modified xsi:type="dcterms:W3CDTF">2021-12-23T01:23:52Z</dcterms:modified>
</cp:coreProperties>
</file>