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7" r:id="rId2"/>
    <p:sldId id="259" r:id="rId3"/>
    <p:sldId id="260" r:id="rId4"/>
    <p:sldId id="380" r:id="rId5"/>
    <p:sldId id="336" r:id="rId6"/>
    <p:sldId id="263" r:id="rId7"/>
    <p:sldId id="282" r:id="rId8"/>
    <p:sldId id="283" r:id="rId9"/>
    <p:sldId id="284" r:id="rId10"/>
    <p:sldId id="264" r:id="rId11"/>
    <p:sldId id="372" r:id="rId12"/>
    <p:sldId id="262" r:id="rId13"/>
    <p:sldId id="403" r:id="rId14"/>
    <p:sldId id="357" r:id="rId15"/>
    <p:sldId id="350" r:id="rId16"/>
    <p:sldId id="355" r:id="rId17"/>
    <p:sldId id="267" r:id="rId18"/>
    <p:sldId id="383" r:id="rId19"/>
    <p:sldId id="314" r:id="rId20"/>
    <p:sldId id="272" r:id="rId21"/>
    <p:sldId id="338" r:id="rId22"/>
    <p:sldId id="391" r:id="rId23"/>
    <p:sldId id="392" r:id="rId24"/>
    <p:sldId id="393" r:id="rId25"/>
    <p:sldId id="394" r:id="rId26"/>
    <p:sldId id="395" r:id="rId27"/>
    <p:sldId id="396" r:id="rId28"/>
    <p:sldId id="397" r:id="rId29"/>
    <p:sldId id="398" r:id="rId30"/>
    <p:sldId id="399" r:id="rId31"/>
    <p:sldId id="400" r:id="rId32"/>
    <p:sldId id="386" r:id="rId33"/>
    <p:sldId id="326" r:id="rId34"/>
    <p:sldId id="274" r:id="rId35"/>
    <p:sldId id="362" r:id="rId36"/>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3E6"/>
    <a:srgbClr val="EBF6F9"/>
    <a:srgbClr val="FFE389"/>
    <a:srgbClr val="BD196F"/>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9" autoAdjust="0"/>
    <p:restoredTop sz="91993" autoAdjust="0"/>
  </p:normalViewPr>
  <p:slideViewPr>
    <p:cSldViewPr>
      <p:cViewPr varScale="1">
        <p:scale>
          <a:sx n="68" d="100"/>
          <a:sy n="68" d="100"/>
        </p:scale>
        <p:origin x="738" y="54"/>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12/29/2021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14</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16</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20</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Luyện</a:t>
            </a:r>
            <a:r>
              <a:rPr lang="en-US" baseline="0"/>
              <a:t> luôn từ khó đọc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21</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có</a:t>
            </a:r>
            <a:r>
              <a:rPr lang="en-US" baseline="0"/>
              <a:t> thể hỏi mở rộng thêm ở câu hỏi cuối</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32</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Hình</a:t>
            </a:r>
            <a:r>
              <a:rPr lang="en-US" baseline="0"/>
              <a:t> ảnh là một vườn hoa ở đất nước Nhật Bản</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Cuốc:</a:t>
            </a:r>
            <a:r>
              <a:rPr lang="en-US" baseline="0"/>
              <a:t> danh từ và động từ</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5</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Ôn</a:t>
            </a:r>
            <a:r>
              <a:rPr lang="en-US" baseline="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6</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7</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8</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Ôn</a:t>
            </a:r>
            <a:r>
              <a:rPr lang="en-US" baseline="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11</a:t>
            </a:fld>
            <a:endParaRPr lang="en-US"/>
          </a:p>
        </p:txBody>
      </p:sp>
    </p:spTree>
    <p:extLst>
      <p:ext uri="{BB962C8B-B14F-4D97-AF65-F5344CB8AC3E}">
        <p14:creationId xmlns:p14="http://schemas.microsoft.com/office/powerpoint/2010/main" val="67674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59D0918-B3BC-4D15-9AF8-385E8378AD06}" type="datetimeFigureOut">
              <a:rPr lang="en-US" smtClean="0"/>
              <a:t>12/29/2021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12/29/2021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9D0918-B3BC-4D15-9AF8-385E8378AD06}" type="datetimeFigureOut">
              <a:rPr lang="en-US" smtClean="0"/>
              <a:t>12/29/2021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9D0918-B3BC-4D15-9AF8-385E8378AD06}" type="datetimeFigureOut">
              <a:rPr lang="en-US" smtClean="0"/>
              <a:t>12/29/2021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9D0918-B3BC-4D15-9AF8-385E8378AD06}" type="datetimeFigureOut">
              <a:rPr lang="en-US" smtClean="0"/>
              <a:t>12/29/2021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12/29/2021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12/29/2021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17.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dirty="0">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dirty="0" err="1">
                <a:solidFill>
                  <a:schemeClr val="bg1"/>
                </a:solidFill>
                <a:latin typeface="AvantGarde" pitchFamily="2" charset="0"/>
                <a:ea typeface="AvantGarde" pitchFamily="2" charset="0"/>
                <a:cs typeface="AvantGarde" pitchFamily="2" charset="0"/>
              </a:rPr>
              <a:t>TIẾNG</a:t>
            </a:r>
            <a:r>
              <a:rPr lang="en-US" sz="10600" b="1">
                <a:solidFill>
                  <a:schemeClr val="bg1"/>
                </a:solidFill>
                <a:latin typeface="AvantGarde" pitchFamily="2" charset="0"/>
                <a:ea typeface="AvantGarde" pitchFamily="2" charset="0"/>
                <a:cs typeface="AvantGarde" pitchFamily="2" charset="0"/>
              </a:rPr>
              <a:t> VIỆT </a:t>
            </a:r>
            <a:r>
              <a:rPr lang="en-US" sz="10600" b="1">
                <a:solidFill>
                  <a:schemeClr val="bg1"/>
                </a:solidFill>
                <a:latin typeface=".VnArial" pitchFamily="34" charset="0"/>
                <a:ea typeface="AvantGarde" pitchFamily="2" charset="0"/>
                <a:cs typeface="AvantGarde" pitchFamily="2" charset="0"/>
              </a:rPr>
              <a:t>1</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AF37D16-ECE1-4A9E-AEDD-C147CF7B9C2E}"/>
              </a:ext>
            </a:extLst>
          </p:cNvPr>
          <p:cNvSpPr txBox="1"/>
          <p:nvPr/>
        </p:nvSpPr>
        <p:spPr>
          <a:xfrm>
            <a:off x="7757319" y="5562600"/>
            <a:ext cx="4267200" cy="830997"/>
          </a:xfrm>
          <a:prstGeom prst="rect">
            <a:avLst/>
          </a:prstGeom>
          <a:noFill/>
        </p:spPr>
        <p:txBody>
          <a:bodyPr wrap="square" rtlCol="0">
            <a:spAutoFit/>
          </a:bodyPr>
          <a:lstStyle/>
          <a:p>
            <a:r>
              <a:rPr lang="en-US" sz="4800" dirty="0"/>
              <a:t>Trang 160,161</a:t>
            </a:r>
          </a:p>
        </p:txBody>
      </p:sp>
    </p:spTree>
    <p:extLst>
      <p:ext uri="{BB962C8B-B14F-4D97-AF65-F5344CB8AC3E}">
        <p14:creationId xmlns:p14="http://schemas.microsoft.com/office/powerpoint/2010/main" val="1316983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32615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váy xoè</a:t>
            </a:r>
          </a:p>
        </p:txBody>
      </p:sp>
      <p:sp>
        <p:nvSpPr>
          <p:cNvPr id="16" name="Title 1"/>
          <p:cNvSpPr txBox="1">
            <a:spLocks/>
          </p:cNvSpPr>
          <p:nvPr/>
        </p:nvSpPr>
        <p:spPr>
          <a:xfrm>
            <a:off x="-464259" y="471909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đoá hoa</a:t>
            </a:r>
          </a:p>
        </p:txBody>
      </p:sp>
      <p:sp>
        <p:nvSpPr>
          <p:cNvPr id="8" name="Title 1"/>
          <p:cNvSpPr txBox="1">
            <a:spLocks/>
          </p:cNvSpPr>
          <p:nvPr/>
        </p:nvSpPr>
        <p:spPr>
          <a:xfrm>
            <a:off x="73001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chích choè</a:t>
            </a:r>
          </a:p>
        </p:txBody>
      </p:sp>
      <p:pic>
        <p:nvPicPr>
          <p:cNvPr id="11" name="Picture 2" descr="Cách chọn chim chích chòe than hót hay - Pet Care 24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55230" y="1943739"/>
            <a:ext cx="2376177" cy="22896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Đầm xòe bé gái - Vân Kim Sho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3040" y="1930010"/>
            <a:ext cx="2303357" cy="230335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5" name="Picture 2" descr="Rose HD Wallpaper | Background Image | 2560x160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719" y="1905000"/>
            <a:ext cx="3720837" cy="2325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3177297" y="59729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váy xoè</a:t>
            </a:r>
          </a:p>
        </p:txBody>
      </p:sp>
      <p:sp>
        <p:nvSpPr>
          <p:cNvPr id="16" name="Title 1"/>
          <p:cNvSpPr txBox="1">
            <a:spLocks/>
          </p:cNvSpPr>
          <p:nvPr/>
        </p:nvSpPr>
        <p:spPr>
          <a:xfrm>
            <a:off x="-548481" y="59729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đoá hoa</a:t>
            </a:r>
          </a:p>
        </p:txBody>
      </p:sp>
      <p:sp>
        <p:nvSpPr>
          <p:cNvPr id="17" name="Title 1"/>
          <p:cNvSpPr txBox="1">
            <a:spLocks/>
          </p:cNvSpPr>
          <p:nvPr/>
        </p:nvSpPr>
        <p:spPr>
          <a:xfrm>
            <a:off x="7215897" y="59729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chích choè</a:t>
            </a:r>
          </a:p>
        </p:txBody>
      </p:sp>
      <p:sp>
        <p:nvSpPr>
          <p:cNvPr id="18" name="Title 1"/>
          <p:cNvSpPr txBox="1">
            <a:spLocks/>
          </p:cNvSpPr>
          <p:nvPr/>
        </p:nvSpPr>
        <p:spPr>
          <a:xfrm>
            <a:off x="556975" y="410564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hoà</a:t>
            </a:r>
          </a:p>
        </p:txBody>
      </p:sp>
      <p:sp>
        <p:nvSpPr>
          <p:cNvPr id="22" name="Title 1"/>
          <p:cNvSpPr txBox="1">
            <a:spLocks/>
          </p:cNvSpPr>
          <p:nvPr/>
        </p:nvSpPr>
        <p:spPr>
          <a:xfrm>
            <a:off x="3473325" y="41056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loa</a:t>
            </a:r>
          </a:p>
        </p:txBody>
      </p:sp>
      <p:sp>
        <p:nvSpPr>
          <p:cNvPr id="23" name="Title 1"/>
          <p:cNvSpPr txBox="1">
            <a:spLocks/>
          </p:cNvSpPr>
          <p:nvPr/>
        </p:nvSpPr>
        <p:spPr>
          <a:xfrm>
            <a:off x="6186551" y="41056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toả</a:t>
            </a:r>
          </a:p>
        </p:txBody>
      </p:sp>
      <p:sp>
        <p:nvSpPr>
          <p:cNvPr id="24" name="Title 1"/>
          <p:cNvSpPr txBox="1">
            <a:spLocks/>
          </p:cNvSpPr>
          <p:nvPr/>
        </p:nvSpPr>
        <p:spPr>
          <a:xfrm>
            <a:off x="8862775" y="410564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xoá</a:t>
            </a:r>
          </a:p>
        </p:txBody>
      </p:sp>
      <p:sp>
        <p:nvSpPr>
          <p:cNvPr id="25" name="Title 1"/>
          <p:cNvSpPr txBox="1">
            <a:spLocks/>
          </p:cNvSpPr>
          <p:nvPr/>
        </p:nvSpPr>
        <p:spPr>
          <a:xfrm>
            <a:off x="615922" y="5029200"/>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khoẻ</a:t>
            </a:r>
          </a:p>
        </p:txBody>
      </p:sp>
      <p:sp>
        <p:nvSpPr>
          <p:cNvPr id="26" name="Title 1"/>
          <p:cNvSpPr txBox="1">
            <a:spLocks/>
          </p:cNvSpPr>
          <p:nvPr/>
        </p:nvSpPr>
        <p:spPr>
          <a:xfrm>
            <a:off x="3481841" y="5029200"/>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loe</a:t>
            </a:r>
          </a:p>
        </p:txBody>
      </p:sp>
      <p:sp>
        <p:nvSpPr>
          <p:cNvPr id="27" name="Title 1"/>
          <p:cNvSpPr txBox="1">
            <a:spLocks/>
          </p:cNvSpPr>
          <p:nvPr/>
        </p:nvSpPr>
        <p:spPr>
          <a:xfrm>
            <a:off x="6195067" y="5029200"/>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loé</a:t>
            </a:r>
          </a:p>
        </p:txBody>
      </p:sp>
      <p:sp>
        <p:nvSpPr>
          <p:cNvPr id="35" name="Title 1"/>
          <p:cNvSpPr txBox="1">
            <a:spLocks/>
          </p:cNvSpPr>
          <p:nvPr/>
        </p:nvSpPr>
        <p:spPr>
          <a:xfrm>
            <a:off x="8921722" y="5029200"/>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xoè</a:t>
            </a:r>
          </a:p>
        </p:txBody>
      </p:sp>
      <p:pic>
        <p:nvPicPr>
          <p:cNvPr id="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5309" y="-383782"/>
            <a:ext cx="4927810" cy="4650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1264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5739913" y="2408237"/>
            <a:ext cx="6513206"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600" b="1">
                <a:solidFill>
                  <a:srgbClr val="0070C0"/>
                </a:solidFill>
                <a:latin typeface="DomCasual" pitchFamily="18" charset="0"/>
                <a:ea typeface="DomCasual" pitchFamily="18" charset="0"/>
                <a:cs typeface="DomCasual" pitchFamily="18" charset="0"/>
              </a:rPr>
              <a:t>Thư giãn nào!</a:t>
            </a:r>
          </a:p>
        </p:txBody>
      </p:sp>
    </p:spTree>
    <p:extLst>
      <p:ext uri="{BB962C8B-B14F-4D97-AF65-F5344CB8AC3E}">
        <p14:creationId xmlns:p14="http://schemas.microsoft.com/office/powerpoint/2010/main" val="2943438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các loài hoa - Nhạc Thiếu Nhi Hay Cho Bé - TOPKID">
            <a:hlinkClick r:id="" action="ppaction://media"/>
            <a:extLst>
              <a:ext uri="{FF2B5EF4-FFF2-40B4-BE49-F238E27FC236}">
                <a16:creationId xmlns:a16="http://schemas.microsoft.com/office/drawing/2014/main" id="{A133B181-E63B-40C3-8801-65BCB3C092A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98425"/>
            <a:ext cx="12161838" cy="6840538"/>
          </a:xfrm>
          <a:prstGeom prst="rect">
            <a:avLst/>
          </a:prstGeom>
        </p:spPr>
      </p:pic>
    </p:spTree>
    <p:extLst>
      <p:ext uri="{BB962C8B-B14F-4D97-AF65-F5344CB8AC3E}">
        <p14:creationId xmlns:p14="http://schemas.microsoft.com/office/powerpoint/2010/main" val="843201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2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518319" y="1628776"/>
            <a:ext cx="8051865" cy="4524118"/>
          </a:xfrm>
          <a:prstGeom prst="rect">
            <a:avLst/>
          </a:prstGeom>
          <a:noFill/>
        </p:spPr>
        <p:txBody>
          <a:bodyPr wrap="square" lIns="121725" tIns="60862" rIns="121725" bIns="60862" rtlCol="0">
            <a:spAutoFit/>
          </a:bodyPr>
          <a:lstStyle/>
          <a:p>
            <a:r>
              <a:rPr lang="el-GR" sz="28600">
                <a:solidFill>
                  <a:srgbClr val="FF0000"/>
                </a:solidFill>
                <a:latin typeface="HP001 4 hàng"/>
              </a:rPr>
              <a:t>Ξ </a:t>
            </a:r>
            <a:endParaRPr lang="en-US" sz="28600">
              <a:solidFill>
                <a:srgbClr val="FF0000"/>
              </a:solidFill>
              <a:latin typeface="HP001 4 hàng" pitchFamily="34" charset="0"/>
            </a:endParaRPr>
          </a:p>
        </p:txBody>
      </p:sp>
      <p:sp>
        <p:nvSpPr>
          <p:cNvPr id="8" name="TextBox 7"/>
          <p:cNvSpPr txBox="1"/>
          <p:nvPr/>
        </p:nvSpPr>
        <p:spPr>
          <a:xfrm>
            <a:off x="7441885" y="3009901"/>
            <a:ext cx="5417550" cy="2277349"/>
          </a:xfrm>
          <a:prstGeom prst="rect">
            <a:avLst/>
          </a:prstGeom>
          <a:noFill/>
        </p:spPr>
        <p:txBody>
          <a:bodyPr wrap="square" lIns="121725" tIns="60862" rIns="121725" bIns="60862" rtlCol="0">
            <a:spAutoFit/>
          </a:bodyPr>
          <a:lstStyle/>
          <a:p>
            <a:r>
              <a:rPr lang="el-GR" sz="14000">
                <a:solidFill>
                  <a:srgbClr val="FF0000"/>
                </a:solidFill>
                <a:latin typeface="HP001 4 hàng"/>
              </a:rPr>
              <a:t>Ξ  </a:t>
            </a:r>
            <a:endParaRPr lang="en-US" sz="14000">
              <a:solidFill>
                <a:srgbClr val="FF0000"/>
              </a:solidFill>
              <a:latin typeface="HP001 4 hàng" pitchFamily="34" charset="0"/>
            </a:endParaRPr>
          </a:p>
        </p:txBody>
      </p:sp>
      <p:grpSp>
        <p:nvGrpSpPr>
          <p:cNvPr id="5" name="Group 4"/>
          <p:cNvGrpSpPr/>
          <p:nvPr/>
        </p:nvGrpSpPr>
        <p:grpSpPr>
          <a:xfrm>
            <a:off x="-84357" y="76202"/>
            <a:ext cx="6756905" cy="941185"/>
            <a:chOff x="63500" y="1429216"/>
            <a:chExt cx="5080245" cy="705889"/>
          </a:xfrm>
        </p:grpSpPr>
        <p:sp>
          <p:nvSpPr>
            <p:cNvPr id="6" name="Rounded Rectangle 5"/>
            <p:cNvSpPr/>
            <p:nvPr/>
          </p:nvSpPr>
          <p:spPr>
            <a:xfrm>
              <a:off x="384357" y="1429216"/>
              <a:ext cx="4759388"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Hướng dẫn viết bảng</a:t>
              </a:r>
            </a:p>
          </p:txBody>
        </p:sp>
        <p:sp>
          <p:nvSpPr>
            <p:cNvPr id="9" name="Oval 8"/>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4</a:t>
              </a:r>
            </a:p>
          </p:txBody>
        </p:sp>
      </p:grpSp>
    </p:spTree>
    <p:extLst>
      <p:ext uri="{BB962C8B-B14F-4D97-AF65-F5344CB8AC3E}">
        <p14:creationId xmlns:p14="http://schemas.microsoft.com/office/powerpoint/2010/main" val="1081904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OA.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47229" y="-52547"/>
            <a:ext cx="12040393" cy="4508818"/>
          </a:xfr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870291" y="1628776"/>
            <a:ext cx="9553902" cy="4524118"/>
          </a:xfrm>
          <a:prstGeom prst="rect">
            <a:avLst/>
          </a:prstGeom>
          <a:noFill/>
        </p:spPr>
        <p:txBody>
          <a:bodyPr wrap="square" lIns="121725" tIns="60862" rIns="121725" bIns="60862" rtlCol="0">
            <a:spAutoFit/>
          </a:bodyPr>
          <a:lstStyle/>
          <a:p>
            <a:r>
              <a:rPr lang="el-GR" sz="28600">
                <a:solidFill>
                  <a:srgbClr val="FF0000"/>
                </a:solidFill>
                <a:latin typeface="HP001 4 hàng"/>
              </a:rPr>
              <a:t>φψ </a:t>
            </a:r>
            <a:endParaRPr lang="en-US" sz="28600">
              <a:solidFill>
                <a:srgbClr val="FF0000"/>
              </a:solidFill>
              <a:latin typeface="HP001 4 hàng" pitchFamily="34" charset="0"/>
            </a:endParaRPr>
          </a:p>
        </p:txBody>
      </p:sp>
      <p:sp>
        <p:nvSpPr>
          <p:cNvPr id="8" name="TextBox 7"/>
          <p:cNvSpPr txBox="1"/>
          <p:nvPr/>
        </p:nvSpPr>
        <p:spPr>
          <a:xfrm>
            <a:off x="6683169" y="3009902"/>
            <a:ext cx="5417550" cy="2277349"/>
          </a:xfrm>
          <a:prstGeom prst="rect">
            <a:avLst/>
          </a:prstGeom>
          <a:noFill/>
        </p:spPr>
        <p:txBody>
          <a:bodyPr wrap="square" lIns="121725" tIns="60862" rIns="121725" bIns="60862" rtlCol="0">
            <a:spAutoFit/>
          </a:bodyPr>
          <a:lstStyle/>
          <a:p>
            <a:r>
              <a:rPr lang="el-GR" sz="14000">
                <a:solidFill>
                  <a:srgbClr val="FF0000"/>
                </a:solidFill>
                <a:latin typeface="HP001 4 hàng"/>
              </a:rPr>
              <a:t>φψ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OE.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101283"/>
            <a:ext cx="12040393" cy="4477385"/>
          </a:xfr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358"/>
          <a:stretch/>
        </p:blipFill>
        <p:spPr bwMode="auto">
          <a:xfrm>
            <a:off x="0" y="0"/>
            <a:ext cx="121618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06970"/>
            <a:ext cx="5468547" cy="1415574"/>
          </a:xfrm>
          <a:prstGeom prst="rect">
            <a:avLst/>
          </a:prstGeom>
          <a:noFill/>
        </p:spPr>
        <p:txBody>
          <a:bodyPr wrap="square" lIns="121725" tIns="60862" rIns="121725" bIns="60862" rtlCol="0">
            <a:spAutoFit/>
          </a:bodyPr>
          <a:lstStyle/>
          <a:p>
            <a:pPr algn="just"/>
            <a:r>
              <a:rPr lang="vi-VN" sz="8400">
                <a:solidFill>
                  <a:srgbClr val="FF0000"/>
                </a:solidFill>
                <a:latin typeface="HP001 4 hàng" pitchFamily="34" charset="0"/>
              </a:rPr>
              <a:t>đǨ h</a:t>
            </a:r>
            <a:r>
              <a:rPr lang="el-GR" sz="8400">
                <a:solidFill>
                  <a:srgbClr val="FF0000"/>
                </a:solidFill>
                <a:latin typeface="HP001 4 hàng" pitchFamily="34" charset="0"/>
              </a:rPr>
              <a:t>Ξ</a:t>
            </a:r>
            <a:endParaRPr lang="en-US" sz="8400">
              <a:solidFill>
                <a:srgbClr val="FF0000"/>
              </a:solidFill>
              <a:latin typeface="HP001 4 hàng" pitchFamily="34" charset="0"/>
            </a:endParaRPr>
          </a:p>
        </p:txBody>
      </p:sp>
      <p:sp>
        <p:nvSpPr>
          <p:cNvPr id="8" name="TextBox 7"/>
          <p:cNvSpPr txBox="1"/>
          <p:nvPr/>
        </p:nvSpPr>
        <p:spPr>
          <a:xfrm>
            <a:off x="7212350" y="1190353"/>
            <a:ext cx="3135769" cy="769243"/>
          </a:xfrm>
          <a:prstGeom prst="rect">
            <a:avLst/>
          </a:prstGeom>
          <a:noFill/>
        </p:spPr>
        <p:txBody>
          <a:bodyPr wrap="square" lIns="121725" tIns="60862" rIns="121725" bIns="60862" rtlCol="0">
            <a:spAutoFit/>
          </a:bodyPr>
          <a:lstStyle/>
          <a:p>
            <a:pPr algn="just"/>
            <a:r>
              <a:rPr lang="vi-VN" sz="4200">
                <a:solidFill>
                  <a:srgbClr val="FF0000"/>
                </a:solidFill>
                <a:latin typeface="HP001 4 hàng" pitchFamily="34" charset="0"/>
              </a:rPr>
              <a:t>đǨ h</a:t>
            </a:r>
            <a:r>
              <a:rPr lang="el-GR" sz="4200">
                <a:solidFill>
                  <a:srgbClr val="FF0000"/>
                </a:solidFill>
                <a:latin typeface="HP001 4 hàng" pitchFamily="34" charset="0"/>
              </a:rPr>
              <a:t>Ξ</a:t>
            </a:r>
            <a:endParaRPr lang="en-US" sz="4200">
              <a:solidFill>
                <a:srgbClr val="FF0000"/>
              </a:solidFill>
              <a:latin typeface="HP001 4 hàng" pitchFamily="34" charset="0"/>
            </a:endParaRPr>
          </a:p>
        </p:txBody>
      </p:sp>
      <p:sp>
        <p:nvSpPr>
          <p:cNvPr id="13" name="TextBox 12"/>
          <p:cNvSpPr txBox="1"/>
          <p:nvPr/>
        </p:nvSpPr>
        <p:spPr>
          <a:xfrm>
            <a:off x="610193" y="2458944"/>
            <a:ext cx="5851726" cy="1415574"/>
          </a:xfrm>
          <a:prstGeom prst="rect">
            <a:avLst/>
          </a:prstGeom>
          <a:noFill/>
        </p:spPr>
        <p:txBody>
          <a:bodyPr wrap="square" lIns="121725" tIns="60862" rIns="121725" bIns="60862" rtlCol="0">
            <a:spAutoFit/>
          </a:bodyPr>
          <a:lstStyle/>
          <a:p>
            <a:r>
              <a:rPr lang="el-GR" sz="8400">
                <a:solidFill>
                  <a:srgbClr val="FF0000"/>
                </a:solidFill>
                <a:latin typeface="HP001 4 hàng"/>
              </a:rPr>
              <a:t>ε</a:t>
            </a:r>
            <a:r>
              <a:rPr lang="en-US" sz="8400">
                <a:solidFill>
                  <a:srgbClr val="FF0000"/>
                </a:solidFill>
                <a:latin typeface="HP001 4 hàng"/>
              </a:rPr>
              <a:t>í</a:t>
            </a:r>
            <a:r>
              <a:rPr lang="el-GR" sz="8400">
                <a:solidFill>
                  <a:srgbClr val="FF0000"/>
                </a:solidFill>
                <a:latin typeface="HP001 4 hàng"/>
              </a:rPr>
              <a:t>ε εφ</a:t>
            </a:r>
            <a:r>
              <a:rPr lang="en-US" sz="8400">
                <a:solidFill>
                  <a:srgbClr val="FF0000"/>
                </a:solidFill>
                <a:latin typeface="HP001 4 hàng"/>
              </a:rPr>
              <a:t>ǩ</a:t>
            </a:r>
            <a:endParaRPr lang="en-US" sz="8400">
              <a:solidFill>
                <a:srgbClr val="FF0000"/>
              </a:solidFill>
              <a:latin typeface="HP001 4 hàng" pitchFamily="34" charset="0"/>
            </a:endParaRPr>
          </a:p>
        </p:txBody>
      </p:sp>
      <p:sp>
        <p:nvSpPr>
          <p:cNvPr id="14" name="TextBox 13"/>
          <p:cNvSpPr txBox="1"/>
          <p:nvPr/>
        </p:nvSpPr>
        <p:spPr>
          <a:xfrm>
            <a:off x="7210171" y="2829746"/>
            <a:ext cx="3747548" cy="800021"/>
          </a:xfrm>
          <a:prstGeom prst="rect">
            <a:avLst/>
          </a:prstGeom>
          <a:noFill/>
        </p:spPr>
        <p:txBody>
          <a:bodyPr wrap="square" lIns="121725" tIns="60862" rIns="121725" bIns="60862" rtlCol="0">
            <a:spAutoFit/>
          </a:bodyPr>
          <a:lstStyle/>
          <a:p>
            <a:r>
              <a:rPr lang="el-GR" sz="4400">
                <a:solidFill>
                  <a:srgbClr val="FF0000"/>
                </a:solidFill>
                <a:latin typeface="HP001 4 hàng"/>
              </a:rPr>
              <a:t>ε</a:t>
            </a:r>
            <a:r>
              <a:rPr lang="en-US" sz="4400">
                <a:solidFill>
                  <a:srgbClr val="FF0000"/>
                </a:solidFill>
                <a:latin typeface="HP001 4 hàng"/>
              </a:rPr>
              <a:t>í</a:t>
            </a:r>
            <a:r>
              <a:rPr lang="el-GR" sz="4400">
                <a:solidFill>
                  <a:srgbClr val="FF0000"/>
                </a:solidFill>
                <a:latin typeface="HP001 4 hàng"/>
              </a:rPr>
              <a:t>ε εφ</a:t>
            </a:r>
            <a:r>
              <a:rPr lang="en-US" sz="4400">
                <a:solidFill>
                  <a:srgbClr val="FF0000"/>
                </a:solidFill>
                <a:latin typeface="HP001 4 hàng"/>
              </a:rPr>
              <a:t>ǩ</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2630925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813719" y="533400"/>
            <a:ext cx="8229600" cy="5799353"/>
            <a:chOff x="3109119" y="614964"/>
            <a:chExt cx="8229600" cy="5799353"/>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769" t="41071" r="29499" b="27778"/>
            <a:stretch/>
          </p:blipFill>
          <p:spPr bwMode="auto">
            <a:xfrm>
              <a:off x="3109119" y="614964"/>
              <a:ext cx="8153400" cy="3192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7153" t="30308" r="28114" b="43502"/>
            <a:stretch/>
          </p:blipFill>
          <p:spPr bwMode="auto">
            <a:xfrm>
              <a:off x="3119437" y="3708717"/>
              <a:ext cx="8219282" cy="2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251380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5 VƯỜN HOA HỒNG ĐẸP NHẤT VÙNG KANSAI - KVBro-Nhịp sống Nhật Bả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1575" y="69383"/>
            <a:ext cx="10172119" cy="572181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0914" y="-281607"/>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a:solidFill>
                  <a:srgbClr val="0070C0"/>
                </a:solidFill>
                <a:latin typeface=".VnCooper" pitchFamily="34" charset="0"/>
                <a:ea typeface="Arial-Rounded" pitchFamily="34" charset="0"/>
                <a:cs typeface="Arial-Rounded" pitchFamily="34" charset="0"/>
              </a:rPr>
              <a:t>74</a:t>
            </a:r>
          </a:p>
        </p:txBody>
      </p:sp>
      <p:sp>
        <p:nvSpPr>
          <p:cNvPr id="5" name="Title 1"/>
          <p:cNvSpPr txBox="1">
            <a:spLocks/>
          </p:cNvSpPr>
          <p:nvPr/>
        </p:nvSpPr>
        <p:spPr>
          <a:xfrm>
            <a:off x="823119" y="17531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a:solidFill>
                  <a:schemeClr val="bg1"/>
                </a:solidFill>
                <a:latin typeface="Arial-Rounded" pitchFamily="34" charset="0"/>
                <a:ea typeface="Arial-Rounded" pitchFamily="34" charset="0"/>
                <a:cs typeface="Arial-Rounded" pitchFamily="34" charset="0"/>
              </a:rPr>
              <a:t>oa  oe</a:t>
            </a:r>
          </a:p>
        </p:txBody>
      </p:sp>
      <p:grpSp>
        <p:nvGrpSpPr>
          <p:cNvPr id="27" name="Group 26"/>
          <p:cNvGrpSpPr/>
          <p:nvPr/>
        </p:nvGrpSpPr>
        <p:grpSpPr>
          <a:xfrm>
            <a:off x="137319" y="1937273"/>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2</a:t>
              </a:r>
            </a:p>
          </p:txBody>
        </p:sp>
      </p:grpSp>
      <p:sp>
        <p:nvSpPr>
          <p:cNvPr id="18" name="Title 1"/>
          <p:cNvSpPr txBox="1">
            <a:spLocks/>
          </p:cNvSpPr>
          <p:nvPr/>
        </p:nvSpPr>
        <p:spPr>
          <a:xfrm>
            <a:off x="1307150" y="5382344"/>
            <a:ext cx="11174569"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n-US" sz="5400" b="1">
                <a:solidFill>
                  <a:srgbClr val="0070C0"/>
                </a:solidFill>
                <a:latin typeface="Arial-Rounded" pitchFamily="34" charset="0"/>
                <a:ea typeface="Arial-Rounded" pitchFamily="34" charset="0"/>
                <a:cs typeface="Arial-Rounded" pitchFamily="34" charset="0"/>
              </a:rPr>
              <a:t>Các loài h</a:t>
            </a:r>
            <a:r>
              <a:rPr lang="en-US" sz="5400" b="1">
                <a:solidFill>
                  <a:srgbClr val="FF0000"/>
                </a:solidFill>
                <a:latin typeface="Arial-Rounded" pitchFamily="34" charset="0"/>
                <a:ea typeface="Arial-Rounded" pitchFamily="34" charset="0"/>
                <a:cs typeface="Arial-Rounded" pitchFamily="34" charset="0"/>
              </a:rPr>
              <a:t>oa</a:t>
            </a:r>
            <a:r>
              <a:rPr lang="en-US" sz="5400" b="1">
                <a:solidFill>
                  <a:srgbClr val="0070C0"/>
                </a:solidFill>
                <a:latin typeface="Arial-Rounded" pitchFamily="34" charset="0"/>
                <a:ea typeface="Arial-Rounded" pitchFamily="34" charset="0"/>
                <a:cs typeface="Arial-Rounded" pitchFamily="34" charset="0"/>
              </a:rPr>
              <a:t> đua nhau kh</a:t>
            </a:r>
            <a:r>
              <a:rPr lang="en-US" sz="5400" b="1">
                <a:solidFill>
                  <a:srgbClr val="FF0000"/>
                </a:solidFill>
                <a:latin typeface="Arial-Rounded" pitchFamily="34" charset="0"/>
                <a:ea typeface="Arial-Rounded" pitchFamily="34" charset="0"/>
                <a:cs typeface="Arial-Rounded" pitchFamily="34" charset="0"/>
              </a:rPr>
              <a:t>oe</a:t>
            </a:r>
            <a:r>
              <a:rPr lang="en-US" sz="5400" b="1">
                <a:solidFill>
                  <a:srgbClr val="0070C0"/>
                </a:solidFill>
                <a:latin typeface="Arial-Rounded" pitchFamily="34" charset="0"/>
                <a:ea typeface="Arial-Rounded" pitchFamily="34" charset="0"/>
                <a:cs typeface="Arial-Rounded" pitchFamily="34" charset="0"/>
              </a:rPr>
              <a:t> sắc.</a:t>
            </a:r>
            <a:endParaRPr lang="en-US" sz="5400" b="1">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80">
                                          <p:stCondLst>
                                            <p:cond delay="0"/>
                                          </p:stCondLst>
                                        </p:cTn>
                                        <p:tgtEl>
                                          <p:spTgt spid="32"/>
                                        </p:tgtEl>
                                      </p:cBhvr>
                                    </p:animEffect>
                                    <p:anim calcmode="lin" valueType="num">
                                      <p:cBhvr>
                                        <p:cTn id="2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9" dur="26">
                                          <p:stCondLst>
                                            <p:cond delay="650"/>
                                          </p:stCondLst>
                                        </p:cTn>
                                        <p:tgtEl>
                                          <p:spTgt spid="32"/>
                                        </p:tgtEl>
                                      </p:cBhvr>
                                      <p:to x="100000" y="60000"/>
                                    </p:animScale>
                                    <p:animScale>
                                      <p:cBhvr>
                                        <p:cTn id="30" dur="166" decel="50000">
                                          <p:stCondLst>
                                            <p:cond delay="676"/>
                                          </p:stCondLst>
                                        </p:cTn>
                                        <p:tgtEl>
                                          <p:spTgt spid="32"/>
                                        </p:tgtEl>
                                      </p:cBhvr>
                                      <p:to x="100000" y="100000"/>
                                    </p:animScale>
                                    <p:animScale>
                                      <p:cBhvr>
                                        <p:cTn id="31" dur="26">
                                          <p:stCondLst>
                                            <p:cond delay="1312"/>
                                          </p:stCondLst>
                                        </p:cTn>
                                        <p:tgtEl>
                                          <p:spTgt spid="32"/>
                                        </p:tgtEl>
                                      </p:cBhvr>
                                      <p:to x="100000" y="80000"/>
                                    </p:animScale>
                                    <p:animScale>
                                      <p:cBhvr>
                                        <p:cTn id="32" dur="166" decel="50000">
                                          <p:stCondLst>
                                            <p:cond delay="1338"/>
                                          </p:stCondLst>
                                        </p:cTn>
                                        <p:tgtEl>
                                          <p:spTgt spid="32"/>
                                        </p:tgtEl>
                                      </p:cBhvr>
                                      <p:to x="100000" y="100000"/>
                                    </p:animScale>
                                    <p:animScale>
                                      <p:cBhvr>
                                        <p:cTn id="33" dur="26">
                                          <p:stCondLst>
                                            <p:cond delay="1642"/>
                                          </p:stCondLst>
                                        </p:cTn>
                                        <p:tgtEl>
                                          <p:spTgt spid="32"/>
                                        </p:tgtEl>
                                      </p:cBhvr>
                                      <p:to x="100000" y="90000"/>
                                    </p:animScale>
                                    <p:animScale>
                                      <p:cBhvr>
                                        <p:cTn id="34" dur="166" decel="50000">
                                          <p:stCondLst>
                                            <p:cond delay="1668"/>
                                          </p:stCondLst>
                                        </p:cTn>
                                        <p:tgtEl>
                                          <p:spTgt spid="32"/>
                                        </p:tgtEl>
                                      </p:cBhvr>
                                      <p:to x="100000" y="100000"/>
                                    </p:animScale>
                                    <p:animScale>
                                      <p:cBhvr>
                                        <p:cTn id="35" dur="26">
                                          <p:stCondLst>
                                            <p:cond delay="1808"/>
                                          </p:stCondLst>
                                        </p:cTn>
                                        <p:tgtEl>
                                          <p:spTgt spid="32"/>
                                        </p:tgtEl>
                                      </p:cBhvr>
                                      <p:to x="100000" y="95000"/>
                                    </p:animScale>
                                    <p:animScale>
                                      <p:cBhvr>
                                        <p:cTn id="36" dur="166" decel="50000">
                                          <p:stCondLst>
                                            <p:cond delay="1834"/>
                                          </p:stCondLst>
                                        </p:cTn>
                                        <p:tgtEl>
                                          <p:spTgt spid="32"/>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265" t="12063" r="2066" b="64233"/>
          <a:stretch/>
        </p:blipFill>
        <p:spPr>
          <a:xfrm>
            <a:off x="2662561" y="242779"/>
            <a:ext cx="7404038" cy="2636223"/>
          </a:xfrm>
          <a:prstGeom prst="rect">
            <a:avLst/>
          </a:prstGeom>
        </p:spPr>
      </p:pic>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Đọc</a:t>
              </a: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tx1"/>
                  </a:solidFill>
                  <a:latin typeface="Arial Rounded MT Bold" pitchFamily="34" charset="0"/>
                  <a:ea typeface="Arial-Rounded" pitchFamily="34" charset="0"/>
                  <a:cs typeface="Arial-Rounded" pitchFamily="34" charset="0"/>
                </a:rPr>
                <a:t>6</a:t>
              </a:r>
            </a:p>
          </p:txBody>
        </p:sp>
      </p:grpSp>
      <p:sp>
        <p:nvSpPr>
          <p:cNvPr id="25" name="Title 1"/>
          <p:cNvSpPr txBox="1">
            <a:spLocks/>
          </p:cNvSpPr>
          <p:nvPr/>
        </p:nvSpPr>
        <p:spPr>
          <a:xfrm>
            <a:off x="247650" y="3727872"/>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000">
                <a:solidFill>
                  <a:srgbClr val="0070C0"/>
                </a:solidFill>
                <a:latin typeface="Arial-Rounded" pitchFamily="34" charset="0"/>
                <a:ea typeface="Arial-Rounded" pitchFamily="34" charset="0"/>
                <a:cs typeface="Arial-Rounded" pitchFamily="34" charset="0"/>
              </a:rPr>
              <a:t>	Tết đến, hoa đào khoe sắc hồng tươi, hoa mai vàng nở rộ. Hè sang, hoa phượng bừng lửa đỏ, cháy rực cả góc trời. Cuối thu, hương sữa nồng nàn, ngát thơm từng góc phố. Cuối đông, hoa cải trải thảm vàng rực rỡ bên sông. Những sắc hoa, hương hoa làm đẹp thêm cho cuộc sống.</a:t>
            </a:r>
          </a:p>
        </p:txBody>
      </p:sp>
      <p:cxnSp>
        <p:nvCxnSpPr>
          <p:cNvPr id="11" name="Straight Connector 10"/>
          <p:cNvCxnSpPr/>
          <p:nvPr/>
        </p:nvCxnSpPr>
        <p:spPr>
          <a:xfrm flipH="1">
            <a:off x="3648367" y="4278529"/>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309268" y="2819400"/>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1</a:t>
            </a:r>
          </a:p>
        </p:txBody>
      </p:sp>
      <p:sp>
        <p:nvSpPr>
          <p:cNvPr id="13" name="Oval 12"/>
          <p:cNvSpPr/>
          <p:nvPr/>
        </p:nvSpPr>
        <p:spPr>
          <a:xfrm>
            <a:off x="2836646" y="3660139"/>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2</a:t>
            </a:r>
          </a:p>
        </p:txBody>
      </p:sp>
      <p:cxnSp>
        <p:nvCxnSpPr>
          <p:cNvPr id="14" name="Straight Connector 13"/>
          <p:cNvCxnSpPr/>
          <p:nvPr/>
        </p:nvCxnSpPr>
        <p:spPr>
          <a:xfrm flipH="1">
            <a:off x="2836646" y="3672620"/>
            <a:ext cx="117307"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4494918" y="4813701"/>
            <a:ext cx="80123"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3860758" y="4124564"/>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3</a:t>
            </a:r>
          </a:p>
        </p:txBody>
      </p:sp>
      <p:cxnSp>
        <p:nvCxnSpPr>
          <p:cNvPr id="17" name="Straight Connector 16"/>
          <p:cNvCxnSpPr/>
          <p:nvPr/>
        </p:nvCxnSpPr>
        <p:spPr>
          <a:xfrm>
            <a:off x="3191976" y="3701813"/>
            <a:ext cx="8114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3850234" y="5340376"/>
            <a:ext cx="129038"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4807311" y="4661410"/>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4</a:t>
            </a:r>
          </a:p>
        </p:txBody>
      </p:sp>
      <p:cxnSp>
        <p:nvCxnSpPr>
          <p:cNvPr id="24" name="Straight Connector 23"/>
          <p:cNvCxnSpPr/>
          <p:nvPr/>
        </p:nvCxnSpPr>
        <p:spPr>
          <a:xfrm flipH="1">
            <a:off x="4807311" y="5897004"/>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4075822" y="5241064"/>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5</a:t>
            </a:r>
          </a:p>
        </p:txBody>
      </p:sp>
      <p:cxnSp>
        <p:nvCxnSpPr>
          <p:cNvPr id="28" name="Straight Connector 27"/>
          <p:cNvCxnSpPr/>
          <p:nvPr/>
        </p:nvCxnSpPr>
        <p:spPr>
          <a:xfrm>
            <a:off x="9937648" y="3703681"/>
            <a:ext cx="8114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055020" y="4221652"/>
            <a:ext cx="8114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995319" y="5340376"/>
            <a:ext cx="8114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408122" y="5897004"/>
            <a:ext cx="8114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9005547" y="5897004"/>
            <a:ext cx="8114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297433" y="3674653"/>
            <a:ext cx="10800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fade">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500"/>
                                        <p:tgtEl>
                                          <p:spTgt spid="2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500"/>
                                        <p:tgtEl>
                                          <p:spTgt spid="2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fade">
                                      <p:cBhvr>
                                        <p:cTn id="82" dur="500"/>
                                        <p:tgtEl>
                                          <p:spTgt spid="30"/>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fade">
                                      <p:cBhvr>
                                        <p:cTn id="8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19" grpId="0" animBg="1"/>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899319" y="2726975"/>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hoa</a:t>
            </a:r>
          </a:p>
        </p:txBody>
      </p:sp>
      <p:sp>
        <p:nvSpPr>
          <p:cNvPr id="6" name="Title 1"/>
          <p:cNvSpPr txBox="1">
            <a:spLocks/>
          </p:cNvSpPr>
          <p:nvPr/>
        </p:nvSpPr>
        <p:spPr>
          <a:xfrm>
            <a:off x="6627230" y="2726974"/>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khoe</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Sắc đào ngày xuâ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6" name="Picture 4" descr="Cây Hoa Đào Ngày Tế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234" y="-48870"/>
            <a:ext cx="12573000" cy="7072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2280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hùm ảnh: Hoa đào đẹp rực rỡ đón tết 2021 - KhoaHoc.t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4609" y="-68943"/>
            <a:ext cx="9753600" cy="731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88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ách kích nụ cho cây mai, có nên dùng thuốc kích nụ hoa mai? | Quang Cảnh  Xa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8661" y="94342"/>
            <a:ext cx="8866909" cy="6650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8120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Mai vàng – Wikipedia tiếng Việ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3119" y="-21771"/>
            <a:ext cx="10482746" cy="6965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606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Rực rỡ con đường Hoa Phượng ở Hậu Gia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519" y="108203"/>
            <a:ext cx="11011305" cy="6720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7066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oa Phượng Vĩ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3" y="25400"/>
            <a:ext cx="12192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07722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Mùa hoa sữa: Hoa, quả của cây hoa sữa có ảnh hưởng tới sức khoẻ? | Kênh  Thời Tiế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3119" y="-929841"/>
            <a:ext cx="10470462" cy="7852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2606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à Nội mùa hoa sữa VHD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3405" y="94341"/>
            <a:ext cx="10010277" cy="66718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846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18438"/>
            <a:ext cx="2123468" cy="1398008"/>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h</a:t>
            </a:r>
          </a:p>
        </p:txBody>
      </p:sp>
      <p:sp>
        <p:nvSpPr>
          <p:cNvPr id="9" name="Title 1"/>
          <p:cNvSpPr txBox="1">
            <a:spLocks/>
          </p:cNvSpPr>
          <p:nvPr/>
        </p:nvSpPr>
        <p:spPr>
          <a:xfrm>
            <a:off x="6121244" y="2818438"/>
            <a:ext cx="2123468" cy="1398008"/>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FF0000"/>
                </a:solidFill>
                <a:latin typeface="Arial-Rounded" pitchFamily="34" charset="0"/>
                <a:ea typeface="Arial-Rounded" pitchFamily="34" charset="0"/>
                <a:cs typeface="Arial-Rounded" pitchFamily="34" charset="0"/>
              </a:rPr>
              <a:t>oa</a:t>
            </a:r>
          </a:p>
        </p:txBody>
      </p:sp>
      <p:sp>
        <p:nvSpPr>
          <p:cNvPr id="10" name="Title 1"/>
          <p:cNvSpPr txBox="1">
            <a:spLocks/>
          </p:cNvSpPr>
          <p:nvPr/>
        </p:nvSpPr>
        <p:spPr>
          <a:xfrm>
            <a:off x="3925738" y="4271442"/>
            <a:ext cx="4295089" cy="1432470"/>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h</a:t>
            </a:r>
            <a:r>
              <a:rPr lang="en-US" sz="8800">
                <a:solidFill>
                  <a:srgbClr val="FF0000"/>
                </a:solidFill>
                <a:latin typeface="Arial-Rounded" pitchFamily="34" charset="0"/>
                <a:ea typeface="Arial-Rounded" pitchFamily="34" charset="0"/>
                <a:cs typeface="Arial-Rounded" pitchFamily="34" charset="0"/>
              </a:rPr>
              <a:t>oa</a:t>
            </a: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Đọc</a:t>
              </a: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3</a:t>
              </a:r>
            </a:p>
          </p:txBody>
        </p:sp>
      </p:grpSp>
      <p:sp>
        <p:nvSpPr>
          <p:cNvPr id="24" name="Title 1"/>
          <p:cNvSpPr txBox="1">
            <a:spLocks/>
          </p:cNvSpPr>
          <p:nvPr/>
        </p:nvSpPr>
        <p:spPr>
          <a:xfrm>
            <a:off x="3303519" y="1295400"/>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oa</a:t>
            </a:r>
          </a:p>
        </p:txBody>
      </p:sp>
      <p:sp>
        <p:nvSpPr>
          <p:cNvPr id="26" name="Title 1"/>
          <p:cNvSpPr txBox="1">
            <a:spLocks/>
          </p:cNvSpPr>
          <p:nvPr/>
        </p:nvSpPr>
        <p:spPr>
          <a:xfrm>
            <a:off x="6216658" y="1295400"/>
            <a:ext cx="2826337"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oe</a:t>
            </a: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Ngắm cánh đồng hoa cải đẹp nao lò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319" y="16803"/>
            <a:ext cx="10215567" cy="6812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8212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Rực rỡ mùa hoa cải xứ Huế"/>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465" y="-964211"/>
            <a:ext cx="10390909" cy="7793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9461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1564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800">
                <a:solidFill>
                  <a:srgbClr val="0070C0"/>
                </a:solidFill>
                <a:latin typeface="Arial-Rounded" pitchFamily="34" charset="0"/>
                <a:ea typeface="Arial-Rounded" pitchFamily="34" charset="0"/>
                <a:cs typeface="Arial-Rounded" pitchFamily="34" charset="0"/>
              </a:rPr>
              <a:t>	Tết đến, hoa đào khoe sắc hồng tươi, hoa mai vàng nở rộ. Hè sang, hoa phượng bừng lửa đỏ, cháy rực cả góc trời. Cuối thu, hương sữa nồng nàn, ngát thơm từng góc phố. Cuối đông, hoa cải trải thảm vàng rực rỡ bên sông. Những sắc hoa, hương hoa làm đẹp thêm cho cuộc sống.</a:t>
            </a:r>
          </a:p>
        </p:txBody>
      </p:sp>
      <p:sp>
        <p:nvSpPr>
          <p:cNvPr id="14" name="Rounded Rectangle 13"/>
          <p:cNvSpPr/>
          <p:nvPr/>
        </p:nvSpPr>
        <p:spPr>
          <a:xfrm>
            <a:off x="456011" y="5495597"/>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Hoa nào nở vào dịp Tết?</a:t>
            </a:r>
          </a:p>
        </p:txBody>
      </p:sp>
      <p:cxnSp>
        <p:nvCxnSpPr>
          <p:cNvPr id="15" name="Straight Connector 14"/>
          <p:cNvCxnSpPr/>
          <p:nvPr/>
        </p:nvCxnSpPr>
        <p:spPr>
          <a:xfrm>
            <a:off x="3413919" y="990600"/>
            <a:ext cx="2057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0853381" y="986972"/>
            <a:ext cx="9597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08768" y="1618344"/>
            <a:ext cx="9597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433671" y="5543020"/>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Rounded" pitchFamily="34" charset="0"/>
                <a:ea typeface="Arial-Rounded" pitchFamily="34" charset="0"/>
                <a:cs typeface="Arial-Rounded" pitchFamily="34" charset="0"/>
              </a:rPr>
              <a:t>Mùa hè có hoa gì?</a:t>
            </a:r>
          </a:p>
        </p:txBody>
      </p:sp>
      <p:cxnSp>
        <p:nvCxnSpPr>
          <p:cNvPr id="26" name="Straight Connector 25"/>
          <p:cNvCxnSpPr/>
          <p:nvPr/>
        </p:nvCxnSpPr>
        <p:spPr>
          <a:xfrm>
            <a:off x="7147719" y="1672772"/>
            <a:ext cx="3124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Rounded Rectangle 29"/>
          <p:cNvSpPr/>
          <p:nvPr/>
        </p:nvSpPr>
        <p:spPr>
          <a:xfrm>
            <a:off x="456011" y="5495597"/>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latin typeface="Arial-Rounded" pitchFamily="34" charset="0"/>
                <a:ea typeface="Arial-Rounded" pitchFamily="34" charset="0"/>
                <a:cs typeface="Arial-Rounded" pitchFamily="34" charset="0"/>
              </a:rPr>
              <a:t>Hoa cải thường nở vào mùa nào?</a:t>
            </a:r>
          </a:p>
        </p:txBody>
      </p:sp>
      <p:cxnSp>
        <p:nvCxnSpPr>
          <p:cNvPr id="32" name="Straight Connector 31"/>
          <p:cNvCxnSpPr/>
          <p:nvPr/>
        </p:nvCxnSpPr>
        <p:spPr>
          <a:xfrm>
            <a:off x="10624705" y="2971800"/>
            <a:ext cx="109501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341035" y="3581400"/>
            <a:ext cx="1147213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18447" y="4343400"/>
            <a:ext cx="128118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Rounded Rectangle 34"/>
          <p:cNvSpPr/>
          <p:nvPr/>
        </p:nvSpPr>
        <p:spPr>
          <a:xfrm>
            <a:off x="442119" y="5486400"/>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Hoa mang lại ý nghĩa gì cho cuộc sống?</a:t>
            </a:r>
          </a:p>
        </p:txBody>
      </p:sp>
      <p:cxnSp>
        <p:nvCxnSpPr>
          <p:cNvPr id="36" name="Straight Connector 35"/>
          <p:cNvCxnSpPr/>
          <p:nvPr/>
        </p:nvCxnSpPr>
        <p:spPr>
          <a:xfrm>
            <a:off x="1966119" y="4343400"/>
            <a:ext cx="974515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41035" y="4953000"/>
            <a:ext cx="513028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810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par>
                                <p:cTn id="18" presetID="10" presetClass="entr" presetSubtype="0" fill="hold"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5"/>
                                        </p:tgtEl>
                                      </p:cBhvr>
                                    </p:animEffect>
                                    <p:set>
                                      <p:cBhvr>
                                        <p:cTn id="25" dur="1" fill="hold">
                                          <p:stCondLst>
                                            <p:cond delay="499"/>
                                          </p:stCondLst>
                                        </p:cTn>
                                        <p:tgtEl>
                                          <p:spTgt spid="15"/>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8"/>
                                        </p:tgtEl>
                                      </p:cBhvr>
                                    </p:animEffect>
                                    <p:set>
                                      <p:cBhvr>
                                        <p:cTn id="28" dur="1" fill="hold">
                                          <p:stCondLst>
                                            <p:cond delay="499"/>
                                          </p:stCondLst>
                                        </p:cTn>
                                        <p:tgtEl>
                                          <p:spTgt spid="18"/>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20"/>
                                        </p:tgtEl>
                                      </p:cBhvr>
                                    </p:animEffect>
                                    <p:set>
                                      <p:cBhvr>
                                        <p:cTn id="31" dur="1" fill="hold">
                                          <p:stCondLst>
                                            <p:cond delay="499"/>
                                          </p:stCondLst>
                                        </p:cTn>
                                        <p:tgtEl>
                                          <p:spTgt spid="20"/>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fade">
                                      <p:cBhvr>
                                        <p:cTn id="41" dur="500"/>
                                        <p:tgtEl>
                                          <p:spTgt spid="2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26"/>
                                        </p:tgtEl>
                                      </p:cBhvr>
                                    </p:animEffect>
                                    <p:set>
                                      <p:cBhvr>
                                        <p:cTn id="46" dur="1" fill="hold">
                                          <p:stCondLst>
                                            <p:cond delay="499"/>
                                          </p:stCondLst>
                                        </p:cTn>
                                        <p:tgtEl>
                                          <p:spTgt spid="26"/>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fade">
                                      <p:cBhvr>
                                        <p:cTn id="51" dur="500"/>
                                        <p:tgtEl>
                                          <p:spTgt spid="30"/>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500"/>
                                        <p:tgtEl>
                                          <p:spTgt spid="32"/>
                                        </p:tgtEl>
                                      </p:cBhvr>
                                    </p:animEffect>
                                  </p:childTnLst>
                                </p:cTn>
                              </p:par>
                              <p:par>
                                <p:cTn id="57" presetID="10" presetClass="entr" presetSubtype="0" fill="hold" nodeType="with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fade">
                                      <p:cBhvr>
                                        <p:cTn id="59" dur="500"/>
                                        <p:tgtEl>
                                          <p:spTgt spid="33"/>
                                        </p:tgtEl>
                                      </p:cBhvr>
                                    </p:animEffect>
                                  </p:childTnLst>
                                </p:cTn>
                              </p:par>
                              <p:par>
                                <p:cTn id="60" presetID="10" presetClass="entr" presetSubtype="0" fill="hold" nodeType="with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fade">
                                      <p:cBhvr>
                                        <p:cTn id="62" dur="500"/>
                                        <p:tgtEl>
                                          <p:spTgt spid="3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32"/>
                                        </p:tgtEl>
                                      </p:cBhvr>
                                    </p:animEffect>
                                    <p:set>
                                      <p:cBhvr>
                                        <p:cTn id="67" dur="1" fill="hold">
                                          <p:stCondLst>
                                            <p:cond delay="499"/>
                                          </p:stCondLst>
                                        </p:cTn>
                                        <p:tgtEl>
                                          <p:spTgt spid="32"/>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33"/>
                                        </p:tgtEl>
                                      </p:cBhvr>
                                    </p:animEffect>
                                    <p:set>
                                      <p:cBhvr>
                                        <p:cTn id="70" dur="1" fill="hold">
                                          <p:stCondLst>
                                            <p:cond delay="499"/>
                                          </p:stCondLst>
                                        </p:cTn>
                                        <p:tgtEl>
                                          <p:spTgt spid="33"/>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34"/>
                                        </p:tgtEl>
                                      </p:cBhvr>
                                    </p:animEffect>
                                    <p:set>
                                      <p:cBhvr>
                                        <p:cTn id="73" dur="1" fill="hold">
                                          <p:stCondLst>
                                            <p:cond delay="499"/>
                                          </p:stCondLst>
                                        </p:cTn>
                                        <p:tgtEl>
                                          <p:spTgt spid="34"/>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35"/>
                                        </p:tgtEl>
                                        <p:attrNameLst>
                                          <p:attrName>style.visibility</p:attrName>
                                        </p:attrNameLst>
                                      </p:cBhvr>
                                      <p:to>
                                        <p:strVal val="visible"/>
                                      </p:to>
                                    </p:set>
                                    <p:animEffect transition="in" filter="fade">
                                      <p:cBhvr>
                                        <p:cTn id="78" dur="500"/>
                                        <p:tgtEl>
                                          <p:spTgt spid="35"/>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36"/>
                                        </p:tgtEl>
                                        <p:attrNameLst>
                                          <p:attrName>style.visibility</p:attrName>
                                        </p:attrNameLst>
                                      </p:cBhvr>
                                      <p:to>
                                        <p:strVal val="visible"/>
                                      </p:to>
                                    </p:set>
                                    <p:animEffect transition="in" filter="fade">
                                      <p:cBhvr>
                                        <p:cTn id="83" dur="500"/>
                                        <p:tgtEl>
                                          <p:spTgt spid="36"/>
                                        </p:tgtEl>
                                      </p:cBhvr>
                                    </p:animEffect>
                                  </p:childTnLst>
                                </p:cTn>
                              </p:par>
                              <p:par>
                                <p:cTn id="84" presetID="10" presetClass="entr" presetSubtype="0" fill="hold" nodeType="withEffect">
                                  <p:stCondLst>
                                    <p:cond delay="0"/>
                                  </p:stCondLst>
                                  <p:childTnLst>
                                    <p:set>
                                      <p:cBhvr>
                                        <p:cTn id="85" dur="1" fill="hold">
                                          <p:stCondLst>
                                            <p:cond delay="0"/>
                                          </p:stCondLst>
                                        </p:cTn>
                                        <p:tgtEl>
                                          <p:spTgt spid="37"/>
                                        </p:tgtEl>
                                        <p:attrNameLst>
                                          <p:attrName>style.visibility</p:attrName>
                                        </p:attrNameLst>
                                      </p:cBhvr>
                                      <p:to>
                                        <p:strVal val="visible"/>
                                      </p:to>
                                    </p:set>
                                    <p:animEffect transition="in" filter="fade">
                                      <p:cBhvr>
                                        <p:cTn id="86" dur="500"/>
                                        <p:tgtEl>
                                          <p:spTgt spid="37"/>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nodeType="clickEffect">
                                  <p:stCondLst>
                                    <p:cond delay="0"/>
                                  </p:stCondLst>
                                  <p:childTnLst>
                                    <p:animEffect transition="out" filter="fade">
                                      <p:cBhvr>
                                        <p:cTn id="90" dur="500"/>
                                        <p:tgtEl>
                                          <p:spTgt spid="36"/>
                                        </p:tgtEl>
                                      </p:cBhvr>
                                    </p:animEffect>
                                    <p:set>
                                      <p:cBhvr>
                                        <p:cTn id="91" dur="1" fill="hold">
                                          <p:stCondLst>
                                            <p:cond delay="499"/>
                                          </p:stCondLst>
                                        </p:cTn>
                                        <p:tgtEl>
                                          <p:spTgt spid="36"/>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37"/>
                                        </p:tgtEl>
                                      </p:cBhvr>
                                    </p:animEffect>
                                    <p:set>
                                      <p:cBhvr>
                                        <p:cTn id="94"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animBg="1"/>
      <p:bldP spid="30" grpId="0" animBg="1"/>
      <p:bldP spid="3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47650" y="4612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200">
                <a:latin typeface="Arial-Rounded" pitchFamily="34" charset="0"/>
                <a:ea typeface="Arial-Rounded" pitchFamily="34" charset="0"/>
                <a:cs typeface="Arial-Rounded" pitchFamily="34" charset="0"/>
              </a:rPr>
              <a:t>	</a:t>
            </a:r>
            <a:r>
              <a:rPr lang="en-US" sz="3200">
                <a:solidFill>
                  <a:srgbClr val="0070C0"/>
                </a:solidFill>
                <a:latin typeface="Arial-Rounded" pitchFamily="34" charset="0"/>
                <a:ea typeface="Arial-Rounded" pitchFamily="34" charset="0"/>
                <a:cs typeface="Arial-Rounded" pitchFamily="34" charset="0"/>
              </a:rPr>
              <a:t>Tết đến, hoa đào khoe sắc hồng tươi, hoa mai vàng nở rộ. Hè sang, hoa phượng bừng lửa đỏ, cháy rực cả góc trời. Cuối thu, hương sữa nồng nàn, ngát thơm từng góc phố. Cuối đông, hoa cải trải thảm vàng rực rỡ bên sông. Những sắc hoa, hương hoa làm đẹp thêm cho cuộc sống.</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6163" y="-304800"/>
            <a:ext cx="9052686" cy="5104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20392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Nói</a:t>
              </a: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7</a:t>
              </a:r>
            </a:p>
          </p:txBody>
        </p:sp>
      </p:grpSp>
      <p:sp>
        <p:nvSpPr>
          <p:cNvPr id="6" name="Title 1"/>
          <p:cNvSpPr txBox="1">
            <a:spLocks/>
          </p:cNvSpPr>
          <p:nvPr/>
        </p:nvSpPr>
        <p:spPr>
          <a:xfrm>
            <a:off x="1737519" y="1324705"/>
            <a:ext cx="8382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Muôn hoa khoe sắc</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9258" t="60317" r="8931" b="4338"/>
          <a:stretch/>
        </p:blipFill>
        <p:spPr>
          <a:xfrm>
            <a:off x="2025258" y="2072640"/>
            <a:ext cx="7560861" cy="4693920"/>
          </a:xfrm>
          <a:prstGeom prst="rect">
            <a:avLst/>
          </a:prstGeom>
        </p:spPr>
      </p:pic>
    </p:spTree>
    <p:extLst>
      <p:ext uri="{BB962C8B-B14F-4D97-AF65-F5344CB8AC3E}">
        <p14:creationId xmlns:p14="http://schemas.microsoft.com/office/powerpoint/2010/main" val="15334130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E4186-D96A-45C3-B1C7-181DAF572831}"/>
              </a:ext>
            </a:extLst>
          </p:cNvPr>
          <p:cNvSpPr>
            <a:spLocks noGrp="1"/>
          </p:cNvSpPr>
          <p:nvPr>
            <p:ph type="title"/>
          </p:nvPr>
        </p:nvSpPr>
        <p:spPr/>
        <p:txBody>
          <a:bodyPr/>
          <a:lstStyle/>
          <a:p>
            <a:endParaRPr lang="en-US">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Content Placeholder 4">
            <a:extLst>
              <a:ext uri="{FF2B5EF4-FFF2-40B4-BE49-F238E27FC236}">
                <a16:creationId xmlns:a16="http://schemas.microsoft.com/office/drawing/2014/main" id="{66D03408-6E37-450A-BA8F-1507DDE1267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5354"/>
            <a:ext cx="12161838" cy="6928708"/>
          </a:xfrm>
        </p:spPr>
      </p:pic>
      <p:sp>
        <p:nvSpPr>
          <p:cNvPr id="8" name="Rectangle 7">
            <a:extLst>
              <a:ext uri="{FF2B5EF4-FFF2-40B4-BE49-F238E27FC236}">
                <a16:creationId xmlns:a16="http://schemas.microsoft.com/office/drawing/2014/main" id="{1CEA1F7E-54BB-4BF8-B3D5-F577B806932C}"/>
              </a:ext>
            </a:extLst>
          </p:cNvPr>
          <p:cNvSpPr/>
          <p:nvPr/>
        </p:nvSpPr>
        <p:spPr>
          <a:xfrm>
            <a:off x="2844299" y="834668"/>
            <a:ext cx="6473247" cy="769441"/>
          </a:xfrm>
          <a:prstGeom prst="rect">
            <a:avLst/>
          </a:prstGeom>
          <a:noFill/>
        </p:spPr>
        <p:txBody>
          <a:bodyPr wrap="none" lIns="91440" tIns="45720" rIns="91440" bIns="45720">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Dặn</a:t>
            </a:r>
            <a:r>
              <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dò</a:t>
            </a:r>
            <a:r>
              <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4400" b="1" dirty="0">
                <a:ln w="13462">
                  <a:solidFill>
                    <a:prstClr val="white"/>
                  </a:solidFill>
                  <a:prstDash val="solid"/>
                </a:ln>
                <a:solidFill>
                  <a:srgbClr val="FF0000"/>
                </a:solidFill>
                <a:effectLst>
                  <a:outerShdw dist="38100" dir="2700000" algn="bl" rotWithShape="0">
                    <a:srgbClr val="4BACC6"/>
                  </a:outerShdw>
                </a:effectLst>
                <a:latin typeface="Arial-Rounded" panose="020B0500000000000000" pitchFamily="34" charset="0"/>
                <a:ea typeface="Arial-Rounded" panose="020B0500000000000000" pitchFamily="34" charset="0"/>
                <a:cs typeface="Arial-Rounded" panose="020B0500000000000000" pitchFamily="34" charset="0"/>
              </a:rPr>
              <a:t>30</a:t>
            </a:r>
            <a:r>
              <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/12</a:t>
            </a:r>
          </a:p>
        </p:txBody>
      </p:sp>
      <p:sp>
        <p:nvSpPr>
          <p:cNvPr id="9" name="TextBox 8">
            <a:extLst>
              <a:ext uri="{FF2B5EF4-FFF2-40B4-BE49-F238E27FC236}">
                <a16:creationId xmlns:a16="http://schemas.microsoft.com/office/drawing/2014/main" id="{894A7B34-030E-4A72-AA9D-FDD90FD2A27B}"/>
              </a:ext>
            </a:extLst>
          </p:cNvPr>
          <p:cNvSpPr txBox="1"/>
          <p:nvPr/>
        </p:nvSpPr>
        <p:spPr>
          <a:xfrm>
            <a:off x="1966119" y="1922285"/>
            <a:ext cx="9601200" cy="4724370"/>
          </a:xfrm>
          <a:prstGeom prst="rect">
            <a:avLst/>
          </a:prstGeom>
          <a:noFill/>
        </p:spPr>
        <p:txBody>
          <a:bodyPr wrap="square" rtlCol="0">
            <a:spAutoFit/>
          </a:bodyPr>
          <a:lstStyle/>
          <a:p>
            <a:pPr marL="0" marR="0" lvl="0" indent="0" algn="l" defTabSz="912114"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74 –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sách</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Việt</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1.</a:t>
            </a:r>
          </a:p>
          <a:p>
            <a:pPr marL="0" marR="0" lvl="0" indent="0" algn="l" defTabSz="912114"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74 ở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57200" marR="0" lvl="0" indent="-457200" algn="l" defTabSz="912114" rtl="0" eaLnBrk="1" fontAlgn="auto" latinLnBrk="0" hangingPunct="1">
              <a:lnSpc>
                <a:spcPct val="100000"/>
              </a:lnSpc>
              <a:spcBef>
                <a:spcPts val="0"/>
              </a:spcBef>
              <a:spcAft>
                <a:spcPts val="0"/>
              </a:spcAft>
              <a:buClrTx/>
              <a:buSzTx/>
              <a:buFontTx/>
              <a:buChar char="-"/>
              <a:tabLst/>
              <a:defRPr/>
            </a:pP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thêm</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74</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57200" marR="0" lvl="0" indent="-457200" algn="l" defTabSz="912114" rtl="0" eaLnBrk="1" fontAlgn="auto" latinLnBrk="0" hangingPunct="1">
              <a:lnSpc>
                <a:spcPct val="100000"/>
              </a:lnSpc>
              <a:spcBef>
                <a:spcPts val="0"/>
              </a:spcBef>
              <a:spcAft>
                <a:spcPts val="0"/>
              </a:spcAft>
              <a:buClrTx/>
              <a:buSzTx/>
              <a:buFontTx/>
              <a:buChar char="-"/>
              <a:tabLst/>
              <a:defRPr/>
            </a:pP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Việt</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74.</a:t>
            </a:r>
          </a:p>
          <a:p>
            <a:pPr marL="457200" marR="0" lvl="0" indent="-457200" algn="l" defTabSz="912114" rtl="0" eaLnBrk="1" fontAlgn="auto" latinLnBrk="0" hangingPunct="1">
              <a:lnSpc>
                <a:spcPct val="100000"/>
              </a:lnSpc>
              <a:spcBef>
                <a:spcPts val="0"/>
              </a:spcBef>
              <a:spcAft>
                <a:spcPts val="0"/>
              </a:spcAft>
              <a:buClrTx/>
              <a:buSzTx/>
              <a:buFontTx/>
              <a:buChar char="-"/>
              <a:tabLst/>
              <a:defRPr/>
            </a:pP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Luyện</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viết</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phiếu</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chữ</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nhỏ</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và</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làm</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tập</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p>
          <a:p>
            <a:pPr marR="0" lvl="0" algn="l" defTabSz="912114" rtl="0" eaLnBrk="1" fontAlgn="auto" latinLnBrk="0" hangingPunct="1">
              <a:lnSpc>
                <a:spcPct val="100000"/>
              </a:lnSpc>
              <a:spcBef>
                <a:spcPts val="0"/>
              </a:spcBef>
              <a:spcAft>
                <a:spcPts val="0"/>
              </a:spcAft>
              <a:buClrTx/>
              <a:buSzTx/>
              <a:tabLst/>
              <a:defRPr/>
            </a:pP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74.</a:t>
            </a:r>
            <a:endPar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2114" rtl="0" eaLnBrk="1" fontAlgn="auto" latinLnBrk="0" hangingPunct="1">
              <a:lnSpc>
                <a:spcPct val="100000"/>
              </a:lnSpc>
              <a:spcBef>
                <a:spcPts val="0"/>
              </a:spcBef>
              <a:spcAft>
                <a:spcPts val="0"/>
              </a:spcAft>
              <a:buClrTx/>
              <a:buSzTx/>
              <a:buFontTx/>
              <a:buNone/>
              <a:tabLst/>
              <a:defRPr/>
            </a:pPr>
            <a:endPar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457197" marR="0" lvl="0" indent="-457197" algn="l" defTabSz="912114" rtl="0" eaLnBrk="1" fontAlgn="auto" latinLnBrk="0" hangingPunct="1">
              <a:lnSpc>
                <a:spcPct val="100000"/>
              </a:lnSpc>
              <a:spcBef>
                <a:spcPts val="0"/>
              </a:spcBef>
              <a:spcAft>
                <a:spcPts val="0"/>
              </a:spcAft>
              <a:buClrTx/>
              <a:buSzTx/>
              <a:buFontTx/>
              <a:buChar char="-"/>
              <a:tabLst/>
              <a:defRPr/>
            </a:pPr>
            <a:endParaRPr kumimoji="0" lang="en-US" sz="35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2114" rtl="0" eaLnBrk="1" fontAlgn="auto" latinLnBrk="0" hangingPunct="1">
              <a:lnSpc>
                <a:spcPct val="100000"/>
              </a:lnSpc>
              <a:spcBef>
                <a:spcPts val="0"/>
              </a:spcBef>
              <a:spcAft>
                <a:spcPts val="0"/>
              </a:spcAft>
              <a:buClrTx/>
              <a:buSzTx/>
              <a:buFontTx/>
              <a:buNone/>
              <a:tabLst/>
              <a:defRPr/>
            </a:pPr>
            <a:endParaRPr kumimoji="0" lang="en-US" sz="35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997882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0083E6"/>
          </a:solidFill>
        </p:spPr>
        <p:txBody>
          <a:bodyPr wrap="square" rtlCol="0">
            <a:spAutoFit/>
          </a:bodyPr>
          <a:lstStyle/>
          <a:p>
            <a:pPr algn="ctr"/>
            <a:r>
              <a:rPr lang="en-US" sz="8000">
                <a:solidFill>
                  <a:schemeClr val="bg1"/>
                </a:solidFill>
                <a:latin typeface="Arial-Rounded" pitchFamily="34" charset="0"/>
                <a:ea typeface="Arial-Rounded" pitchFamily="34" charset="0"/>
                <a:cs typeface="Arial-Rounded" pitchFamily="34" charset="0"/>
              </a:rPr>
              <a:t>So sánh</a:t>
            </a:r>
          </a:p>
        </p:txBody>
      </p:sp>
      <p:sp>
        <p:nvSpPr>
          <p:cNvPr id="6" name="TextBox 5"/>
          <p:cNvSpPr txBox="1"/>
          <p:nvPr/>
        </p:nvSpPr>
        <p:spPr>
          <a:xfrm>
            <a:off x="2607847" y="3459070"/>
            <a:ext cx="3088767" cy="1862048"/>
          </a:xfrm>
          <a:prstGeom prst="rect">
            <a:avLst/>
          </a:prstGeom>
          <a:solidFill>
            <a:schemeClr val="accent5">
              <a:lumMod val="20000"/>
              <a:lumOff val="80000"/>
            </a:schemeClr>
          </a:solidFill>
        </p:spPr>
        <p:txBody>
          <a:bodyPr wrap="square" rtlCol="0">
            <a:spAutoFit/>
          </a:bodyPr>
          <a:lstStyle/>
          <a:p>
            <a:pPr algn="ctr"/>
            <a:r>
              <a:rPr lang="en-US" sz="11500">
                <a:solidFill>
                  <a:srgbClr val="0070C0"/>
                </a:solidFill>
                <a:latin typeface="Arial-Rounded" pitchFamily="34" charset="0"/>
                <a:ea typeface="Arial-Rounded" pitchFamily="34" charset="0"/>
                <a:cs typeface="Arial-Rounded" pitchFamily="34" charset="0"/>
              </a:rPr>
              <a:t>oa</a:t>
            </a:r>
          </a:p>
        </p:txBody>
      </p:sp>
      <p:sp>
        <p:nvSpPr>
          <p:cNvPr id="7" name="TextBox 6"/>
          <p:cNvSpPr txBox="1"/>
          <p:nvPr/>
        </p:nvSpPr>
        <p:spPr>
          <a:xfrm>
            <a:off x="6419113" y="3459070"/>
            <a:ext cx="3397644" cy="1862048"/>
          </a:xfrm>
          <a:prstGeom prst="rect">
            <a:avLst/>
          </a:prstGeom>
          <a:solidFill>
            <a:schemeClr val="accent5">
              <a:lumMod val="20000"/>
              <a:lumOff val="80000"/>
            </a:schemeClr>
          </a:solidFill>
        </p:spPr>
        <p:txBody>
          <a:bodyPr wrap="square" rtlCol="0">
            <a:spAutoFit/>
          </a:bodyPr>
          <a:lstStyle/>
          <a:p>
            <a:pPr algn="ctr"/>
            <a:r>
              <a:rPr lang="en-US" sz="11500">
                <a:solidFill>
                  <a:srgbClr val="0070C0"/>
                </a:solidFill>
                <a:latin typeface="Arial-Rounded" pitchFamily="34" charset="0"/>
                <a:ea typeface="Arial-Rounded" pitchFamily="34" charset="0"/>
                <a:cs typeface="Arial-Rounded" pitchFamily="34" charset="0"/>
              </a:rPr>
              <a:t>oe</a:t>
            </a:r>
          </a:p>
        </p:txBody>
      </p:sp>
      <p:sp>
        <p:nvSpPr>
          <p:cNvPr id="9" name="TextBox 8"/>
          <p:cNvSpPr txBox="1"/>
          <p:nvPr/>
        </p:nvSpPr>
        <p:spPr>
          <a:xfrm>
            <a:off x="2584378" y="3459070"/>
            <a:ext cx="2320636" cy="1862048"/>
          </a:xfrm>
          <a:prstGeom prst="rect">
            <a:avLst/>
          </a:prstGeom>
          <a:noFill/>
        </p:spPr>
        <p:txBody>
          <a:bodyPr wrap="square" rtlCol="0">
            <a:spAutoFit/>
          </a:bodyPr>
          <a:lstStyle/>
          <a:p>
            <a:pPr algn="ctr"/>
            <a:r>
              <a:rPr lang="en-US" sz="11500">
                <a:solidFill>
                  <a:srgbClr val="FF0000"/>
                </a:solidFill>
                <a:latin typeface="Arial-Rounded" pitchFamily="34" charset="0"/>
                <a:ea typeface="Arial-Rounded" pitchFamily="34" charset="0"/>
                <a:cs typeface="Arial-Rounded" pitchFamily="34" charset="0"/>
              </a:rPr>
              <a:t>o</a:t>
            </a:r>
          </a:p>
        </p:txBody>
      </p:sp>
      <p:sp>
        <p:nvSpPr>
          <p:cNvPr id="10" name="TextBox 9"/>
          <p:cNvSpPr txBox="1"/>
          <p:nvPr/>
        </p:nvSpPr>
        <p:spPr>
          <a:xfrm>
            <a:off x="6686357" y="3459070"/>
            <a:ext cx="2109669" cy="1862048"/>
          </a:xfrm>
          <a:prstGeom prst="rect">
            <a:avLst/>
          </a:prstGeom>
          <a:noFill/>
        </p:spPr>
        <p:txBody>
          <a:bodyPr wrap="square" rtlCol="0">
            <a:spAutoFit/>
          </a:bodyPr>
          <a:lstStyle/>
          <a:p>
            <a:pPr algn="ctr"/>
            <a:r>
              <a:rPr lang="en-US" sz="11500">
                <a:solidFill>
                  <a:srgbClr val="FF0000"/>
                </a:solidFill>
                <a:latin typeface="Arial-Rounded" pitchFamily="34" charset="0"/>
                <a:ea typeface="Arial-Rounded" pitchFamily="34" charset="0"/>
                <a:cs typeface="Arial-Rounded" pitchFamily="34" charset="0"/>
              </a:rPr>
              <a:t>o</a:t>
            </a:r>
          </a:p>
        </p:txBody>
      </p:sp>
      <p:sp>
        <p:nvSpPr>
          <p:cNvPr id="12" name="TextBox 11"/>
          <p:cNvSpPr txBox="1"/>
          <p:nvPr/>
        </p:nvSpPr>
        <p:spPr>
          <a:xfrm>
            <a:off x="3270703" y="3459070"/>
            <a:ext cx="2552700" cy="1862048"/>
          </a:xfrm>
          <a:prstGeom prst="rect">
            <a:avLst/>
          </a:prstGeom>
          <a:noFill/>
        </p:spPr>
        <p:txBody>
          <a:bodyPr wrap="square" rtlCol="0">
            <a:spAutoFit/>
          </a:bodyPr>
          <a:lstStyle/>
          <a:p>
            <a:pPr algn="ctr"/>
            <a:r>
              <a:rPr lang="en-US" sz="11500">
                <a:solidFill>
                  <a:srgbClr val="7030A0"/>
                </a:solidFill>
                <a:latin typeface="Arial-Rounded" pitchFamily="34" charset="0"/>
                <a:ea typeface="Arial-Rounded" pitchFamily="34" charset="0"/>
                <a:cs typeface="Arial-Rounded" pitchFamily="34" charset="0"/>
              </a:rPr>
              <a:t>a</a:t>
            </a:r>
          </a:p>
        </p:txBody>
      </p:sp>
      <p:sp>
        <p:nvSpPr>
          <p:cNvPr id="8" name="TextBox 7"/>
          <p:cNvSpPr txBox="1"/>
          <p:nvPr/>
        </p:nvSpPr>
        <p:spPr>
          <a:xfrm>
            <a:off x="7237055" y="3459070"/>
            <a:ext cx="2552700" cy="1862048"/>
          </a:xfrm>
          <a:prstGeom prst="rect">
            <a:avLst/>
          </a:prstGeom>
          <a:noFill/>
        </p:spPr>
        <p:txBody>
          <a:bodyPr wrap="square" rtlCol="0">
            <a:spAutoFit/>
          </a:bodyPr>
          <a:lstStyle/>
          <a:p>
            <a:pPr algn="ctr"/>
            <a:r>
              <a:rPr lang="en-US" sz="11500">
                <a:solidFill>
                  <a:srgbClr val="00B050"/>
                </a:solidFill>
                <a:latin typeface="Arial-Rounded" pitchFamily="34" charset="0"/>
                <a:ea typeface="Arial-Rounded" pitchFamily="34" charset="0"/>
                <a:cs typeface="Arial-Rounded" pitchFamily="34" charset="0"/>
              </a:rPr>
              <a:t>e</a:t>
            </a:r>
          </a:p>
        </p:txBody>
      </p:sp>
    </p:spTree>
    <p:extLst>
      <p:ext uri="{BB962C8B-B14F-4D97-AF65-F5344CB8AC3E}">
        <p14:creationId xmlns:p14="http://schemas.microsoft.com/office/powerpoint/2010/main" val="407104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P spid="10" grpId="0"/>
      <p:bldP spid="12"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56975" y="20050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hoà</a:t>
            </a:r>
          </a:p>
        </p:txBody>
      </p:sp>
      <p:sp>
        <p:nvSpPr>
          <p:cNvPr id="5" name="Title 1"/>
          <p:cNvSpPr txBox="1">
            <a:spLocks/>
          </p:cNvSpPr>
          <p:nvPr/>
        </p:nvSpPr>
        <p:spPr>
          <a:xfrm>
            <a:off x="3473325" y="20050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loa</a:t>
            </a:r>
          </a:p>
        </p:txBody>
      </p:sp>
      <p:sp>
        <p:nvSpPr>
          <p:cNvPr id="7" name="Title 1"/>
          <p:cNvSpPr txBox="1">
            <a:spLocks/>
          </p:cNvSpPr>
          <p:nvPr/>
        </p:nvSpPr>
        <p:spPr>
          <a:xfrm>
            <a:off x="6186551" y="20050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toả</a:t>
            </a:r>
          </a:p>
        </p:txBody>
      </p:sp>
      <p:sp>
        <p:nvSpPr>
          <p:cNvPr id="8" name="Title 1"/>
          <p:cNvSpPr txBox="1">
            <a:spLocks/>
          </p:cNvSpPr>
          <p:nvPr/>
        </p:nvSpPr>
        <p:spPr>
          <a:xfrm>
            <a:off x="1239218" y="18288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oa</a:t>
            </a:r>
          </a:p>
        </p:txBody>
      </p:sp>
      <p:sp>
        <p:nvSpPr>
          <p:cNvPr id="11" name="Title 1"/>
          <p:cNvSpPr txBox="1">
            <a:spLocks/>
          </p:cNvSpPr>
          <p:nvPr/>
        </p:nvSpPr>
        <p:spPr>
          <a:xfrm>
            <a:off x="3923098" y="18288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oa</a:t>
            </a:r>
          </a:p>
        </p:txBody>
      </p:sp>
      <p:sp>
        <p:nvSpPr>
          <p:cNvPr id="13" name="Title 1"/>
          <p:cNvSpPr txBox="1">
            <a:spLocks/>
          </p:cNvSpPr>
          <p:nvPr/>
        </p:nvSpPr>
        <p:spPr>
          <a:xfrm>
            <a:off x="6657870" y="18288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oa</a:t>
            </a: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0" name="AutoShape 6" descr="Nâng cao kỹ năng viết với 7 bước hiệu quả | Edu2Review"/>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2" name="AutoShape 8" descr="Nâng cao kỹ năng viết với 7 bước hiệu quả | Edu2Review"/>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4" name="AutoShape 10" descr="Nâng cao kỹ năng viết với 7 bước hiệu quả | Edu2Review"/>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5" name="AutoShape 12" descr="Nâng cao kỹ năng viết với 7 bước hiệu quả | Edu2Review"/>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6" name="AutoShape 16" descr="Làm thế nào để viết hay hơn? | Edu2Review"/>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7" name="Title 1"/>
          <p:cNvSpPr txBox="1">
            <a:spLocks/>
          </p:cNvSpPr>
          <p:nvPr/>
        </p:nvSpPr>
        <p:spPr>
          <a:xfrm>
            <a:off x="8862775" y="20050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xoá</a:t>
            </a:r>
          </a:p>
        </p:txBody>
      </p:sp>
      <p:sp>
        <p:nvSpPr>
          <p:cNvPr id="18" name="Title 1"/>
          <p:cNvSpPr txBox="1">
            <a:spLocks/>
          </p:cNvSpPr>
          <p:nvPr/>
        </p:nvSpPr>
        <p:spPr>
          <a:xfrm>
            <a:off x="9528063" y="18288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oa</a:t>
            </a:r>
          </a:p>
        </p:txBody>
      </p:sp>
      <p:sp>
        <p:nvSpPr>
          <p:cNvPr id="22" name="Title 1"/>
          <p:cNvSpPr txBox="1">
            <a:spLocks/>
          </p:cNvSpPr>
          <p:nvPr/>
        </p:nvSpPr>
        <p:spPr>
          <a:xfrm>
            <a:off x="615922" y="33959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khoẻ</a:t>
            </a:r>
          </a:p>
        </p:txBody>
      </p:sp>
      <p:sp>
        <p:nvSpPr>
          <p:cNvPr id="23" name="Title 1"/>
          <p:cNvSpPr txBox="1">
            <a:spLocks/>
          </p:cNvSpPr>
          <p:nvPr/>
        </p:nvSpPr>
        <p:spPr>
          <a:xfrm>
            <a:off x="3481841" y="33959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loe</a:t>
            </a:r>
          </a:p>
        </p:txBody>
      </p:sp>
      <p:sp>
        <p:nvSpPr>
          <p:cNvPr id="24" name="Title 1"/>
          <p:cNvSpPr txBox="1">
            <a:spLocks/>
          </p:cNvSpPr>
          <p:nvPr/>
        </p:nvSpPr>
        <p:spPr>
          <a:xfrm>
            <a:off x="6195067" y="33959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loé</a:t>
            </a:r>
          </a:p>
        </p:txBody>
      </p:sp>
      <p:sp>
        <p:nvSpPr>
          <p:cNvPr id="25" name="Title 1"/>
          <p:cNvSpPr txBox="1">
            <a:spLocks/>
          </p:cNvSpPr>
          <p:nvPr/>
        </p:nvSpPr>
        <p:spPr>
          <a:xfrm>
            <a:off x="1473443" y="32196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oe</a:t>
            </a:r>
          </a:p>
        </p:txBody>
      </p:sp>
      <p:sp>
        <p:nvSpPr>
          <p:cNvPr id="26" name="Title 1"/>
          <p:cNvSpPr txBox="1">
            <a:spLocks/>
          </p:cNvSpPr>
          <p:nvPr/>
        </p:nvSpPr>
        <p:spPr>
          <a:xfrm>
            <a:off x="3931614" y="32196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oe</a:t>
            </a:r>
          </a:p>
        </p:txBody>
      </p:sp>
      <p:sp>
        <p:nvSpPr>
          <p:cNvPr id="27" name="Title 1"/>
          <p:cNvSpPr txBox="1">
            <a:spLocks/>
          </p:cNvSpPr>
          <p:nvPr/>
        </p:nvSpPr>
        <p:spPr>
          <a:xfrm>
            <a:off x="6637358" y="32196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oe</a:t>
            </a:r>
          </a:p>
        </p:txBody>
      </p:sp>
      <p:sp>
        <p:nvSpPr>
          <p:cNvPr id="28" name="Title 1"/>
          <p:cNvSpPr txBox="1">
            <a:spLocks/>
          </p:cNvSpPr>
          <p:nvPr/>
        </p:nvSpPr>
        <p:spPr>
          <a:xfrm>
            <a:off x="8838633" y="33959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xoè</a:t>
            </a:r>
          </a:p>
        </p:txBody>
      </p:sp>
      <p:sp>
        <p:nvSpPr>
          <p:cNvPr id="29" name="Title 1"/>
          <p:cNvSpPr txBox="1">
            <a:spLocks/>
          </p:cNvSpPr>
          <p:nvPr/>
        </p:nvSpPr>
        <p:spPr>
          <a:xfrm>
            <a:off x="9503921" y="32196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oe</a:t>
            </a:r>
          </a:p>
        </p:txBody>
      </p:sp>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fade">
                                      <p:cBhvr>
                                        <p:cTn id="56" dur="500"/>
                                        <p:tgtEl>
                                          <p:spTgt spid="28"/>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P spid="17" grpId="0"/>
      <p:bldP spid="18" grpId="0"/>
      <p:bldP spid="22" grpId="0"/>
      <p:bldP spid="23" grpId="0"/>
      <p:bldP spid="24" grpId="0"/>
      <p:bldP spid="25" grpId="0"/>
      <p:bldP spid="26" grpId="0"/>
      <p:bldP spid="27" grpId="0"/>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p:cNvSpPr txBox="1">
            <a:spLocks/>
          </p:cNvSpPr>
          <p:nvPr/>
        </p:nvSpPr>
        <p:spPr>
          <a:xfrm>
            <a:off x="556975" y="46913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hoà</a:t>
            </a:r>
          </a:p>
        </p:txBody>
      </p:sp>
      <p:sp>
        <p:nvSpPr>
          <p:cNvPr id="20" name="Title 1"/>
          <p:cNvSpPr txBox="1">
            <a:spLocks/>
          </p:cNvSpPr>
          <p:nvPr/>
        </p:nvSpPr>
        <p:spPr>
          <a:xfrm>
            <a:off x="3473325" y="46913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loa</a:t>
            </a:r>
          </a:p>
        </p:txBody>
      </p:sp>
      <p:sp>
        <p:nvSpPr>
          <p:cNvPr id="21" name="Title 1"/>
          <p:cNvSpPr txBox="1">
            <a:spLocks/>
          </p:cNvSpPr>
          <p:nvPr/>
        </p:nvSpPr>
        <p:spPr>
          <a:xfrm>
            <a:off x="6186551" y="46913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toả</a:t>
            </a:r>
          </a:p>
        </p:txBody>
      </p:sp>
      <p:sp>
        <p:nvSpPr>
          <p:cNvPr id="22" name="Title 1"/>
          <p:cNvSpPr txBox="1">
            <a:spLocks/>
          </p:cNvSpPr>
          <p:nvPr/>
        </p:nvSpPr>
        <p:spPr>
          <a:xfrm>
            <a:off x="1239218" y="45150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oa</a:t>
            </a:r>
          </a:p>
        </p:txBody>
      </p:sp>
      <p:sp>
        <p:nvSpPr>
          <p:cNvPr id="23" name="Title 1"/>
          <p:cNvSpPr txBox="1">
            <a:spLocks/>
          </p:cNvSpPr>
          <p:nvPr/>
        </p:nvSpPr>
        <p:spPr>
          <a:xfrm>
            <a:off x="3923098" y="45150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oa</a:t>
            </a:r>
          </a:p>
        </p:txBody>
      </p:sp>
      <p:sp>
        <p:nvSpPr>
          <p:cNvPr id="24" name="Title 1"/>
          <p:cNvSpPr txBox="1">
            <a:spLocks/>
          </p:cNvSpPr>
          <p:nvPr/>
        </p:nvSpPr>
        <p:spPr>
          <a:xfrm>
            <a:off x="6657870" y="45150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oa</a:t>
            </a:r>
          </a:p>
        </p:txBody>
      </p:sp>
      <p:sp>
        <p:nvSpPr>
          <p:cNvPr id="25" name="Title 1"/>
          <p:cNvSpPr txBox="1">
            <a:spLocks/>
          </p:cNvSpPr>
          <p:nvPr/>
        </p:nvSpPr>
        <p:spPr>
          <a:xfrm>
            <a:off x="8862775" y="46913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xoá</a:t>
            </a:r>
          </a:p>
        </p:txBody>
      </p:sp>
      <p:sp>
        <p:nvSpPr>
          <p:cNvPr id="26" name="Title 1"/>
          <p:cNvSpPr txBox="1">
            <a:spLocks/>
          </p:cNvSpPr>
          <p:nvPr/>
        </p:nvSpPr>
        <p:spPr>
          <a:xfrm>
            <a:off x="9528063" y="45150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oa</a:t>
            </a:r>
          </a:p>
        </p:txBody>
      </p:sp>
      <p:sp>
        <p:nvSpPr>
          <p:cNvPr id="28" name="Title 1"/>
          <p:cNvSpPr txBox="1">
            <a:spLocks/>
          </p:cNvSpPr>
          <p:nvPr/>
        </p:nvSpPr>
        <p:spPr>
          <a:xfrm>
            <a:off x="615922" y="57581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khoẻ</a:t>
            </a:r>
          </a:p>
        </p:txBody>
      </p:sp>
      <p:sp>
        <p:nvSpPr>
          <p:cNvPr id="29" name="Title 1"/>
          <p:cNvSpPr txBox="1">
            <a:spLocks/>
          </p:cNvSpPr>
          <p:nvPr/>
        </p:nvSpPr>
        <p:spPr>
          <a:xfrm>
            <a:off x="3481841" y="57581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loe</a:t>
            </a:r>
          </a:p>
        </p:txBody>
      </p:sp>
      <p:sp>
        <p:nvSpPr>
          <p:cNvPr id="30" name="Title 1"/>
          <p:cNvSpPr txBox="1">
            <a:spLocks/>
          </p:cNvSpPr>
          <p:nvPr/>
        </p:nvSpPr>
        <p:spPr>
          <a:xfrm>
            <a:off x="6195067" y="57581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loé</a:t>
            </a:r>
          </a:p>
        </p:txBody>
      </p:sp>
      <p:sp>
        <p:nvSpPr>
          <p:cNvPr id="31" name="Title 1"/>
          <p:cNvSpPr txBox="1">
            <a:spLocks/>
          </p:cNvSpPr>
          <p:nvPr/>
        </p:nvSpPr>
        <p:spPr>
          <a:xfrm>
            <a:off x="1473443" y="55818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oe</a:t>
            </a:r>
          </a:p>
        </p:txBody>
      </p:sp>
      <p:sp>
        <p:nvSpPr>
          <p:cNvPr id="47" name="Title 1"/>
          <p:cNvSpPr txBox="1">
            <a:spLocks/>
          </p:cNvSpPr>
          <p:nvPr/>
        </p:nvSpPr>
        <p:spPr>
          <a:xfrm>
            <a:off x="3931614" y="55818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oe</a:t>
            </a:r>
          </a:p>
        </p:txBody>
      </p:sp>
      <p:sp>
        <p:nvSpPr>
          <p:cNvPr id="48" name="Title 1"/>
          <p:cNvSpPr txBox="1">
            <a:spLocks/>
          </p:cNvSpPr>
          <p:nvPr/>
        </p:nvSpPr>
        <p:spPr>
          <a:xfrm>
            <a:off x="6637358" y="55818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oe</a:t>
            </a:r>
          </a:p>
        </p:txBody>
      </p:sp>
      <p:sp>
        <p:nvSpPr>
          <p:cNvPr id="49" name="Title 1"/>
          <p:cNvSpPr txBox="1">
            <a:spLocks/>
          </p:cNvSpPr>
          <p:nvPr/>
        </p:nvSpPr>
        <p:spPr>
          <a:xfrm>
            <a:off x="8838633" y="57581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xoè</a:t>
            </a:r>
          </a:p>
        </p:txBody>
      </p:sp>
      <p:sp>
        <p:nvSpPr>
          <p:cNvPr id="50" name="Title 1"/>
          <p:cNvSpPr txBox="1">
            <a:spLocks/>
          </p:cNvSpPr>
          <p:nvPr/>
        </p:nvSpPr>
        <p:spPr>
          <a:xfrm>
            <a:off x="9503921" y="55818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FF0000"/>
                </a:solidFill>
                <a:latin typeface="Arial-Rounded" pitchFamily="34" charset="0"/>
                <a:ea typeface="Arial-Rounded" pitchFamily="34" charset="0"/>
                <a:cs typeface="Arial-Rounded" pitchFamily="34" charset="0"/>
              </a:rPr>
              <a:t>oe</a:t>
            </a: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5309" y="152400"/>
            <a:ext cx="4927810" cy="4650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718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591905"/>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đoá hoa</a:t>
            </a: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itle 1"/>
          <p:cNvSpPr txBox="1">
            <a:spLocks/>
          </p:cNvSpPr>
          <p:nvPr/>
        </p:nvSpPr>
        <p:spPr>
          <a:xfrm>
            <a:off x="4095351" y="5591905"/>
            <a:ext cx="2145222"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oa</a:t>
            </a:r>
          </a:p>
        </p:txBody>
      </p:sp>
      <p:pic>
        <p:nvPicPr>
          <p:cNvPr id="3074" name="Picture 2" descr="Rose HD Wallpaper | Background Image | 2560x16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76920" y="98333"/>
            <a:ext cx="7769493" cy="4855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16976" y="5439505"/>
            <a:ext cx="7251687"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váy xoè</a:t>
            </a:r>
          </a:p>
        </p:txBody>
      </p:sp>
      <p:sp>
        <p:nvSpPr>
          <p:cNvPr id="6" name="Title 1"/>
          <p:cNvSpPr txBox="1">
            <a:spLocks/>
          </p:cNvSpPr>
          <p:nvPr/>
        </p:nvSpPr>
        <p:spPr>
          <a:xfrm>
            <a:off x="5884977" y="5439504"/>
            <a:ext cx="2895153"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oe</a:t>
            </a:r>
          </a:p>
        </p:txBody>
      </p:sp>
      <p:pic>
        <p:nvPicPr>
          <p:cNvPr id="4098" name="Picture 2" descr="Đầm xòe bé gái - Vân Kim Sh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7751" y="203200"/>
            <a:ext cx="4887832" cy="4887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37016" y="5562427"/>
            <a:ext cx="66385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chích choè</a:t>
            </a:r>
          </a:p>
        </p:txBody>
      </p:sp>
      <p:sp>
        <p:nvSpPr>
          <p:cNvPr id="5" name="Title 1"/>
          <p:cNvSpPr txBox="1">
            <a:spLocks/>
          </p:cNvSpPr>
          <p:nvPr/>
        </p:nvSpPr>
        <p:spPr>
          <a:xfrm>
            <a:off x="6325251" y="5562427"/>
            <a:ext cx="318466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oe</a:t>
            </a:r>
          </a:p>
        </p:txBody>
      </p:sp>
      <p:pic>
        <p:nvPicPr>
          <p:cNvPr id="5122" name="Picture 2" descr="Cách chọn chim chích chòe than hót hay - Pet Care 24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6319" y="203425"/>
            <a:ext cx="4879752" cy="4702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4890</TotalTime>
  <Words>284</Words>
  <Application>Microsoft Office PowerPoint</Application>
  <PresentationFormat>Custom</PresentationFormat>
  <Paragraphs>133</Paragraphs>
  <Slides>35</Slides>
  <Notes>15</Notes>
  <HiddenSlides>0</HiddenSlides>
  <MMClips>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35</vt:i4>
      </vt:variant>
    </vt:vector>
  </HeadingPairs>
  <TitlesOfParts>
    <vt:vector size="46" baseType="lpstr">
      <vt:lpstr>.VnArial</vt:lpstr>
      <vt:lpstr>.VnCooper</vt:lpstr>
      <vt:lpstr>Arial</vt:lpstr>
      <vt:lpstr>Arial Rounded MT Bold</vt:lpstr>
      <vt:lpstr>Arial-Rounded</vt:lpstr>
      <vt:lpstr>Arrus-Black</vt:lpstr>
      <vt:lpstr>AvantGarde</vt:lpstr>
      <vt:lpstr>Calibri</vt:lpstr>
      <vt:lpstr>DomCasual</vt:lpstr>
      <vt:lpstr>HP001 4 hàng</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627</cp:revision>
  <dcterms:created xsi:type="dcterms:W3CDTF">2021-05-08T14:00:55Z</dcterms:created>
  <dcterms:modified xsi:type="dcterms:W3CDTF">2021-12-29T15:08:41Z</dcterms:modified>
</cp:coreProperties>
</file>