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59" r:id="rId3"/>
    <p:sldId id="260" r:id="rId4"/>
    <p:sldId id="380" r:id="rId5"/>
    <p:sldId id="336" r:id="rId6"/>
    <p:sldId id="263" r:id="rId7"/>
    <p:sldId id="282" r:id="rId8"/>
    <p:sldId id="283" r:id="rId9"/>
    <p:sldId id="284" r:id="rId10"/>
    <p:sldId id="264" r:id="rId11"/>
    <p:sldId id="372" r:id="rId12"/>
    <p:sldId id="357" r:id="rId13"/>
    <p:sldId id="350" r:id="rId14"/>
    <p:sldId id="355" r:id="rId15"/>
    <p:sldId id="267" r:id="rId16"/>
    <p:sldId id="405" r:id="rId17"/>
    <p:sldId id="406" r:id="rId18"/>
    <p:sldId id="381" r:id="rId19"/>
    <p:sldId id="314" r:id="rId20"/>
    <p:sldId id="262" r:id="rId21"/>
    <p:sldId id="414" r:id="rId22"/>
    <p:sldId id="272" r:id="rId23"/>
    <p:sldId id="338" r:id="rId24"/>
    <p:sldId id="391" r:id="rId25"/>
    <p:sldId id="392" r:id="rId26"/>
    <p:sldId id="410" r:id="rId27"/>
    <p:sldId id="411" r:id="rId28"/>
    <p:sldId id="386" r:id="rId29"/>
    <p:sldId id="412" r:id="rId30"/>
    <p:sldId id="326" r:id="rId31"/>
    <p:sldId id="274" r:id="rId32"/>
    <p:sldId id="275" r:id="rId33"/>
    <p:sldId id="413" r:id="rId34"/>
    <p:sldId id="277" r:id="rId35"/>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22" autoAdjust="0"/>
    <p:restoredTop sz="88256" autoAdjust="0"/>
  </p:normalViewPr>
  <p:slideViewPr>
    <p:cSldViewPr>
      <p:cViewPr>
        <p:scale>
          <a:sx n="33" d="100"/>
          <a:sy n="33" d="100"/>
        </p:scale>
        <p:origin x="1872" y="604"/>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1/2/2022</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11</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20</a:t>
            </a:fld>
            <a:endParaRPr lang="en-US"/>
          </a:p>
        </p:txBody>
      </p:sp>
    </p:spTree>
    <p:extLst>
      <p:ext uri="{BB962C8B-B14F-4D97-AF65-F5344CB8AC3E}">
        <p14:creationId xmlns:p14="http://schemas.microsoft.com/office/powerpoint/2010/main" val="2832623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2663607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có</a:t>
            </a:r>
            <a:r>
              <a:rPr lang="en-US" baseline="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28</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31</a:t>
            </a:fld>
            <a:endParaRPr lang="en-US"/>
          </a:p>
        </p:txBody>
      </p:sp>
    </p:spTree>
    <p:extLst>
      <p:ext uri="{BB962C8B-B14F-4D97-AF65-F5344CB8AC3E}">
        <p14:creationId xmlns:p14="http://schemas.microsoft.com/office/powerpoint/2010/main" val="2923655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580570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34</a:t>
            </a:fld>
            <a:endParaRPr lang="en-US"/>
          </a:p>
        </p:txBody>
      </p:sp>
    </p:spTree>
    <p:extLst>
      <p:ext uri="{BB962C8B-B14F-4D97-AF65-F5344CB8AC3E}">
        <p14:creationId xmlns:p14="http://schemas.microsoft.com/office/powerpoint/2010/main" val="106620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FF0000"/>
                </a:solidFill>
              </a:rPr>
              <a:t>Khi đọc các</a:t>
            </a:r>
            <a:r>
              <a:rPr lang="en-US" baseline="0">
                <a:solidFill>
                  <a:srgbClr val="FF0000"/>
                </a:solidFill>
              </a:rPr>
              <a:t> vần này</a:t>
            </a:r>
            <a:r>
              <a:rPr lang="en-US">
                <a:solidFill>
                  <a:srgbClr val="FF0000"/>
                </a:solidFill>
              </a:rPr>
              <a:t>,</a:t>
            </a:r>
            <a:r>
              <a:rPr lang="en-US" baseline="0">
                <a:solidFill>
                  <a:srgbClr val="FF0000"/>
                </a:solidFill>
              </a:rPr>
              <a:t> môi chúng ta đều tròn lại. </a:t>
            </a:r>
            <a:endParaRPr lang="en-US">
              <a:solidFill>
                <a:srgbClr val="FF0000"/>
              </a:solidFill>
            </a:endParaRPr>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3230382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1/2/2022</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5.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6.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4480719"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vạn tuế</a:t>
            </a:r>
          </a:p>
        </p:txBody>
      </p:sp>
      <p:sp>
        <p:nvSpPr>
          <p:cNvPr id="16" name="Title 1"/>
          <p:cNvSpPr txBox="1">
            <a:spLocks/>
          </p:cNvSpPr>
          <p:nvPr/>
        </p:nvSpPr>
        <p:spPr>
          <a:xfrm>
            <a:off x="694280" y="4719096"/>
            <a:ext cx="279583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khoai sọ</a:t>
            </a:r>
          </a:p>
        </p:txBody>
      </p:sp>
      <p:sp>
        <p:nvSpPr>
          <p:cNvPr id="8" name="Title 1"/>
          <p:cNvSpPr txBox="1">
            <a:spLocks/>
          </p:cNvSpPr>
          <p:nvPr/>
        </p:nvSpPr>
        <p:spPr>
          <a:xfrm>
            <a:off x="8394189"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tàu thuỷ</a:t>
            </a:r>
          </a:p>
        </p:txBody>
      </p:sp>
      <p:sp>
        <p:nvSpPr>
          <p:cNvPr id="18"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923394" y="-900092"/>
            <a:ext cx="124772" cy="1247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770994" y="-747692"/>
            <a:ext cx="124772" cy="1247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4" descr="Tàu du lịch – Wikipedia tiếng Việ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1373" y="1905000"/>
            <a:ext cx="3189746" cy="23923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ây Vạn tuế loài cây biểu trưng cho sự trường thọ và hạnh phú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9174" y="1917290"/>
            <a:ext cx="2380020" cy="23800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Khoai sọ: 8 Tác dụng, món ăn ngon và lưu ý khi sử dụ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738" y="1934496"/>
            <a:ext cx="3150418" cy="2362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5032" y="-4409"/>
            <a:ext cx="4470255" cy="3549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itle 1"/>
          <p:cNvSpPr txBox="1">
            <a:spLocks/>
          </p:cNvSpPr>
          <p:nvPr/>
        </p:nvSpPr>
        <p:spPr>
          <a:xfrm>
            <a:off x="4480719" y="57443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vạn tuế</a:t>
            </a:r>
          </a:p>
        </p:txBody>
      </p:sp>
      <p:sp>
        <p:nvSpPr>
          <p:cNvPr id="17" name="Title 1"/>
          <p:cNvSpPr txBox="1">
            <a:spLocks/>
          </p:cNvSpPr>
          <p:nvPr/>
        </p:nvSpPr>
        <p:spPr>
          <a:xfrm>
            <a:off x="1227680" y="5744305"/>
            <a:ext cx="279583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khoai sọ</a:t>
            </a:r>
          </a:p>
        </p:txBody>
      </p:sp>
      <p:sp>
        <p:nvSpPr>
          <p:cNvPr id="18" name="Title 1"/>
          <p:cNvSpPr txBox="1">
            <a:spLocks/>
          </p:cNvSpPr>
          <p:nvPr/>
        </p:nvSpPr>
        <p:spPr>
          <a:xfrm>
            <a:off x="7985919" y="57443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tàu thuỷ</a:t>
            </a:r>
          </a:p>
        </p:txBody>
      </p:sp>
      <p:sp>
        <p:nvSpPr>
          <p:cNvPr id="22" name="Title 1"/>
          <p:cNvSpPr txBox="1">
            <a:spLocks/>
          </p:cNvSpPr>
          <p:nvPr/>
        </p:nvSpPr>
        <p:spPr>
          <a:xfrm>
            <a:off x="670719" y="3429000"/>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khoai</a:t>
            </a:r>
          </a:p>
        </p:txBody>
      </p:sp>
      <p:sp>
        <p:nvSpPr>
          <p:cNvPr id="23" name="Title 1"/>
          <p:cNvSpPr txBox="1">
            <a:spLocks/>
          </p:cNvSpPr>
          <p:nvPr/>
        </p:nvSpPr>
        <p:spPr>
          <a:xfrm>
            <a:off x="4180478" y="3429000"/>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ngoái</a:t>
            </a:r>
          </a:p>
        </p:txBody>
      </p:sp>
      <p:sp>
        <p:nvSpPr>
          <p:cNvPr id="24" name="Title 1"/>
          <p:cNvSpPr txBox="1">
            <a:spLocks/>
          </p:cNvSpPr>
          <p:nvPr/>
        </p:nvSpPr>
        <p:spPr>
          <a:xfrm>
            <a:off x="7604919" y="3429000"/>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ngoại</a:t>
            </a:r>
          </a:p>
        </p:txBody>
      </p:sp>
      <p:sp>
        <p:nvSpPr>
          <p:cNvPr id="25" name="Title 1"/>
          <p:cNvSpPr txBox="1">
            <a:spLocks/>
          </p:cNvSpPr>
          <p:nvPr/>
        </p:nvSpPr>
        <p:spPr>
          <a:xfrm>
            <a:off x="670719" y="4184302"/>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huệ</a:t>
            </a:r>
          </a:p>
        </p:txBody>
      </p:sp>
      <p:sp>
        <p:nvSpPr>
          <p:cNvPr id="26" name="Title 1"/>
          <p:cNvSpPr txBox="1">
            <a:spLocks/>
          </p:cNvSpPr>
          <p:nvPr/>
        </p:nvSpPr>
        <p:spPr>
          <a:xfrm>
            <a:off x="4188994" y="418430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thuế</a:t>
            </a:r>
          </a:p>
        </p:txBody>
      </p:sp>
      <p:sp>
        <p:nvSpPr>
          <p:cNvPr id="27" name="Title 1"/>
          <p:cNvSpPr txBox="1">
            <a:spLocks/>
          </p:cNvSpPr>
          <p:nvPr/>
        </p:nvSpPr>
        <p:spPr>
          <a:xfrm>
            <a:off x="7757319" y="418430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tuế</a:t>
            </a:r>
          </a:p>
        </p:txBody>
      </p:sp>
      <p:sp>
        <p:nvSpPr>
          <p:cNvPr id="35" name="Title 1"/>
          <p:cNvSpPr txBox="1">
            <a:spLocks/>
          </p:cNvSpPr>
          <p:nvPr/>
        </p:nvSpPr>
        <p:spPr>
          <a:xfrm>
            <a:off x="670719" y="4922418"/>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huy</a:t>
            </a:r>
          </a:p>
        </p:txBody>
      </p:sp>
      <p:sp>
        <p:nvSpPr>
          <p:cNvPr id="36" name="Title 1"/>
          <p:cNvSpPr txBox="1">
            <a:spLocks/>
          </p:cNvSpPr>
          <p:nvPr/>
        </p:nvSpPr>
        <p:spPr>
          <a:xfrm>
            <a:off x="4188994" y="492241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luỹ</a:t>
            </a:r>
          </a:p>
        </p:txBody>
      </p:sp>
      <p:sp>
        <p:nvSpPr>
          <p:cNvPr id="39" name="Title 1"/>
          <p:cNvSpPr txBox="1">
            <a:spLocks/>
          </p:cNvSpPr>
          <p:nvPr/>
        </p:nvSpPr>
        <p:spPr>
          <a:xfrm>
            <a:off x="7757319" y="492241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thuỷ</a:t>
            </a:r>
          </a:p>
        </p:txBody>
      </p:sp>
    </p:spTree>
    <p:extLst>
      <p:ext uri="{BB962C8B-B14F-4D97-AF65-F5344CB8AC3E}">
        <p14:creationId xmlns:p14="http://schemas.microsoft.com/office/powerpoint/2010/main" val="861264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4801"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Ξ</a:t>
            </a:r>
            <a:r>
              <a:rPr lang="en-US" sz="28600">
                <a:solidFill>
                  <a:srgbClr val="FF0000"/>
                </a:solidFill>
                <a:latin typeface="HP001 4 hàng"/>
              </a:rPr>
              <a:t>i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Ξ</a:t>
            </a:r>
            <a:r>
              <a:rPr lang="en-US" sz="14000">
                <a:solidFill>
                  <a:srgbClr val="FF0000"/>
                </a:solidFill>
                <a:latin typeface="HP001 4 hàng"/>
              </a:rPr>
              <a:t>i </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Tree>
    <p:extLst>
      <p:ext uri="{BB962C8B-B14F-4D97-AF65-F5344CB8AC3E}">
        <p14:creationId xmlns:p14="http://schemas.microsoft.com/office/powerpoint/2010/main" val="1081904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OAI.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1977" y="25083"/>
            <a:ext cx="12040393" cy="4477385"/>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7678" y="1628776"/>
            <a:ext cx="9553902" cy="4524118"/>
          </a:xfrm>
          <a:prstGeom prst="rect">
            <a:avLst/>
          </a:prstGeom>
          <a:noFill/>
        </p:spPr>
        <p:txBody>
          <a:bodyPr wrap="square" lIns="121725" tIns="60862" rIns="121725" bIns="60862" rtlCol="0">
            <a:spAutoFit/>
          </a:bodyPr>
          <a:lstStyle/>
          <a:p>
            <a:r>
              <a:rPr lang="el-GR" sz="28600">
                <a:solidFill>
                  <a:srgbClr val="FF0000"/>
                </a:solidFill>
                <a:latin typeface="HP001 4 hàng"/>
              </a:rPr>
              <a:t>π</a:t>
            </a:r>
            <a:r>
              <a:rPr lang="en-US" sz="28600">
                <a:solidFill>
                  <a:srgbClr val="FF0000"/>
                </a:solidFill>
                <a:latin typeface="HP001 4 hàng"/>
              </a:rPr>
              <a:t> </a:t>
            </a:r>
            <a:endParaRPr lang="en-US" sz="28600">
              <a:solidFill>
                <a:srgbClr val="FF0000"/>
              </a:solidFill>
              <a:latin typeface="HP001 4 hàng" pitchFamily="34" charset="0"/>
            </a:endParaRPr>
          </a:p>
        </p:txBody>
      </p:sp>
      <p:sp>
        <p:nvSpPr>
          <p:cNvPr id="8" name="TextBox 7"/>
          <p:cNvSpPr txBox="1"/>
          <p:nvPr/>
        </p:nvSpPr>
        <p:spPr>
          <a:xfrm>
            <a:off x="7410663"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π</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UÊ.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94519" y="381000"/>
            <a:ext cx="10945812" cy="4116387"/>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07714260"/>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7678" y="1628776"/>
            <a:ext cx="9553902" cy="4524118"/>
          </a:xfrm>
          <a:prstGeom prst="rect">
            <a:avLst/>
          </a:prstGeom>
          <a:noFill/>
        </p:spPr>
        <p:txBody>
          <a:bodyPr wrap="square" lIns="121725" tIns="60862" rIns="121725" bIns="60862" rtlCol="0">
            <a:spAutoFit/>
          </a:bodyPr>
          <a:lstStyle/>
          <a:p>
            <a:r>
              <a:rPr lang="en-US" sz="28600">
                <a:solidFill>
                  <a:srgbClr val="FF0000"/>
                </a:solidFill>
                <a:latin typeface="HP001 4 hàng" pitchFamily="34" charset="0"/>
              </a:rPr>
              <a:t>Ďy</a:t>
            </a:r>
          </a:p>
        </p:txBody>
      </p:sp>
      <p:sp>
        <p:nvSpPr>
          <p:cNvPr id="8" name="TextBox 7"/>
          <p:cNvSpPr txBox="1"/>
          <p:nvPr/>
        </p:nvSpPr>
        <p:spPr>
          <a:xfrm>
            <a:off x="7410663" y="3009902"/>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pitchFamily="34" charset="0"/>
              </a:rPr>
              <a:t>Ďy</a:t>
            </a:r>
          </a:p>
        </p:txBody>
      </p:sp>
    </p:spTree>
    <p:extLst>
      <p:ext uri="{BB962C8B-B14F-4D97-AF65-F5344CB8AC3E}">
        <p14:creationId xmlns:p14="http://schemas.microsoft.com/office/powerpoint/2010/main" val="1279619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UY.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3710" y="-399026"/>
            <a:ext cx="10952830" cy="5476415"/>
          </a:xfrm>
        </p:spPr>
      </p:pic>
    </p:spTree>
    <p:extLst>
      <p:ext uri="{BB962C8B-B14F-4D97-AF65-F5344CB8AC3E}">
        <p14:creationId xmlns:p14="http://schemas.microsoft.com/office/powerpoint/2010/main" val="324976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δΞ</a:t>
            </a:r>
            <a:r>
              <a:rPr lang="vi-VN" sz="8400">
                <a:solidFill>
                  <a:srgbClr val="FF0000"/>
                </a:solidFill>
                <a:latin typeface="HP001 4 hàng"/>
              </a:rPr>
              <a:t>i </a:t>
            </a:r>
            <a:endParaRPr lang="en-US" sz="8400">
              <a:solidFill>
                <a:srgbClr val="FF0000"/>
              </a:solidFill>
              <a:latin typeface="HP001 4 hàng" pitchFamily="34" charset="0"/>
            </a:endParaRPr>
          </a:p>
        </p:txBody>
      </p:sp>
      <p:sp>
        <p:nvSpPr>
          <p:cNvPr id="8" name="TextBox 7"/>
          <p:cNvSpPr txBox="1"/>
          <p:nvPr/>
        </p:nvSpPr>
        <p:spPr>
          <a:xfrm>
            <a:off x="3921619" y="1223070"/>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δΞ</a:t>
            </a:r>
            <a:r>
              <a:rPr lang="vi-VN" sz="4200">
                <a:solidFill>
                  <a:srgbClr val="FF0000"/>
                </a:solidFill>
                <a:latin typeface="HP001 4 hàng"/>
              </a:rPr>
              <a:t>i </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Ǉ</a:t>
            </a:r>
            <a:r>
              <a:rPr lang="el-GR" sz="8400">
                <a:solidFill>
                  <a:srgbClr val="FF0000"/>
                </a:solidFill>
                <a:latin typeface="HP001 4H"/>
                <a:ea typeface="HP001 4H"/>
              </a:rPr>
              <a:t>π</a:t>
            </a:r>
            <a:r>
              <a:rPr lang="en-US" sz="8400">
                <a:solidFill>
                  <a:srgbClr val="FF0000"/>
                </a:solidFill>
                <a:latin typeface="HP001 4 hàng"/>
              </a:rPr>
              <a:t>ı </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Ǉ</a:t>
            </a:r>
            <a:r>
              <a:rPr lang="el-GR" sz="4200">
                <a:solidFill>
                  <a:srgbClr val="FF0000"/>
                </a:solidFill>
                <a:latin typeface="HP001 4H"/>
                <a:ea typeface="HP001 4H"/>
              </a:rPr>
              <a:t>π</a:t>
            </a:r>
            <a:r>
              <a:rPr lang="en-US" sz="4200">
                <a:solidFill>
                  <a:srgbClr val="FF0000"/>
                </a:solidFill>
                <a:latin typeface="HP001 4 hàng"/>
              </a:rPr>
              <a:t>ı </a:t>
            </a:r>
            <a:endParaRPr lang="en-US" sz="4200">
              <a:solidFill>
                <a:srgbClr val="FF0000"/>
              </a:solidFill>
              <a:latin typeface="HP001 4 hàng" pitchFamily="34" charset="0"/>
            </a:endParaRPr>
          </a:p>
        </p:txBody>
      </p:sp>
      <p:sp>
        <p:nvSpPr>
          <p:cNvPr id="9" name="TextBox 8"/>
          <p:cNvSpPr txBox="1"/>
          <p:nvPr/>
        </p:nvSpPr>
        <p:spPr>
          <a:xfrm>
            <a:off x="594519" y="4132278"/>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κ</a:t>
            </a:r>
            <a:r>
              <a:rPr lang="en-US" sz="8400">
                <a:solidFill>
                  <a:srgbClr val="FF0000"/>
                </a:solidFill>
                <a:latin typeface="HP001 4 hàng"/>
              </a:rPr>
              <a:t>uỷ</a:t>
            </a:r>
            <a:endParaRPr lang="en-US" sz="8400">
              <a:solidFill>
                <a:srgbClr val="FF0000"/>
              </a:solidFill>
              <a:latin typeface="HP001 4 hàng" pitchFamily="34" charset="0"/>
            </a:endParaRPr>
          </a:p>
        </p:txBody>
      </p:sp>
      <p:sp>
        <p:nvSpPr>
          <p:cNvPr id="10" name="TextBox 9"/>
          <p:cNvSpPr txBox="1"/>
          <p:nvPr/>
        </p:nvSpPr>
        <p:spPr>
          <a:xfrm>
            <a:off x="3888000" y="453461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κ</a:t>
            </a:r>
            <a:r>
              <a:rPr lang="en-US" sz="4200">
                <a:solidFill>
                  <a:srgbClr val="FF0000"/>
                </a:solidFill>
                <a:latin typeface="HP001 4 hàng"/>
              </a:rPr>
              <a:t>uỷ</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589" t="23588" r="34823" b="17540"/>
          <a:stretch/>
        </p:blipFill>
        <p:spPr bwMode="auto">
          <a:xfrm>
            <a:off x="3794919" y="381000"/>
            <a:ext cx="6002054"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a:extLst>
              <a:ext uri="{FF2B5EF4-FFF2-40B4-BE49-F238E27FC236}">
                <a16:creationId xmlns:a16="http://schemas.microsoft.com/office/drawing/2014/main" id="{699A7ABD-6CCE-454D-9143-7178CF3D2353}"/>
              </a:ext>
            </a:extLst>
          </p:cNvPr>
          <p:cNvGrpSpPr/>
          <p:nvPr/>
        </p:nvGrpSpPr>
        <p:grpSpPr>
          <a:xfrm>
            <a:off x="215396" y="203422"/>
            <a:ext cx="3382243" cy="941185"/>
            <a:chOff x="63500" y="1429216"/>
            <a:chExt cx="2542972" cy="705889"/>
          </a:xfrm>
        </p:grpSpPr>
        <p:sp>
          <p:nvSpPr>
            <p:cNvPr id="4" name="Rounded Rectangle 9">
              <a:extLst>
                <a:ext uri="{FF2B5EF4-FFF2-40B4-BE49-F238E27FC236}">
                  <a16:creationId xmlns:a16="http://schemas.microsoft.com/office/drawing/2014/main" id="{DAA0F020-F9E2-404B-B0E5-47F3582BBB61}"/>
                </a:ext>
              </a:extLst>
            </p:cNvPr>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5" name="Oval 4">
              <a:extLst>
                <a:ext uri="{FF2B5EF4-FFF2-40B4-BE49-F238E27FC236}">
                  <a16:creationId xmlns:a16="http://schemas.microsoft.com/office/drawing/2014/main" id="{362CAA60-E88B-4BB8-BF04-7E2B13B46462}"/>
                </a:ext>
              </a:extLst>
            </p:cNvPr>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spTree>
    <p:extLst>
      <p:ext uri="{BB962C8B-B14F-4D97-AF65-F5344CB8AC3E}">
        <p14:creationId xmlns:p14="http://schemas.microsoft.com/office/powerpoint/2010/main" val="325138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735" b="67768"/>
          <a:stretch/>
        </p:blipFill>
        <p:spPr>
          <a:xfrm>
            <a:off x="137319" y="59267"/>
            <a:ext cx="11483882" cy="5456103"/>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a:solidFill>
                  <a:srgbClr val="0070C0"/>
                </a:solidFill>
                <a:latin typeface=".VnCooper" pitchFamily="34" charset="0"/>
                <a:ea typeface="Arial-Rounded" pitchFamily="34" charset="0"/>
                <a:cs typeface="Arial-Rounded" pitchFamily="34" charset="0"/>
              </a:rPr>
              <a:t>77</a:t>
            </a: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6600" b="1">
                <a:solidFill>
                  <a:schemeClr val="bg1"/>
                </a:solidFill>
                <a:latin typeface="Arial-Rounded" pitchFamily="34" charset="0"/>
                <a:ea typeface="Arial-Rounded" pitchFamily="34" charset="0"/>
                <a:cs typeface="Arial-Rounded" pitchFamily="34" charset="0"/>
              </a:rPr>
              <a:t>oai  uê  uy</a:t>
            </a:r>
          </a:p>
        </p:txBody>
      </p:sp>
      <p:grpSp>
        <p:nvGrpSpPr>
          <p:cNvPr id="27" name="Group 26"/>
          <p:cNvGrpSpPr/>
          <p:nvPr/>
        </p:nvGrpSpPr>
        <p:grpSpPr>
          <a:xfrm>
            <a:off x="137319"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
        <p:nvSpPr>
          <p:cNvPr id="18" name="Title 1"/>
          <p:cNvSpPr txBox="1">
            <a:spLocks/>
          </p:cNvSpPr>
          <p:nvPr/>
        </p:nvSpPr>
        <p:spPr>
          <a:xfrm>
            <a:off x="540637" y="5189915"/>
            <a:ext cx="11497663"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3800" b="1">
                <a:solidFill>
                  <a:srgbClr val="0070C0"/>
                </a:solidFill>
                <a:latin typeface="Arial-Rounded" pitchFamily="34" charset="0"/>
                <a:ea typeface="Arial-Rounded" pitchFamily="34" charset="0"/>
                <a:cs typeface="Arial-Rounded" pitchFamily="34" charset="0"/>
              </a:rPr>
              <a:t>Quê </a:t>
            </a:r>
            <a:r>
              <a:rPr lang="en-US" sz="3800" b="1">
                <a:solidFill>
                  <a:srgbClr val="FF0000"/>
                </a:solidFill>
                <a:latin typeface="Arial-Rounded" pitchFamily="34" charset="0"/>
                <a:ea typeface="Arial-Rounded" pitchFamily="34" charset="0"/>
                <a:cs typeface="Arial-Rounded" pitchFamily="34" charset="0"/>
              </a:rPr>
              <a:t>ngoai</a:t>
            </a:r>
            <a:r>
              <a:rPr lang="en-US" sz="3800" b="1">
                <a:solidFill>
                  <a:srgbClr val="0070C0"/>
                </a:solidFill>
                <a:latin typeface="Arial-Rounded" pitchFamily="34" charset="0"/>
                <a:ea typeface="Arial-Rounded" pitchFamily="34" charset="0"/>
                <a:cs typeface="Arial-Rounded" pitchFamily="34" charset="0"/>
              </a:rPr>
              <a:t> của Hà có l</a:t>
            </a:r>
            <a:r>
              <a:rPr lang="en-US" sz="3800" b="1">
                <a:solidFill>
                  <a:srgbClr val="FF0000"/>
                </a:solidFill>
                <a:latin typeface="Arial-Rounded" pitchFamily="34" charset="0"/>
                <a:ea typeface="Arial-Rounded" pitchFamily="34" charset="0"/>
                <a:cs typeface="Arial-Rounded" pitchFamily="34" charset="0"/>
              </a:rPr>
              <a:t>uy</a:t>
            </a:r>
            <a:r>
              <a:rPr lang="en-US" sz="3800" b="1">
                <a:solidFill>
                  <a:srgbClr val="0070C0"/>
                </a:solidFill>
                <a:latin typeface="Arial-Rounded" pitchFamily="34" charset="0"/>
                <a:ea typeface="Arial-Rounded" pitchFamily="34" charset="0"/>
                <a:cs typeface="Arial-Rounded" pitchFamily="34" charset="0"/>
              </a:rPr>
              <a:t> tre xanh, có cây trái xum x</a:t>
            </a:r>
            <a:r>
              <a:rPr lang="en-US" sz="3800" b="1">
                <a:solidFill>
                  <a:srgbClr val="FF0000"/>
                </a:solidFill>
                <a:latin typeface="Arial-Rounded" pitchFamily="34" charset="0"/>
                <a:ea typeface="Arial-Rounded" pitchFamily="34" charset="0"/>
                <a:cs typeface="Arial-Rounded" pitchFamily="34" charset="0"/>
              </a:rPr>
              <a:t>uê</a:t>
            </a:r>
            <a:r>
              <a:rPr lang="en-US" sz="3800" b="1">
                <a:solidFill>
                  <a:srgbClr val="0070C0"/>
                </a:solidFill>
                <a:latin typeface="Arial-Rounded" pitchFamily="34" charset="0"/>
                <a:ea typeface="Arial-Rounded" pitchFamily="34" charset="0"/>
                <a:cs typeface="Arial-Rounded" pitchFamily="34" charset="0"/>
              </a:rPr>
              <a:t>.</a:t>
            </a:r>
          </a:p>
        </p:txBody>
      </p:sp>
      <p:sp>
        <p:nvSpPr>
          <p:cNvPr id="12" name="Title 1"/>
          <p:cNvSpPr txBox="1">
            <a:spLocks/>
          </p:cNvSpPr>
          <p:nvPr/>
        </p:nvSpPr>
        <p:spPr>
          <a:xfrm>
            <a:off x="1488100" y="5280712"/>
            <a:ext cx="200201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b="1">
                <a:solidFill>
                  <a:srgbClr val="0070C0"/>
                </a:solidFill>
                <a:latin typeface="Arial-Rounded" pitchFamily="34" charset="0"/>
                <a:ea typeface="Arial-Rounded" pitchFamily="34" charset="0"/>
                <a:cs typeface="Arial-Rounded" pitchFamily="34" charset="0"/>
              </a:rPr>
              <a:t>.</a:t>
            </a:r>
          </a:p>
        </p:txBody>
      </p:sp>
      <p:sp>
        <p:nvSpPr>
          <p:cNvPr id="13" name="Title 1"/>
          <p:cNvSpPr txBox="1">
            <a:spLocks/>
          </p:cNvSpPr>
          <p:nvPr/>
        </p:nvSpPr>
        <p:spPr>
          <a:xfrm>
            <a:off x="4633119" y="5204512"/>
            <a:ext cx="200201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4000" b="1">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ầm Chồi Lá Tập 20 – Vườn Cây Của Ba - Nhạc Thiếu Nhi Hay Trên Kênh POPS Kids">
            <a:hlinkClick r:id="" action="ppaction://media"/>
            <a:extLst>
              <a:ext uri="{FF2B5EF4-FFF2-40B4-BE49-F238E27FC236}">
                <a16:creationId xmlns:a16="http://schemas.microsoft.com/office/drawing/2014/main" id="{31958667-2D91-4FB0-8F36-04AB5D5AB70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149700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0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532" b="62150"/>
          <a:stretch/>
        </p:blipFill>
        <p:spPr>
          <a:xfrm>
            <a:off x="2072448" y="36871"/>
            <a:ext cx="7331775" cy="4075564"/>
          </a:xfrm>
          <a:prstGeom prst="rect">
            <a:avLst/>
          </a:prstGeom>
        </p:spPr>
      </p:pic>
      <p:grpSp>
        <p:nvGrpSpPr>
          <p:cNvPr id="7" name="Group 6"/>
          <p:cNvGrpSpPr/>
          <p:nvPr/>
        </p:nvGrpSpPr>
        <p:grpSpPr>
          <a:xfrm>
            <a:off x="754152" y="420357"/>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47650" y="43078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a:solidFill>
                  <a:srgbClr val="0070C0"/>
                </a:solidFill>
                <a:latin typeface="Arial-Rounded" pitchFamily="34" charset="0"/>
                <a:ea typeface="Arial-Rounded" pitchFamily="34" charset="0"/>
                <a:cs typeface="Arial-Rounded" pitchFamily="34" charset="0"/>
              </a:rPr>
              <a:t>	</a:t>
            </a:r>
            <a:r>
              <a:rPr lang="en-US" sz="3600">
                <a:solidFill>
                  <a:srgbClr val="0070C0"/>
                </a:solidFill>
                <a:latin typeface="Arial-Rounded" pitchFamily="34" charset="0"/>
                <a:ea typeface="Arial-Rounded" pitchFamily="34" charset="0"/>
                <a:cs typeface="Arial-Rounded" pitchFamily="34" charset="0"/>
              </a:rPr>
              <a:t>Ngày nghỉ, Hà thoải mái vui đùa với hoa trái vườn nhà. Hà thì thầm với cây xoài lúc lỉu quả. Hà cúi trêu đám dây khoai lang đang bò trên mặt đất. Em cùng gió nô giỡn bên những bông huệ trắng. Em đưa tay vuốt ve những cánh  thuỷ tiên đang thi nhau khoe sắc.</a:t>
            </a:r>
          </a:p>
        </p:txBody>
      </p:sp>
      <p:cxnSp>
        <p:nvCxnSpPr>
          <p:cNvPr id="11" name="Straight Connector 10"/>
          <p:cNvCxnSpPr/>
          <p:nvPr/>
        </p:nvCxnSpPr>
        <p:spPr>
          <a:xfrm flipH="1">
            <a:off x="7543711" y="4594081"/>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508671" y="3935537"/>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427083" y="443274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11842695" y="4167328"/>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782954" y="5114120"/>
            <a:ext cx="106644"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655248" y="4544087"/>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3</a:t>
            </a:r>
          </a:p>
        </p:txBody>
      </p:sp>
      <p:cxnSp>
        <p:nvCxnSpPr>
          <p:cNvPr id="18" name="Straight Connector 17"/>
          <p:cNvCxnSpPr/>
          <p:nvPr/>
        </p:nvCxnSpPr>
        <p:spPr>
          <a:xfrm flipH="1">
            <a:off x="5015222" y="5655607"/>
            <a:ext cx="12903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7060202" y="5092690"/>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4</a:t>
            </a:r>
          </a:p>
        </p:txBody>
      </p:sp>
      <p:cxnSp>
        <p:nvCxnSpPr>
          <p:cNvPr id="24" name="Straight Connector 23"/>
          <p:cNvCxnSpPr/>
          <p:nvPr/>
        </p:nvCxnSpPr>
        <p:spPr>
          <a:xfrm flipH="1">
            <a:off x="6652287" y="6148972"/>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5144260" y="554148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5</a:t>
            </a:r>
          </a:p>
        </p:txBody>
      </p:sp>
      <p:cxnSp>
        <p:nvCxnSpPr>
          <p:cNvPr id="28" name="Straight Connector 27"/>
          <p:cNvCxnSpPr/>
          <p:nvPr/>
        </p:nvCxnSpPr>
        <p:spPr>
          <a:xfrm>
            <a:off x="4163399" y="4642588"/>
            <a:ext cx="8926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45095" y="6661356"/>
            <a:ext cx="7377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079057" y="6184673"/>
            <a:ext cx="7377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342169" y="990600"/>
            <a:ext cx="5129784"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thoải mái</a:t>
            </a:r>
          </a:p>
        </p:txBody>
      </p:sp>
      <p:sp>
        <p:nvSpPr>
          <p:cNvPr id="6" name="Title 1"/>
          <p:cNvSpPr txBox="1">
            <a:spLocks/>
          </p:cNvSpPr>
          <p:nvPr/>
        </p:nvSpPr>
        <p:spPr>
          <a:xfrm>
            <a:off x="1966119" y="2696987"/>
            <a:ext cx="8501116"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bông huệ trắng</a:t>
            </a:r>
          </a:p>
        </p:txBody>
      </p:sp>
      <p:sp>
        <p:nvSpPr>
          <p:cNvPr id="4" name="Title 1"/>
          <p:cNvSpPr txBox="1">
            <a:spLocks/>
          </p:cNvSpPr>
          <p:nvPr/>
        </p:nvSpPr>
        <p:spPr>
          <a:xfrm>
            <a:off x="2803542" y="4435825"/>
            <a:ext cx="6207038"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thuỷ tiên</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uyện Chợ M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6823" y="769371"/>
            <a:ext cx="3228975"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ách xử lý cây Xoài không ra trái - Nuoitrong1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823" y="186327"/>
            <a:ext cx="6466668" cy="666184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Sắc đào ngày xu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itle 1"/>
          <p:cNvSpPr txBox="1">
            <a:spLocks/>
          </p:cNvSpPr>
          <p:nvPr/>
        </p:nvSpPr>
        <p:spPr>
          <a:xfrm>
            <a:off x="5250099" y="5651088"/>
            <a:ext cx="4239491"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cây xoài</a:t>
            </a:r>
          </a:p>
        </p:txBody>
      </p:sp>
    </p:spTree>
    <p:extLst>
      <p:ext uri="{BB962C8B-B14F-4D97-AF65-F5344CB8AC3E}">
        <p14:creationId xmlns:p14="http://schemas.microsoft.com/office/powerpoint/2010/main" val="120228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ách trồng rau lang ăn lá với ngọn cả tuần - Sổ tay nông nghiệ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9" y="796105"/>
            <a:ext cx="6096000" cy="40671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gười xứ Quảng có món rau lang kho mắm cái đặc biệt | Văn hóa | P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919" y="782585"/>
            <a:ext cx="5486385" cy="409421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2895648" y="5450868"/>
            <a:ext cx="6827742"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cây khoai lang</a:t>
            </a:r>
          </a:p>
        </p:txBody>
      </p:sp>
    </p:spTree>
    <p:extLst>
      <p:ext uri="{BB962C8B-B14F-4D97-AF65-F5344CB8AC3E}">
        <p14:creationId xmlns:p14="http://schemas.microsoft.com/office/powerpoint/2010/main" val="9158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op 100 Hình Ảnh Hoa Huệ Trắng Đẹp Nhìn Là Mê - Hoa Ba Miề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80" y="272845"/>
            <a:ext cx="4267200" cy="42672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ủ giống hoa huệ ta, củ huệ ta, cánh kép, màu trắng, thơm nức chính hãng  2,900đ"/>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6519" y="272845"/>
            <a:ext cx="6248400" cy="62484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661462" y="5152104"/>
            <a:ext cx="42394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hoa huệ</a:t>
            </a:r>
          </a:p>
        </p:txBody>
      </p:sp>
    </p:spTree>
    <p:extLst>
      <p:ext uri="{BB962C8B-B14F-4D97-AF65-F5344CB8AC3E}">
        <p14:creationId xmlns:p14="http://schemas.microsoft.com/office/powerpoint/2010/main" val="278674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oa Thủy Tiên Có Bao Nhiêu Màu? Ý nghĩa Hoa Theo Màu Sắc - Gánh Hàng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7120" y="1295399"/>
            <a:ext cx="5562599" cy="55625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a Thủy Tiên - Biểu Tượng Của Sự Thịnh Vượng Và Giàu Có"/>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40"/>
          <a:stretch/>
        </p:blipFill>
        <p:spPr bwMode="auto">
          <a:xfrm>
            <a:off x="427233" y="1295400"/>
            <a:ext cx="5461950" cy="55626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3261519" y="-45364"/>
            <a:ext cx="567690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hoa thuỷ tiên</a:t>
            </a:r>
          </a:p>
        </p:txBody>
      </p:sp>
    </p:spTree>
    <p:extLst>
      <p:ext uri="{BB962C8B-B14F-4D97-AF65-F5344CB8AC3E}">
        <p14:creationId xmlns:p14="http://schemas.microsoft.com/office/powerpoint/2010/main" val="242763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	Ngày nghỉ, Hà thoải mái vui đùa với hoa trái vườn nhà. Hà thì thầm với cây xoài lúc lỉu quả. Hà cúi trêu đám dây khoai lang đang bò trên mặt đất. Em cùng gió nô giỡn bên những bông  huệ trắng. Em đưa tay vuốt ve những cánh thuỷ tiên đang thi nhau khoe sắc.</a:t>
            </a:r>
          </a:p>
        </p:txBody>
      </p:sp>
      <p:sp>
        <p:nvSpPr>
          <p:cNvPr id="14" name="Rounded Rectangle 13"/>
          <p:cNvSpPr/>
          <p:nvPr/>
        </p:nvSpPr>
        <p:spPr>
          <a:xfrm>
            <a:off x="456011" y="5495597"/>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Ngày nghỉ, Hà làm gì?</a:t>
            </a:r>
          </a:p>
        </p:txBody>
      </p:sp>
      <p:cxnSp>
        <p:nvCxnSpPr>
          <p:cNvPr id="15" name="Straight Connector 14"/>
          <p:cNvCxnSpPr/>
          <p:nvPr/>
        </p:nvCxnSpPr>
        <p:spPr>
          <a:xfrm>
            <a:off x="1204119" y="990600"/>
            <a:ext cx="105294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2367" y="1617408"/>
            <a:ext cx="32701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456867" y="550360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Vườn nhà Hà có những cây gì?</a:t>
            </a:r>
          </a:p>
        </p:txBody>
      </p:sp>
      <p:cxnSp>
        <p:nvCxnSpPr>
          <p:cNvPr id="18" name="Straight Connector 17"/>
          <p:cNvCxnSpPr/>
          <p:nvPr/>
        </p:nvCxnSpPr>
        <p:spPr>
          <a:xfrm>
            <a:off x="8087090" y="1602663"/>
            <a:ext cx="20305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492407" y="2271252"/>
            <a:ext cx="27026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p:cNvCxnSpPr>
          <p:nvPr/>
        </p:nvCxnSpPr>
        <p:spPr>
          <a:xfrm>
            <a:off x="3871119" y="3657600"/>
            <a:ext cx="1143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998865" y="4343400"/>
            <a:ext cx="20305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455180" y="550360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itchFamily="34" charset="0"/>
                <a:ea typeface="Arial-Rounded" pitchFamily="34" charset="0"/>
                <a:cs typeface="Arial-Rounded" pitchFamily="34" charset="0"/>
              </a:rPr>
              <a:t>Với từng loài cây trong vườn, Hà đã vui đùa như thế nào?</a:t>
            </a:r>
          </a:p>
        </p:txBody>
      </p: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10"/>
                                        <p:tgtEl>
                                          <p:spTgt spid="15"/>
                                        </p:tgtEl>
                                      </p:cBhvr>
                                    </p:animEffect>
                                    <p:set>
                                      <p:cBhvr>
                                        <p:cTn id="20" dur="1" fill="hold">
                                          <p:stCondLst>
                                            <p:cond delay="9"/>
                                          </p:stCondLst>
                                        </p:cTn>
                                        <p:tgtEl>
                                          <p:spTgt spid="15"/>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10"/>
                                        <p:tgtEl>
                                          <p:spTgt spid="16"/>
                                        </p:tgtEl>
                                      </p:cBhvr>
                                    </p:animEffect>
                                    <p:set>
                                      <p:cBhvr>
                                        <p:cTn id="23" dur="1" fill="hold">
                                          <p:stCondLst>
                                            <p:cond delay="9"/>
                                          </p:stCondLst>
                                        </p:cTn>
                                        <p:tgtEl>
                                          <p:spTgt spid="1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10"/>
                                        <p:tgtEl>
                                          <p:spTgt spid="18"/>
                                        </p:tgtEl>
                                      </p:cBhvr>
                                    </p:animEffect>
                                    <p:set>
                                      <p:cBhvr>
                                        <p:cTn id="53" dur="1" fill="hold">
                                          <p:stCondLst>
                                            <p:cond delay="9"/>
                                          </p:stCondLst>
                                        </p:cTn>
                                        <p:tgtEl>
                                          <p:spTgt spid="1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10"/>
                                        <p:tgtEl>
                                          <p:spTgt spid="20"/>
                                        </p:tgtEl>
                                      </p:cBhvr>
                                    </p:animEffect>
                                    <p:set>
                                      <p:cBhvr>
                                        <p:cTn id="56" dur="1" fill="hold">
                                          <p:stCondLst>
                                            <p:cond delay="9"/>
                                          </p:stCondLst>
                                        </p:cTn>
                                        <p:tgtEl>
                                          <p:spTgt spid="20"/>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10"/>
                                        <p:tgtEl>
                                          <p:spTgt spid="21"/>
                                        </p:tgtEl>
                                      </p:cBhvr>
                                    </p:animEffect>
                                    <p:set>
                                      <p:cBhvr>
                                        <p:cTn id="59" dur="1" fill="hold">
                                          <p:stCondLst>
                                            <p:cond delay="9"/>
                                          </p:stCondLst>
                                        </p:cTn>
                                        <p:tgtEl>
                                          <p:spTgt spid="21"/>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10"/>
                                        <p:tgtEl>
                                          <p:spTgt spid="26"/>
                                        </p:tgtEl>
                                      </p:cBhvr>
                                    </p:animEffect>
                                    <p:set>
                                      <p:cBhvr>
                                        <p:cTn id="62" dur="1" fill="hold">
                                          <p:stCondLst>
                                            <p:cond delay="9"/>
                                          </p:stCondLst>
                                        </p:cTn>
                                        <p:tgtEl>
                                          <p:spTgt spid="2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29902" y="381000"/>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Hà thì thầm với cây xoài lúc lỉu quả. </a:t>
            </a:r>
          </a:p>
        </p:txBody>
      </p:sp>
      <p:sp>
        <p:nvSpPr>
          <p:cNvPr id="5" name="Title 1"/>
          <p:cNvSpPr txBox="1">
            <a:spLocks/>
          </p:cNvSpPr>
          <p:nvPr/>
        </p:nvSpPr>
        <p:spPr>
          <a:xfrm>
            <a:off x="807790" y="1701140"/>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Hà cúi trêu đám dây khoai lang đang bò trên mặt đất. </a:t>
            </a:r>
          </a:p>
        </p:txBody>
      </p:sp>
      <p:sp>
        <p:nvSpPr>
          <p:cNvPr id="6" name="Title 1"/>
          <p:cNvSpPr txBox="1">
            <a:spLocks/>
          </p:cNvSpPr>
          <p:nvPr/>
        </p:nvSpPr>
        <p:spPr>
          <a:xfrm>
            <a:off x="795167" y="3313312"/>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Em cùng gió nô giỡn bên những bông huệ trắng.</a:t>
            </a:r>
          </a:p>
        </p:txBody>
      </p:sp>
      <p:sp>
        <p:nvSpPr>
          <p:cNvPr id="7" name="Title 1"/>
          <p:cNvSpPr txBox="1">
            <a:spLocks/>
          </p:cNvSpPr>
          <p:nvPr/>
        </p:nvSpPr>
        <p:spPr>
          <a:xfrm>
            <a:off x="829902" y="4967748"/>
            <a:ext cx="10585017" cy="134686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a:solidFill>
                  <a:srgbClr val="0070C0"/>
                </a:solidFill>
                <a:latin typeface="Arial-Rounded" pitchFamily="34" charset="0"/>
                <a:ea typeface="Arial-Rounded" pitchFamily="34" charset="0"/>
                <a:cs typeface="Arial-Rounded" pitchFamily="34" charset="0"/>
              </a:rPr>
              <a:t>Em đưa tay vuốt ve những cánh thuỷ tiên đang thi nhau khoe sắc.</a:t>
            </a:r>
          </a:p>
        </p:txBody>
      </p:sp>
      <p:cxnSp>
        <p:nvCxnSpPr>
          <p:cNvPr id="8" name="Straight Connector 7"/>
          <p:cNvCxnSpPr/>
          <p:nvPr/>
        </p:nvCxnSpPr>
        <p:spPr>
          <a:xfrm>
            <a:off x="1832122" y="1371600"/>
            <a:ext cx="19898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834080" y="2315578"/>
            <a:ext cx="18089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966812" y="3942498"/>
            <a:ext cx="44631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878324" y="5569418"/>
            <a:ext cx="38289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28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ng</a:t>
            </a:r>
          </a:p>
        </p:txBody>
      </p:sp>
      <p:sp>
        <p:nvSpPr>
          <p:cNvPr id="9" name="Title 1"/>
          <p:cNvSpPr txBox="1">
            <a:spLocks/>
          </p:cNvSpPr>
          <p:nvPr/>
        </p:nvSpPr>
        <p:spPr>
          <a:xfrm>
            <a:off x="6121244"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oai</a:t>
            </a:r>
          </a:p>
        </p:txBody>
      </p:sp>
      <p:sp>
        <p:nvSpPr>
          <p:cNvPr id="10" name="Title 1"/>
          <p:cNvSpPr txBox="1">
            <a:spLocks/>
          </p:cNvSpPr>
          <p:nvPr/>
        </p:nvSpPr>
        <p:spPr>
          <a:xfrm>
            <a:off x="3925738" y="4271442"/>
            <a:ext cx="4295089"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ng</a:t>
            </a:r>
            <a:r>
              <a:rPr lang="en-US" sz="8800">
                <a:solidFill>
                  <a:srgbClr val="FF0000"/>
                </a:solidFill>
                <a:latin typeface="Arial-Rounded" pitchFamily="34" charset="0"/>
                <a:ea typeface="Arial-Rounded" pitchFamily="34" charset="0"/>
                <a:cs typeface="Arial-Rounded" pitchFamily="34" charset="0"/>
              </a:rPr>
              <a:t>oai</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2748383" y="1219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oai</a:t>
            </a:r>
          </a:p>
        </p:txBody>
      </p:sp>
      <p:sp>
        <p:nvSpPr>
          <p:cNvPr id="26" name="Title 1"/>
          <p:cNvSpPr txBox="1">
            <a:spLocks/>
          </p:cNvSpPr>
          <p:nvPr/>
        </p:nvSpPr>
        <p:spPr>
          <a:xfrm>
            <a:off x="4879904" y="12192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uê</a:t>
            </a:r>
          </a:p>
        </p:txBody>
      </p:sp>
      <p:sp>
        <p:nvSpPr>
          <p:cNvPr id="11" name="Title 1"/>
          <p:cNvSpPr txBox="1">
            <a:spLocks/>
          </p:cNvSpPr>
          <p:nvPr/>
        </p:nvSpPr>
        <p:spPr>
          <a:xfrm>
            <a:off x="7538851" y="1219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uy</a:t>
            </a:r>
          </a:p>
        </p:txBody>
      </p:sp>
      <p:sp>
        <p:nvSpPr>
          <p:cNvPr id="13" name="Title 1"/>
          <p:cNvSpPr txBox="1">
            <a:spLocks/>
          </p:cNvSpPr>
          <p:nvPr/>
        </p:nvSpPr>
        <p:spPr>
          <a:xfrm>
            <a:off x="5898528" y="4341005"/>
            <a:ext cx="1981695" cy="165119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Ngày nghỉ, Hà thoải mái vui đùa với hoa trái vườn nhà. Hà thì thầm với cây xoài lúc lỉu quả. Hà cúi trêu đám dây khoai lang đang bò trên mặt đất. Em cùng gió nô giỡn bên những bông huệ trắng. Em đưa tay vuốt ve những cánh thuỷ tiên đang thi nhau khoe sắc.</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919" y="-4916"/>
            <a:ext cx="7336180" cy="473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1737519" y="914400"/>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Khu vườn mơ ước</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505" t="62447" r="28" b="-297"/>
          <a:stretch/>
        </p:blipFill>
        <p:spPr>
          <a:xfrm>
            <a:off x="1610476" y="1828800"/>
            <a:ext cx="8636085" cy="4800600"/>
          </a:xfrm>
          <a:prstGeom prst="rect">
            <a:avLst/>
          </a:prstGeom>
        </p:spPr>
      </p:pic>
    </p:spTree>
    <p:extLst>
      <p:ext uri="{BB962C8B-B14F-4D97-AF65-F5344CB8AC3E}">
        <p14:creationId xmlns:p14="http://schemas.microsoft.com/office/powerpoint/2010/main" val="1533413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Ngày nghỉ, Hà thoải mái vui đùa với hoa trái vườn nhà. Hà thì thầm với cây xoài lúc lỉu quả. Hà cúi trêu đám dây khoai lang đang bò trên mặt đất. Em cùng gió nô giỡn bên những bông huệ trắng. Em đưa tay vuốt ve những cánh thuỷ tiên đang thi nhau khoe sắc.</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919" y="-4916"/>
            <a:ext cx="7336180" cy="473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2739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a:latin typeface="Bandit" pitchFamily="18" charset="0"/>
                <a:ea typeface="Bandit" pitchFamily="18" charset="0"/>
                <a:cs typeface="Bandit" pitchFamily="18" charset="0"/>
              </a:rPr>
              <a:t>Dặn dò</a:t>
            </a:r>
          </a:p>
        </p:txBody>
      </p:sp>
    </p:spTree>
    <p:extLst>
      <p:ext uri="{BB962C8B-B14F-4D97-AF65-F5344CB8AC3E}">
        <p14:creationId xmlns:p14="http://schemas.microsoft.com/office/powerpoint/2010/main" val="1124457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6275" y="609600"/>
            <a:ext cx="9044528" cy="1200329"/>
          </a:xfrm>
          <a:prstGeom prst="rect">
            <a:avLst/>
          </a:prstGeom>
          <a:solidFill>
            <a:srgbClr val="0083E6"/>
          </a:solidFill>
        </p:spPr>
        <p:txBody>
          <a:bodyPr wrap="square" rtlCol="0">
            <a:spAutoFit/>
          </a:bodyPr>
          <a:lstStyle/>
          <a:p>
            <a:pPr algn="ctr"/>
            <a:r>
              <a:rPr lang="en-US" sz="7200">
                <a:solidFill>
                  <a:schemeClr val="bg1"/>
                </a:solidFill>
                <a:latin typeface="Arial-Rounded" pitchFamily="34" charset="0"/>
                <a:ea typeface="Arial-Rounded" pitchFamily="34" charset="0"/>
                <a:cs typeface="Arial-Rounded" pitchFamily="34" charset="0"/>
              </a:rPr>
              <a:t>So sánh cách đọc:</a:t>
            </a:r>
          </a:p>
        </p:txBody>
      </p:sp>
      <p:sp>
        <p:nvSpPr>
          <p:cNvPr id="15" name="Title 1"/>
          <p:cNvSpPr txBox="1">
            <a:spLocks/>
          </p:cNvSpPr>
          <p:nvPr/>
        </p:nvSpPr>
        <p:spPr>
          <a:xfrm>
            <a:off x="2748383" y="3124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oai</a:t>
            </a:r>
          </a:p>
        </p:txBody>
      </p:sp>
      <p:sp>
        <p:nvSpPr>
          <p:cNvPr id="16" name="Title 1"/>
          <p:cNvSpPr txBox="1">
            <a:spLocks/>
          </p:cNvSpPr>
          <p:nvPr/>
        </p:nvSpPr>
        <p:spPr>
          <a:xfrm>
            <a:off x="4879904" y="31242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uê</a:t>
            </a:r>
          </a:p>
        </p:txBody>
      </p:sp>
      <p:sp>
        <p:nvSpPr>
          <p:cNvPr id="17" name="Title 1"/>
          <p:cNvSpPr txBox="1">
            <a:spLocks/>
          </p:cNvSpPr>
          <p:nvPr/>
        </p:nvSpPr>
        <p:spPr>
          <a:xfrm>
            <a:off x="7538851" y="31242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uy</a:t>
            </a:r>
          </a:p>
        </p:txBody>
      </p:sp>
      <p:pic>
        <p:nvPicPr>
          <p:cNvPr id="1026" name="Picture 2" descr="Những Điều Cần Biết Về Hệ Thống Âm Trong Tiếng Anh"/>
          <p:cNvPicPr>
            <a:picLocks noChangeAspect="1" noChangeArrowheads="1"/>
          </p:cNvPicPr>
          <p:nvPr/>
        </p:nvPicPr>
        <p:blipFill rotWithShape="1">
          <a:blip r:embed="rId3">
            <a:extLst>
              <a:ext uri="{28A0092B-C50C-407E-A947-70E740481C1C}">
                <a14:useLocalDpi xmlns:a14="http://schemas.microsoft.com/office/drawing/2010/main" val="0"/>
              </a:ext>
            </a:extLst>
          </a:blip>
          <a:srcRect l="30369" t="37252" r="55097" b="42897"/>
          <a:stretch/>
        </p:blipFill>
        <p:spPr bwMode="auto">
          <a:xfrm>
            <a:off x="5257958" y="4977877"/>
            <a:ext cx="1661161" cy="1809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46919" y="1547884"/>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khoai</a:t>
            </a:r>
          </a:p>
        </p:txBody>
      </p:sp>
      <p:sp>
        <p:nvSpPr>
          <p:cNvPr id="5" name="Title 1"/>
          <p:cNvSpPr txBox="1">
            <a:spLocks/>
          </p:cNvSpPr>
          <p:nvPr/>
        </p:nvSpPr>
        <p:spPr>
          <a:xfrm>
            <a:off x="4256678" y="1547884"/>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ngoái</a:t>
            </a:r>
          </a:p>
        </p:txBody>
      </p:sp>
      <p:sp>
        <p:nvSpPr>
          <p:cNvPr id="7" name="Title 1"/>
          <p:cNvSpPr txBox="1">
            <a:spLocks/>
          </p:cNvSpPr>
          <p:nvPr/>
        </p:nvSpPr>
        <p:spPr>
          <a:xfrm>
            <a:off x="7842651" y="1547884"/>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ngoại</a:t>
            </a:r>
          </a:p>
        </p:txBody>
      </p:sp>
      <p:sp>
        <p:nvSpPr>
          <p:cNvPr id="8" name="Title 1"/>
          <p:cNvSpPr txBox="1">
            <a:spLocks/>
          </p:cNvSpPr>
          <p:nvPr/>
        </p:nvSpPr>
        <p:spPr>
          <a:xfrm>
            <a:off x="1957201" y="1371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oai</a:t>
            </a:r>
          </a:p>
        </p:txBody>
      </p:sp>
      <p:sp>
        <p:nvSpPr>
          <p:cNvPr id="11" name="Title 1"/>
          <p:cNvSpPr txBox="1">
            <a:spLocks/>
          </p:cNvSpPr>
          <p:nvPr/>
        </p:nvSpPr>
        <p:spPr>
          <a:xfrm>
            <a:off x="5345304" y="1371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oai</a:t>
            </a:r>
          </a:p>
        </p:txBody>
      </p:sp>
      <p:sp>
        <p:nvSpPr>
          <p:cNvPr id="13" name="Title 1"/>
          <p:cNvSpPr txBox="1">
            <a:spLocks/>
          </p:cNvSpPr>
          <p:nvPr/>
        </p:nvSpPr>
        <p:spPr>
          <a:xfrm>
            <a:off x="8938992" y="1371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oai</a:t>
            </a:r>
          </a:p>
        </p:txBody>
      </p:sp>
      <p:sp>
        <p:nvSpPr>
          <p:cNvPr id="22" name="Title 1"/>
          <p:cNvSpPr txBox="1">
            <a:spLocks/>
          </p:cNvSpPr>
          <p:nvPr/>
        </p:nvSpPr>
        <p:spPr>
          <a:xfrm>
            <a:off x="746919" y="3186632"/>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huệ</a:t>
            </a:r>
          </a:p>
        </p:txBody>
      </p:sp>
      <p:sp>
        <p:nvSpPr>
          <p:cNvPr id="23" name="Title 1"/>
          <p:cNvSpPr txBox="1">
            <a:spLocks/>
          </p:cNvSpPr>
          <p:nvPr/>
        </p:nvSpPr>
        <p:spPr>
          <a:xfrm>
            <a:off x="4265194" y="318663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thuế</a:t>
            </a:r>
          </a:p>
        </p:txBody>
      </p:sp>
      <p:sp>
        <p:nvSpPr>
          <p:cNvPr id="24" name="Title 1"/>
          <p:cNvSpPr txBox="1">
            <a:spLocks/>
          </p:cNvSpPr>
          <p:nvPr/>
        </p:nvSpPr>
        <p:spPr>
          <a:xfrm>
            <a:off x="7995051" y="3186632"/>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tuế</a:t>
            </a:r>
          </a:p>
        </p:txBody>
      </p:sp>
      <p:sp>
        <p:nvSpPr>
          <p:cNvPr id="25" name="Title 1"/>
          <p:cNvSpPr txBox="1">
            <a:spLocks/>
          </p:cNvSpPr>
          <p:nvPr/>
        </p:nvSpPr>
        <p:spPr>
          <a:xfrm>
            <a:off x="1727222" y="301034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uê</a:t>
            </a:r>
          </a:p>
        </p:txBody>
      </p:sp>
      <p:sp>
        <p:nvSpPr>
          <p:cNvPr id="26" name="Title 1"/>
          <p:cNvSpPr txBox="1">
            <a:spLocks/>
          </p:cNvSpPr>
          <p:nvPr/>
        </p:nvSpPr>
        <p:spPr>
          <a:xfrm>
            <a:off x="5192904" y="301034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uê</a:t>
            </a:r>
          </a:p>
        </p:txBody>
      </p:sp>
      <p:sp>
        <p:nvSpPr>
          <p:cNvPr id="27" name="Title 1"/>
          <p:cNvSpPr txBox="1">
            <a:spLocks/>
          </p:cNvSpPr>
          <p:nvPr/>
        </p:nvSpPr>
        <p:spPr>
          <a:xfrm>
            <a:off x="8651400" y="301034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uê</a:t>
            </a:r>
          </a:p>
        </p:txBody>
      </p:sp>
      <p:sp>
        <p:nvSpPr>
          <p:cNvPr id="31" name="Title 1"/>
          <p:cNvSpPr txBox="1">
            <a:spLocks/>
          </p:cNvSpPr>
          <p:nvPr/>
        </p:nvSpPr>
        <p:spPr>
          <a:xfrm>
            <a:off x="746919" y="4843758"/>
            <a:ext cx="376185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huy</a:t>
            </a:r>
          </a:p>
        </p:txBody>
      </p:sp>
      <p:sp>
        <p:nvSpPr>
          <p:cNvPr id="32" name="Title 1"/>
          <p:cNvSpPr txBox="1">
            <a:spLocks/>
          </p:cNvSpPr>
          <p:nvPr/>
        </p:nvSpPr>
        <p:spPr>
          <a:xfrm>
            <a:off x="4265194" y="484375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luỹ</a:t>
            </a:r>
          </a:p>
        </p:txBody>
      </p:sp>
      <p:sp>
        <p:nvSpPr>
          <p:cNvPr id="33" name="Title 1"/>
          <p:cNvSpPr txBox="1">
            <a:spLocks/>
          </p:cNvSpPr>
          <p:nvPr/>
        </p:nvSpPr>
        <p:spPr>
          <a:xfrm>
            <a:off x="7995051" y="4843758"/>
            <a:ext cx="34198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pitchFamily="34" charset="0"/>
                <a:ea typeface="Arial-Rounded" pitchFamily="34" charset="0"/>
                <a:cs typeface="Arial-Rounded" pitchFamily="34" charset="0"/>
              </a:rPr>
              <a:t>thuỷ</a:t>
            </a:r>
          </a:p>
        </p:txBody>
      </p:sp>
      <p:sp>
        <p:nvSpPr>
          <p:cNvPr id="34" name="Title 1"/>
          <p:cNvSpPr txBox="1">
            <a:spLocks/>
          </p:cNvSpPr>
          <p:nvPr/>
        </p:nvSpPr>
        <p:spPr>
          <a:xfrm>
            <a:off x="1733503" y="4667474"/>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uy</a:t>
            </a:r>
          </a:p>
        </p:txBody>
      </p:sp>
      <p:sp>
        <p:nvSpPr>
          <p:cNvPr id="35" name="Title 1"/>
          <p:cNvSpPr txBox="1">
            <a:spLocks/>
          </p:cNvSpPr>
          <p:nvPr/>
        </p:nvSpPr>
        <p:spPr>
          <a:xfrm>
            <a:off x="4902142" y="4667474"/>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uy</a:t>
            </a:r>
          </a:p>
        </p:txBody>
      </p:sp>
      <p:sp>
        <p:nvSpPr>
          <p:cNvPr id="36" name="Title 1"/>
          <p:cNvSpPr txBox="1">
            <a:spLocks/>
          </p:cNvSpPr>
          <p:nvPr/>
        </p:nvSpPr>
        <p:spPr>
          <a:xfrm>
            <a:off x="8928890" y="4667474"/>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uy</a:t>
            </a: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22" grpId="0"/>
      <p:bldP spid="23" grpId="0"/>
      <p:bldP spid="24" grpId="0"/>
      <p:bldP spid="25" grpId="0"/>
      <p:bldP spid="26" grpId="0"/>
      <p:bldP spid="27" grpId="0"/>
      <p:bldP spid="31" grpId="0"/>
      <p:bldP spid="32" grpId="0"/>
      <p:bldP spid="33" grpId="0"/>
      <p:bldP spid="34" grpId="0"/>
      <p:bldP spid="3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0464" y="-199103"/>
            <a:ext cx="5560425" cy="4415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6478" y="3505200"/>
            <a:ext cx="8817841" cy="3677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5919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khoai sọ</a:t>
            </a: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4633119" y="5591905"/>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oai</a:t>
            </a:r>
          </a:p>
        </p:txBody>
      </p:sp>
      <p:pic>
        <p:nvPicPr>
          <p:cNvPr id="3074" name="Picture 2" descr="Khoai sọ: 8 Tác dụng, món ăn ngon và lưu ý khi sử dụ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766" y="626806"/>
            <a:ext cx="5638800"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47119"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vạn tuế</a:t>
            </a:r>
          </a:p>
        </p:txBody>
      </p:sp>
      <p:sp>
        <p:nvSpPr>
          <p:cNvPr id="6" name="Title 1"/>
          <p:cNvSpPr txBox="1">
            <a:spLocks/>
          </p:cNvSpPr>
          <p:nvPr/>
        </p:nvSpPr>
        <p:spPr>
          <a:xfrm>
            <a:off x="5735758" y="5439504"/>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uê</a:t>
            </a:r>
          </a:p>
        </p:txBody>
      </p:sp>
      <p:pic>
        <p:nvPicPr>
          <p:cNvPr id="1026" name="Picture 2" descr="Cây Vạn tuế loài cây biểu trưng cho sự trường thọ và hạnh phú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2519" y="181896"/>
            <a:ext cx="4694904" cy="4694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tàu thuỷ</a:t>
            </a:r>
          </a:p>
        </p:txBody>
      </p:sp>
      <p:sp>
        <p:nvSpPr>
          <p:cNvPr id="5" name="Title 1"/>
          <p:cNvSpPr txBox="1">
            <a:spLocks/>
          </p:cNvSpPr>
          <p:nvPr/>
        </p:nvSpPr>
        <p:spPr>
          <a:xfrm>
            <a:off x="5683695"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uy</a:t>
            </a:r>
          </a:p>
        </p:txBody>
      </p:sp>
      <p:pic>
        <p:nvPicPr>
          <p:cNvPr id="1028" name="Picture 4" descr="Tàu du lịch – Wikipedia tiếng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373" y="477752"/>
            <a:ext cx="5865397" cy="4399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6815</TotalTime>
  <Words>546</Words>
  <Application>Microsoft Office PowerPoint</Application>
  <PresentationFormat>Custom</PresentationFormat>
  <Paragraphs>133</Paragraphs>
  <Slides>34</Slides>
  <Notes>22</Notes>
  <HiddenSlides>0</HiddenSlides>
  <MMClips>4</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.VnArial</vt:lpstr>
      <vt:lpstr>.VnCooper</vt:lpstr>
      <vt:lpstr>Arial</vt:lpstr>
      <vt:lpstr>Arial Rounded MT Bold</vt:lpstr>
      <vt:lpstr>Arial-Rounded</vt:lpstr>
      <vt:lpstr>Arrus-Black</vt:lpstr>
      <vt:lpstr>AvantGarde</vt:lpstr>
      <vt:lpstr>Bandit</vt:lpstr>
      <vt:lpstr>Calibri</vt:lpstr>
      <vt:lpstr>DomCasual</vt:lpstr>
      <vt:lpstr>HP001 4 hàng</vt:lpstr>
      <vt:lpstr>HP001 4H</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phuonganhnguyen7040@gmail.com</cp:lastModifiedBy>
  <cp:revision>713</cp:revision>
  <dcterms:created xsi:type="dcterms:W3CDTF">2021-05-08T14:00:55Z</dcterms:created>
  <dcterms:modified xsi:type="dcterms:W3CDTF">2022-01-03T01:59:35Z</dcterms:modified>
</cp:coreProperties>
</file>