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311" r:id="rId2"/>
    <p:sldId id="276" r:id="rId3"/>
    <p:sldId id="277" r:id="rId4"/>
    <p:sldId id="278" r:id="rId5"/>
    <p:sldId id="279" r:id="rId6"/>
    <p:sldId id="280" r:id="rId7"/>
    <p:sldId id="314" r:id="rId8"/>
    <p:sldId id="281" r:id="rId9"/>
    <p:sldId id="282" r:id="rId10"/>
    <p:sldId id="283" r:id="rId11"/>
    <p:sldId id="284" r:id="rId12"/>
    <p:sldId id="285" r:id="rId13"/>
    <p:sldId id="286" r:id="rId14"/>
    <p:sldId id="287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313" r:id="rId24"/>
    <p:sldId id="296" r:id="rId25"/>
    <p:sldId id="300" r:id="rId26"/>
    <p:sldId id="312" r:id="rId27"/>
    <p:sldId id="306" r:id="rId28"/>
    <p:sldId id="307" r:id="rId29"/>
    <p:sldId id="308" r:id="rId30"/>
    <p:sldId id="309" r:id="rId3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B18C7C-5037-444A-8839-D051EFFD667C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93D926-4EDD-40EC-BA2F-F75505FD72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48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61934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07AB927-42BB-4505-9EDE-3A59CF2143B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8024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955808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có</a:t>
            </a:r>
            <a:r>
              <a:rPr lang="en-US" baseline="0" smtClean="0"/>
              <a:t> thể hỏi mở rộng thêm ở câu hỏi cuối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44013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6556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5701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8991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7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0931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smtClean="0"/>
              <a:t>Liên hệ facebook cá nhân: </a:t>
            </a:r>
            <a:r>
              <a:rPr lang="en-US" smtClean="0">
                <a:hlinkClick r:id="rId3"/>
              </a:rPr>
              <a:t>https://www.facebook.com/nhilinh.phan/</a:t>
            </a:r>
            <a:r>
              <a:rPr lang="en-US" smtClean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Nhóm:</a:t>
            </a:r>
            <a:r>
              <a:rPr lang="en-US" baseline="0" smtClean="0"/>
              <a:t> </a:t>
            </a:r>
            <a:r>
              <a:rPr lang="en-US" smtClean="0">
                <a:hlinkClick r:id="rId4"/>
              </a:rPr>
              <a:t>https://www.facebook.com/groups/443096903751589</a:t>
            </a:r>
            <a:endParaRPr lang="en-US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Hoặc</a:t>
            </a:r>
            <a:r>
              <a:rPr lang="en-US" baseline="0" smtClean="0"/>
              <a:t> zalo: 0916.604.268 </a:t>
            </a:r>
            <a:r>
              <a:rPr lang="en-US" smtClean="0"/>
              <a:t>để</a:t>
            </a:r>
            <a:r>
              <a:rPr lang="en-US" baseline="0" smtClean="0"/>
              <a:t> được hỗ trợ soạn giáo án</a:t>
            </a:r>
            <a:endParaRPr lang="en-US" smtClean="0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623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79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Ôn</a:t>
            </a:r>
            <a:r>
              <a:rPr lang="en-US" baseline="0" smtClean="0"/>
              <a:t> lại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74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08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91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903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54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58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170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46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91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190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654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6F4F0-4230-4AF8-9E06-94D0D814EE59}" type="datetimeFigureOut">
              <a:rPr lang="en-US" smtClean="0"/>
              <a:t>12/31/2021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78FA4-B1AE-40C3-9B8E-A8EF58673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766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wmv"/><Relationship Id="rId1" Type="http://schemas.microsoft.com/office/2007/relationships/media" Target="../media/media3.wmv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9144000" cy="226695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68571" tIns="34285" rIns="68571" bIns="34285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8000" b="1" dirty="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247651" y="346868"/>
            <a:ext cx="1533525" cy="1405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00225" y="941190"/>
            <a:ext cx="6263587" cy="994172"/>
          </a:xfrm>
        </p:spPr>
        <p:txBody>
          <a:bodyPr>
            <a:noAutofit/>
          </a:bodyPr>
          <a:lstStyle/>
          <a:p>
            <a:pPr algn="ctr"/>
            <a:r>
              <a:rPr lang="en-US" sz="8000" b="1" dirty="0" err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</a:t>
            </a:r>
            <a:r>
              <a:rPr lang="en-US" sz="80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 VIỆT </a:t>
            </a:r>
            <a:r>
              <a:rPr lang="en-US" sz="8000" b="1">
                <a:solidFill>
                  <a:schemeClr val="bg1"/>
                </a:solidFill>
                <a:latin typeface=".VnArial" pitchFamily="34" charset="0"/>
                <a:ea typeface="AvantGarde" pitchFamily="2" charset="0"/>
                <a:cs typeface="AvantGarde" pitchFamily="2" charset="0"/>
              </a:rPr>
              <a:t>1</a:t>
            </a: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462" y="3153898"/>
            <a:ext cx="3392487" cy="1637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7253"/>
            <a:ext cx="2586036" cy="3176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5105400"/>
            <a:ext cx="9144000" cy="12700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876800" y="2419350"/>
            <a:ext cx="358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TRANG 170, 171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3859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764705" y="4079630"/>
            <a:ext cx="5452254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khuyết</a:t>
            </a:r>
            <a:endParaRPr lang="en-US" sz="72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974283" y="4079629"/>
            <a:ext cx="2176750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AutoShape 2" descr="Trăng Khuyết - Posts | Faceboo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172" name="Picture 4" descr="Bài hát tiếng Trung: Vịnh trăng khuyết 月牙湾 Yuèyá wā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0560" y="97828"/>
            <a:ext cx="4700544" cy="3525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26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383399" y="4143247"/>
            <a:ext cx="6039420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truyền thuyết</a:t>
            </a:r>
            <a:endParaRPr lang="en-US" sz="72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862504" y="4143247"/>
            <a:ext cx="2394425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8194" name="Picture 2" descr="Thánh Gióng: Từ truyền thuyết đi vào lịch sử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9808" y="166549"/>
            <a:ext cx="5377945" cy="3532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219325" y="4143247"/>
            <a:ext cx="2394425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426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 txBox="1">
            <a:spLocks/>
          </p:cNvSpPr>
          <p:nvPr/>
        </p:nvSpPr>
        <p:spPr>
          <a:xfrm>
            <a:off x="2783542" y="3539323"/>
            <a:ext cx="3099177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khuyết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229846" y="3539323"/>
            <a:ext cx="2543517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on thuyền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5930155" y="3539323"/>
            <a:ext cx="2817434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ruyền thuyết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8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-1446123" y="-675069"/>
            <a:ext cx="93811" cy="9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-1331539" y="-560769"/>
            <a:ext cx="93811" cy="9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2" descr="Thánh Gióng: Từ truyền thuyết đi vào lịch sử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650" y="1200150"/>
            <a:ext cx="2992443" cy="196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Bài hát tiếng Trung: Vịnh trăng khuyết 月牙湾 Yuèyá wā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2669" y="1200150"/>
            <a:ext cx="2620921" cy="1965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Ücretsiz Kürek teknesi Stok Fotoğraf - FreeImages.co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26" y="1238960"/>
            <a:ext cx="2452916" cy="1888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7135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 txBox="1">
            <a:spLocks/>
          </p:cNvSpPr>
          <p:nvPr/>
        </p:nvSpPr>
        <p:spPr>
          <a:xfrm>
            <a:off x="3016812" y="4225123"/>
            <a:ext cx="2817434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khuyết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>
          <a:xfrm>
            <a:off x="345460" y="4225123"/>
            <a:ext cx="2312288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thuyền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Title 1"/>
          <p:cNvSpPr txBox="1">
            <a:spLocks/>
          </p:cNvSpPr>
          <p:nvPr/>
        </p:nvSpPr>
        <p:spPr>
          <a:xfrm>
            <a:off x="6069670" y="4225123"/>
            <a:ext cx="2817434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truyền thuyết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418768" y="3604075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duyệt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8" name="Title 1"/>
          <p:cNvSpPr txBox="1">
            <a:spLocks/>
          </p:cNvSpPr>
          <p:nvPr/>
        </p:nvSpPr>
        <p:spPr>
          <a:xfrm>
            <a:off x="2448915" y="3604075"/>
            <a:ext cx="2125010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khuyết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4922617" y="3604075"/>
            <a:ext cx="1756206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tuyết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0" name="Title 1"/>
          <p:cNvSpPr txBox="1">
            <a:spLocks/>
          </p:cNvSpPr>
          <p:nvPr/>
        </p:nvSpPr>
        <p:spPr>
          <a:xfrm>
            <a:off x="6765179" y="3604075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tuyệt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1" name="Title 1"/>
          <p:cNvSpPr txBox="1">
            <a:spLocks/>
          </p:cNvSpPr>
          <p:nvPr/>
        </p:nvSpPr>
        <p:spPr>
          <a:xfrm>
            <a:off x="418768" y="2932563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chuyến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643920" y="2932563"/>
            <a:ext cx="1756206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uyện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3" name="Title 1"/>
          <p:cNvSpPr txBox="1">
            <a:spLocks/>
          </p:cNvSpPr>
          <p:nvPr/>
        </p:nvSpPr>
        <p:spPr>
          <a:xfrm>
            <a:off x="4878297" y="2932563"/>
            <a:ext cx="1756206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thuyền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765179" y="2932563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truyện</a:t>
            </a:r>
            <a:endParaRPr lang="en-US" sz="3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2529" y="-19050"/>
            <a:ext cx="3939203" cy="3014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1708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1468800"/>
              </p:ext>
            </p:extLst>
          </p:nvPr>
        </p:nvGraphicFramePr>
        <p:xfrm>
          <a:off x="161948" y="571500"/>
          <a:ext cx="8800016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10836" y="1221582"/>
            <a:ext cx="7183197" cy="3400784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21500" smtClean="0">
                <a:solidFill>
                  <a:srgbClr val="FF0000"/>
                </a:solidFill>
                <a:latin typeface="HP001 4 hàng"/>
              </a:rPr>
              <a:t>Ď</a:t>
            </a:r>
            <a:r>
              <a:rPr lang="el-GR" sz="215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21500">
                <a:solidFill>
                  <a:srgbClr val="FF0000"/>
                </a:solidFill>
                <a:latin typeface="HP001 4 hàng" pitchFamily="34" charset="0"/>
              </a:rPr>
              <a:t>ǘ</a:t>
            </a:r>
            <a:r>
              <a:rPr lang="en-US" sz="21500" smtClean="0">
                <a:solidFill>
                  <a:srgbClr val="FF0000"/>
                </a:solidFill>
                <a:latin typeface="HP001 4 hàng"/>
              </a:rPr>
              <a:t>n </a:t>
            </a:r>
            <a:endParaRPr lang="en-US" sz="215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74060" y="2257428"/>
            <a:ext cx="4073240" cy="1708012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10500" smtClean="0">
                <a:solidFill>
                  <a:srgbClr val="FF0000"/>
                </a:solidFill>
                <a:latin typeface="HP001 4 hàng"/>
              </a:rPr>
              <a:t>Ď</a:t>
            </a:r>
            <a:r>
              <a:rPr lang="el-GR" sz="105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10500">
                <a:solidFill>
                  <a:srgbClr val="FF0000"/>
                </a:solidFill>
                <a:latin typeface="HP001 4 hàng" pitchFamily="34" charset="0"/>
              </a:rPr>
              <a:t>ǘ</a:t>
            </a:r>
            <a:r>
              <a:rPr lang="en-US" sz="10500" smtClean="0">
                <a:solidFill>
                  <a:srgbClr val="FF0000"/>
                </a:solidFill>
                <a:latin typeface="HP001 4 hàng"/>
              </a:rPr>
              <a:t>n </a:t>
            </a:r>
            <a:endParaRPr lang="en-US" sz="105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-63424" y="57153"/>
            <a:ext cx="5080247" cy="705889"/>
            <a:chOff x="63500" y="1429216"/>
            <a:chExt cx="5080245" cy="705889"/>
          </a:xfrm>
        </p:grpSpPr>
        <p:sp>
          <p:nvSpPr>
            <p:cNvPr id="6" name="Rounded Rectangle 5"/>
            <p:cNvSpPr/>
            <p:nvPr/>
          </p:nvSpPr>
          <p:spPr>
            <a:xfrm>
              <a:off x="384357" y="1429216"/>
              <a:ext cx="4759388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Hướng dẫn viết bảng</a:t>
              </a:r>
            </a:p>
          </p:txBody>
        </p:sp>
        <p:sp>
          <p:nvSpPr>
            <p:cNvPr id="9" name="Oval 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26499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694" y="3859244"/>
            <a:ext cx="2037207" cy="1284257"/>
          </a:xfrm>
          <a:prstGeom prst="rect">
            <a:avLst/>
          </a:prstGeom>
        </p:spPr>
      </p:pic>
      <p:pic>
        <p:nvPicPr>
          <p:cNvPr id="4" name="UYÊN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" y="0"/>
            <a:ext cx="7466965" cy="3733483"/>
          </a:xfrm>
        </p:spPr>
      </p:pic>
    </p:spTree>
    <p:extLst>
      <p:ext uri="{BB962C8B-B14F-4D97-AF65-F5344CB8AC3E}">
        <p14:creationId xmlns:p14="http://schemas.microsoft.com/office/powerpoint/2010/main" val="4081249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539033"/>
              </p:ext>
            </p:extLst>
          </p:nvPr>
        </p:nvGraphicFramePr>
        <p:xfrm>
          <a:off x="161948" y="571500"/>
          <a:ext cx="8800016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55000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864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1" marR="88751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27000" y="1221582"/>
            <a:ext cx="6053876" cy="3393089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21500">
                <a:solidFill>
                  <a:srgbClr val="FF0000"/>
                </a:solidFill>
                <a:latin typeface="HP001 4 hàng"/>
              </a:rPr>
              <a:t>Ď</a:t>
            </a:r>
            <a:r>
              <a:rPr lang="el-GR" sz="2150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21500" smtClean="0">
                <a:solidFill>
                  <a:srgbClr val="FF0000"/>
                </a:solidFill>
                <a:latin typeface="HP001 4 hàng" pitchFamily="34" charset="0"/>
              </a:rPr>
              <a:t>ǘ</a:t>
            </a:r>
            <a:r>
              <a:rPr lang="en-US" sz="21500">
                <a:solidFill>
                  <a:srgbClr val="FF0000"/>
                </a:solidFill>
                <a:latin typeface="HP001 4 hàng"/>
              </a:rPr>
              <a:t>t</a:t>
            </a:r>
            <a:endParaRPr lang="en-US" sz="215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95256" y="2257427"/>
            <a:ext cx="4073240" cy="1708012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10500">
                <a:solidFill>
                  <a:srgbClr val="FF0000"/>
                </a:solidFill>
                <a:latin typeface="HP001 4 hàng"/>
              </a:rPr>
              <a:t>Ď</a:t>
            </a:r>
            <a:r>
              <a:rPr lang="el-GR" sz="1050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10500" smtClean="0">
                <a:solidFill>
                  <a:srgbClr val="FF0000"/>
                </a:solidFill>
                <a:latin typeface="HP001 4 hàng" pitchFamily="34" charset="0"/>
              </a:rPr>
              <a:t>ǘ</a:t>
            </a:r>
            <a:r>
              <a:rPr lang="en-US" sz="10500" smtClean="0">
                <a:solidFill>
                  <a:srgbClr val="FF0000"/>
                </a:solidFill>
                <a:latin typeface="HP001 4 hàng"/>
              </a:rPr>
              <a:t>t</a:t>
            </a:r>
            <a:endParaRPr lang="en-US" sz="105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628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1694" y="3859244"/>
            <a:ext cx="2037207" cy="1284257"/>
          </a:xfrm>
          <a:prstGeom prst="rect">
            <a:avLst/>
          </a:prstGeom>
        </p:spPr>
      </p:pic>
      <p:pic>
        <p:nvPicPr>
          <p:cNvPr id="4" name="UYÊT.wm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7085" y="39846"/>
            <a:ext cx="7529830" cy="3733483"/>
          </a:xfrm>
        </p:spPr>
      </p:pic>
    </p:spTree>
    <p:extLst>
      <p:ext uri="{BB962C8B-B14F-4D97-AF65-F5344CB8AC3E}">
        <p14:creationId xmlns:p14="http://schemas.microsoft.com/office/powerpoint/2010/main" val="4149852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845"/>
          <a:stretch/>
        </p:blipFill>
        <p:spPr bwMode="auto">
          <a:xfrm>
            <a:off x="0" y="25621"/>
            <a:ext cx="9144000" cy="5117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0418" y="616825"/>
            <a:ext cx="5254582" cy="1061682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6300" smtClean="0">
                <a:solidFill>
                  <a:srgbClr val="FF0000"/>
                </a:solidFill>
                <a:latin typeface="HP001 4 hàng"/>
              </a:rPr>
              <a:t>Ǉru</a:t>
            </a:r>
            <a:r>
              <a:rPr lang="el-GR" sz="63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6300" smtClean="0">
                <a:solidFill>
                  <a:srgbClr val="FF0000"/>
                </a:solidFill>
                <a:latin typeface="HP001 4 hàng" pitchFamily="34" charset="0"/>
              </a:rPr>
              <a:t>ǚ</a:t>
            </a:r>
            <a:r>
              <a:rPr lang="en-US" sz="6300" smtClean="0">
                <a:solidFill>
                  <a:srgbClr val="FF0000"/>
                </a:solidFill>
                <a:latin typeface="HP001 4 hàng"/>
              </a:rPr>
              <a:t>n </a:t>
            </a:r>
            <a:r>
              <a:rPr lang="el-GR" sz="63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6300">
                <a:solidFill>
                  <a:srgbClr val="FF0000"/>
                </a:solidFill>
                <a:latin typeface="HP001 4 hàng"/>
              </a:rPr>
              <a:t>u</a:t>
            </a:r>
            <a:r>
              <a:rPr lang="el-GR" sz="63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6300">
                <a:solidFill>
                  <a:srgbClr val="FF0000"/>
                </a:solidFill>
                <a:latin typeface="HP001 4 hàng" pitchFamily="34" charset="0"/>
              </a:rPr>
              <a:t>Ǚ</a:t>
            </a:r>
            <a:r>
              <a:rPr lang="en-US" sz="6300" smtClean="0">
                <a:solidFill>
                  <a:srgbClr val="FF0000"/>
                </a:solidFill>
                <a:latin typeface="HP001 4 hàng"/>
              </a:rPr>
              <a:t>t  </a:t>
            </a:r>
            <a:endParaRPr lang="en-US" sz="6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550" y="2155664"/>
            <a:ext cx="3099050" cy="58462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HP001 4 hàng"/>
              </a:rPr>
              <a:t> Ǉru</a:t>
            </a:r>
            <a:r>
              <a:rPr lang="el-GR" sz="32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3200" smtClean="0">
                <a:solidFill>
                  <a:srgbClr val="FF0000"/>
                </a:solidFill>
                <a:latin typeface="HP001 4 hàng"/>
              </a:rPr>
              <a:t>ǚn 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3200">
                <a:solidFill>
                  <a:srgbClr val="FF0000"/>
                </a:solidFill>
                <a:latin typeface="HP001 4 hàng"/>
              </a:rPr>
              <a:t>u</a:t>
            </a:r>
            <a:r>
              <a:rPr lang="el-GR" sz="32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3200" smtClean="0">
                <a:solidFill>
                  <a:srgbClr val="FF0000"/>
                </a:solidFill>
                <a:latin typeface="HP001 4 hàng"/>
              </a:rPr>
              <a:t>Ǚt </a:t>
            </a:r>
            <a:endParaRPr lang="en-US" sz="3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20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16273"/>
          <a:stretch/>
        </p:blipFill>
        <p:spPr bwMode="auto">
          <a:xfrm>
            <a:off x="0" y="733012"/>
            <a:ext cx="9144000" cy="4410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0418" y="1326211"/>
            <a:ext cx="3730582" cy="1061682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6300">
                <a:solidFill>
                  <a:srgbClr val="FF0000"/>
                </a:solidFill>
                <a:latin typeface="HP001 4 hàng"/>
              </a:rPr>
              <a:t>Ď</a:t>
            </a:r>
            <a:r>
              <a:rPr lang="el-GR" sz="630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6300">
                <a:solidFill>
                  <a:srgbClr val="FF0000"/>
                </a:solidFill>
                <a:latin typeface="HP001 4 hàng" pitchFamily="34" charset="0"/>
              </a:rPr>
              <a:t>ǘ</a:t>
            </a:r>
            <a:r>
              <a:rPr lang="en-US" sz="6300">
                <a:solidFill>
                  <a:srgbClr val="FF0000"/>
                </a:solidFill>
                <a:latin typeface="HP001 4 hàng"/>
              </a:rPr>
              <a:t>n </a:t>
            </a:r>
            <a:endParaRPr lang="en-US" sz="6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8985" y="1616138"/>
            <a:ext cx="2090215" cy="58462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HP001 4 hàng"/>
              </a:rPr>
              <a:t>Ď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3200">
                <a:solidFill>
                  <a:srgbClr val="FF0000"/>
                </a:solidFill>
                <a:latin typeface="HP001 4 hàng" pitchFamily="34" charset="0"/>
              </a:rPr>
              <a:t>ǘ</a:t>
            </a:r>
            <a:r>
              <a:rPr lang="en-US" sz="3200">
                <a:solidFill>
                  <a:srgbClr val="FF0000"/>
                </a:solidFill>
                <a:latin typeface="HP001 4 hàng"/>
              </a:rPr>
              <a:t>n </a:t>
            </a:r>
            <a:endParaRPr lang="en-US" sz="3200">
              <a:solidFill>
                <a:srgbClr val="FF0000"/>
              </a:solidFill>
              <a:latin typeface="HP001 4 hàng" pitchFamily="34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161949" y="152568"/>
            <a:ext cx="2542973" cy="705889"/>
            <a:chOff x="63500" y="1429216"/>
            <a:chExt cx="2542972" cy="705889"/>
          </a:xfrm>
        </p:grpSpPr>
        <p:sp>
          <p:nvSpPr>
            <p:cNvPr id="10" name="Rounded Rectangle 9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1" name="Oval 10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5</a:t>
              </a: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71752" y="2571750"/>
            <a:ext cx="2567435" cy="1061681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6300">
                <a:solidFill>
                  <a:srgbClr val="FF0000"/>
                </a:solidFill>
                <a:latin typeface="HP001 4 hàng"/>
              </a:rPr>
              <a:t>Ďât</a:t>
            </a:r>
            <a:endParaRPr lang="en-US" sz="6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08191" y="2858451"/>
            <a:ext cx="1727450" cy="58462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HP001 4 hàng"/>
              </a:rPr>
              <a:t>Ďât</a:t>
            </a:r>
            <a:endParaRPr lang="en-US" sz="3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51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8" b="67768"/>
          <a:stretch/>
        </p:blipFill>
        <p:spPr>
          <a:xfrm>
            <a:off x="134769" y="36519"/>
            <a:ext cx="8612358" cy="4099142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-30761" y="-211205"/>
            <a:ext cx="8793762" cy="1468506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97662 w 8793762"/>
              <a:gd name="connsiteY9" fmla="*/ 1092200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800"/>
              <a:gd name="connsiteX1" fmla="*/ 8793762 w 8793762"/>
              <a:gd name="connsiteY1" fmla="*/ 0 h 1320800"/>
              <a:gd name="connsiteX2" fmla="*/ 8450862 w 8793762"/>
              <a:gd name="connsiteY2" fmla="*/ 662324 h 1320800"/>
              <a:gd name="connsiteX3" fmla="*/ 6749062 w 8793762"/>
              <a:gd name="connsiteY3" fmla="*/ 1206500 h 1320800"/>
              <a:gd name="connsiteX4" fmla="*/ 6037862 w 8793762"/>
              <a:gd name="connsiteY4" fmla="*/ 1308100 h 1320800"/>
              <a:gd name="connsiteX5" fmla="*/ 5047262 w 8793762"/>
              <a:gd name="connsiteY5" fmla="*/ 1320800 h 1320800"/>
              <a:gd name="connsiteX6" fmla="*/ 4285262 w 8793762"/>
              <a:gd name="connsiteY6" fmla="*/ 1295400 h 1320800"/>
              <a:gd name="connsiteX7" fmla="*/ 3701062 w 8793762"/>
              <a:gd name="connsiteY7" fmla="*/ 1257300 h 1320800"/>
              <a:gd name="connsiteX8" fmla="*/ 3066062 w 8793762"/>
              <a:gd name="connsiteY8" fmla="*/ 1193800 h 1320800"/>
              <a:gd name="connsiteX9" fmla="*/ 1875837 w 8793762"/>
              <a:gd name="connsiteY9" fmla="*/ 1219373 h 1320800"/>
              <a:gd name="connsiteX10" fmla="*/ 0 w 8793762"/>
              <a:gd name="connsiteY10" fmla="*/ 1195983 h 1320800"/>
              <a:gd name="connsiteX11" fmla="*/ 30762 w 8793762"/>
              <a:gd name="connsiteY11" fmla="*/ 12700 h 1320800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19373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01062 w 8793762"/>
              <a:gd name="connsiteY7" fmla="*/ 1257300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20973"/>
              <a:gd name="connsiteX1" fmla="*/ 8793762 w 8793762"/>
              <a:gd name="connsiteY1" fmla="*/ 0 h 1320973"/>
              <a:gd name="connsiteX2" fmla="*/ 8450862 w 8793762"/>
              <a:gd name="connsiteY2" fmla="*/ 662324 h 1320973"/>
              <a:gd name="connsiteX3" fmla="*/ 6749062 w 8793762"/>
              <a:gd name="connsiteY3" fmla="*/ 1206500 h 1320973"/>
              <a:gd name="connsiteX4" fmla="*/ 6037862 w 8793762"/>
              <a:gd name="connsiteY4" fmla="*/ 1308100 h 1320973"/>
              <a:gd name="connsiteX5" fmla="*/ 5047262 w 8793762"/>
              <a:gd name="connsiteY5" fmla="*/ 1320800 h 1320973"/>
              <a:gd name="connsiteX6" fmla="*/ 4285262 w 8793762"/>
              <a:gd name="connsiteY6" fmla="*/ 1295400 h 1320973"/>
              <a:gd name="connsiteX7" fmla="*/ 3711975 w 8793762"/>
              <a:gd name="connsiteY7" fmla="*/ 1320887 h 1320973"/>
              <a:gd name="connsiteX8" fmla="*/ 3066062 w 8793762"/>
              <a:gd name="connsiteY8" fmla="*/ 1320973 h 1320973"/>
              <a:gd name="connsiteX9" fmla="*/ 1875837 w 8793762"/>
              <a:gd name="connsiteY9" fmla="*/ 1246625 h 1320973"/>
              <a:gd name="connsiteX10" fmla="*/ 0 w 8793762"/>
              <a:gd name="connsiteY10" fmla="*/ 1195983 h 1320973"/>
              <a:gd name="connsiteX11" fmla="*/ 30762 w 8793762"/>
              <a:gd name="connsiteY11" fmla="*/ 12700 h 1320973"/>
              <a:gd name="connsiteX0" fmla="*/ 30762 w 8793762"/>
              <a:gd name="connsiteY0" fmla="*/ 12700 h 1349903"/>
              <a:gd name="connsiteX1" fmla="*/ 8793762 w 8793762"/>
              <a:gd name="connsiteY1" fmla="*/ 0 h 1349903"/>
              <a:gd name="connsiteX2" fmla="*/ 8450862 w 8793762"/>
              <a:gd name="connsiteY2" fmla="*/ 662324 h 1349903"/>
              <a:gd name="connsiteX3" fmla="*/ 6749062 w 8793762"/>
              <a:gd name="connsiteY3" fmla="*/ 1206500 h 1349903"/>
              <a:gd name="connsiteX4" fmla="*/ 6037862 w 8793762"/>
              <a:gd name="connsiteY4" fmla="*/ 1308100 h 1349903"/>
              <a:gd name="connsiteX5" fmla="*/ 5047262 w 8793762"/>
              <a:gd name="connsiteY5" fmla="*/ 1320800 h 1349903"/>
              <a:gd name="connsiteX6" fmla="*/ 4350739 w 8793762"/>
              <a:gd name="connsiteY6" fmla="*/ 1349903 h 1349903"/>
              <a:gd name="connsiteX7" fmla="*/ 3711975 w 8793762"/>
              <a:gd name="connsiteY7" fmla="*/ 1320887 h 1349903"/>
              <a:gd name="connsiteX8" fmla="*/ 3066062 w 8793762"/>
              <a:gd name="connsiteY8" fmla="*/ 1320973 h 1349903"/>
              <a:gd name="connsiteX9" fmla="*/ 1875837 w 8793762"/>
              <a:gd name="connsiteY9" fmla="*/ 1246625 h 1349903"/>
              <a:gd name="connsiteX10" fmla="*/ 0 w 8793762"/>
              <a:gd name="connsiteY10" fmla="*/ 1195983 h 1349903"/>
              <a:gd name="connsiteX11" fmla="*/ 30762 w 8793762"/>
              <a:gd name="connsiteY11" fmla="*/ 12700 h 1349903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47262 w 8793762"/>
              <a:gd name="connsiteY5" fmla="*/ 1320800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66306"/>
              <a:gd name="connsiteX1" fmla="*/ 8793762 w 8793762"/>
              <a:gd name="connsiteY1" fmla="*/ 0 h 1366306"/>
              <a:gd name="connsiteX2" fmla="*/ 8450862 w 8793762"/>
              <a:gd name="connsiteY2" fmla="*/ 662324 h 1366306"/>
              <a:gd name="connsiteX3" fmla="*/ 6749062 w 8793762"/>
              <a:gd name="connsiteY3" fmla="*/ 1206500 h 1366306"/>
              <a:gd name="connsiteX4" fmla="*/ 6037862 w 8793762"/>
              <a:gd name="connsiteY4" fmla="*/ 1308100 h 1366306"/>
              <a:gd name="connsiteX5" fmla="*/ 5058175 w 8793762"/>
              <a:gd name="connsiteY5" fmla="*/ 1366219 h 1366306"/>
              <a:gd name="connsiteX6" fmla="*/ 4350739 w 8793762"/>
              <a:gd name="connsiteY6" fmla="*/ 1349903 h 1366306"/>
              <a:gd name="connsiteX7" fmla="*/ 3722888 w 8793762"/>
              <a:gd name="connsiteY7" fmla="*/ 1366306 h 1366306"/>
              <a:gd name="connsiteX8" fmla="*/ 3066062 w 8793762"/>
              <a:gd name="connsiteY8" fmla="*/ 1320973 h 1366306"/>
              <a:gd name="connsiteX9" fmla="*/ 1875837 w 8793762"/>
              <a:gd name="connsiteY9" fmla="*/ 1246625 h 1366306"/>
              <a:gd name="connsiteX10" fmla="*/ 0 w 8793762"/>
              <a:gd name="connsiteY10" fmla="*/ 1195983 h 1366306"/>
              <a:gd name="connsiteX11" fmla="*/ 30762 w 8793762"/>
              <a:gd name="connsiteY11" fmla="*/ 12700 h 1366306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37862 w 8793762"/>
              <a:gd name="connsiteY4" fmla="*/ 1308100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749062 w 8793762"/>
              <a:gd name="connsiteY3" fmla="*/ 1206500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46625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  <a:gd name="connsiteX0" fmla="*/ 30762 w 8793762"/>
              <a:gd name="connsiteY0" fmla="*/ 12700 h 1377154"/>
              <a:gd name="connsiteX1" fmla="*/ 8793762 w 8793762"/>
              <a:gd name="connsiteY1" fmla="*/ 0 h 1377154"/>
              <a:gd name="connsiteX2" fmla="*/ 8450862 w 8793762"/>
              <a:gd name="connsiteY2" fmla="*/ 662324 h 1377154"/>
              <a:gd name="connsiteX3" fmla="*/ 6956403 w 8793762"/>
              <a:gd name="connsiteY3" fmla="*/ 1197417 h 1377154"/>
              <a:gd name="connsiteX4" fmla="*/ 6048774 w 8793762"/>
              <a:gd name="connsiteY4" fmla="*/ 1335352 h 1377154"/>
              <a:gd name="connsiteX5" fmla="*/ 5058175 w 8793762"/>
              <a:gd name="connsiteY5" fmla="*/ 1366219 h 1377154"/>
              <a:gd name="connsiteX6" fmla="*/ 4350739 w 8793762"/>
              <a:gd name="connsiteY6" fmla="*/ 1377154 h 1377154"/>
              <a:gd name="connsiteX7" fmla="*/ 3722888 w 8793762"/>
              <a:gd name="connsiteY7" fmla="*/ 1366306 h 1377154"/>
              <a:gd name="connsiteX8" fmla="*/ 3066062 w 8793762"/>
              <a:gd name="connsiteY8" fmla="*/ 1320973 h 1377154"/>
              <a:gd name="connsiteX9" fmla="*/ 1875837 w 8793762"/>
              <a:gd name="connsiteY9" fmla="*/ 1273876 h 1377154"/>
              <a:gd name="connsiteX10" fmla="*/ 0 w 8793762"/>
              <a:gd name="connsiteY10" fmla="*/ 1195983 h 1377154"/>
              <a:gd name="connsiteX11" fmla="*/ 30762 w 8793762"/>
              <a:gd name="connsiteY11" fmla="*/ 12700 h 13771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793762" h="1377154">
                <a:moveTo>
                  <a:pt x="30762" y="12700"/>
                </a:moveTo>
                <a:lnTo>
                  <a:pt x="8793762" y="0"/>
                </a:lnTo>
                <a:cubicBezTo>
                  <a:pt x="8726029" y="216541"/>
                  <a:pt x="8757088" y="462755"/>
                  <a:pt x="8450862" y="662324"/>
                </a:cubicBezTo>
                <a:cubicBezTo>
                  <a:pt x="8144636" y="861893"/>
                  <a:pt x="7364004" y="1115428"/>
                  <a:pt x="6956403" y="1197417"/>
                </a:cubicBezTo>
                <a:cubicBezTo>
                  <a:pt x="6534229" y="1282337"/>
                  <a:pt x="6313357" y="1305719"/>
                  <a:pt x="6048774" y="1335352"/>
                </a:cubicBezTo>
                <a:lnTo>
                  <a:pt x="5058175" y="1366219"/>
                </a:lnTo>
                <a:lnTo>
                  <a:pt x="4350739" y="1377154"/>
                </a:lnTo>
                <a:lnTo>
                  <a:pt x="3722888" y="1366306"/>
                </a:lnTo>
                <a:lnTo>
                  <a:pt x="3066062" y="1320973"/>
                </a:lnTo>
                <a:lnTo>
                  <a:pt x="1875837" y="1273876"/>
                </a:lnTo>
                <a:lnTo>
                  <a:pt x="0" y="1195983"/>
                </a:lnTo>
                <a:lnTo>
                  <a:pt x="30762" y="12700"/>
                </a:lnTo>
                <a:close/>
              </a:path>
            </a:pathLst>
          </a:custGeom>
          <a:solidFill>
            <a:srgbClr val="0083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4" tIns="45647" rIns="91294" bIns="45647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774" y="-12700"/>
            <a:ext cx="1656617" cy="167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28729" y="24010"/>
            <a:ext cx="847725" cy="523220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algn="ctr"/>
            <a:r>
              <a:rPr lang="en-US" sz="2800" b="1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763222" y="361179"/>
            <a:ext cx="847725" cy="703891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pPr algn="ctr"/>
            <a:r>
              <a:rPr lang="en-US" sz="4000" b="1" smtClean="0">
                <a:solidFill>
                  <a:srgbClr val="0070C0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79</a:t>
            </a:r>
            <a:endParaRPr lang="en-US" sz="4000" b="1">
              <a:solidFill>
                <a:srgbClr val="0070C0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8870" y="131484"/>
            <a:ext cx="8057963" cy="1125816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5000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   uyêt</a:t>
            </a:r>
            <a:endParaRPr lang="en-US" sz="5000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03245" y="1452956"/>
            <a:ext cx="2592937" cy="705889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Nhận biết</a:t>
              </a: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489966" y="4087672"/>
            <a:ext cx="8644634" cy="1227278"/>
            <a:chOff x="603056" y="5585512"/>
            <a:chExt cx="11497663" cy="1636370"/>
          </a:xfrm>
        </p:grpSpPr>
        <p:sp>
          <p:nvSpPr>
            <p:cNvPr id="18" name="Title 1"/>
            <p:cNvSpPr txBox="1">
              <a:spLocks/>
            </p:cNvSpPr>
            <p:nvPr/>
          </p:nvSpPr>
          <p:spPr>
            <a:xfrm>
              <a:off x="603056" y="5585512"/>
              <a:ext cx="11497663" cy="1501088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lnSpc>
                  <a:spcPct val="100000"/>
                </a:lnSpc>
              </a:pPr>
              <a:r>
                <a:rPr lang="en-US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 kể ch</a:t>
              </a:r>
              <a:r>
                <a:rPr lang="en-US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uyên</a:t>
              </a:r>
              <a:r>
                <a:rPr lang="en-US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hay t</a:t>
              </a:r>
              <a:r>
                <a:rPr lang="en-US" b="1" smtClean="0">
                  <a:solidFill>
                    <a:srgbClr val="FF000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uyêt</a:t>
              </a:r>
              <a:r>
                <a:rPr lang="en-US" b="1" smtClean="0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lang="en-US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2" name="Title 1"/>
            <p:cNvSpPr txBox="1">
              <a:spLocks/>
            </p:cNvSpPr>
            <p:nvPr/>
          </p:nvSpPr>
          <p:spPr>
            <a:xfrm>
              <a:off x="3282269" y="5716816"/>
              <a:ext cx="2002019" cy="1501087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  <p:sp>
          <p:nvSpPr>
            <p:cNvPr id="14" name="Title 1"/>
            <p:cNvSpPr txBox="1">
              <a:spLocks/>
            </p:cNvSpPr>
            <p:nvPr/>
          </p:nvSpPr>
          <p:spPr>
            <a:xfrm>
              <a:off x="6451236" y="5720795"/>
              <a:ext cx="2002019" cy="1501087"/>
            </a:xfrm>
            <a:prstGeom prst="rect">
              <a:avLst/>
            </a:prstGeom>
          </p:spPr>
          <p:txBody>
            <a:bodyPr vert="horz" lIns="91294" tIns="45647" rIns="91294" bIns="45647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en-US" b="1">
                  <a:solidFill>
                    <a:srgbClr val="0070C0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56904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94" r="6706" b="2358"/>
          <a:stretch/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60418" y="605227"/>
            <a:ext cx="4644982" cy="1061682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6300" smtClean="0">
                <a:solidFill>
                  <a:srgbClr val="FF0000"/>
                </a:solidFill>
                <a:latin typeface="HP001 4 hàng"/>
              </a:rPr>
              <a:t>c</a:t>
            </a:r>
            <a:r>
              <a:rPr lang="el-GR" sz="6300" smtClean="0">
                <a:solidFill>
                  <a:srgbClr val="FF0000"/>
                </a:solidFill>
                <a:latin typeface="HP001 4 hàng"/>
              </a:rPr>
              <a:t>Ϊ </a:t>
            </a:r>
            <a:r>
              <a:rPr lang="el-GR" sz="63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6300">
                <a:solidFill>
                  <a:srgbClr val="FF0000"/>
                </a:solidFill>
                <a:latin typeface="HP001 4 hàng"/>
              </a:rPr>
              <a:t>u</a:t>
            </a:r>
            <a:r>
              <a:rPr lang="el-GR" sz="63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6300" smtClean="0">
                <a:solidFill>
                  <a:srgbClr val="FF0000"/>
                </a:solidFill>
                <a:latin typeface="HP001 4 hàng"/>
              </a:rPr>
              <a:t>ǚn </a:t>
            </a:r>
            <a:endParaRPr lang="en-US" sz="6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422678" y="892766"/>
            <a:ext cx="2357660" cy="58462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3200" smtClean="0">
                <a:solidFill>
                  <a:srgbClr val="FF0000"/>
                </a:solidFill>
                <a:latin typeface="HP001 4 hàng"/>
              </a:rPr>
              <a:t>c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Ϊ κ</a:t>
            </a:r>
            <a:r>
              <a:rPr lang="en-US" sz="3200">
                <a:solidFill>
                  <a:srgbClr val="FF0000"/>
                </a:solidFill>
                <a:latin typeface="HP001 4 hàng"/>
              </a:rPr>
              <a:t>u</a:t>
            </a:r>
            <a:r>
              <a:rPr lang="el-GR" sz="32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3200" smtClean="0">
                <a:solidFill>
                  <a:srgbClr val="FF0000"/>
                </a:solidFill>
                <a:latin typeface="HP001 4 hàng"/>
              </a:rPr>
              <a:t>ǚn </a:t>
            </a:r>
            <a:endParaRPr lang="en-US" sz="32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3134" y="1844208"/>
            <a:ext cx="4678466" cy="1061682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6300" smtClean="0">
                <a:solidFill>
                  <a:srgbClr val="FF0000"/>
                </a:solidFill>
                <a:latin typeface="HP001 4 hàng"/>
              </a:rPr>
              <a:t>Ǉru</a:t>
            </a:r>
            <a:r>
              <a:rPr lang="el-GR" sz="63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6300" smtClean="0">
                <a:solidFill>
                  <a:srgbClr val="FF0000"/>
                </a:solidFill>
                <a:latin typeface="HP001 4 hàng"/>
              </a:rPr>
              <a:t>ǚn </a:t>
            </a:r>
            <a:r>
              <a:rPr lang="el-GR" sz="63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6300">
                <a:solidFill>
                  <a:srgbClr val="FF0000"/>
                </a:solidFill>
                <a:latin typeface="HP001 4 hàng"/>
              </a:rPr>
              <a:t>u</a:t>
            </a:r>
            <a:r>
              <a:rPr lang="el-GR" sz="6300" smtClean="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6300" smtClean="0">
                <a:solidFill>
                  <a:srgbClr val="FF0000"/>
                </a:solidFill>
                <a:latin typeface="HP001 4 hàng"/>
              </a:rPr>
              <a:t>Ǚt </a:t>
            </a:r>
            <a:endParaRPr lang="en-US" sz="6300">
              <a:solidFill>
                <a:srgbClr val="FF0000"/>
              </a:solidFill>
              <a:latin typeface="HP001 4 hàng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443216" y="2122311"/>
            <a:ext cx="2817632" cy="584628"/>
          </a:xfrm>
          <a:prstGeom prst="rect">
            <a:avLst/>
          </a:prstGeom>
          <a:noFill/>
        </p:spPr>
        <p:txBody>
          <a:bodyPr wrap="square" lIns="91294" tIns="45647" rIns="91294" bIns="45647" rtlCol="0">
            <a:spAutoFit/>
          </a:bodyPr>
          <a:lstStyle/>
          <a:p>
            <a:r>
              <a:rPr lang="en-US" sz="3200">
                <a:solidFill>
                  <a:srgbClr val="FF0000"/>
                </a:solidFill>
                <a:latin typeface="HP001 4 hàng"/>
              </a:rPr>
              <a:t>Ǉru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3200">
                <a:solidFill>
                  <a:srgbClr val="FF0000"/>
                </a:solidFill>
                <a:latin typeface="HP001 4 hàng"/>
              </a:rPr>
              <a:t>ǚn 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κ</a:t>
            </a:r>
            <a:r>
              <a:rPr lang="en-US" sz="3200">
                <a:solidFill>
                  <a:srgbClr val="FF0000"/>
                </a:solidFill>
                <a:latin typeface="HP001 4 hàng"/>
              </a:rPr>
              <a:t>u</a:t>
            </a:r>
            <a:r>
              <a:rPr lang="el-GR" sz="3200">
                <a:solidFill>
                  <a:srgbClr val="FF0000"/>
                </a:solidFill>
                <a:latin typeface="HP001 4 hàng"/>
              </a:rPr>
              <a:t>ΐ</a:t>
            </a:r>
            <a:r>
              <a:rPr lang="en-US" sz="3200">
                <a:solidFill>
                  <a:srgbClr val="FF0000"/>
                </a:solidFill>
                <a:latin typeface="HP001 4 hàng"/>
              </a:rPr>
              <a:t>Ǚt </a:t>
            </a:r>
            <a:endParaRPr lang="en-US" sz="320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83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583748" y="95250"/>
            <a:ext cx="5731452" cy="4895850"/>
            <a:chOff x="1474643" y="95250"/>
            <a:chExt cx="5731452" cy="4895850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15" t="28631" r="27602" b="39331"/>
            <a:stretch/>
          </p:blipFill>
          <p:spPr bwMode="auto">
            <a:xfrm>
              <a:off x="1543050" y="2860964"/>
              <a:ext cx="5663045" cy="21301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479" t="30215" r="27370" b="27588"/>
            <a:stretch/>
          </p:blipFill>
          <p:spPr bwMode="auto">
            <a:xfrm>
              <a:off x="1474643" y="95250"/>
              <a:ext cx="5576455" cy="2805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486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1183" y="0"/>
            <a:ext cx="6320117" cy="51435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97927" y="162868"/>
            <a:ext cx="1970813" cy="705889"/>
            <a:chOff x="63500" y="1429216"/>
            <a:chExt cx="1970813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3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3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6</a:t>
              </a:r>
            </a:p>
          </p:txBody>
        </p:sp>
      </p:grpSp>
      <p:sp>
        <p:nvSpPr>
          <p:cNvPr id="25" name="Title 1"/>
          <p:cNvSpPr txBox="1">
            <a:spLocks/>
          </p:cNvSpPr>
          <p:nvPr/>
        </p:nvSpPr>
        <p:spPr>
          <a:xfrm>
            <a:off x="554317" y="2240301"/>
            <a:ext cx="462728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</a:t>
            </a:r>
            <a:r>
              <a:rPr lang="en-US" sz="3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sáng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em sáng quá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Nhờ ánh trăng sáng ngời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tròn như cái đĩa</a:t>
            </a:r>
          </a:p>
          <a:p>
            <a:pPr algn="just">
              <a:spcAft>
                <a:spcPts val="1800"/>
              </a:spcAft>
            </a:pPr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Lơ lửng mà không rơi.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hôm nào trăng khuyết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Trông giống con thuyền trôi.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đi trăng theo bước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 muốn cùng đi chơi.</a:t>
            </a:r>
          </a:p>
          <a:p>
            <a:pPr algn="r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Nhược Thuỷ</a:t>
            </a:r>
            <a:endParaRPr lang="en-US" sz="24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208347" y="1459956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3985239" y="1393163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4419600" y="1755996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208347" y="1860890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3868378" y="2169698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208347" y="2240301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3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3865817" y="2568638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Oval 17"/>
          <p:cNvSpPr/>
          <p:nvPr/>
        </p:nvSpPr>
        <p:spPr>
          <a:xfrm>
            <a:off x="208347" y="2645313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4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5062178" y="3159409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208347" y="3251600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5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4800600" y="3516024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208347" y="3640380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6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 flipH="1">
            <a:off x="3962398" y="3937154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208347" y="4029345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7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4221519" y="4287832"/>
            <a:ext cx="106721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27"/>
          <p:cNvSpPr/>
          <p:nvPr/>
        </p:nvSpPr>
        <p:spPr>
          <a:xfrm>
            <a:off x="208347" y="4421416"/>
            <a:ext cx="391311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4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8</a:t>
            </a:r>
            <a:endParaRPr lang="en-US" sz="24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559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2" grpId="0"/>
      <p:bldP spid="15" grpId="0"/>
      <p:bldP spid="18" grpId="0"/>
      <p:bldP spid="20" grpId="0"/>
      <p:bldP spid="22" grpId="0"/>
      <p:bldP spid="26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693502" y="1818688"/>
            <a:ext cx="6158913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3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</a:t>
            </a:r>
            <a:r>
              <a:rPr lang="en-US" sz="3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sáng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em sáng quá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Nhờ ánh trăng sáng ngời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tròn như cái đĩa</a:t>
            </a:r>
          </a:p>
          <a:p>
            <a:pPr algn="just">
              <a:spcAft>
                <a:spcPts val="1800"/>
              </a:spcAft>
            </a:pPr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Lơ lửng mà không rơi.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hôm nào trăng khuyết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Trông giống con thuyền trôi.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đi trăng theo bước</a:t>
            </a:r>
          </a:p>
          <a:p>
            <a:pPr algn="just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 muốn cùng đi chơi.</a:t>
            </a:r>
          </a:p>
          <a:p>
            <a:pPr algn="r"/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Nhược Thuỷ</a:t>
            </a:r>
            <a:endParaRPr lang="en-US" sz="28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84055" y="1565915"/>
            <a:ext cx="520835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1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H="1">
            <a:off x="5562600" y="2114550"/>
            <a:ext cx="142045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5867400" y="4095750"/>
            <a:ext cx="142045" cy="4174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784054" y="3445536"/>
            <a:ext cx="520835" cy="283887"/>
          </a:xfrm>
          <a:prstGeom prst="ellipse">
            <a:avLst/>
          </a:prstGeom>
          <a:noFill/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b="1" smtClean="0">
                <a:solidFill>
                  <a:schemeClr val="tx1"/>
                </a:solidFill>
                <a:latin typeface="Arial" pitchFamily="34" charset="0"/>
                <a:ea typeface="Arial-Rounded" pitchFamily="34" charset="0"/>
                <a:cs typeface="Arial" pitchFamily="34" charset="0"/>
              </a:rPr>
              <a:t>2</a:t>
            </a:r>
            <a:endParaRPr lang="en-US" sz="2800" b="1">
              <a:solidFill>
                <a:schemeClr val="tx1"/>
              </a:solidFill>
              <a:latin typeface="Arial" pitchFamily="34" charset="0"/>
              <a:ea typeface="Arial-Rounded" pitchFamily="34" charset="0"/>
              <a:cs typeface="Arial" pitchFamily="34" charset="0"/>
            </a:endParaRPr>
          </a:p>
        </p:txBody>
      </p:sp>
      <p:sp>
        <p:nvSpPr>
          <p:cNvPr id="21" name="Left Brace 20"/>
          <p:cNvSpPr/>
          <p:nvPr/>
        </p:nvSpPr>
        <p:spPr>
          <a:xfrm>
            <a:off x="1311308" y="993892"/>
            <a:ext cx="260418" cy="1427935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Left Brace 21"/>
          <p:cNvSpPr/>
          <p:nvPr/>
        </p:nvSpPr>
        <p:spPr>
          <a:xfrm>
            <a:off x="1311308" y="2924312"/>
            <a:ext cx="260418" cy="1427935"/>
          </a:xfrm>
          <a:prstGeom prst="lef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928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21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512843" y="911591"/>
            <a:ext cx="3856880" cy="1098019"/>
          </a:xfrm>
          <a:prstGeom prst="rect">
            <a:avLst/>
          </a:prstGeom>
          <a:solidFill>
            <a:srgbClr val="006F96"/>
          </a:solidFill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khuyết</a:t>
            </a:r>
            <a:endParaRPr lang="en-US" sz="7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512845" y="2820962"/>
            <a:ext cx="3856879" cy="1098019"/>
          </a:xfrm>
          <a:prstGeom prst="rect">
            <a:avLst/>
          </a:prstGeom>
          <a:solidFill>
            <a:srgbClr val="006F96"/>
          </a:solidFill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thuyền</a:t>
            </a:r>
            <a:endParaRPr lang="en-US" sz="7200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7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1"/>
          <p:cNvSpPr txBox="1">
            <a:spLocks/>
          </p:cNvSpPr>
          <p:nvPr/>
        </p:nvSpPr>
        <p:spPr>
          <a:xfrm>
            <a:off x="2166953" y="1581150"/>
            <a:ext cx="4614847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	</a:t>
            </a:r>
            <a:r>
              <a:rPr lang="en-US" sz="32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sáng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em sáng quá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Nhờ ánh trăng sáng ngời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tròn như cái đĩa</a:t>
            </a:r>
          </a:p>
          <a:p>
            <a:pPr algn="just">
              <a:spcAft>
                <a:spcPts val="1800"/>
              </a:spcAft>
            </a:pPr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Lơ lửng mà không rơi.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hôm nào trăng khuyết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Trông giống con thuyền trôi.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đi trăng theo bước</a:t>
            </a:r>
          </a:p>
          <a:p>
            <a:pPr algn="just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 muốn cùng đi chơi.</a:t>
            </a:r>
          </a:p>
          <a:p>
            <a:pPr algn="r"/>
            <a:r>
              <a:rPr lang="en-US" sz="28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Nhược Thuỷ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3132" y="4539759"/>
            <a:ext cx="7708343" cy="50898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bạn nhỏ sáng nhờ đâu?</a:t>
            </a:r>
            <a:endParaRPr lang="en-US" sz="2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286000" y="1504950"/>
            <a:ext cx="37338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733132" y="4539759"/>
            <a:ext cx="7708343" cy="50898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tròn giống như ….</a:t>
            </a:r>
            <a:endParaRPr lang="en-US" sz="2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4512476" y="1911350"/>
            <a:ext cx="93582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ounded Rectangle 8"/>
          <p:cNvSpPr/>
          <p:nvPr/>
        </p:nvSpPr>
        <p:spPr>
          <a:xfrm>
            <a:off x="733132" y="4539759"/>
            <a:ext cx="7708343" cy="50898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khuyết giống như ….</a:t>
            </a:r>
            <a:endParaRPr lang="en-US" sz="2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081290" y="3305175"/>
            <a:ext cx="220521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347715" y="4539759"/>
            <a:ext cx="8479177" cy="508981"/>
          </a:xfrm>
          <a:prstGeom prst="roundRect">
            <a:avLst/>
          </a:prstGeom>
          <a:solidFill>
            <a:srgbClr val="006F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sz="28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Câu thơ nào cho thấy trăng và bạn nhỏ rất thân thiết?</a:t>
            </a:r>
            <a:endParaRPr lang="en-US" sz="28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2269166" y="3663950"/>
            <a:ext cx="317913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217753" y="4070350"/>
            <a:ext cx="347184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6995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9" grpId="0" animBg="1"/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5410200" y="1733550"/>
            <a:ext cx="3530600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   </a:t>
            </a:r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sáng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em sáng quá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Nhờ ánh trăng sáng ngời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tròn như cái đĩa</a:t>
            </a:r>
          </a:p>
          <a:p>
            <a:pPr algn="just">
              <a:spcAft>
                <a:spcPts val="1200"/>
              </a:spcAft>
            </a:pPr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Lơ lửng mà không rơi.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hôm nào trăng khuyết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Trông giống con thuyền trôi.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đi trăng theo bước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 muốn cùng đi chơi.</a:t>
            </a:r>
          </a:p>
          <a:p>
            <a:pPr algn="r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Nhược Thuỷ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75" y="819150"/>
            <a:ext cx="5303275" cy="302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123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1948" y="152568"/>
            <a:ext cx="1970813" cy="705889"/>
            <a:chOff x="63500" y="1429216"/>
            <a:chExt cx="1970813" cy="705889"/>
          </a:xfrm>
        </p:grpSpPr>
        <p:sp>
          <p:nvSpPr>
            <p:cNvPr id="3" name="Rounded Rectangle 2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Nói</a:t>
              </a:r>
            </a:p>
          </p:txBody>
        </p:sp>
        <p:sp>
          <p:nvSpPr>
            <p:cNvPr id="4" name="Oval 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7</a:t>
              </a:r>
            </a:p>
          </p:txBody>
        </p:sp>
      </p:grpSp>
      <p:sp>
        <p:nvSpPr>
          <p:cNvPr id="6" name="Title 1"/>
          <p:cNvSpPr txBox="1">
            <a:spLocks/>
          </p:cNvSpPr>
          <p:nvPr/>
        </p:nvSpPr>
        <p:spPr>
          <a:xfrm>
            <a:off x="1306371" y="685801"/>
            <a:ext cx="6302091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 vườn ước mơ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" t="62447" r="28" b="-297"/>
          <a:stretch/>
        </p:blipFill>
        <p:spPr>
          <a:xfrm>
            <a:off x="1210854" y="1371600"/>
            <a:ext cx="6493127" cy="360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5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995" y="1485901"/>
            <a:ext cx="3800352" cy="1445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657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5410200" y="1733550"/>
            <a:ext cx="3530600" cy="162684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        </a:t>
            </a:r>
            <a:r>
              <a:rPr lang="en-US" sz="24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sáng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Sân nhà em sáng quá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Nhờ ánh trăng sáng ngời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Trăng tròn như cái đĩa</a:t>
            </a:r>
          </a:p>
          <a:p>
            <a:pPr algn="just">
              <a:spcAft>
                <a:spcPts val="1200"/>
              </a:spcAft>
            </a:pPr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Lơ lửng mà không rơi.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Những hôm nào trăng khuyết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Trông giống con thuyền trôi.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Em đi trăng theo bước</a:t>
            </a:r>
          </a:p>
          <a:p>
            <a:pPr algn="just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 muốn cùng đi chơi.</a:t>
            </a:r>
          </a:p>
          <a:p>
            <a:pPr algn="r"/>
            <a:r>
              <a:rPr lang="en-US" sz="20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Nhược Thuỷ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475" y="819150"/>
            <a:ext cx="5303275" cy="3025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53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950623" y="2113829"/>
            <a:ext cx="1596551" cy="1048506"/>
          </a:xfrm>
          <a:prstGeom prst="rect">
            <a:avLst/>
          </a:prstGeom>
          <a:solidFill>
            <a:srgbClr val="EBF6F9"/>
          </a:solidFill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599"/>
              </a:spcBef>
            </a:pPr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6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605990" y="2113829"/>
            <a:ext cx="2125010" cy="1048506"/>
          </a:xfrm>
          <a:prstGeom prst="rect">
            <a:avLst/>
          </a:prstGeom>
          <a:solidFill>
            <a:srgbClr val="EBF6F9"/>
          </a:solidFill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599"/>
              </a:spcBef>
            </a:pP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51606" y="3203581"/>
            <a:ext cx="3779393" cy="1074353"/>
          </a:xfrm>
          <a:prstGeom prst="rect">
            <a:avLst/>
          </a:prstGeom>
          <a:solidFill>
            <a:srgbClr val="EBF6F9"/>
          </a:solidFill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spcBef>
                <a:spcPts val="599"/>
              </a:spcBef>
            </a:pPr>
            <a:r>
              <a:rPr lang="en-US" sz="6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61948" y="152568"/>
            <a:ext cx="1970813" cy="705889"/>
            <a:chOff x="63500" y="1429216"/>
            <a:chExt cx="1970813" cy="705889"/>
          </a:xfrm>
        </p:grpSpPr>
        <p:sp>
          <p:nvSpPr>
            <p:cNvPr id="35" name="Rounded Rectangle 34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0083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</a:p>
          </p:txBody>
        </p:sp>
        <p:sp>
          <p:nvSpPr>
            <p:cNvPr id="36" name="Oval 35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sp>
        <p:nvSpPr>
          <p:cNvPr id="24" name="Title 1"/>
          <p:cNvSpPr txBox="1">
            <a:spLocks/>
          </p:cNvSpPr>
          <p:nvPr/>
        </p:nvSpPr>
        <p:spPr>
          <a:xfrm>
            <a:off x="2270762" y="914400"/>
            <a:ext cx="1931827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5342590" y="914400"/>
            <a:ext cx="21250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6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449841" y="3038145"/>
            <a:ext cx="1981695" cy="1651197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6600" b="1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16922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24" grpId="0"/>
      <p:bldP spid="26" grpId="0"/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2614" y="1314450"/>
            <a:ext cx="5944448" cy="117724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7200">
                <a:latin typeface="Bandit" pitchFamily="18" charset="0"/>
                <a:ea typeface="Bandit" pitchFamily="18" charset="0"/>
                <a:cs typeface="Bandit" pitchFamily="18" charset="0"/>
              </a:rPr>
              <a:t>Dặn dò</a:t>
            </a:r>
          </a:p>
        </p:txBody>
      </p:sp>
    </p:spTree>
    <p:extLst>
      <p:ext uri="{BB962C8B-B14F-4D97-AF65-F5344CB8AC3E}">
        <p14:creationId xmlns:p14="http://schemas.microsoft.com/office/powerpoint/2010/main" val="3456281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38664" y="857250"/>
            <a:ext cx="3838547" cy="992579"/>
          </a:xfrm>
          <a:prstGeom prst="rect">
            <a:avLst/>
          </a:prstGeom>
          <a:solidFill>
            <a:srgbClr val="0083E6"/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600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So sánh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400" y="2604027"/>
            <a:ext cx="2987657" cy="139268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8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26275" y="2602779"/>
            <a:ext cx="2554553" cy="13990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6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86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07884" y="2601846"/>
            <a:ext cx="1791202" cy="139268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</a:t>
            </a:r>
            <a:endParaRPr lang="en-US" sz="8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04032" y="2604027"/>
            <a:ext cx="1586176" cy="13965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600">
                <a:solidFill>
                  <a:srgbClr val="7030A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880451" y="2601846"/>
            <a:ext cx="2190781" cy="139268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6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</a:t>
            </a:r>
            <a:endParaRPr lang="en-US" sz="86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17708" y="2602779"/>
            <a:ext cx="1586176" cy="1396536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sz="860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102920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1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18768" y="2989713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duyệt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2448915" y="2989713"/>
            <a:ext cx="2125010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khuyết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922617" y="2989713"/>
            <a:ext cx="1756206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tuyết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809190" y="2857500"/>
            <a:ext cx="14514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69790" y="2857500"/>
            <a:ext cx="14514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138270" y="2857500"/>
            <a:ext cx="14514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6765179" y="2989713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tuyệt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067480" y="2857500"/>
            <a:ext cx="14514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uyêt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18768" y="2132463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huyến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2643920" y="2132463"/>
            <a:ext cx="1756206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luyện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878297" y="2132463"/>
            <a:ext cx="1756206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thuyền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993187" y="2000250"/>
            <a:ext cx="1319464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2857500" y="2000250"/>
            <a:ext cx="14514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5249928" y="2000250"/>
            <a:ext cx="14514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6765179" y="2132463"/>
            <a:ext cx="1931827" cy="406919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truyện</a:t>
            </a:r>
            <a:endParaRPr lang="en-US" sz="45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7165540" y="2000250"/>
            <a:ext cx="1451410" cy="671345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5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45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78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/>
          <p:cNvSpPr txBox="1">
            <a:spLocks/>
          </p:cNvSpPr>
          <p:nvPr/>
        </p:nvSpPr>
        <p:spPr>
          <a:xfrm>
            <a:off x="4315610" y="1892856"/>
            <a:ext cx="4897019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7200" b="1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</a:p>
        </p:txBody>
      </p:sp>
    </p:spTree>
    <p:extLst>
      <p:ext uri="{BB962C8B-B14F-4D97-AF65-F5344CB8AC3E}">
        <p14:creationId xmlns:p14="http://schemas.microsoft.com/office/powerpoint/2010/main" val="31970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m Đi Chơi Thuyền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96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989" y="0"/>
            <a:ext cx="4766435" cy="3647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3171825"/>
            <a:ext cx="863917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20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858673" y="4193930"/>
            <a:ext cx="5247333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0070C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thuyền</a:t>
            </a:r>
            <a:endParaRPr lang="en-US" sz="7200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" name="AutoShape 2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116971" y="-108347"/>
            <a:ext cx="229167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AutoShape 4" descr="hình ảnh : canh, Mỏ, Đầy màu sắc, màu vàng, Động vật, Lorikeet, Yêu chim,  Cá voi, Động vật có xương sống, con vẹt, đẹp, Chim vẹt, Parakeet, Đa màu,  Ara 2311x2129 - -"/>
          <p:cNvSpPr>
            <a:spLocks noChangeAspect="1" noChangeArrowheads="1"/>
          </p:cNvSpPr>
          <p:nvPr/>
        </p:nvSpPr>
        <p:spPr bwMode="auto">
          <a:xfrm>
            <a:off x="231554" y="5954"/>
            <a:ext cx="229167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469646" y="4193930"/>
            <a:ext cx="2361457" cy="492371"/>
          </a:xfrm>
          <a:prstGeom prst="rect">
            <a:avLst/>
          </a:prstGeom>
        </p:spPr>
        <p:txBody>
          <a:bodyPr vert="horz" lIns="68471" tIns="34235" rIns="68471" bIns="34235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720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uyên</a:t>
            </a:r>
            <a:endParaRPr lang="en-US" sz="720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2052" name="Picture 4" descr="Ücretsiz Kürek teknesi Stok Fotoğraf - FreeImages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0340" y="234555"/>
            <a:ext cx="4301364" cy="3310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7046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567</Words>
  <Application>Microsoft Office PowerPoint</Application>
  <PresentationFormat>On-screen Show (16:9)</PresentationFormat>
  <Paragraphs>191</Paragraphs>
  <Slides>30</Slides>
  <Notes>20</Notes>
  <HiddenSlides>0</HiddenSlides>
  <MMClips>3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2" baseType="lpstr">
      <vt:lpstr>.VnArial</vt:lpstr>
      <vt:lpstr>.VnCooper</vt:lpstr>
      <vt:lpstr>Arial</vt:lpstr>
      <vt:lpstr>Arial Rounded MT Bold</vt:lpstr>
      <vt:lpstr>Arial-Rounded</vt:lpstr>
      <vt:lpstr>Arrus-Black</vt:lpstr>
      <vt:lpstr>AvantGarde</vt:lpstr>
      <vt:lpstr>Bandit</vt:lpstr>
      <vt:lpstr>Calibri</vt:lpstr>
      <vt:lpstr>DomCasual</vt:lpstr>
      <vt:lpstr>HP001 4 hàng</vt:lpstr>
      <vt:lpstr>Office Theme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55</cp:revision>
  <dcterms:created xsi:type="dcterms:W3CDTF">2020-08-19T08:52:38Z</dcterms:created>
  <dcterms:modified xsi:type="dcterms:W3CDTF">2021-12-31T15:16:15Z</dcterms:modified>
</cp:coreProperties>
</file>