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11" r:id="rId2"/>
    <p:sldId id="276" r:id="rId3"/>
    <p:sldId id="314" r:id="rId4"/>
    <p:sldId id="315" r:id="rId5"/>
    <p:sldId id="295" r:id="rId6"/>
    <p:sldId id="320" r:id="rId7"/>
    <p:sldId id="316" r:id="rId8"/>
    <p:sldId id="317" r:id="rId9"/>
    <p:sldId id="318" r:id="rId10"/>
    <p:sldId id="319" r:id="rId11"/>
    <p:sldId id="309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FF99"/>
    <a:srgbClr val="FFE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502" autoAdjust="0"/>
  </p:normalViewPr>
  <p:slideViewPr>
    <p:cSldViewPr>
      <p:cViewPr varScale="1">
        <p:scale>
          <a:sx n="87" d="100"/>
          <a:sy n="87" d="100"/>
        </p:scale>
        <p:origin x="90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8C7C-5037-444A-8839-D051EFFD667C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3D926-4EDD-40EC-BA2F-F75505FD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48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/>
              <a:t>Liên hệ facebook cá nhân: </a:t>
            </a:r>
            <a:r>
              <a:rPr lang="en-US">
                <a:hlinkClick r:id="rId3"/>
              </a:rPr>
              <a:t>https://www.facebook.com/nhilinh.phan/</a:t>
            </a:r>
            <a:r>
              <a:rPr lang="en-US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Nhóm:</a:t>
            </a:r>
            <a:r>
              <a:rPr lang="en-US" baseline="0"/>
              <a:t> </a:t>
            </a:r>
            <a:r>
              <a:rPr lang="en-US">
                <a:hlinkClick r:id="rId4"/>
              </a:rPr>
              <a:t>https://www.facebook.com/groups/443096903751589</a:t>
            </a:r>
            <a:endParaRPr lang="en-US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Hoặc</a:t>
            </a:r>
            <a:r>
              <a:rPr lang="en-US" baseline="0"/>
              <a:t> zalo: 0916.604.268 </a:t>
            </a:r>
            <a:r>
              <a:rPr lang="en-US"/>
              <a:t>để</a:t>
            </a:r>
            <a:r>
              <a:rPr lang="en-US" baseline="0"/>
              <a:t> được hỗ trợ soạn giáo án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99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Cá</a:t>
            </a:r>
            <a:r>
              <a:rPr lang="en-US" baseline="0"/>
              <a:t> rô trước, hổ sau nhé. Nếu không chữ hổ nó đè lên chữ rô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3D926-4EDD-40EC-BA2F-F75505FD72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16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3D926-4EDD-40EC-BA2F-F75505FD72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16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hỏi: Trong bài, hoa đào, hoa mai có màu sắc gì?  Để C BỊ đón tết, mẹ, em, ông làm gì? Khổ thơ 3 muốn nói gì?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93D926-4EDD-40EC-BA2F-F75505FD72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640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/>
              <a:t>Liên hệ facebook cá nhân: </a:t>
            </a:r>
            <a:r>
              <a:rPr lang="en-US">
                <a:hlinkClick r:id="rId3"/>
              </a:rPr>
              <a:t>https://www.facebook.com/nhilinh.phan/</a:t>
            </a:r>
            <a:r>
              <a:rPr lang="en-US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Nhóm:</a:t>
            </a:r>
            <a:r>
              <a:rPr lang="en-US" baseline="0"/>
              <a:t> </a:t>
            </a:r>
            <a:r>
              <a:rPr lang="en-US">
                <a:hlinkClick r:id="rId4"/>
              </a:rPr>
              <a:t>https://www.facebook.com/groups/443096903751589</a:t>
            </a:r>
            <a:endParaRPr lang="en-US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Hoặc</a:t>
            </a:r>
            <a:r>
              <a:rPr lang="en-US" baseline="0"/>
              <a:t> zalo: 0916.604.268 </a:t>
            </a:r>
            <a:r>
              <a:rPr lang="en-US"/>
              <a:t>để</a:t>
            </a:r>
            <a:r>
              <a:rPr lang="en-US" baseline="0"/>
              <a:t> được hỗ trợ soạn giáo án</a:t>
            </a:r>
            <a:r>
              <a:rPr lang="vi-VN" baseline="0"/>
              <a:t> điện tử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Tuỳ</a:t>
            </a:r>
            <a:r>
              <a:rPr lang="en-US" baseline="0"/>
              <a:t> vào thực tế vở ô li, GV hướng dẫn HS lùi ô hợp lí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/>
              <a:t>Liên hệ facebook cá nhân: </a:t>
            </a:r>
            <a:r>
              <a:rPr lang="en-US">
                <a:hlinkClick r:id="rId3"/>
              </a:rPr>
              <a:t>https://www.facebook.com/nhilinh.phan/</a:t>
            </a:r>
            <a:r>
              <a:rPr lang="en-US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Nhóm:</a:t>
            </a:r>
            <a:r>
              <a:rPr lang="en-US" baseline="0"/>
              <a:t> </a:t>
            </a:r>
            <a:r>
              <a:rPr lang="en-US">
                <a:hlinkClick r:id="rId4"/>
              </a:rPr>
              <a:t>https://www.facebook.com/groups/443096903751589</a:t>
            </a:r>
            <a:endParaRPr lang="en-US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Hoặc</a:t>
            </a:r>
            <a:r>
              <a:rPr lang="en-US" baseline="0"/>
              <a:t> zalo: 0916.604.268 </a:t>
            </a:r>
            <a:r>
              <a:rPr lang="en-US"/>
              <a:t>để</a:t>
            </a:r>
            <a:r>
              <a:rPr lang="en-US" baseline="0"/>
              <a:t> được hỗ trợ soạn giáo án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07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08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91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03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5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8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70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91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1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654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6F4F0-4230-4AF8-9E06-94D0D814EE5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6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5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video" Target="../media/media6.mp4"/><Relationship Id="rId5" Type="http://schemas.microsoft.com/office/2007/relationships/media" Target="../media/media6.mp4"/><Relationship Id="rId10" Type="http://schemas.openxmlformats.org/officeDocument/2006/relationships/image" Target="../media/image23.png"/><Relationship Id="rId4" Type="http://schemas.openxmlformats.org/officeDocument/2006/relationships/video" Target="../media/media5.mp4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3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1.jpeg"/><Relationship Id="rId5" Type="http://schemas.openxmlformats.org/officeDocument/2006/relationships/image" Target="../media/image7.jpeg"/><Relationship Id="rId15" Type="http://schemas.openxmlformats.org/officeDocument/2006/relationships/image" Target="../media/image15.jpeg"/><Relationship Id="rId10" Type="http://schemas.microsoft.com/office/2007/relationships/hdphoto" Target="../media/hdphoto2.wdp"/><Relationship Id="rId4" Type="http://schemas.openxmlformats.org/officeDocument/2006/relationships/image" Target="../media/image6.jpeg"/><Relationship Id="rId9" Type="http://schemas.openxmlformats.org/officeDocument/2006/relationships/image" Target="../media/image10.jpe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5" Type="http://schemas.microsoft.com/office/2007/relationships/media" Target="../media/media3.mp4"/><Relationship Id="rId10" Type="http://schemas.openxmlformats.org/officeDocument/2006/relationships/image" Target="../media/image20.png"/><Relationship Id="rId4" Type="http://schemas.openxmlformats.org/officeDocument/2006/relationships/video" Target="../media/media2.mp4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9144000" cy="226695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68571" tIns="34285" rIns="68571" bIns="34285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8000" b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247651" y="346868"/>
            <a:ext cx="1533525" cy="140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00225" y="941190"/>
            <a:ext cx="6263587" cy="994172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 err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</a:t>
            </a:r>
            <a:r>
              <a:rPr lang="en-US" sz="80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 VIỆT </a:t>
            </a:r>
            <a:r>
              <a:rPr lang="en-US" sz="80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2" y="3153898"/>
            <a:ext cx="3392487" cy="163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7253"/>
            <a:ext cx="2586036" cy="317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5105400"/>
            <a:ext cx="9144000" cy="12700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DD50BD1-5AF4-4A76-B431-B68AA1A53ED9}"/>
              </a:ext>
            </a:extLst>
          </p:cNvPr>
          <p:cNvSpPr txBox="1"/>
          <p:nvPr/>
        </p:nvSpPr>
        <p:spPr>
          <a:xfrm>
            <a:off x="5334000" y="2571750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Trang 174, 175</a:t>
            </a:r>
          </a:p>
        </p:txBody>
      </p:sp>
    </p:spTree>
    <p:extLst>
      <p:ext uri="{BB962C8B-B14F-4D97-AF65-F5344CB8AC3E}">
        <p14:creationId xmlns:p14="http://schemas.microsoft.com/office/powerpoint/2010/main" val="373859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57900" y="1174750"/>
            <a:ext cx="3295650" cy="3295650"/>
          </a:xfrm>
          <a:prstGeom prst="rect">
            <a:avLst/>
          </a:prstGeom>
        </p:spPr>
      </p:pic>
      <p:pic>
        <p:nvPicPr>
          <p:cNvPr id="4" name="N.mp4">
            <a:hlinkClick r:id="" action="ppaction://media"/>
          </p:cNvPr>
          <p:cNvPicPr>
            <a:picLocks noGrp="1" noChangeAspect="1"/>
          </p:cNvPicPr>
          <p:nvPr>
            <p:ph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15900" y="1047750"/>
            <a:ext cx="3394075" cy="3394075"/>
          </a:xfrm>
        </p:spPr>
      </p:pic>
      <p:pic>
        <p:nvPicPr>
          <p:cNvPr id="5" name="H.mp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33700" y="1098550"/>
            <a:ext cx="33528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8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2614" y="1314450"/>
            <a:ext cx="5944448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720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456281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0761" y="-211205"/>
            <a:ext cx="8793762" cy="1468506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4" tIns="45647" rIns="91294" bIns="45647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74" y="-12700"/>
            <a:ext cx="1656617" cy="16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28729" y="24010"/>
            <a:ext cx="847725" cy="523220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3222" y="361179"/>
            <a:ext cx="847725" cy="703891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81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8870" y="131484"/>
            <a:ext cx="8057963" cy="1125816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50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</a:t>
            </a:r>
          </a:p>
        </p:txBody>
      </p:sp>
    </p:spTree>
    <p:extLst>
      <p:ext uri="{BB962C8B-B14F-4D97-AF65-F5344CB8AC3E}">
        <p14:creationId xmlns:p14="http://schemas.microsoft.com/office/powerpoint/2010/main" val="295690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48272" y="112568"/>
            <a:ext cx="8735955" cy="617174"/>
            <a:chOff x="63500" y="1353959"/>
            <a:chExt cx="8735955" cy="617174"/>
          </a:xfrm>
        </p:grpSpPr>
        <p:sp>
          <p:nvSpPr>
            <p:cNvPr id="5" name="Rounded Rectangle 4"/>
            <p:cNvSpPr/>
            <p:nvPr/>
          </p:nvSpPr>
          <p:spPr>
            <a:xfrm>
              <a:off x="451033" y="1440788"/>
              <a:ext cx="8348422" cy="53034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4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Ghép các chữ đứng liền nhau (thêm dấu thanh) để tạo tên gọi các loài vật được minh hoạ dưới</a:t>
              </a:r>
            </a:p>
          </p:txBody>
        </p:sp>
        <p:sp>
          <p:nvSpPr>
            <p:cNvPr id="6" name="Oval 5"/>
            <p:cNvSpPr/>
            <p:nvPr/>
          </p:nvSpPr>
          <p:spPr>
            <a:xfrm>
              <a:off x="63500" y="1353959"/>
              <a:ext cx="457200" cy="457200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bg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pic>
        <p:nvPicPr>
          <p:cNvPr id="1026" name="Picture 2" descr="Cute a camel cartoon Royalty Free Vector Im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1"/>
          <a:stretch/>
        </p:blipFill>
        <p:spPr bwMode="auto">
          <a:xfrm>
            <a:off x="166078" y="3790950"/>
            <a:ext cx="1282362" cy="127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rtoon wolf howling on white background Vector Imag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02" r="-1" b="13555"/>
          <a:stretch/>
        </p:blipFill>
        <p:spPr bwMode="auto">
          <a:xfrm>
            <a:off x="2132772" y="1422691"/>
            <a:ext cx="649605" cy="62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27"/>
          <a:stretch/>
        </p:blipFill>
        <p:spPr>
          <a:xfrm>
            <a:off x="251653" y="3235035"/>
            <a:ext cx="588619" cy="402525"/>
          </a:xfrm>
          <a:prstGeom prst="rect">
            <a:avLst/>
          </a:prstGeom>
        </p:spPr>
      </p:pic>
      <p:pic>
        <p:nvPicPr>
          <p:cNvPr id="1030" name="Picture 6" descr="Smiling pig cartoon Royalty Free Vector Image - VectorStock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3" r="-1" b="10380"/>
          <a:stretch/>
        </p:blipFill>
        <p:spPr bwMode="auto">
          <a:xfrm>
            <a:off x="287149" y="2419350"/>
            <a:ext cx="873501" cy="65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rizzly Bear Cartoon Png &amp;amp; Free Grizzly Bear Cartoon.png Transparent Images  #95846 - PNGi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73" y="3118283"/>
            <a:ext cx="1341368" cy="103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237" b="17037"/>
          <a:stretch/>
        </p:blipFill>
        <p:spPr>
          <a:xfrm>
            <a:off x="1879201" y="999027"/>
            <a:ext cx="609712" cy="403579"/>
          </a:xfrm>
          <a:prstGeom prst="rect">
            <a:avLst/>
          </a:prstGeom>
        </p:spPr>
      </p:pic>
      <p:pic>
        <p:nvPicPr>
          <p:cNvPr id="1038" name="Picture 14" descr="Cartoon dog isolated on white background Vector Imag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70"/>
          <a:stretch/>
        </p:blipFill>
        <p:spPr bwMode="auto">
          <a:xfrm>
            <a:off x="173632" y="871039"/>
            <a:ext cx="685688" cy="71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Premium Vector | Cute cat cartoon sitti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587" y="88643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artoon tiger isolated on white background Vector Image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18" b="25327"/>
          <a:stretch/>
        </p:blipFill>
        <p:spPr bwMode="auto">
          <a:xfrm>
            <a:off x="1389628" y="2001488"/>
            <a:ext cx="1321143" cy="83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179590"/>
              </p:ext>
            </p:extLst>
          </p:nvPr>
        </p:nvGraphicFramePr>
        <p:xfrm>
          <a:off x="3383313" y="1067729"/>
          <a:ext cx="54864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p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ê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ô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u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k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x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đ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ơ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k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ă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ô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m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â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u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1" t="6633" r="4286" b="19183"/>
          <a:stretch/>
        </p:blipFill>
        <p:spPr>
          <a:xfrm>
            <a:off x="1714387" y="4352909"/>
            <a:ext cx="803555" cy="719703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62655"/>
              </p:ext>
            </p:extLst>
          </p:nvPr>
        </p:nvGraphicFramePr>
        <p:xfrm>
          <a:off x="4290456" y="2346779"/>
          <a:ext cx="4572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ạ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đ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à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756378"/>
              </p:ext>
            </p:extLst>
          </p:nvPr>
        </p:nvGraphicFramePr>
        <p:xfrm>
          <a:off x="6128658" y="2353128"/>
          <a:ext cx="9144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ó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595790"/>
              </p:ext>
            </p:extLst>
          </p:nvPr>
        </p:nvGraphicFramePr>
        <p:xfrm>
          <a:off x="3385458" y="4265825"/>
          <a:ext cx="27432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m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è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000113"/>
              </p:ext>
            </p:extLst>
          </p:nvPr>
        </p:nvGraphicFramePr>
        <p:xfrm>
          <a:off x="6126513" y="4269081"/>
          <a:ext cx="27432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ấ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u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979796"/>
              </p:ext>
            </p:extLst>
          </p:nvPr>
        </p:nvGraphicFramePr>
        <p:xfrm>
          <a:off x="6126513" y="1064442"/>
          <a:ext cx="27432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ó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808591"/>
              </p:ext>
            </p:extLst>
          </p:nvPr>
        </p:nvGraphicFramePr>
        <p:xfrm>
          <a:off x="7955313" y="1704522"/>
          <a:ext cx="9144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á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ô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44" name="Picture 20" descr="CÁ RÔ ĐỒNG - CÁ TƯƠI LONG HẢI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62" y="1741117"/>
            <a:ext cx="947994" cy="47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521459"/>
              </p:ext>
            </p:extLst>
          </p:nvPr>
        </p:nvGraphicFramePr>
        <p:xfrm>
          <a:off x="4299858" y="2342396"/>
          <a:ext cx="9144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ợ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704967"/>
              </p:ext>
            </p:extLst>
          </p:nvPr>
        </p:nvGraphicFramePr>
        <p:xfrm>
          <a:off x="5210628" y="2982966"/>
          <a:ext cx="27432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k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ỉ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843288"/>
              </p:ext>
            </p:extLst>
          </p:nvPr>
        </p:nvGraphicFramePr>
        <p:xfrm>
          <a:off x="3385458" y="2342886"/>
          <a:ext cx="9144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í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m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291198"/>
              </p:ext>
            </p:extLst>
          </p:nvPr>
        </p:nvGraphicFramePr>
        <p:xfrm>
          <a:off x="5210628" y="1069775"/>
          <a:ext cx="9144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ù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502001"/>
              </p:ext>
            </p:extLst>
          </p:nvPr>
        </p:nvGraphicFramePr>
        <p:xfrm>
          <a:off x="7040913" y="3623046"/>
          <a:ext cx="18288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ổ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614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7" r="53171"/>
          <a:stretch/>
        </p:blipFill>
        <p:spPr>
          <a:xfrm>
            <a:off x="0" y="1047750"/>
            <a:ext cx="2590800" cy="407698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48272" y="97799"/>
            <a:ext cx="8735955" cy="530345"/>
            <a:chOff x="63500" y="1339190"/>
            <a:chExt cx="8735955" cy="530345"/>
          </a:xfrm>
        </p:grpSpPr>
        <p:sp>
          <p:nvSpPr>
            <p:cNvPr id="5" name="Rounded Rectangle 4"/>
            <p:cNvSpPr/>
            <p:nvPr/>
          </p:nvSpPr>
          <p:spPr>
            <a:xfrm>
              <a:off x="451033" y="1339190"/>
              <a:ext cx="8348422" cy="53034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4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6" name="Oval 5"/>
            <p:cNvSpPr/>
            <p:nvPr/>
          </p:nvSpPr>
          <p:spPr>
            <a:xfrm>
              <a:off x="63500" y="1353959"/>
              <a:ext cx="457200" cy="457200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bg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2306917" y="317099"/>
            <a:ext cx="4627283" cy="162684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1200"/>
              </a:spcAft>
            </a:pPr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Tết đang vào nhà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đào trước ngõ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Cười tươi sáng hồng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mai trong vườn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Lung linh cánh trắng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44" b="12350"/>
          <a:stretch/>
        </p:blipFill>
        <p:spPr>
          <a:xfrm>
            <a:off x="5638800" y="0"/>
            <a:ext cx="3505200" cy="460102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11D33F-77E5-4378-92E4-A77DDAF85D99}"/>
              </a:ext>
            </a:extLst>
          </p:cNvPr>
          <p:cNvSpPr txBox="1">
            <a:spLocks/>
          </p:cNvSpPr>
          <p:nvPr/>
        </p:nvSpPr>
        <p:spPr>
          <a:xfrm>
            <a:off x="3208313" y="2026497"/>
            <a:ext cx="4627283" cy="162684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Sân nhà đầy nắng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 phơi áo hoa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 dán tranh gà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Ông treo câu đối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9BA6443-C573-47E6-B523-DE6006DBD7AB}"/>
              </a:ext>
            </a:extLst>
          </p:cNvPr>
          <p:cNvSpPr txBox="1">
            <a:spLocks/>
          </p:cNvSpPr>
          <p:nvPr/>
        </p:nvSpPr>
        <p:spPr>
          <a:xfrm>
            <a:off x="3754717" y="3541768"/>
            <a:ext cx="4627283" cy="162684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Tết đang vào nhà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Sắp thêm một tuổi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Đất trời nở hoa.</a:t>
            </a:r>
          </a:p>
          <a:p>
            <a:pPr algn="r"/>
            <a:r>
              <a:rPr lang="en-US" sz="2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Nguyễn Hồng Kiên</a:t>
            </a:r>
            <a:endParaRPr lang="en-US" sz="2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7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48272" y="123199"/>
            <a:ext cx="8735955" cy="530345"/>
            <a:chOff x="63500" y="1339190"/>
            <a:chExt cx="8735955" cy="530345"/>
          </a:xfrm>
        </p:grpSpPr>
        <p:sp>
          <p:nvSpPr>
            <p:cNvPr id="30" name="Rounded Rectangle 29"/>
            <p:cNvSpPr/>
            <p:nvPr/>
          </p:nvSpPr>
          <p:spPr>
            <a:xfrm>
              <a:off x="451033" y="1339190"/>
              <a:ext cx="8348422" cy="53034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vi-VN" sz="28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Tìm trong bài đọc trên những tiếng có vần </a:t>
              </a:r>
              <a:r>
                <a:rPr lang="vi-VN" sz="2800" b="1" i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ơ</a:t>
              </a:r>
              <a:r>
                <a:rPr lang="en-US" sz="2800" b="1" i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i </a:t>
              </a:r>
              <a:r>
                <a:rPr lang="vi-VN" sz="2800" b="1" i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, ao, ăng</a:t>
              </a:r>
              <a:endParaRPr lang="en-US" sz="2800" b="1" i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63500" y="1366659"/>
              <a:ext cx="457200" cy="457200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>
                  <a:solidFill>
                    <a:schemeClr val="bg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3200">
                <a:solidFill>
                  <a:schemeClr val="bg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5" name="Freeform 4"/>
          <p:cNvSpPr/>
          <p:nvPr/>
        </p:nvSpPr>
        <p:spPr>
          <a:xfrm>
            <a:off x="1524001" y="858428"/>
            <a:ext cx="1039019" cy="1484313"/>
          </a:xfrm>
          <a:custGeom>
            <a:avLst/>
            <a:gdLst>
              <a:gd name="connsiteX0" fmla="*/ 0 w 1484312"/>
              <a:gd name="connsiteY0" fmla="*/ 0 h 1039018"/>
              <a:gd name="connsiteX1" fmla="*/ 964803 w 1484312"/>
              <a:gd name="connsiteY1" fmla="*/ 0 h 1039018"/>
              <a:gd name="connsiteX2" fmla="*/ 1484312 w 1484312"/>
              <a:gd name="connsiteY2" fmla="*/ 519509 h 1039018"/>
              <a:gd name="connsiteX3" fmla="*/ 964803 w 1484312"/>
              <a:gd name="connsiteY3" fmla="*/ 1039018 h 1039018"/>
              <a:gd name="connsiteX4" fmla="*/ 0 w 1484312"/>
              <a:gd name="connsiteY4" fmla="*/ 1039018 h 1039018"/>
              <a:gd name="connsiteX5" fmla="*/ 519509 w 1484312"/>
              <a:gd name="connsiteY5" fmla="*/ 519509 h 1039018"/>
              <a:gd name="connsiteX6" fmla="*/ 0 w 1484312"/>
              <a:gd name="connsiteY6" fmla="*/ 0 h 103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84312" h="1039018">
                <a:moveTo>
                  <a:pt x="1484312" y="0"/>
                </a:moveTo>
                <a:lnTo>
                  <a:pt x="1484312" y="675362"/>
                </a:lnTo>
                <a:lnTo>
                  <a:pt x="742156" y="1039018"/>
                </a:lnTo>
                <a:lnTo>
                  <a:pt x="0" y="675362"/>
                </a:lnTo>
                <a:lnTo>
                  <a:pt x="0" y="0"/>
                </a:lnTo>
                <a:lnTo>
                  <a:pt x="742156" y="363656"/>
                </a:lnTo>
                <a:lnTo>
                  <a:pt x="1484312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415" tIns="537925" rIns="18416" bIns="537924" numCol="1" spcCol="1270" anchor="ctr" anchorCtr="0">
            <a:noAutofit/>
          </a:bodyPr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vi-VN" sz="32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ơi</a:t>
            </a:r>
            <a:endParaRPr lang="en-US" sz="3200" kern="12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563018" y="858430"/>
            <a:ext cx="5056981" cy="964803"/>
          </a:xfrm>
          <a:custGeom>
            <a:avLst/>
            <a:gdLst>
              <a:gd name="connsiteX0" fmla="*/ 160804 w 964803"/>
              <a:gd name="connsiteY0" fmla="*/ 0 h 5056981"/>
              <a:gd name="connsiteX1" fmla="*/ 803999 w 964803"/>
              <a:gd name="connsiteY1" fmla="*/ 0 h 5056981"/>
              <a:gd name="connsiteX2" fmla="*/ 964803 w 964803"/>
              <a:gd name="connsiteY2" fmla="*/ 160804 h 5056981"/>
              <a:gd name="connsiteX3" fmla="*/ 964803 w 964803"/>
              <a:gd name="connsiteY3" fmla="*/ 5056981 h 5056981"/>
              <a:gd name="connsiteX4" fmla="*/ 964803 w 964803"/>
              <a:gd name="connsiteY4" fmla="*/ 5056981 h 5056981"/>
              <a:gd name="connsiteX5" fmla="*/ 0 w 964803"/>
              <a:gd name="connsiteY5" fmla="*/ 5056981 h 5056981"/>
              <a:gd name="connsiteX6" fmla="*/ 0 w 964803"/>
              <a:gd name="connsiteY6" fmla="*/ 5056981 h 5056981"/>
              <a:gd name="connsiteX7" fmla="*/ 0 w 964803"/>
              <a:gd name="connsiteY7" fmla="*/ 160804 h 5056981"/>
              <a:gd name="connsiteX8" fmla="*/ 160804 w 964803"/>
              <a:gd name="connsiteY8" fmla="*/ 0 h 5056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4803" h="5056981">
                <a:moveTo>
                  <a:pt x="964803" y="842850"/>
                </a:moveTo>
                <a:lnTo>
                  <a:pt x="964803" y="4214131"/>
                </a:lnTo>
                <a:cubicBezTo>
                  <a:pt x="964803" y="4679625"/>
                  <a:pt x="951068" y="5056978"/>
                  <a:pt x="934124" y="5056978"/>
                </a:cubicBezTo>
                <a:lnTo>
                  <a:pt x="0" y="5056978"/>
                </a:lnTo>
                <a:lnTo>
                  <a:pt x="0" y="5056978"/>
                </a:lnTo>
                <a:lnTo>
                  <a:pt x="0" y="3"/>
                </a:lnTo>
                <a:lnTo>
                  <a:pt x="0" y="3"/>
                </a:lnTo>
                <a:lnTo>
                  <a:pt x="934124" y="3"/>
                </a:lnTo>
                <a:cubicBezTo>
                  <a:pt x="951068" y="3"/>
                  <a:pt x="964803" y="377356"/>
                  <a:pt x="964803" y="842850"/>
                </a:cubicBezTo>
                <a:close/>
              </a:path>
            </a:pathLst>
          </a:custGeom>
          <a:ln>
            <a:solidFill>
              <a:srgbClr val="0070C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2024" tIns="64243" rIns="64243" bIns="64243" numCol="1" spcCol="1270" anchor="ctr" anchorCtr="0">
            <a:noAutofit/>
          </a:bodyPr>
          <a:lstStyle/>
          <a:p>
            <a:pPr marL="0" lvl="1" algn="ctr" defTabSz="1200150">
              <a:spcBef>
                <a:spcPct val="0"/>
              </a:spcBef>
            </a:pPr>
            <a:r>
              <a:rPr lang="vi-VN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phơi, trời</a:t>
            </a:r>
            <a:endParaRPr lang="en-US" sz="3200" kern="12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1524001" y="2147093"/>
            <a:ext cx="1039018" cy="1484312"/>
          </a:xfrm>
          <a:custGeom>
            <a:avLst/>
            <a:gdLst>
              <a:gd name="connsiteX0" fmla="*/ 0 w 1484312"/>
              <a:gd name="connsiteY0" fmla="*/ 0 h 1039018"/>
              <a:gd name="connsiteX1" fmla="*/ 964803 w 1484312"/>
              <a:gd name="connsiteY1" fmla="*/ 0 h 1039018"/>
              <a:gd name="connsiteX2" fmla="*/ 1484312 w 1484312"/>
              <a:gd name="connsiteY2" fmla="*/ 519509 h 1039018"/>
              <a:gd name="connsiteX3" fmla="*/ 964803 w 1484312"/>
              <a:gd name="connsiteY3" fmla="*/ 1039018 h 1039018"/>
              <a:gd name="connsiteX4" fmla="*/ 0 w 1484312"/>
              <a:gd name="connsiteY4" fmla="*/ 1039018 h 1039018"/>
              <a:gd name="connsiteX5" fmla="*/ 519509 w 1484312"/>
              <a:gd name="connsiteY5" fmla="*/ 519509 h 1039018"/>
              <a:gd name="connsiteX6" fmla="*/ 0 w 1484312"/>
              <a:gd name="connsiteY6" fmla="*/ 0 h 103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84312" h="1039018">
                <a:moveTo>
                  <a:pt x="1484312" y="0"/>
                </a:moveTo>
                <a:lnTo>
                  <a:pt x="1484312" y="675362"/>
                </a:lnTo>
                <a:lnTo>
                  <a:pt x="742156" y="1039018"/>
                </a:lnTo>
                <a:lnTo>
                  <a:pt x="0" y="675362"/>
                </a:lnTo>
                <a:lnTo>
                  <a:pt x="0" y="0"/>
                </a:lnTo>
                <a:lnTo>
                  <a:pt x="742156" y="363656"/>
                </a:lnTo>
                <a:lnTo>
                  <a:pt x="1484312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415" tIns="537924" rIns="18415" bIns="537924" numCol="1" spcCol="1270" anchor="ctr" anchorCtr="0">
            <a:noAutofit/>
          </a:bodyPr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vi-VN" sz="3200" kern="12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ao</a:t>
            </a:r>
            <a:endParaRPr lang="en-US" sz="3200" kern="12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2563018" y="2147094"/>
            <a:ext cx="5056981" cy="964804"/>
          </a:xfrm>
          <a:custGeom>
            <a:avLst/>
            <a:gdLst>
              <a:gd name="connsiteX0" fmla="*/ 160804 w 964803"/>
              <a:gd name="connsiteY0" fmla="*/ 0 h 5056981"/>
              <a:gd name="connsiteX1" fmla="*/ 803999 w 964803"/>
              <a:gd name="connsiteY1" fmla="*/ 0 h 5056981"/>
              <a:gd name="connsiteX2" fmla="*/ 964803 w 964803"/>
              <a:gd name="connsiteY2" fmla="*/ 160804 h 5056981"/>
              <a:gd name="connsiteX3" fmla="*/ 964803 w 964803"/>
              <a:gd name="connsiteY3" fmla="*/ 5056981 h 5056981"/>
              <a:gd name="connsiteX4" fmla="*/ 964803 w 964803"/>
              <a:gd name="connsiteY4" fmla="*/ 5056981 h 5056981"/>
              <a:gd name="connsiteX5" fmla="*/ 0 w 964803"/>
              <a:gd name="connsiteY5" fmla="*/ 5056981 h 5056981"/>
              <a:gd name="connsiteX6" fmla="*/ 0 w 964803"/>
              <a:gd name="connsiteY6" fmla="*/ 5056981 h 5056981"/>
              <a:gd name="connsiteX7" fmla="*/ 0 w 964803"/>
              <a:gd name="connsiteY7" fmla="*/ 160804 h 5056981"/>
              <a:gd name="connsiteX8" fmla="*/ 160804 w 964803"/>
              <a:gd name="connsiteY8" fmla="*/ 0 h 5056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4803" h="5056981">
                <a:moveTo>
                  <a:pt x="964803" y="842850"/>
                </a:moveTo>
                <a:lnTo>
                  <a:pt x="964803" y="4214131"/>
                </a:lnTo>
                <a:cubicBezTo>
                  <a:pt x="964803" y="4679625"/>
                  <a:pt x="951068" y="5056978"/>
                  <a:pt x="934124" y="5056978"/>
                </a:cubicBezTo>
                <a:lnTo>
                  <a:pt x="0" y="5056978"/>
                </a:lnTo>
                <a:lnTo>
                  <a:pt x="0" y="5056978"/>
                </a:lnTo>
                <a:lnTo>
                  <a:pt x="0" y="3"/>
                </a:lnTo>
                <a:lnTo>
                  <a:pt x="0" y="3"/>
                </a:lnTo>
                <a:lnTo>
                  <a:pt x="934124" y="3"/>
                </a:lnTo>
                <a:cubicBezTo>
                  <a:pt x="951068" y="3"/>
                  <a:pt x="964803" y="377356"/>
                  <a:pt x="964803" y="842850"/>
                </a:cubicBezTo>
                <a:close/>
              </a:path>
            </a:pathLst>
          </a:custGeom>
          <a:ln>
            <a:solidFill>
              <a:srgbClr val="00B05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2024" tIns="64243" rIns="64243" bIns="64244" numCol="1" spcCol="1270" anchor="ctr" anchorCtr="0">
            <a:noAutofit/>
          </a:bodyPr>
          <a:lstStyle/>
          <a:p>
            <a:pPr marL="0" lvl="1" algn="ctr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vi-VN" sz="3200" kern="12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vào, đào, áo</a:t>
            </a:r>
            <a:endParaRPr lang="en-US" sz="3200" kern="120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1524001" y="3435757"/>
            <a:ext cx="1039018" cy="1484312"/>
          </a:xfrm>
          <a:custGeom>
            <a:avLst/>
            <a:gdLst>
              <a:gd name="connsiteX0" fmla="*/ 0 w 1484312"/>
              <a:gd name="connsiteY0" fmla="*/ 0 h 1039018"/>
              <a:gd name="connsiteX1" fmla="*/ 964803 w 1484312"/>
              <a:gd name="connsiteY1" fmla="*/ 0 h 1039018"/>
              <a:gd name="connsiteX2" fmla="*/ 1484312 w 1484312"/>
              <a:gd name="connsiteY2" fmla="*/ 519509 h 1039018"/>
              <a:gd name="connsiteX3" fmla="*/ 964803 w 1484312"/>
              <a:gd name="connsiteY3" fmla="*/ 1039018 h 1039018"/>
              <a:gd name="connsiteX4" fmla="*/ 0 w 1484312"/>
              <a:gd name="connsiteY4" fmla="*/ 1039018 h 1039018"/>
              <a:gd name="connsiteX5" fmla="*/ 519509 w 1484312"/>
              <a:gd name="connsiteY5" fmla="*/ 519509 h 1039018"/>
              <a:gd name="connsiteX6" fmla="*/ 0 w 1484312"/>
              <a:gd name="connsiteY6" fmla="*/ 0 h 103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84312" h="1039018">
                <a:moveTo>
                  <a:pt x="1484312" y="0"/>
                </a:moveTo>
                <a:lnTo>
                  <a:pt x="1484312" y="675362"/>
                </a:lnTo>
                <a:lnTo>
                  <a:pt x="742156" y="1039018"/>
                </a:lnTo>
                <a:lnTo>
                  <a:pt x="0" y="675362"/>
                </a:lnTo>
                <a:lnTo>
                  <a:pt x="0" y="0"/>
                </a:lnTo>
                <a:lnTo>
                  <a:pt x="742156" y="363656"/>
                </a:lnTo>
                <a:lnTo>
                  <a:pt x="1484312" y="0"/>
                </a:lnTo>
                <a:close/>
              </a:path>
            </a:pathLst>
          </a:custGeom>
          <a:solidFill>
            <a:srgbClr val="FF3399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415" tIns="537924" rIns="18415" bIns="537924" numCol="1" spcCol="1270" anchor="ctr" anchorCtr="0">
            <a:noAutofit/>
          </a:bodyPr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vi-VN" sz="32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ăng</a:t>
            </a:r>
            <a:endParaRPr lang="en-US" sz="3200" kern="12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2563018" y="3435757"/>
            <a:ext cx="5056981" cy="964804"/>
          </a:xfrm>
          <a:custGeom>
            <a:avLst/>
            <a:gdLst>
              <a:gd name="connsiteX0" fmla="*/ 160804 w 964803"/>
              <a:gd name="connsiteY0" fmla="*/ 0 h 5056981"/>
              <a:gd name="connsiteX1" fmla="*/ 803999 w 964803"/>
              <a:gd name="connsiteY1" fmla="*/ 0 h 5056981"/>
              <a:gd name="connsiteX2" fmla="*/ 964803 w 964803"/>
              <a:gd name="connsiteY2" fmla="*/ 160804 h 5056981"/>
              <a:gd name="connsiteX3" fmla="*/ 964803 w 964803"/>
              <a:gd name="connsiteY3" fmla="*/ 5056981 h 5056981"/>
              <a:gd name="connsiteX4" fmla="*/ 964803 w 964803"/>
              <a:gd name="connsiteY4" fmla="*/ 5056981 h 5056981"/>
              <a:gd name="connsiteX5" fmla="*/ 0 w 964803"/>
              <a:gd name="connsiteY5" fmla="*/ 5056981 h 5056981"/>
              <a:gd name="connsiteX6" fmla="*/ 0 w 964803"/>
              <a:gd name="connsiteY6" fmla="*/ 5056981 h 5056981"/>
              <a:gd name="connsiteX7" fmla="*/ 0 w 964803"/>
              <a:gd name="connsiteY7" fmla="*/ 160804 h 5056981"/>
              <a:gd name="connsiteX8" fmla="*/ 160804 w 964803"/>
              <a:gd name="connsiteY8" fmla="*/ 0 h 5056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4803" h="5056981">
                <a:moveTo>
                  <a:pt x="964803" y="842850"/>
                </a:moveTo>
                <a:lnTo>
                  <a:pt x="964803" y="4214131"/>
                </a:lnTo>
                <a:cubicBezTo>
                  <a:pt x="964803" y="4679625"/>
                  <a:pt x="951068" y="5056978"/>
                  <a:pt x="934124" y="5056978"/>
                </a:cubicBezTo>
                <a:lnTo>
                  <a:pt x="0" y="5056978"/>
                </a:lnTo>
                <a:lnTo>
                  <a:pt x="0" y="5056978"/>
                </a:lnTo>
                <a:lnTo>
                  <a:pt x="0" y="3"/>
                </a:lnTo>
                <a:lnTo>
                  <a:pt x="0" y="3"/>
                </a:lnTo>
                <a:lnTo>
                  <a:pt x="934124" y="3"/>
                </a:lnTo>
                <a:cubicBezTo>
                  <a:pt x="951068" y="3"/>
                  <a:pt x="964803" y="377356"/>
                  <a:pt x="964803" y="842850"/>
                </a:cubicBezTo>
                <a:close/>
              </a:path>
            </a:pathLst>
          </a:custGeom>
          <a:ln>
            <a:solidFill>
              <a:srgbClr val="FF3399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2024" tIns="64243" rIns="64243" bIns="64244" numCol="1" spcCol="1270" anchor="ctr" anchorCtr="0">
            <a:noAutofit/>
          </a:bodyPr>
          <a:lstStyle/>
          <a:p>
            <a:pPr marL="0" lvl="1" algn="ctr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vi-VN" sz="3200" kern="120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trắng, nắng</a:t>
            </a:r>
            <a:endParaRPr lang="en-US" sz="3200" kern="1200">
              <a:solidFill>
                <a:srgbClr val="FF3399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55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6" grpId="0" animBg="1"/>
      <p:bldP spid="32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1"/>
          <p:cNvSpPr txBox="1">
            <a:spLocks/>
          </p:cNvSpPr>
          <p:nvPr/>
        </p:nvSpPr>
        <p:spPr>
          <a:xfrm>
            <a:off x="2306917" y="317099"/>
            <a:ext cx="4627283" cy="162684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Tết đang vào nhà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đào trước ngõ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Cười tươi sáng hồng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mai trong vườn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Lung linh cánh trắng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D11D33F-77E5-4378-92E4-A77DDAF85D99}"/>
              </a:ext>
            </a:extLst>
          </p:cNvPr>
          <p:cNvSpPr txBox="1">
            <a:spLocks/>
          </p:cNvSpPr>
          <p:nvPr/>
        </p:nvSpPr>
        <p:spPr>
          <a:xfrm>
            <a:off x="3208313" y="2026497"/>
            <a:ext cx="4627283" cy="162684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Sân nhà đầy nắng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 phơi áo hoa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 dán tranh gà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Ông treo câu đối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9BA6443-C573-47E6-B523-DE6006DBD7AB}"/>
              </a:ext>
            </a:extLst>
          </p:cNvPr>
          <p:cNvSpPr txBox="1">
            <a:spLocks/>
          </p:cNvSpPr>
          <p:nvPr/>
        </p:nvSpPr>
        <p:spPr>
          <a:xfrm>
            <a:off x="3754717" y="3541768"/>
            <a:ext cx="4627283" cy="162684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Tết đang vào nhà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Sắp thêm một tuổi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Đất trời nở hoa.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Nguyễn Hồng Kiên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49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48272" y="123199"/>
            <a:ext cx="8735955" cy="530345"/>
            <a:chOff x="63500" y="1339190"/>
            <a:chExt cx="8735955" cy="530345"/>
          </a:xfrm>
        </p:grpSpPr>
        <p:sp>
          <p:nvSpPr>
            <p:cNvPr id="30" name="Rounded Rectangle 29"/>
            <p:cNvSpPr/>
            <p:nvPr/>
          </p:nvSpPr>
          <p:spPr>
            <a:xfrm>
              <a:off x="451033" y="1339190"/>
              <a:ext cx="8348422" cy="53034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vi-VN" sz="2800" b="1">
                  <a:solidFill>
                    <a:schemeClr val="tx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Chép vào vở khổ thơ cuối</a:t>
              </a:r>
              <a:endParaRPr lang="en-US" sz="2800" b="1" i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63500" y="1366659"/>
              <a:ext cx="457200" cy="457200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>
                  <a:solidFill>
                    <a:schemeClr val="bg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3200">
                <a:solidFill>
                  <a:schemeClr val="bg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2832101" y="1960648"/>
            <a:ext cx="4483100" cy="1677902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Tết đang vào nhà</a:t>
            </a:r>
          </a:p>
          <a:p>
            <a:pPr algn="just"/>
            <a:r>
              <a:rPr lang="en-US" sz="36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Sắp thêm một tuổi</a:t>
            </a:r>
          </a:p>
          <a:p>
            <a:pPr algn="just"/>
            <a:r>
              <a:rPr lang="en-US" sz="36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Đất trời nở hoa.</a:t>
            </a:r>
          </a:p>
          <a:p>
            <a:pPr algn="r"/>
            <a:r>
              <a:rPr lang="en-US" sz="3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(Nguyễn Hồng Kiên)</a:t>
            </a:r>
            <a:endParaRPr lang="en-US" sz="32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815474" y="866351"/>
            <a:ext cx="3789083" cy="972398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1200"/>
              </a:spcAft>
            </a:pPr>
            <a:r>
              <a:rPr lang="en-US" sz="36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Tết đang vào nhà</a:t>
            </a:r>
          </a:p>
        </p:txBody>
      </p:sp>
    </p:spTree>
    <p:extLst>
      <p:ext uri="{BB962C8B-B14F-4D97-AF65-F5344CB8AC3E}">
        <p14:creationId xmlns:p14="http://schemas.microsoft.com/office/powerpoint/2010/main" val="364606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706" b="2845"/>
          <a:stretch/>
        </p:blipFill>
        <p:spPr bwMode="auto">
          <a:xfrm>
            <a:off x="0" y="25621"/>
            <a:ext cx="9144000" cy="5117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11150" y="1303226"/>
            <a:ext cx="6782050" cy="830849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>
                <a:solidFill>
                  <a:srgbClr val="7030A0"/>
                </a:solidFill>
                <a:latin typeface="HP001 4 hàng"/>
              </a:rPr>
              <a:t>Tết đang vào </a:t>
            </a:r>
            <a:r>
              <a:rPr lang="el-GR" sz="3200" b="1">
                <a:solidFill>
                  <a:srgbClr val="7030A0"/>
                </a:solidFill>
                <a:latin typeface="HP001 4 hàng"/>
              </a:rPr>
              <a:t>η</a:t>
            </a:r>
            <a:r>
              <a:rPr lang="vi-VN" sz="3200" b="1">
                <a:solidFill>
                  <a:srgbClr val="7030A0"/>
                </a:solidFill>
                <a:latin typeface="HP001 4 hàng"/>
              </a:rPr>
              <a:t>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23850" y="1921191"/>
            <a:ext cx="6782050" cy="830849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>
                <a:solidFill>
                  <a:srgbClr val="7030A0"/>
                </a:solidFill>
                <a:latin typeface="HP001 4 hàng"/>
              </a:rPr>
              <a:t>Sắp </a:t>
            </a:r>
            <a:r>
              <a:rPr lang="el-GR" sz="3200" b="1">
                <a:solidFill>
                  <a:srgbClr val="7030A0"/>
                </a:solidFill>
                <a:latin typeface="HP001 4 hàng"/>
              </a:rPr>
              <a:t>Ό</a:t>
            </a:r>
            <a:r>
              <a:rPr lang="vi-VN" sz="3200" b="1">
                <a:solidFill>
                  <a:srgbClr val="7030A0"/>
                </a:solidFill>
                <a:latin typeface="HP001 4 hàng"/>
              </a:rPr>
              <a:t>łm jŎ ǇuĔ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11150" y="2533760"/>
            <a:ext cx="6782050" cy="830849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>
                <a:solidFill>
                  <a:srgbClr val="7030A0"/>
                </a:solidFill>
                <a:latin typeface="HP001 4 hàng"/>
              </a:rPr>
              <a:t>Đất ǇrƟ wở h</a:t>
            </a:r>
            <a:r>
              <a:rPr lang="el-GR" sz="3200" b="1">
                <a:solidFill>
                  <a:srgbClr val="7030A0"/>
                </a:solidFill>
                <a:latin typeface="HP001 4 hàng"/>
              </a:rPr>
              <a:t>Ξ</a:t>
            </a:r>
            <a:r>
              <a:rPr lang="en-US" sz="3200" b="1">
                <a:solidFill>
                  <a:srgbClr val="7030A0"/>
                </a:solidFill>
                <a:latin typeface="HP001 4 hàng"/>
              </a:rPr>
              <a:t>.</a:t>
            </a:r>
            <a:endParaRPr lang="en-US" sz="3200" b="1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6000" y="3150338"/>
            <a:ext cx="6782050" cy="830849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>
                <a:solidFill>
                  <a:srgbClr val="0070C0"/>
                </a:solidFill>
                <a:latin typeface="HP001 4 hàng"/>
              </a:rPr>
              <a:t>Ngu</a:t>
            </a:r>
            <a:r>
              <a:rPr lang="el-GR" sz="3200" b="1">
                <a:solidFill>
                  <a:srgbClr val="0070C0"/>
                </a:solidFill>
                <a:latin typeface="HP001 4 hàng"/>
              </a:rPr>
              <a:t>ΐ</a:t>
            </a:r>
            <a:r>
              <a:rPr lang="vi-VN" sz="3200" b="1">
                <a:solidFill>
                  <a:srgbClr val="0070C0"/>
                </a:solidFill>
                <a:latin typeface="HP001 4 hàng"/>
              </a:rPr>
              <a:t>ğn HŬg K</a:t>
            </a:r>
            <a:r>
              <a:rPr lang="el-GR" sz="3200" b="1">
                <a:solidFill>
                  <a:srgbClr val="0070C0"/>
                </a:solidFill>
                <a:latin typeface="HP001 4 hàng"/>
              </a:rPr>
              <a:t>Η</a:t>
            </a:r>
            <a:r>
              <a:rPr lang="vi-VN" sz="3200" b="1">
                <a:solidFill>
                  <a:srgbClr val="0070C0"/>
                </a:solidFill>
                <a:latin typeface="HP001 4 hàng"/>
              </a:rPr>
              <a:t>łn</a:t>
            </a:r>
            <a:endParaRPr lang="en-US" sz="3200" b="1">
              <a:solidFill>
                <a:srgbClr val="0070C0"/>
              </a:solidFill>
              <a:latin typeface="HP001 4 hàng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11150" y="675577"/>
            <a:ext cx="6782050" cy="830849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>
                <a:solidFill>
                  <a:srgbClr val="FF0000"/>
                </a:solidFill>
                <a:latin typeface="HP001 4 hàng"/>
              </a:rPr>
              <a:t>Tết đang vào </a:t>
            </a:r>
            <a:r>
              <a:rPr lang="el-GR" sz="3200" b="1">
                <a:solidFill>
                  <a:srgbClr val="FF0000"/>
                </a:solidFill>
                <a:latin typeface="HP001 4 hàng"/>
              </a:rPr>
              <a:t>η</a:t>
            </a:r>
            <a:r>
              <a:rPr lang="vi-VN" sz="3200" b="1">
                <a:solidFill>
                  <a:srgbClr val="FF0000"/>
                </a:solidFill>
                <a:latin typeface="HP001 4 hàng"/>
              </a:rPr>
              <a:t>à</a:t>
            </a:r>
          </a:p>
        </p:txBody>
      </p:sp>
    </p:spTree>
    <p:extLst>
      <p:ext uri="{BB962C8B-B14F-4D97-AF65-F5344CB8AC3E}">
        <p14:creationId xmlns:p14="http://schemas.microsoft.com/office/powerpoint/2010/main" val="17270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52400" y="1050925"/>
            <a:ext cx="3394075" cy="3394075"/>
          </a:xfrm>
        </p:spPr>
      </p:pic>
      <p:pic>
        <p:nvPicPr>
          <p:cNvPr id="5" name="Đ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96000" y="1276350"/>
            <a:ext cx="3200400" cy="3200400"/>
          </a:xfrm>
          <a:prstGeom prst="rect">
            <a:avLst/>
          </a:prstGeom>
        </p:spPr>
      </p:pic>
      <p:pic>
        <p:nvPicPr>
          <p:cNvPr id="6" name="S.mp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98800" y="1195388"/>
            <a:ext cx="32766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7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460</Words>
  <Application>Microsoft Office PowerPoint</Application>
  <PresentationFormat>On-screen Show (16:9)</PresentationFormat>
  <Paragraphs>149</Paragraphs>
  <Slides>11</Slides>
  <Notes>9</Notes>
  <HiddenSlides>0</HiddenSlides>
  <MMClips>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HP001 4 hàng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82</cp:revision>
  <dcterms:created xsi:type="dcterms:W3CDTF">2020-08-19T08:52:38Z</dcterms:created>
  <dcterms:modified xsi:type="dcterms:W3CDTF">2022-01-10T02:33:03Z</dcterms:modified>
</cp:coreProperties>
</file>