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7" r:id="rId2"/>
    <p:sldId id="259" r:id="rId3"/>
    <p:sldId id="289" r:id="rId4"/>
    <p:sldId id="320" r:id="rId5"/>
    <p:sldId id="321" r:id="rId6"/>
    <p:sldId id="322" r:id="rId7"/>
    <p:sldId id="301" r:id="rId8"/>
    <p:sldId id="318" r:id="rId9"/>
    <p:sldId id="297" r:id="rId10"/>
    <p:sldId id="307" r:id="rId11"/>
    <p:sldId id="306" r:id="rId12"/>
    <p:sldId id="262" r:id="rId13"/>
    <p:sldId id="426" r:id="rId14"/>
    <p:sldId id="286" r:id="rId15"/>
    <p:sldId id="302" r:id="rId16"/>
    <p:sldId id="268" r:id="rId17"/>
    <p:sldId id="311" r:id="rId18"/>
    <p:sldId id="315" r:id="rId19"/>
    <p:sldId id="313" r:id="rId20"/>
    <p:sldId id="281" r:id="rId21"/>
    <p:sldId id="282" r:id="rId22"/>
    <p:sldId id="284" r:id="rId23"/>
    <p:sldId id="305" r:id="rId24"/>
    <p:sldId id="285" r:id="rId25"/>
    <p:sldId id="308" r:id="rId26"/>
    <p:sldId id="316" r:id="rId27"/>
    <p:sldId id="314" r:id="rId28"/>
    <p:sldId id="425" r:id="rId29"/>
    <p:sldId id="298" r:id="rId30"/>
    <p:sldId id="324" r:id="rId31"/>
    <p:sldId id="304" r:id="rId32"/>
    <p:sldId id="312" r:id="rId33"/>
    <p:sldId id="325" r:id="rId34"/>
    <p:sldId id="326" r:id="rId35"/>
    <p:sldId id="277" r:id="rId36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196F"/>
    <a:srgbClr val="FF19AD"/>
    <a:srgbClr val="FACDA8"/>
    <a:srgbClr val="640021"/>
    <a:srgbClr val="F8CF92"/>
    <a:srgbClr val="FADEB4"/>
    <a:srgbClr val="71DAFF"/>
    <a:srgbClr val="FAE14C"/>
    <a:srgbClr val="FCC94A"/>
    <a:srgbClr val="FFD8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35" autoAdjust="0"/>
    <p:restoredTop sz="90747" autoAdjust="0"/>
  </p:normalViewPr>
  <p:slideViewPr>
    <p:cSldViewPr>
      <p:cViewPr varScale="1">
        <p:scale>
          <a:sx n="43" d="100"/>
          <a:sy n="43" d="100"/>
        </p:scale>
        <p:origin x="84" y="504"/>
      </p:cViewPr>
      <p:guideLst>
        <p:guide orient="horz" pos="2160"/>
        <p:guide pos="383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11/19/2021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048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Chói</a:t>
            </a:r>
            <a:r>
              <a:rPr lang="en-US" baseline="0"/>
              <a:t> lọi: sáng và đẹp rực rỡ. VD: Nắng hè chói lọi; “Đồn rằng chúa mở khoa thi/Bảng vàng chói lọi đỗ thì tên anh”.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6807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chú</a:t>
            </a:r>
            <a:r>
              <a:rPr lang="en-US" baseline="0"/>
              <a:t> ý giải thích cho HS hiểu tác dụng của dấu ngoặc kép.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193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Tam Đảo</a:t>
            </a:r>
            <a:r>
              <a:rPr lang="en-US" baseline="0"/>
              <a:t> ở Vĩnh Phúc nhé thầy cô.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323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Câu</a:t>
            </a:r>
            <a:r>
              <a:rPr lang="en-US" baseline="0"/>
              <a:t> dài nên GV hướng dẫn viết bảng nhé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chú</a:t>
            </a:r>
            <a:r>
              <a:rPr lang="en-US" baseline="0"/>
              <a:t> ý giải thích cho HS hiểu tác dụng của dấu ngoặc kép.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090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phà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343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16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media6.mp3"/><Relationship Id="rId7" Type="http://schemas.openxmlformats.org/officeDocument/2006/relationships/image" Target="../media/image29.gif"/><Relationship Id="rId2" Type="http://schemas.microsoft.com/office/2007/relationships/media" Target="../media/media6.mp3"/><Relationship Id="rId1" Type="http://schemas.openxmlformats.org/officeDocument/2006/relationships/tags" Target="../tags/tag1.xml"/><Relationship Id="rId6" Type="http://schemas.openxmlformats.org/officeDocument/2006/relationships/image" Target="../media/image28.jpeg"/><Relationship Id="rId5" Type="http://schemas.openxmlformats.org/officeDocument/2006/relationships/hyperlink" Target="http://www.graphicsfactory.com/Clip_Art/Holidays/Christmas/snowman001_c_143923.html" TargetMode="Externa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image" Target="../media/image5.png"/><Relationship Id="rId7" Type="http://schemas.openxmlformats.org/officeDocument/2006/relationships/slide" Target="slide7.xml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5" Type="http://schemas.openxmlformats.org/officeDocument/2006/relationships/slide" Target="slide5.xml"/><Relationship Id="rId10" Type="http://schemas.microsoft.com/office/2007/relationships/hdphoto" Target="../media/hdphoto1.wdp"/><Relationship Id="rId4" Type="http://schemas.openxmlformats.org/officeDocument/2006/relationships/slide" Target="slide4.xml"/><Relationship Id="rId9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VIỆT </a:t>
            </a:r>
            <a:r>
              <a:rPr lang="en-US" sz="10600" b="1">
                <a:solidFill>
                  <a:schemeClr val="bg1"/>
                </a:solidFill>
                <a:latin typeface=".VnArialH" pitchFamily="34" charset="0"/>
                <a:ea typeface="AvantGarde" pitchFamily="2" charset="0"/>
                <a:cs typeface="AvantGarde" pitchFamily="2" charset="0"/>
              </a:rPr>
              <a:t>1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F48412F-44BF-409F-9F86-0C94E45032C1}"/>
              </a:ext>
            </a:extLst>
          </p:cNvPr>
          <p:cNvSpPr txBox="1"/>
          <p:nvPr/>
        </p:nvSpPr>
        <p:spPr>
          <a:xfrm>
            <a:off x="7681119" y="3441700"/>
            <a:ext cx="365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TRANG </a:t>
            </a:r>
            <a:r>
              <a:rPr lang="en-US" sz="4000" dirty="0" smtClean="0"/>
              <a:t>102,103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am Đảo - Kỳ nghỉ lý tưởng cho gia đình và bè bạn | Mytour.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033" y="523621"/>
            <a:ext cx="10010277" cy="5669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Khám phá Tam Đảo Vĩnh Phúc - Thị trấn sương mù - BlogAnCho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9" y="228600"/>
            <a:ext cx="12191999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372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75469" y="304800"/>
            <a:ext cx="10972800" cy="4419600"/>
          </a:xfrm>
          <a:prstGeom prst="roundRect">
            <a:avLst/>
          </a:prstGeom>
          <a:solidFill>
            <a:srgbClr val="FAE1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Nghỉ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hè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Tam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Đảo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Khi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tán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cây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ngọn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cỏ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còn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thiu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thiu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ngủ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đã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dậy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ngắm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mây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mù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Đến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trưa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trời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như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vào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thu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Mùa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hè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ở Tam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5400" dirty="0" err="1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ảo</a:t>
            </a:r>
            <a:r>
              <a:rPr lang="en-US" sz="5400" dirty="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dễ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chịu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7445391" y="1295400"/>
            <a:ext cx="252172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/>
          <p:cNvSpPr/>
          <p:nvPr/>
        </p:nvSpPr>
        <p:spPr>
          <a:xfrm>
            <a:off x="604874" y="5355738"/>
            <a:ext cx="10931381" cy="1322479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Nghỉ hè, nhà Hà đi đâu?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823119" y="2057400"/>
            <a:ext cx="10134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833269" y="3657600"/>
            <a:ext cx="51244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013253" y="4591050"/>
            <a:ext cx="380269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620857" y="5355737"/>
            <a:ext cx="10931381" cy="1322479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 ngắm mây mù khi nào?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4826" y="5355736"/>
            <a:ext cx="10931381" cy="1322479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Mùa hè ở Tam Đảo như thế nào?</a:t>
            </a:r>
          </a:p>
        </p:txBody>
      </p:sp>
    </p:spTree>
    <p:extLst>
      <p:ext uri="{BB962C8B-B14F-4D97-AF65-F5344CB8AC3E}">
        <p14:creationId xmlns:p14="http://schemas.microsoft.com/office/powerpoint/2010/main" val="2635058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1945"/>
          <a:stretch/>
        </p:blipFill>
        <p:spPr>
          <a:xfrm>
            <a:off x="1813719" y="152400"/>
            <a:ext cx="8792308" cy="455295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62236" y="2818047"/>
            <a:ext cx="10489585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</a:p>
        </p:txBody>
      </p:sp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Học tiếng anh cho bé qua bài há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938"/>
            <a:ext cx="12161838" cy="684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305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658"/>
          <a:stretch/>
        </p:blipFill>
        <p:spPr bwMode="auto">
          <a:xfrm>
            <a:off x="0" y="1920376"/>
            <a:ext cx="9194800" cy="3045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-1021513" y="2926599"/>
            <a:ext cx="13499608" cy="169257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10200">
                <a:solidFill>
                  <a:srgbClr val="FF0000"/>
                </a:solidFill>
                <a:latin typeface="HP001 4 hàng" pitchFamily="34" charset="0"/>
              </a:rPr>
              <a:t> Tàu </a:t>
            </a:r>
            <a:r>
              <a:rPr lang="el-GR" sz="10200">
                <a:solidFill>
                  <a:srgbClr val="FF0000"/>
                </a:solidFill>
                <a:latin typeface="HP001 4 hàng" pitchFamily="34" charset="0"/>
              </a:rPr>
              <a:t>Ζ΄</a:t>
            </a:r>
            <a:r>
              <a:rPr lang="vi-VN" sz="10200">
                <a:solidFill>
                  <a:srgbClr val="FF0000"/>
                </a:solidFill>
                <a:latin typeface="HP001 4 hàng" pitchFamily="34" charset="0"/>
              </a:rPr>
              <a:t>o đậu </a:t>
            </a:r>
            <a:r>
              <a:rPr lang="el-GR" sz="10200">
                <a:solidFill>
                  <a:srgbClr val="FF0000"/>
                </a:solidFill>
                <a:latin typeface="HP001 4 hàng" pitchFamily="34" charset="0"/>
              </a:rPr>
              <a:t>ωϊ</a:t>
            </a:r>
            <a:r>
              <a:rPr lang="vi-VN" sz="10200">
                <a:solidFill>
                  <a:srgbClr val="FF0000"/>
                </a:solidFill>
                <a:latin typeface="HP001 4 hàng" pitchFamily="34" charset="0"/>
              </a:rPr>
              <a:t>n bờ</a:t>
            </a:r>
            <a:r>
              <a:rPr lang="en-US" sz="10200">
                <a:solidFill>
                  <a:srgbClr val="FF0000"/>
                </a:solidFill>
                <a:latin typeface="HP001 4 hàng" pitchFamily="34" charset="0"/>
              </a:rPr>
              <a:t>.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17" name="Rounded Rectangle 16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</a:t>
              </a:r>
            </a:p>
          </p:txBody>
        </p:sp>
        <p:sp>
          <p:nvSpPr>
            <p:cNvPr id="19" name="Oval 18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</a:p>
          </p:txBody>
        </p:sp>
      </p:grpSp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03"/>
          <a:stretch/>
        </p:blipFill>
        <p:spPr bwMode="auto">
          <a:xfrm>
            <a:off x="9194800" y="1920376"/>
            <a:ext cx="2967038" cy="3045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952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51919" y="381000"/>
            <a:ext cx="6626461" cy="6626463"/>
          </a:xfrm>
        </p:spPr>
      </p:pic>
    </p:spTree>
    <p:extLst>
      <p:ext uri="{BB962C8B-B14F-4D97-AF65-F5344CB8AC3E}">
        <p14:creationId xmlns:p14="http://schemas.microsoft.com/office/powerpoint/2010/main" val="3771714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15396" y="203422"/>
            <a:ext cx="3382243" cy="941185"/>
            <a:chOff x="63500" y="1429216"/>
            <a:chExt cx="2542972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39" t="28385" r="30454" b="27604"/>
          <a:stretch/>
        </p:blipFill>
        <p:spPr bwMode="auto">
          <a:xfrm>
            <a:off x="2142912" y="1447798"/>
            <a:ext cx="7696200" cy="4945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534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75469" y="685800"/>
            <a:ext cx="10972800" cy="5439918"/>
          </a:xfrm>
          <a:prstGeom prst="roundRect">
            <a:avLst/>
          </a:prstGeom>
          <a:solidFill>
            <a:srgbClr val="FAE1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Nghỉ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hè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Tam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Đảo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Khi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tán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cây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ngọn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cỏ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còn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thiu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thiu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ngủ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đã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dậy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ngắm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mây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mù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Đến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trưa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trời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như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vào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thu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Mùa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hè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ở Tam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540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ảo</a:t>
            </a:r>
            <a:r>
              <a:rPr lang="en-US" sz="5400" dirty="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dễ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chịu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481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m Đảo - Thị Trấn Sương Mù - Cảnh Đẹp VIỆT NAM - Flycam 4K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219" y="38100"/>
            <a:ext cx="11920020" cy="6705600"/>
          </a:xfrm>
        </p:spPr>
      </p:pic>
    </p:spTree>
    <p:extLst>
      <p:ext uri="{BB962C8B-B14F-4D97-AF65-F5344CB8AC3E}">
        <p14:creationId xmlns:p14="http://schemas.microsoft.com/office/powerpoint/2010/main" val="311968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3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Sự</a:t>
            </a:r>
            <a:r>
              <a:rPr lang="en-US" dirty="0"/>
              <a:t> </a:t>
            </a:r>
            <a:r>
              <a:rPr lang="en-US" dirty="0" err="1"/>
              <a:t>tích</a:t>
            </a:r>
            <a:r>
              <a:rPr lang="en-US" dirty="0"/>
              <a:t> </a:t>
            </a:r>
            <a:r>
              <a:rPr lang="en-US" dirty="0" err="1"/>
              <a:t>bông</a:t>
            </a:r>
            <a:r>
              <a:rPr lang="en-US" dirty="0"/>
              <a:t> </a:t>
            </a:r>
            <a:r>
              <a:rPr lang="en-US" dirty="0" err="1"/>
              <a:t>hoa</a:t>
            </a:r>
            <a:r>
              <a:rPr lang="en-US" dirty="0"/>
              <a:t> </a:t>
            </a:r>
            <a:r>
              <a:rPr lang="en-US" dirty="0" err="1"/>
              <a:t>cúc</a:t>
            </a:r>
            <a:r>
              <a:rPr lang="en-US" dirty="0"/>
              <a:t> </a:t>
            </a:r>
            <a:r>
              <a:rPr lang="en-US" dirty="0" err="1"/>
              <a:t>trắng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video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Quỳnh</a:t>
            </a:r>
            <a:endParaRPr lang="en-US" dirty="0"/>
          </a:p>
        </p:txBody>
      </p:sp>
      <p:pic>
        <p:nvPicPr>
          <p:cNvPr id="3" name="Sự tích Bông Hoa Cúc Trắng (online-video-cutter.co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4763"/>
            <a:ext cx="121618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443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8976076"/>
              </p:ext>
            </p:extLst>
          </p:nvPr>
        </p:nvGraphicFramePr>
        <p:xfrm>
          <a:off x="365919" y="4191000"/>
          <a:ext cx="11402613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6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69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69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69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69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69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669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669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6695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55D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55D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55D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DA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55D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55D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DA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55D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55D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DA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55D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55D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DA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55D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55D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DA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55D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55D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DA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55D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55D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DA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55D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55D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DA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55D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55D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55D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D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-84457" y="-167310"/>
            <a:ext cx="11739552" cy="2228647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11478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26500" h="1320800">
                <a:moveTo>
                  <a:pt x="63500" y="12700"/>
                </a:moveTo>
                <a:lnTo>
                  <a:pt x="8826500" y="0"/>
                </a:lnTo>
                <a:cubicBezTo>
                  <a:pt x="8758767" y="216541"/>
                  <a:pt x="8652933" y="534683"/>
                  <a:pt x="8483600" y="662324"/>
                </a:cubicBezTo>
                <a:cubicBezTo>
                  <a:pt x="8034867" y="1015807"/>
                  <a:pt x="7304617" y="1096754"/>
                  <a:pt x="6781800" y="1206500"/>
                </a:cubicBezTo>
                <a:cubicBezTo>
                  <a:pt x="6462183" y="1278146"/>
                  <a:pt x="6335183" y="1278467"/>
                  <a:pt x="6070600" y="1308100"/>
                </a:cubicBezTo>
                <a:lnTo>
                  <a:pt x="5080000" y="1320800"/>
                </a:lnTo>
                <a:lnTo>
                  <a:pt x="4318000" y="1295400"/>
                </a:lnTo>
                <a:lnTo>
                  <a:pt x="3733800" y="1257300"/>
                </a:lnTo>
                <a:lnTo>
                  <a:pt x="3098800" y="1193800"/>
                </a:lnTo>
                <a:lnTo>
                  <a:pt x="1930400" y="1114780"/>
                </a:lnTo>
                <a:lnTo>
                  <a:pt x="0" y="1219732"/>
                </a:lnTo>
                <a:lnTo>
                  <a:pt x="63500" y="12700"/>
                </a:lnTo>
                <a:close/>
              </a:path>
            </a:pathLst>
          </a:custGeom>
          <a:solidFill>
            <a:srgbClr val="BD19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19" y="347344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80130" y="295634"/>
            <a:ext cx="1422278" cy="676911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372015" y="838200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>
                <a:solidFill>
                  <a:srgbClr val="BD196F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45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200450" y="2209800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3113088" y="202951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ÔN TẬP</a:t>
            </a:r>
          </a:p>
          <a:p>
            <a:pPr>
              <a:lnSpc>
                <a:spcPct val="120000"/>
              </a:lnSpc>
            </a:pPr>
            <a:r>
              <a:rPr lang="en-US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 KỂ CHUYỆN</a:t>
            </a:r>
          </a:p>
        </p:txBody>
      </p:sp>
      <p:sp>
        <p:nvSpPr>
          <p:cNvPr id="64" name="Title 1"/>
          <p:cNvSpPr txBox="1">
            <a:spLocks/>
          </p:cNvSpPr>
          <p:nvPr/>
        </p:nvSpPr>
        <p:spPr>
          <a:xfrm>
            <a:off x="2804294" y="4205514"/>
            <a:ext cx="1450357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chào</a:t>
            </a:r>
          </a:p>
        </p:txBody>
      </p:sp>
      <p:sp>
        <p:nvSpPr>
          <p:cNvPr id="65" name="Title 1"/>
          <p:cNvSpPr txBox="1">
            <a:spLocks/>
          </p:cNvSpPr>
          <p:nvPr/>
        </p:nvSpPr>
        <p:spPr>
          <a:xfrm>
            <a:off x="3947319" y="4205514"/>
            <a:ext cx="175493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đẽo</a:t>
            </a:r>
          </a:p>
        </p:txBody>
      </p:sp>
      <p:sp>
        <p:nvSpPr>
          <p:cNvPr id="66" name="Title 1"/>
          <p:cNvSpPr txBox="1">
            <a:spLocks/>
          </p:cNvSpPr>
          <p:nvPr/>
        </p:nvSpPr>
        <p:spPr>
          <a:xfrm>
            <a:off x="5457205" y="4191000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rau</a:t>
            </a:r>
          </a:p>
        </p:txBody>
      </p:sp>
      <p:sp>
        <p:nvSpPr>
          <p:cNvPr id="67" name="Title 1"/>
          <p:cNvSpPr txBox="1">
            <a:spLocks/>
          </p:cNvSpPr>
          <p:nvPr/>
        </p:nvSpPr>
        <p:spPr>
          <a:xfrm>
            <a:off x="6680132" y="4205741"/>
            <a:ext cx="1318506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câu</a:t>
            </a:r>
          </a:p>
        </p:txBody>
      </p:sp>
      <p:sp>
        <p:nvSpPr>
          <p:cNvPr id="68" name="Title 1"/>
          <p:cNvSpPr txBox="1">
            <a:spLocks/>
          </p:cNvSpPr>
          <p:nvPr/>
        </p:nvSpPr>
        <p:spPr>
          <a:xfrm>
            <a:off x="7860754" y="4191000"/>
            <a:ext cx="1450357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rêu</a:t>
            </a:r>
          </a:p>
        </p:txBody>
      </p:sp>
      <p:sp>
        <p:nvSpPr>
          <p:cNvPr id="69" name="Title 1"/>
          <p:cNvSpPr txBox="1">
            <a:spLocks/>
          </p:cNvSpPr>
          <p:nvPr/>
        </p:nvSpPr>
        <p:spPr>
          <a:xfrm>
            <a:off x="9194732" y="4191000"/>
            <a:ext cx="1318506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dịu</a:t>
            </a:r>
          </a:p>
        </p:txBody>
      </p:sp>
      <p:sp>
        <p:nvSpPr>
          <p:cNvPr id="75" name="Title 1"/>
          <p:cNvSpPr txBox="1">
            <a:spLocks/>
          </p:cNvSpPr>
          <p:nvPr/>
        </p:nvSpPr>
        <p:spPr>
          <a:xfrm>
            <a:off x="10579934" y="4205514"/>
            <a:ext cx="1089675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sưu</a:t>
            </a: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403903" y="4205514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củi</a:t>
            </a:r>
          </a:p>
        </p:txBody>
      </p:sp>
      <p:sp>
        <p:nvSpPr>
          <p:cNvPr id="63" name="Title 1"/>
          <p:cNvSpPr txBox="1">
            <a:spLocks/>
          </p:cNvSpPr>
          <p:nvPr/>
        </p:nvSpPr>
        <p:spPr>
          <a:xfrm>
            <a:off x="1674993" y="4205514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cửi</a:t>
            </a:r>
          </a:p>
        </p:txBody>
      </p: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  <p:bldP spid="64" grpId="0"/>
      <p:bldP spid="65" grpId="0"/>
      <p:bldP spid="66" grpId="0"/>
      <p:bldP spid="67" grpId="0"/>
      <p:bldP spid="68" grpId="0"/>
      <p:bldP spid="69" grpId="0"/>
      <p:bldP spid="75" grpId="0"/>
      <p:bldP spid="39" grpId="0"/>
      <p:bldP spid="6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" t="27427" r="48333" b="39100"/>
          <a:stretch/>
        </p:blipFill>
        <p:spPr>
          <a:xfrm>
            <a:off x="1813719" y="1297848"/>
            <a:ext cx="8153400" cy="556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44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32" t="26814" r="-132" b="39713"/>
          <a:stretch/>
        </p:blipFill>
        <p:spPr>
          <a:xfrm>
            <a:off x="1966119" y="304800"/>
            <a:ext cx="845820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4102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" t="60531" r="48333" b="5996"/>
          <a:stretch/>
        </p:blipFill>
        <p:spPr>
          <a:xfrm>
            <a:off x="1813719" y="152400"/>
            <a:ext cx="86868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740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0416" b="6111"/>
          <a:stretch/>
        </p:blipFill>
        <p:spPr>
          <a:xfrm>
            <a:off x="1432719" y="0"/>
            <a:ext cx="10210800" cy="723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2836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4" b="6111"/>
          <a:stretch/>
        </p:blipFill>
        <p:spPr>
          <a:xfrm>
            <a:off x="899319" y="152400"/>
            <a:ext cx="10363200" cy="674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5535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t="-11000" r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3719" y="0"/>
            <a:ext cx="9525000" cy="3886200"/>
          </a:xfrm>
        </p:spPr>
        <p:txBody>
          <a:bodyPr>
            <a:noAutofit/>
          </a:bodyPr>
          <a:lstStyle/>
          <a:p>
            <a:pPr algn="l"/>
            <a:r>
              <a:rPr lang="en-US" sz="5400" u="sng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Nội dung: </a:t>
            </a:r>
            <a:r>
              <a:rPr lang="en-US" sz="540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/>
            </a:r>
            <a:br>
              <a:rPr lang="en-US" sz="540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</a:br>
            <a:r>
              <a:rPr lang="en-US" sz="540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Ca ngợi tấm lòng hiếu thảo của cô bé đối với người mẹ. </a:t>
            </a:r>
          </a:p>
        </p:txBody>
      </p:sp>
    </p:spTree>
    <p:extLst>
      <p:ext uri="{BB962C8B-B14F-4D97-AF65-F5344CB8AC3E}">
        <p14:creationId xmlns:p14="http://schemas.microsoft.com/office/powerpoint/2010/main" val="33548614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1945"/>
          <a:stretch/>
        </p:blipFill>
        <p:spPr>
          <a:xfrm>
            <a:off x="1889919" y="38100"/>
            <a:ext cx="8792308" cy="4552950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844" y="2068731"/>
            <a:ext cx="6116066" cy="2331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79243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ẹ Yêu - Bài Hát Thiếu Nhi Về Mẹ Hay Nhất 2019 - Nhạc Thiếu Nhi Cảm Động Về Mẹ - Mặt Trời Của Bé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938"/>
            <a:ext cx="12161838" cy="684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076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7" descr="Happy Snowman Face Smiling 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049" y="5927752"/>
            <a:ext cx="654844" cy="81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1" descr="cartoons-desi-glitters-101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17" y="5581695"/>
            <a:ext cx="1112103" cy="111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2732669" y="525522"/>
            <a:ext cx="6938310" cy="1232266"/>
          </a:xfrm>
          <a:prstGeom prst="rect">
            <a:avLst/>
          </a:prstGeom>
          <a:noFill/>
        </p:spPr>
        <p:txBody>
          <a:bodyPr wrap="none" lIns="91440" tIns="45720" rIns="91440" bIns="45720" numCol="1">
            <a:prstTxWarp prst="textSto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TRÒ CH</a:t>
            </a:r>
            <a:r>
              <a:rPr lang="vi-VN" sz="54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Ơ</a:t>
            </a:r>
            <a:r>
              <a:rPr lang="en-US" sz="54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I</a:t>
            </a:r>
            <a:r>
              <a:rPr lang="vi-VN" sz="54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vant" pitchFamily="34" charset="0"/>
              </a:rPr>
              <a:t> </a:t>
            </a:r>
            <a:endParaRPr lang="en-US" sz="5400" b="1" dirty="0">
              <a:ln w="11430"/>
              <a:solidFill>
                <a:srgbClr val="CC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.VnAvant" pitchFamily="34" charset="0"/>
            </a:endParaRPr>
          </a:p>
        </p:txBody>
      </p:sp>
      <p:pic>
        <p:nvPicPr>
          <p:cNvPr id="3" name="dan vu con vit 28.9.2017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149671" y="5581694"/>
            <a:ext cx="311422" cy="311422"/>
          </a:xfrm>
          <a:prstGeom prst="rect">
            <a:avLst/>
          </a:prstGeom>
          <a:solidFill>
            <a:srgbClr val="990099"/>
          </a:solidFill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182" y="1822478"/>
            <a:ext cx="7305675" cy="410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2707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6645">
        <p14:ripple/>
      </p:transition>
    </mc:Choice>
    <mc:Fallback xmlns="">
      <p:transition advTm="664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2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489" objId="4"/>
        <p14:triggerEvt type="onClick" time="2489" objId="4"/>
        <p14:pauseEvt time="19732" objId="4"/>
        <p14:triggerEvt type="onClick" time="24965" objId="4"/>
        <p14:resumeEvt time="27230" objId="4"/>
        <p14:pauseEvt time="35395" objId="4"/>
        <p14:stopEvt time="72962" objId="4"/>
      </p14:showEvtLst>
    </p:ext>
  </p:extLs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EFDA3EB-4232-4947-9F20-F4E7C5D03C51}"/>
              </a:ext>
            </a:extLst>
          </p:cNvPr>
          <p:cNvSpPr txBox="1"/>
          <p:nvPr/>
        </p:nvSpPr>
        <p:spPr>
          <a:xfrm>
            <a:off x="4023519" y="304800"/>
            <a:ext cx="41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ngôi</a:t>
            </a:r>
            <a:r>
              <a:rPr lang="en-US" sz="7200" b="1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200" b="1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endParaRPr lang="en-US" sz="7200" b="1" dirty="0">
              <a:solidFill>
                <a:srgbClr val="00B0F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6" name="Picture 2" descr="Hình ảnh ngôi sao đẹp, ngôi sao 5 cánh | VFO.VN">
            <a:extLst>
              <a:ext uri="{FF2B5EF4-FFF2-40B4-BE49-F238E27FC236}">
                <a16:creationId xmlns:a16="http://schemas.microsoft.com/office/drawing/2014/main" id="{7AFE74F1-9019-4DD7-B1B5-BFE995F96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919" y="1927122"/>
            <a:ext cx="6172200" cy="4016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ight Arrow 6">
            <a:extLst>
              <a:ext uri="{FF2B5EF4-FFF2-40B4-BE49-F238E27FC236}">
                <a16:creationId xmlns:a16="http://schemas.microsoft.com/office/drawing/2014/main" id="{135FA324-76BA-40DB-8867-8C65112F8CB5}"/>
              </a:ext>
            </a:extLst>
          </p:cNvPr>
          <p:cNvSpPr/>
          <p:nvPr/>
        </p:nvSpPr>
        <p:spPr bwMode="auto">
          <a:xfrm rot="1232801">
            <a:off x="514208" y="1196970"/>
            <a:ext cx="2159014" cy="367894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02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"/>
          <a:stretch/>
        </p:blipFill>
        <p:spPr>
          <a:xfrm>
            <a:off x="442119" y="304363"/>
            <a:ext cx="11273631" cy="6249273"/>
          </a:xfrm>
          <a:prstGeom prst="rect">
            <a:avLst/>
          </a:prstGeom>
        </p:spPr>
      </p:pic>
      <p:sp>
        <p:nvSpPr>
          <p:cNvPr id="46" name="Title 1"/>
          <p:cNvSpPr txBox="1">
            <a:spLocks/>
          </p:cNvSpPr>
          <p:nvPr/>
        </p:nvSpPr>
        <p:spPr>
          <a:xfrm rot="20679050">
            <a:off x="1298332" y="2099244"/>
            <a:ext cx="1930425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 err="1">
                <a:solidFill>
                  <a:srgbClr val="FF19AD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  <a:hlinkClick r:id="rId4" action="ppaction://hlinksldjump"/>
              </a:rPr>
              <a:t>khâu</a:t>
            </a:r>
            <a:r>
              <a:rPr lang="en-US" sz="3600" dirty="0">
                <a:solidFill>
                  <a:srgbClr val="FF19AD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FF19AD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vá</a:t>
            </a:r>
            <a:endParaRPr lang="en-US" sz="3600" dirty="0">
              <a:solidFill>
                <a:srgbClr val="FF19AD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2918988" y="3598833"/>
            <a:ext cx="484909" cy="484909"/>
          </a:xfrm>
          <a:prstGeom prst="ellipse">
            <a:avLst/>
          </a:prstGeom>
          <a:solidFill>
            <a:srgbClr val="71D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>
                <a:solidFill>
                  <a:srgbClr val="0070C0"/>
                </a:solidFill>
                <a:latin typeface=".VnArial" pitchFamily="34" charset="0"/>
              </a:rPr>
              <a:t>8</a:t>
            </a:r>
          </a:p>
        </p:txBody>
      </p:sp>
      <p:sp>
        <p:nvSpPr>
          <p:cNvPr id="48" name="Oval 47"/>
          <p:cNvSpPr/>
          <p:nvPr/>
        </p:nvSpPr>
        <p:spPr>
          <a:xfrm>
            <a:off x="6879368" y="3428843"/>
            <a:ext cx="440826" cy="440826"/>
          </a:xfrm>
          <a:prstGeom prst="ellipse">
            <a:avLst/>
          </a:prstGeom>
          <a:solidFill>
            <a:srgbClr val="71D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>
                <a:solidFill>
                  <a:srgbClr val="0070C0"/>
                </a:solidFill>
                <a:latin typeface=".VnArial" pitchFamily="34" charset="0"/>
              </a:rPr>
              <a:t>6</a:t>
            </a:r>
          </a:p>
        </p:txBody>
      </p:sp>
      <p:sp>
        <p:nvSpPr>
          <p:cNvPr id="49" name="Oval 48"/>
          <p:cNvSpPr/>
          <p:nvPr/>
        </p:nvSpPr>
        <p:spPr>
          <a:xfrm>
            <a:off x="5427702" y="4128084"/>
            <a:ext cx="484909" cy="484909"/>
          </a:xfrm>
          <a:prstGeom prst="ellipse">
            <a:avLst/>
          </a:prstGeom>
          <a:solidFill>
            <a:srgbClr val="71D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>
                <a:solidFill>
                  <a:srgbClr val="0070C0"/>
                </a:solidFill>
                <a:latin typeface=".VnArial" pitchFamily="34" charset="0"/>
              </a:rPr>
              <a:t>5</a:t>
            </a:r>
          </a:p>
        </p:txBody>
      </p:sp>
      <p:sp>
        <p:nvSpPr>
          <p:cNvPr id="50" name="Oval 49"/>
          <p:cNvSpPr/>
          <p:nvPr/>
        </p:nvSpPr>
        <p:spPr>
          <a:xfrm>
            <a:off x="9060905" y="4920081"/>
            <a:ext cx="440826" cy="440826"/>
          </a:xfrm>
          <a:prstGeom prst="ellipse">
            <a:avLst/>
          </a:prstGeom>
          <a:solidFill>
            <a:srgbClr val="71D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>
                <a:solidFill>
                  <a:srgbClr val="0070C0"/>
                </a:solidFill>
                <a:latin typeface=".VnArial" pitchFamily="34" charset="0"/>
              </a:rPr>
              <a:t>7</a:t>
            </a:r>
          </a:p>
        </p:txBody>
      </p:sp>
      <p:sp>
        <p:nvSpPr>
          <p:cNvPr id="51" name="Oval 50"/>
          <p:cNvSpPr/>
          <p:nvPr/>
        </p:nvSpPr>
        <p:spPr>
          <a:xfrm>
            <a:off x="7326171" y="571982"/>
            <a:ext cx="440826" cy="440826"/>
          </a:xfrm>
          <a:prstGeom prst="ellipse">
            <a:avLst/>
          </a:prstGeom>
          <a:solidFill>
            <a:srgbClr val="71D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>
                <a:solidFill>
                  <a:srgbClr val="0070C0"/>
                </a:solidFill>
                <a:latin typeface=".VnArial" pitchFamily="34" charset="0"/>
              </a:rPr>
              <a:t>4</a:t>
            </a:r>
          </a:p>
        </p:txBody>
      </p:sp>
      <p:sp>
        <p:nvSpPr>
          <p:cNvPr id="52" name="Oval 51"/>
          <p:cNvSpPr/>
          <p:nvPr/>
        </p:nvSpPr>
        <p:spPr>
          <a:xfrm>
            <a:off x="777516" y="3956363"/>
            <a:ext cx="440826" cy="440826"/>
          </a:xfrm>
          <a:prstGeom prst="ellipse">
            <a:avLst/>
          </a:prstGeom>
          <a:solidFill>
            <a:srgbClr val="71D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>
                <a:solidFill>
                  <a:srgbClr val="0070C0"/>
                </a:solidFill>
                <a:latin typeface=".VnArial" pitchFamily="34" charset="0"/>
              </a:rPr>
              <a:t>2</a:t>
            </a:r>
          </a:p>
        </p:txBody>
      </p:sp>
      <p:sp>
        <p:nvSpPr>
          <p:cNvPr id="53" name="Oval 52"/>
          <p:cNvSpPr/>
          <p:nvPr/>
        </p:nvSpPr>
        <p:spPr>
          <a:xfrm>
            <a:off x="977891" y="1890481"/>
            <a:ext cx="440826" cy="440826"/>
          </a:xfrm>
          <a:prstGeom prst="ellipse">
            <a:avLst/>
          </a:prstGeom>
          <a:solidFill>
            <a:srgbClr val="71D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>
                <a:solidFill>
                  <a:srgbClr val="0070C0"/>
                </a:solidFill>
                <a:latin typeface=".VnArial" pitchFamily="34" charset="0"/>
              </a:rPr>
              <a:t>1</a:t>
            </a:r>
          </a:p>
        </p:txBody>
      </p:sp>
      <p:sp>
        <p:nvSpPr>
          <p:cNvPr id="54" name="Oval 53"/>
          <p:cNvSpPr/>
          <p:nvPr/>
        </p:nvSpPr>
        <p:spPr>
          <a:xfrm>
            <a:off x="4206630" y="1652033"/>
            <a:ext cx="440826" cy="440826"/>
          </a:xfrm>
          <a:prstGeom prst="ellipse">
            <a:avLst/>
          </a:prstGeom>
          <a:solidFill>
            <a:srgbClr val="71D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>
                <a:solidFill>
                  <a:srgbClr val="0070C0"/>
                </a:solidFill>
                <a:latin typeface=".VnArial" pitchFamily="34" charset="0"/>
              </a:rPr>
              <a:t>3</a:t>
            </a:r>
          </a:p>
        </p:txBody>
      </p:sp>
      <p:sp>
        <p:nvSpPr>
          <p:cNvPr id="55" name="Title 1"/>
          <p:cNvSpPr txBox="1">
            <a:spLocks/>
          </p:cNvSpPr>
          <p:nvPr/>
        </p:nvSpPr>
        <p:spPr>
          <a:xfrm rot="164376">
            <a:off x="4309703" y="2151662"/>
            <a:ext cx="196456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  <a:hlinkClick r:id="rId5" action="ppaction://hlinksldjump"/>
              </a:rPr>
              <a:t>gửi</a:t>
            </a:r>
            <a:r>
              <a:rPr lang="en-US" sz="4000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quà</a:t>
            </a:r>
            <a:endParaRPr lang="en-US" sz="4000" dirty="0">
              <a:solidFill>
                <a:srgbClr val="00B05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6" name="Title 1"/>
          <p:cNvSpPr txBox="1">
            <a:spLocks/>
          </p:cNvSpPr>
          <p:nvPr/>
        </p:nvSpPr>
        <p:spPr>
          <a:xfrm rot="807882">
            <a:off x="668882" y="4673108"/>
            <a:ext cx="175493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vui vẻ</a:t>
            </a:r>
          </a:p>
        </p:txBody>
      </p:sp>
      <p:sp>
        <p:nvSpPr>
          <p:cNvPr id="57" name="Title 1"/>
          <p:cNvSpPr txBox="1">
            <a:spLocks/>
          </p:cNvSpPr>
          <p:nvPr/>
        </p:nvSpPr>
        <p:spPr>
          <a:xfrm rot="21217523">
            <a:off x="3133231" y="3992389"/>
            <a:ext cx="175493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kêu gọi</a:t>
            </a:r>
          </a:p>
        </p:txBody>
      </p:sp>
      <p:sp>
        <p:nvSpPr>
          <p:cNvPr id="58" name="Title 1"/>
          <p:cNvSpPr txBox="1">
            <a:spLocks/>
          </p:cNvSpPr>
          <p:nvPr/>
        </p:nvSpPr>
        <p:spPr>
          <a:xfrm rot="20801981">
            <a:off x="9348322" y="5072491"/>
            <a:ext cx="175493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mưu</a:t>
            </a:r>
            <a:r>
              <a:rPr lang="en-US" sz="4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trí</a:t>
            </a:r>
            <a:endParaRPr lang="en-US" sz="40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9" name="Title 1">
            <a:hlinkClick r:id="rId2" action="ppaction://hlinksldjump"/>
          </p:cNvPr>
          <p:cNvSpPr txBox="1">
            <a:spLocks/>
          </p:cNvSpPr>
          <p:nvPr/>
        </p:nvSpPr>
        <p:spPr>
          <a:xfrm rot="21264737">
            <a:off x="7136849" y="3580264"/>
            <a:ext cx="2123468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cây</a:t>
            </a:r>
            <a:r>
              <a:rPr lang="en-US" sz="4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cau</a:t>
            </a:r>
            <a:endParaRPr lang="en-US" sz="40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0" name="Title 1">
            <a:hlinkClick r:id="rId6" action="ppaction://hlinksldjump"/>
          </p:cNvPr>
          <p:cNvSpPr txBox="1">
            <a:spLocks/>
          </p:cNvSpPr>
          <p:nvPr/>
        </p:nvSpPr>
        <p:spPr>
          <a:xfrm rot="1005429">
            <a:off x="6903387" y="1462843"/>
            <a:ext cx="2123468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err="1">
                <a:solidFill>
                  <a:srgbClr val="FF19AD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ngôi</a:t>
            </a:r>
            <a:r>
              <a:rPr lang="en-US" sz="4000" dirty="0">
                <a:solidFill>
                  <a:srgbClr val="FF19AD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FF19AD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sao</a:t>
            </a:r>
            <a:endParaRPr lang="en-US" sz="4000" dirty="0">
              <a:solidFill>
                <a:srgbClr val="FF19AD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1" name="Title 1"/>
          <p:cNvSpPr txBox="1">
            <a:spLocks/>
          </p:cNvSpPr>
          <p:nvPr/>
        </p:nvSpPr>
        <p:spPr>
          <a:xfrm rot="1056513">
            <a:off x="5236127" y="4941407"/>
            <a:ext cx="2123468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chịu khó</a:t>
            </a:r>
          </a:p>
        </p:txBody>
      </p:sp>
      <p:sp>
        <p:nvSpPr>
          <p:cNvPr id="63" name="Title 1"/>
          <p:cNvSpPr txBox="1">
            <a:spLocks/>
          </p:cNvSpPr>
          <p:nvPr/>
        </p:nvSpPr>
        <p:spPr>
          <a:xfrm rot="535393">
            <a:off x="9614613" y="2398458"/>
            <a:ext cx="2123468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  <a:hlinkClick r:id="rId7" action="ppaction://hlinksldjump"/>
              </a:rPr>
              <a:t>kéo</a:t>
            </a:r>
            <a:r>
              <a:rPr lang="en-US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</a:t>
            </a:r>
          </a:p>
        </p:txBody>
      </p:sp>
      <p:sp>
        <p:nvSpPr>
          <p:cNvPr id="64" name="Oval 63"/>
          <p:cNvSpPr/>
          <p:nvPr/>
        </p:nvSpPr>
        <p:spPr>
          <a:xfrm>
            <a:off x="9779979" y="1817459"/>
            <a:ext cx="440826" cy="440826"/>
          </a:xfrm>
          <a:prstGeom prst="ellipse">
            <a:avLst/>
          </a:prstGeom>
          <a:solidFill>
            <a:srgbClr val="71D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>
                <a:solidFill>
                  <a:srgbClr val="0070C0"/>
                </a:solidFill>
                <a:latin typeface=".VnArial" pitchFamily="34" charset="0"/>
              </a:rPr>
              <a:t>9</a:t>
            </a:r>
          </a:p>
        </p:txBody>
      </p:sp>
      <p:pic>
        <p:nvPicPr>
          <p:cNvPr id="2" name="Picture 1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0461" y="5678835"/>
            <a:ext cx="1297433" cy="129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42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46" grpId="0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/>
      <p:bldP spid="56" grpId="0"/>
      <p:bldP spid="57" grpId="0"/>
      <p:bldP spid="58" grpId="0"/>
      <p:bldP spid="59" grpId="0"/>
      <p:bldP spid="60" grpId="0"/>
      <p:bldP spid="61" grpId="0"/>
      <p:bldP spid="63" grpId="0"/>
      <p:bldP spid="6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452BE7-B970-4E48-97DE-BF041F17B6FA}"/>
              </a:ext>
            </a:extLst>
          </p:cNvPr>
          <p:cNvSpPr txBox="1"/>
          <p:nvPr/>
        </p:nvSpPr>
        <p:spPr>
          <a:xfrm>
            <a:off x="637300" y="457200"/>
            <a:ext cx="10882650" cy="13686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9600" b="1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kéo</a:t>
            </a:r>
            <a:r>
              <a:rPr lang="en-US" sz="9600" b="1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</a:t>
            </a:r>
          </a:p>
        </p:txBody>
      </p:sp>
      <p:pic>
        <p:nvPicPr>
          <p:cNvPr id="2052" name="Picture 4" descr="Hướng dẫn cách tổ chức trò chơi kéo co cho trẻ em">
            <a:extLst>
              <a:ext uri="{FF2B5EF4-FFF2-40B4-BE49-F238E27FC236}">
                <a16:creationId xmlns:a16="http://schemas.microsoft.com/office/drawing/2014/main" id="{B0446B2E-9740-4AD2-BDE3-BD29CD4C4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919" y="2133600"/>
            <a:ext cx="9756452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421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05E2C19-12E7-444F-84C1-118518EDD05E}"/>
              </a:ext>
            </a:extLst>
          </p:cNvPr>
          <p:cNvSpPr txBox="1"/>
          <p:nvPr/>
        </p:nvSpPr>
        <p:spPr>
          <a:xfrm>
            <a:off x="639594" y="304800"/>
            <a:ext cx="10882650" cy="13686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9600" b="1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khâu</a:t>
            </a:r>
            <a:r>
              <a:rPr lang="en-US" sz="9600" b="1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9600" b="1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vá</a:t>
            </a:r>
            <a:endParaRPr lang="en-US" sz="9600" b="1" dirty="0">
              <a:solidFill>
                <a:srgbClr val="00B0F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D1A638-5FBD-4694-8740-AB3C74865D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67" y="1673414"/>
            <a:ext cx="5136525" cy="3847436"/>
          </a:xfrm>
          <a:prstGeom prst="rect">
            <a:avLst/>
          </a:prstGeom>
        </p:spPr>
      </p:pic>
      <p:pic>
        <p:nvPicPr>
          <p:cNvPr id="3074" name="Picture 2" descr="Mẹo vặt khâu vá # | Mẹo vặt trong cuộc sống hay nhất - Trang thông tin ẩm  thực #1 Việt Nam">
            <a:extLst>
              <a:ext uri="{FF2B5EF4-FFF2-40B4-BE49-F238E27FC236}">
                <a16:creationId xmlns:a16="http://schemas.microsoft.com/office/drawing/2014/main" id="{C4F60137-7D79-444E-9C57-641DC9B1A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519" y="1673414"/>
            <a:ext cx="6068516" cy="3847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970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452BE7-B970-4E48-97DE-BF041F17B6FA}"/>
              </a:ext>
            </a:extLst>
          </p:cNvPr>
          <p:cNvSpPr txBox="1"/>
          <p:nvPr/>
        </p:nvSpPr>
        <p:spPr>
          <a:xfrm>
            <a:off x="1112624" y="2743200"/>
            <a:ext cx="4331673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000" b="1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</a:t>
            </a:r>
            <a:r>
              <a:rPr lang="en-US" sz="8000" b="1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8000" b="1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củi</a:t>
            </a:r>
            <a:endParaRPr lang="en-US" sz="8000" b="1" kern="1200" dirty="0">
              <a:solidFill>
                <a:srgbClr val="00B0F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098" name="Picture 2" descr="bó củi hứa hôn - Hướng dẫn viên du lịch">
            <a:extLst>
              <a:ext uri="{FF2B5EF4-FFF2-40B4-BE49-F238E27FC236}">
                <a16:creationId xmlns:a16="http://schemas.microsoft.com/office/drawing/2014/main" id="{28035C00-5856-4F12-9761-F2154C5F0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319" y="914400"/>
            <a:ext cx="7125324" cy="4724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753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452BE7-B970-4E48-97DE-BF041F17B6FA}"/>
              </a:ext>
            </a:extLst>
          </p:cNvPr>
          <p:cNvSpPr txBox="1"/>
          <p:nvPr/>
        </p:nvSpPr>
        <p:spPr>
          <a:xfrm>
            <a:off x="442119" y="4529592"/>
            <a:ext cx="10882650" cy="16878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800" b="1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8800" b="1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8800" b="1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cau</a:t>
            </a:r>
            <a:endParaRPr lang="en-US" sz="8800" b="1" kern="1200" dirty="0">
              <a:solidFill>
                <a:srgbClr val="00B0F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122" name="Picture 2" descr="Cây Cau: Tác Dụng, Cách Trồng Và Ý Nghĩa Phong Thủy">
            <a:extLst>
              <a:ext uri="{FF2B5EF4-FFF2-40B4-BE49-F238E27FC236}">
                <a16:creationId xmlns:a16="http://schemas.microsoft.com/office/drawing/2014/main" id="{87608224-DACF-4D92-8FB0-30AD68ACC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857" y="640315"/>
            <a:ext cx="5056662" cy="4224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ây Cau Vua Quý Phái Sang Trọng Làm Đẹp Không Gian">
            <a:extLst>
              <a:ext uri="{FF2B5EF4-FFF2-40B4-BE49-F238E27FC236}">
                <a16:creationId xmlns:a16="http://schemas.microsoft.com/office/drawing/2014/main" id="{0E75A458-F921-4EE7-9A38-ACDB6594D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319" y="604308"/>
            <a:ext cx="2867820" cy="4260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ây Cau: Tác Dụng, Cách Trồng Và Ý Nghĩa Phong Thủy">
            <a:extLst>
              <a:ext uri="{FF2B5EF4-FFF2-40B4-BE49-F238E27FC236}">
                <a16:creationId xmlns:a16="http://schemas.microsoft.com/office/drawing/2014/main" id="{991373A8-9668-4A28-81AE-AC92786B5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857" y="604308"/>
            <a:ext cx="5056662" cy="4224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ây Cau Vua Quý Phái Sang Trọng Làm Đẹp Không Gian">
            <a:extLst>
              <a:ext uri="{FF2B5EF4-FFF2-40B4-BE49-F238E27FC236}">
                <a16:creationId xmlns:a16="http://schemas.microsoft.com/office/drawing/2014/main" id="{C5A2F13B-D79C-467C-95CE-02DE5AE7F4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319" y="568301"/>
            <a:ext cx="2867820" cy="4260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717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452BE7-B970-4E48-97DE-BF041F17B6FA}"/>
              </a:ext>
            </a:extLst>
          </p:cNvPr>
          <p:cNvSpPr txBox="1"/>
          <p:nvPr/>
        </p:nvSpPr>
        <p:spPr>
          <a:xfrm>
            <a:off x="637300" y="457200"/>
            <a:ext cx="10882650" cy="13686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9600" b="1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rau</a:t>
            </a:r>
            <a:r>
              <a:rPr lang="en-US" sz="9600" b="1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9600" b="1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cải</a:t>
            </a:r>
            <a:endParaRPr lang="en-US" sz="9600" b="1" dirty="0">
              <a:solidFill>
                <a:srgbClr val="00B0F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146" name="Picture 2" descr="Phân biệt các loại rau cải phổ biến dành cho hội chị em vụng">
            <a:extLst>
              <a:ext uri="{FF2B5EF4-FFF2-40B4-BE49-F238E27FC236}">
                <a16:creationId xmlns:a16="http://schemas.microsoft.com/office/drawing/2014/main" id="{CB4DBB9A-F220-4FBF-9113-E29E1A17C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167" y="1500627"/>
            <a:ext cx="4384883" cy="4427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Ăn rau cải có tốt không? | Vinmec">
            <a:extLst>
              <a:ext uri="{FF2B5EF4-FFF2-40B4-BE49-F238E27FC236}">
                <a16:creationId xmlns:a16="http://schemas.microsoft.com/office/drawing/2014/main" id="{9ABB7877-39E6-4556-82E6-B1103B7CC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344" y="1676400"/>
            <a:ext cx="4457344" cy="4240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3687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1945"/>
          <a:stretch/>
        </p:blipFill>
        <p:spPr>
          <a:xfrm>
            <a:off x="1889919" y="38100"/>
            <a:ext cx="8792308" cy="45529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00058" y="2690812"/>
            <a:ext cx="6534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1124457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919" y="228600"/>
            <a:ext cx="5867400" cy="4394886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261519" y="4953000"/>
            <a:ext cx="4139127" cy="909045"/>
          </a:xfrm>
          <a:prstGeom prst="rect">
            <a:avLst/>
          </a:prstGeom>
          <a:noFill/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solidFill>
                  <a:srgbClr val="92D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khâu</a:t>
            </a:r>
            <a:r>
              <a:rPr lang="en-US" sz="6600" dirty="0">
                <a:solidFill>
                  <a:srgbClr val="92D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>
                <a:solidFill>
                  <a:srgbClr val="92D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vá</a:t>
            </a:r>
            <a:endParaRPr lang="en-US" sz="6600" dirty="0">
              <a:solidFill>
                <a:srgbClr val="92D05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0519" y="5397997"/>
            <a:ext cx="1297433" cy="129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325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319" y="228600"/>
            <a:ext cx="4724400" cy="47244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477955" y="5181600"/>
            <a:ext cx="4139127" cy="909045"/>
          </a:xfrm>
          <a:prstGeom prst="rect">
            <a:avLst/>
          </a:prstGeom>
          <a:noFill/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gửi</a:t>
            </a:r>
            <a:r>
              <a:rPr lang="en-US" sz="6600" dirty="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quà</a:t>
            </a:r>
            <a:endParaRPr lang="en-US" sz="6600" dirty="0">
              <a:solidFill>
                <a:srgbClr val="00B0F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0519" y="5397997"/>
            <a:ext cx="1297433" cy="129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1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519" y="990600"/>
            <a:ext cx="7756071" cy="43434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65919" y="2895600"/>
            <a:ext cx="4139127" cy="909045"/>
          </a:xfrm>
          <a:prstGeom prst="rect">
            <a:avLst/>
          </a:prstGeom>
          <a:noFill/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solidFill>
                  <a:srgbClr val="FFC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ngôi</a:t>
            </a:r>
            <a:r>
              <a:rPr lang="en-US" sz="6600" dirty="0">
                <a:solidFill>
                  <a:srgbClr val="FFC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>
                <a:solidFill>
                  <a:srgbClr val="FFC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sao</a:t>
            </a:r>
            <a:endParaRPr lang="en-US" sz="6600" dirty="0">
              <a:solidFill>
                <a:srgbClr val="FFC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0519" y="5397997"/>
            <a:ext cx="1297433" cy="129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865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ướng dẫn: Trò chơi Kéo c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719" y="381000"/>
            <a:ext cx="8639549" cy="604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0519" y="5397997"/>
            <a:ext cx="1297433" cy="129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82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794919" y="5334000"/>
            <a:ext cx="4139127" cy="909045"/>
          </a:xfrm>
          <a:prstGeom prst="rect">
            <a:avLst/>
          </a:prstGeom>
          <a:noFill/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solidFill>
                  <a:schemeClr val="accent3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cây</a:t>
            </a:r>
            <a:r>
              <a:rPr lang="en-US" sz="6600" dirty="0">
                <a:solidFill>
                  <a:schemeClr val="accent3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>
                <a:solidFill>
                  <a:schemeClr val="accent3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cau</a:t>
            </a:r>
            <a:endParaRPr lang="en-US" sz="6600" dirty="0">
              <a:solidFill>
                <a:schemeClr val="accent3">
                  <a:lumMod val="50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" name="Picture 2" descr="Cau – Wikipedia tiếng Việ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375" y="304800"/>
            <a:ext cx="3460214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0519" y="5397997"/>
            <a:ext cx="1297433" cy="129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074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75469" y="685800"/>
            <a:ext cx="10972800" cy="5439918"/>
          </a:xfrm>
          <a:prstGeom prst="roundRect">
            <a:avLst/>
          </a:prstGeom>
          <a:solidFill>
            <a:srgbClr val="FAE1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Nghỉ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hè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Tam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Đảo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Khi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tán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cây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ngọn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cỏ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còn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thiu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thiu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ngủ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đã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dậy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ngắm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mây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mù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Đến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trưa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trời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như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vào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thu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Mùa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hè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ở Tam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5400" dirty="0" err="1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ảo</a:t>
            </a:r>
            <a:r>
              <a:rPr lang="en-US" sz="5400" dirty="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dễ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chịu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11186319" y="1295400"/>
            <a:ext cx="228600" cy="8149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1577976" y="781050"/>
            <a:ext cx="762000" cy="609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</a:p>
        </p:txBody>
      </p:sp>
      <p:sp>
        <p:nvSpPr>
          <p:cNvPr id="6" name="Oval 5"/>
          <p:cNvSpPr/>
          <p:nvPr/>
        </p:nvSpPr>
        <p:spPr>
          <a:xfrm>
            <a:off x="575469" y="1805559"/>
            <a:ext cx="762000" cy="609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11186319" y="2984753"/>
            <a:ext cx="228600" cy="8149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8671719" y="3799712"/>
            <a:ext cx="228600" cy="8149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94469" y="3610544"/>
            <a:ext cx="762000" cy="609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3</a:t>
            </a: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8294688" y="4846509"/>
            <a:ext cx="228600" cy="8149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8671719" y="4429315"/>
            <a:ext cx="762000" cy="609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229123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9|6.6|3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2436</TotalTime>
  <Words>225</Words>
  <Application>Microsoft Office PowerPoint</Application>
  <PresentationFormat>Custom</PresentationFormat>
  <Paragraphs>79</Paragraphs>
  <Slides>35</Slides>
  <Notes>8</Notes>
  <HiddenSlides>0</HiddenSlides>
  <MMClips>6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50" baseType="lpstr">
      <vt:lpstr>.VnArial</vt:lpstr>
      <vt:lpstr>.VnArialH</vt:lpstr>
      <vt:lpstr>.VnAvant</vt:lpstr>
      <vt:lpstr>.VnCooper</vt:lpstr>
      <vt:lpstr>Arial</vt:lpstr>
      <vt:lpstr>Arial Rounded MT Bold</vt:lpstr>
      <vt:lpstr>Arial-Rounded</vt:lpstr>
      <vt:lpstr>Arrus-Black</vt:lpstr>
      <vt:lpstr>AvantGarde</vt:lpstr>
      <vt:lpstr>Bandit</vt:lpstr>
      <vt:lpstr>Calibri</vt:lpstr>
      <vt:lpstr>DomCasual</vt:lpstr>
      <vt:lpstr>HP001 4 hàng</vt:lpstr>
      <vt:lpstr>Times New Roman</vt:lpstr>
      <vt:lpstr>Office Theme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Thư giãn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Sự tích bông hoa cúc trắng có video của Hương Quỳnh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Nội dung:   Ca ngợi tấm lòng hiếu thảo của cô bé đối với người mẹ.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265</cp:revision>
  <dcterms:created xsi:type="dcterms:W3CDTF">2021-05-08T14:00:55Z</dcterms:created>
  <dcterms:modified xsi:type="dcterms:W3CDTF">2021-11-19T02:22:19Z</dcterms:modified>
</cp:coreProperties>
</file>