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81" r:id="rId3"/>
    <p:sldId id="260" r:id="rId4"/>
    <p:sldId id="280" r:id="rId5"/>
    <p:sldId id="261" r:id="rId6"/>
    <p:sldId id="258" r:id="rId7"/>
    <p:sldId id="262" r:id="rId8"/>
    <p:sldId id="265" r:id="rId9"/>
    <p:sldId id="266" r:id="rId10"/>
    <p:sldId id="267" r:id="rId11"/>
    <p:sldId id="268" r:id="rId12"/>
    <p:sldId id="264" r:id="rId13"/>
    <p:sldId id="275" r:id="rId14"/>
    <p:sldId id="269" r:id="rId15"/>
    <p:sldId id="263" r:id="rId16"/>
    <p:sldId id="271" r:id="rId17"/>
    <p:sldId id="270" r:id="rId18"/>
    <p:sldId id="276" r:id="rId19"/>
    <p:sldId id="279" r:id="rId20"/>
    <p:sldId id="272" r:id="rId21"/>
    <p:sldId id="273" r:id="rId22"/>
    <p:sldId id="274" r:id="rId23"/>
    <p:sldId id="277" r:id="rId24"/>
    <p:sldId id="278" r:id="rId25"/>
  </p:sldIdLst>
  <p:sldSz cx="12192000" cy="6858000"/>
  <p:notesSz cx="6858000" cy="9144000"/>
  <p:embeddedFontLst>
    <p:embeddedFont>
      <p:font typeface="#9Slide03 SVNNeutraface 2" panose="02000600040000020004" charset="0"/>
      <p:bold r:id="rId26"/>
    </p:embeddedFont>
    <p:embeddedFont>
      <p:font typeface="#9Slide05 Bodega Script" panose="020B0604020202020204" charset="0"/>
      <p:regular r:id="rId27"/>
    </p:embeddedFont>
    <p:embeddedFont>
      <p:font typeface="#9Slide07 Brankovic" panose="020B0604020202020204" charset="0"/>
      <p:regular r:id="rId28"/>
    </p:embeddedFont>
    <p:embeddedFont>
      <p:font typeface="#9Slide07 IcielKoni" panose="020B0604020202020204" charset="0"/>
      <p:bold r:id="rId29"/>
    </p:embeddedFont>
    <p:embeddedFont>
      <p:font typeface="#9Slide07 IcielStormtrooper" panose="020B0604020202020204" charset="0"/>
      <p:regular r:id="rId30"/>
    </p:embeddedFon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Cambria" panose="02040503050406030204" pitchFamily="18" charset="0"/>
      <p:regular r:id="rId37"/>
      <p:bold r:id="rId38"/>
      <p:italic r:id="rId39"/>
      <p:boldItalic r:id="rId40"/>
    </p:embeddedFont>
    <p:embeddedFont>
      <p:font typeface="HP001 5Ha" panose="020B0603050302020204" pitchFamily="34" charset="-127"/>
      <p:regular r:id="rId41"/>
      <p:bold r:id="rId42"/>
    </p:embeddedFont>
    <p:embeddedFont>
      <p:font typeface="Script" panose="00000400000000000000" charset="0"/>
      <p:italic r:id="rId43"/>
    </p:embeddedFont>
    <p:embeddedFont>
      <p:font typeface="UTM Avo" panose="02040603050506020204" pitchFamily="18" charset="0"/>
      <p:regular r:id="rId44"/>
      <p:bold r:id="rId45"/>
      <p:italic r:id="rId46"/>
      <p:boldItalic r:id="rId47"/>
    </p:embeddedFont>
    <p:embeddedFont>
      <p:font typeface="UTM Cookies" panose="02040603050506020204" pitchFamily="18" charset="0"/>
      <p:regular r:id="rId48"/>
    </p:embeddedFont>
    <p:embeddedFont>
      <p:font typeface="UTM Staccato " panose="02040603050506020204" pitchFamily="18"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1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0" d="100"/>
          <a:sy n="70" d="100"/>
        </p:scale>
        <p:origin x="738" y="60"/>
      </p:cViewPr>
      <p:guideLst>
        <p:guide orient="horz" pos="261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52441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1707838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53000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2560312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284130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3608904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834285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2362011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200049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267616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5AB3BDC-FDB6-4A02-8AC7-41B087CBFA31}"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07E91C-79AC-4257-87FB-D85BAFE64A70}" type="slidenum">
              <a:rPr lang="en-US" smtClean="0"/>
              <a:t>‹#›</a:t>
            </a:fld>
            <a:endParaRPr lang="en-US"/>
          </a:p>
        </p:txBody>
      </p:sp>
    </p:spTree>
    <p:extLst>
      <p:ext uri="{BB962C8B-B14F-4D97-AF65-F5344CB8AC3E}">
        <p14:creationId xmlns:p14="http://schemas.microsoft.com/office/powerpoint/2010/main" val="387757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708" y="-9236"/>
            <a:ext cx="12118109" cy="6704929"/>
          </a:xfrm>
          <a:prstGeom prst="rect">
            <a:avLst/>
          </a:prstGeom>
        </p:spPr>
      </p:pic>
      <p:pic>
        <p:nvPicPr>
          <p:cNvPr id="13" name="Picture 12">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4" name="Picture 13">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5" name="Picture 14">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6" name="Picture 15">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pic>
        <p:nvPicPr>
          <p:cNvPr id="20" name="Picture 19">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1" name="Picture 20">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2" name="Picture 21">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3" name="Picture 22">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656305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7.wdp"/><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6.png"/><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9.wdp"/><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3.wdp"/><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4.wdp"/><Relationship Id="rId4" Type="http://schemas.openxmlformats.org/officeDocument/2006/relationships/image" Target="../media/image12.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_文本框 6">
            <a:extLst>
              <a:ext uri="{FF2B5EF4-FFF2-40B4-BE49-F238E27FC236}">
                <a16:creationId xmlns:a16="http://schemas.microsoft.com/office/drawing/2014/main" id="{A1B0A465-E6C0-4E73-9253-A57DAD5BC318}"/>
              </a:ext>
            </a:extLst>
          </p:cNvPr>
          <p:cNvSpPr txBox="1"/>
          <p:nvPr>
            <p:custDataLst>
              <p:tags r:id="rId1"/>
            </p:custDataLst>
          </p:nvPr>
        </p:nvSpPr>
        <p:spPr>
          <a:xfrm>
            <a:off x="535823" y="480431"/>
            <a:ext cx="6483191" cy="1323439"/>
          </a:xfrm>
          <a:prstGeom prst="rect">
            <a:avLst/>
          </a:prstGeom>
          <a:noFill/>
        </p:spPr>
        <p:txBody>
          <a:bodyPr wrap="square" rtlCol="0">
            <a:spAutoFit/>
          </a:bodyPr>
          <a:lstStyle/>
          <a:p>
            <a:r>
              <a:rPr lang="vi-VN" altLang="zh-CN" sz="8000" b="1" u="sng" dirty="0">
                <a:solidFill>
                  <a:srgbClr val="002060"/>
                </a:solidFill>
                <a:latin typeface="#9Slide05 Bodega Script" pitchFamily="2" charset="0"/>
                <a:ea typeface="方正剪纸简体" panose="03000509000000000000" pitchFamily="65" charset="-122"/>
                <a:cs typeface="#9Slide05 Bodega Script" pitchFamily="2" charset="0"/>
              </a:rPr>
              <a:t>Tập đọc</a:t>
            </a:r>
            <a:endParaRPr lang="zh-CN" altLang="en-US" sz="8000" b="1" u="sng" dirty="0">
              <a:solidFill>
                <a:srgbClr val="002060"/>
              </a:solidFill>
              <a:latin typeface="#9Slide05 Bodega Script" pitchFamily="2" charset="0"/>
              <a:ea typeface="方正剪纸简体" panose="03000509000000000000" pitchFamily="65" charset="-122"/>
              <a:cs typeface="#9Slide05 Bodega Script" pitchFamily="2" charset="0"/>
            </a:endParaRPr>
          </a:p>
        </p:txBody>
      </p:sp>
      <p:pic>
        <p:nvPicPr>
          <p:cNvPr id="8" name="Picture 2" descr="Soạn bài – Tập đọc: Thư thăm bạn - SGK Tiếng Việt lớp 4 Tập 1">
            <a:extLst>
              <a:ext uri="{FF2B5EF4-FFF2-40B4-BE49-F238E27FC236}">
                <a16:creationId xmlns:a16="http://schemas.microsoft.com/office/drawing/2014/main" id="{12FC54C9-2530-4D98-9004-9FA2878716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587" y="4171683"/>
            <a:ext cx="3549531" cy="21785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E33B889-7437-4EA3-B3B1-EFCAD398EA3F}"/>
              </a:ext>
            </a:extLst>
          </p:cNvPr>
          <p:cNvSpPr txBox="1"/>
          <p:nvPr/>
        </p:nvSpPr>
        <p:spPr>
          <a:xfrm>
            <a:off x="-563417" y="1142151"/>
            <a:ext cx="9882518" cy="4021742"/>
          </a:xfrm>
          <a:prstGeom prst="rect">
            <a:avLst/>
          </a:prstGeom>
          <a:noFill/>
        </p:spPr>
        <p:txBody>
          <a:bodyPr wrap="square" rtlCol="0">
            <a:spAutoFit/>
          </a:bodyPr>
          <a:lstStyle/>
          <a:p>
            <a:pPr algn="ctr"/>
            <a:r>
              <a:rPr lang="en-US" sz="12767" dirty="0">
                <a:ln>
                  <a:solidFill>
                    <a:schemeClr val="tx1">
                      <a:lumMod val="75000"/>
                      <a:lumOff val="25000"/>
                    </a:schemeClr>
                  </a:solidFill>
                </a:ln>
                <a:blipFill dpi="0" rotWithShape="1">
                  <a:blip r:embed="rId4">
                    <a:extLst>
                      <a:ext uri="{28A0092B-C50C-407E-A947-70E740481C1C}">
                        <a14:useLocalDpi xmlns:a14="http://schemas.microsoft.com/office/drawing/2010/main" val="0"/>
                      </a:ext>
                    </a:extLst>
                  </a:blip>
                  <a:srcRect/>
                  <a:stretch>
                    <a:fillRect/>
                  </a:stretch>
                </a:blipFill>
                <a:effectLst>
                  <a:glow rad="63500">
                    <a:schemeClr val="accent2">
                      <a:satMod val="175000"/>
                      <a:alpha val="40000"/>
                    </a:schemeClr>
                  </a:glow>
                  <a:reflection blurRad="6350" stA="55000" endA="300" endPos="45500" dir="5400000" sy="-100000" algn="bl" rotWithShape="0"/>
                </a:effectLst>
                <a:latin typeface="UTM Cookies" panose="02040603050506020204" pitchFamily="18"/>
              </a:rPr>
              <a:t>THƯ </a:t>
            </a:r>
          </a:p>
          <a:p>
            <a:pPr algn="ctr"/>
            <a:r>
              <a:rPr lang="en-US" sz="12767">
                <a:ln>
                  <a:solidFill>
                    <a:schemeClr val="tx1">
                      <a:lumMod val="75000"/>
                      <a:lumOff val="25000"/>
                    </a:schemeClr>
                  </a:solidFill>
                </a:ln>
                <a:blipFill dpi="0" rotWithShape="1">
                  <a:blip r:embed="rId4">
                    <a:extLst>
                      <a:ext uri="{28A0092B-C50C-407E-A947-70E740481C1C}">
                        <a14:useLocalDpi xmlns:a14="http://schemas.microsoft.com/office/drawing/2010/main" val="0"/>
                      </a:ext>
                    </a:extLst>
                  </a:blip>
                  <a:srcRect/>
                  <a:stretch>
                    <a:fillRect/>
                  </a:stretch>
                </a:blipFill>
                <a:effectLst>
                  <a:glow rad="63500">
                    <a:schemeClr val="accent2">
                      <a:satMod val="175000"/>
                      <a:alpha val="40000"/>
                    </a:schemeClr>
                  </a:glow>
                  <a:reflection blurRad="6350" stA="55000" endA="300" endPos="45500" dir="5400000" sy="-100000" algn="bl" rotWithShape="0"/>
                </a:effectLst>
                <a:latin typeface="UTM Cookies" panose="02040603050506020204" pitchFamily="18"/>
              </a:rPr>
              <a:t>THĂM </a:t>
            </a:r>
            <a:r>
              <a:rPr lang="en-US" sz="12767" dirty="0">
                <a:ln>
                  <a:solidFill>
                    <a:schemeClr val="tx1">
                      <a:lumMod val="75000"/>
                      <a:lumOff val="25000"/>
                    </a:schemeClr>
                  </a:solidFill>
                </a:ln>
                <a:blipFill dpi="0" rotWithShape="1">
                  <a:blip r:embed="rId4">
                    <a:extLst>
                      <a:ext uri="{28A0092B-C50C-407E-A947-70E740481C1C}">
                        <a14:useLocalDpi xmlns:a14="http://schemas.microsoft.com/office/drawing/2010/main" val="0"/>
                      </a:ext>
                    </a:extLst>
                  </a:blip>
                  <a:srcRect/>
                  <a:stretch>
                    <a:fillRect/>
                  </a:stretch>
                </a:blipFill>
                <a:effectLst>
                  <a:glow rad="63500">
                    <a:schemeClr val="accent2">
                      <a:satMod val="175000"/>
                      <a:alpha val="40000"/>
                    </a:schemeClr>
                  </a:glow>
                  <a:reflection blurRad="6350" stA="55000" endA="300" endPos="45500" dir="5400000" sy="-100000" algn="bl" rotWithShape="0"/>
                </a:effectLst>
                <a:latin typeface="UTM Cookies" panose="02040603050506020204" pitchFamily="18"/>
              </a:rPr>
              <a:t>BẠN</a:t>
            </a:r>
          </a:p>
        </p:txBody>
      </p:sp>
    </p:spTree>
    <p:extLst>
      <p:ext uri="{BB962C8B-B14F-4D97-AF65-F5344CB8AC3E}">
        <p14:creationId xmlns:p14="http://schemas.microsoft.com/office/powerpoint/2010/main" val="39927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2300"/>
                                  </p:stCondLst>
                                  <p:iterate type="lt">
                                    <p:tmPct val="15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6" presetClass="emph" presetSubtype="0" repeatCount="2000" fill="hold" grpId="1" nodeType="withEffect">
                                  <p:stCondLst>
                                    <p:cond delay="4600"/>
                                  </p:stCondLst>
                                  <p:iterate type="lt">
                                    <p:tmPct val="0"/>
                                  </p:iterate>
                                  <p:childTnLst>
                                    <p:animEffect transition="out" filter="fade">
                                      <p:cBhvr>
                                        <p:cTn id="10" dur="300" tmFilter="0, 0; .2, .5; .8, .5; 1, 0"/>
                                        <p:tgtEl>
                                          <p:spTgt spid="5"/>
                                        </p:tgtEl>
                                      </p:cBhvr>
                                    </p:animEffect>
                                    <p:animScale>
                                      <p:cBhvr>
                                        <p:cTn id="11" dur="150" autoRev="1" fill="hold"/>
                                        <p:tgtEl>
                                          <p:spTgt spid="5"/>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Abs val="0"/>
                                  </p:iterate>
                                  <p:childTnLst>
                                    <p:set>
                                      <p:cBhvr>
                                        <p:cTn id="21" dur="1" fill="hold">
                                          <p:stCondLst>
                                            <p:cond delay="0"/>
                                          </p:stCondLst>
                                        </p:cTn>
                                        <p:tgtEl>
                                          <p:spTgt spid="7"/>
                                        </p:tgtEl>
                                        <p:attrNameLst>
                                          <p:attrName>style.visibility</p:attrName>
                                        </p:attrNameLst>
                                      </p:cBhvr>
                                      <p:to>
                                        <p:strVal val="visible"/>
                                      </p:to>
                                    </p:set>
                                  </p:childTnLst>
                                </p:cTn>
                              </p:par>
                              <p:par>
                                <p:cTn id="22" presetID="36" presetClass="emph" presetSubtype="0" fill="hold" grpId="1" nodeType="withEffect">
                                  <p:stCondLst>
                                    <p:cond delay="0"/>
                                  </p:stCondLst>
                                  <p:iterate type="lt">
                                    <p:tmPct val="10000"/>
                                  </p:iterate>
                                  <p:childTnLst>
                                    <p:animScale>
                                      <p:cBhvr>
                                        <p:cTn id="23" dur="250" autoRev="1" fill="hold">
                                          <p:stCondLst>
                                            <p:cond delay="0"/>
                                          </p:stCondLst>
                                        </p:cTn>
                                        <p:tgtEl>
                                          <p:spTgt spid="7"/>
                                        </p:tgtEl>
                                      </p:cBhvr>
                                      <p:to x="80000" y="100000"/>
                                    </p:animScale>
                                    <p:anim by="(#ppt_w*0.10)" calcmode="lin" valueType="num">
                                      <p:cBhvr>
                                        <p:cTn id="24" dur="250" autoRev="1" fill="hold">
                                          <p:stCondLst>
                                            <p:cond delay="0"/>
                                          </p:stCondLst>
                                        </p:cTn>
                                        <p:tgtEl>
                                          <p:spTgt spid="7"/>
                                        </p:tgtEl>
                                        <p:attrNameLst>
                                          <p:attrName>ppt_x</p:attrName>
                                        </p:attrNameLst>
                                      </p:cBhvr>
                                    </p:anim>
                                    <p:anim by="(-#ppt_w*0.10)" calcmode="lin" valueType="num">
                                      <p:cBhvr>
                                        <p:cTn id="25" dur="250" autoRev="1" fill="hold">
                                          <p:stCondLst>
                                            <p:cond delay="0"/>
                                          </p:stCondLst>
                                        </p:cTn>
                                        <p:tgtEl>
                                          <p:spTgt spid="7"/>
                                        </p:tgtEl>
                                        <p:attrNameLst>
                                          <p:attrName>ppt_y</p:attrName>
                                        </p:attrNameLst>
                                      </p:cBhvr>
                                    </p:anim>
                                    <p:animRot by="-480000">
                                      <p:cBhvr>
                                        <p:cTn id="26" dur="250" autoRev="1"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9879" y="461856"/>
            <a:ext cx="731242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w="193675">
                  <a:solidFill>
                    <a:prstClr val="white">
                      <a:alpha val="96000"/>
                    </a:prstClr>
                  </a:solidFill>
                </a:ln>
                <a:solidFill>
                  <a:prstClr val="white"/>
                </a:solidFill>
                <a:latin typeface="#9Slide07 Brankovic" panose="02000000000000000000" pitchFamily="2" charset="0"/>
              </a:rPr>
              <a:t>GIẢI NGHĨA TỪ</a:t>
            </a:r>
            <a:endParaRPr kumimoji="0" lang="en-US" sz="6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a typeface="+mn-ea"/>
              <a:cs typeface="+mn-cs"/>
            </a:endParaRPr>
          </a:p>
        </p:txBody>
      </p:sp>
      <p:sp>
        <p:nvSpPr>
          <p:cNvPr id="6" name="TextBox 5"/>
          <p:cNvSpPr txBox="1"/>
          <p:nvPr/>
        </p:nvSpPr>
        <p:spPr>
          <a:xfrm>
            <a:off x="1376431" y="482975"/>
            <a:ext cx="694666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rPr>
              <a:t>GIẢI</a:t>
            </a:r>
            <a:r>
              <a:rPr kumimoji="0" lang="en-US" sz="6000" b="1" i="0" u="none" strike="noStrike" kern="1200" cap="none" spc="0" normalizeH="0" noProof="0" dirty="0">
                <a:ln>
                  <a:noFill/>
                </a:ln>
                <a:solidFill>
                  <a:srgbClr val="002060"/>
                </a:solidFill>
                <a:effectLst/>
                <a:uLnTx/>
                <a:uFillTx/>
                <a:latin typeface="#9Slide07 Brankovic" panose="02000000000000000000" pitchFamily="2" charset="0"/>
                <a:ea typeface="+mn-ea"/>
                <a:cs typeface="+mn-cs"/>
              </a:rPr>
              <a:t> NGHĨA TỪ</a:t>
            </a:r>
            <a:endParaRPr kumimoji="0" lang="en-US" sz="6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endParaRPr>
          </a:p>
        </p:txBody>
      </p:sp>
      <p:grpSp>
        <p:nvGrpSpPr>
          <p:cNvPr id="30" name="Group 29"/>
          <p:cNvGrpSpPr/>
          <p:nvPr/>
        </p:nvGrpSpPr>
        <p:grpSpPr>
          <a:xfrm>
            <a:off x="1477252" y="2544709"/>
            <a:ext cx="7158748" cy="1704156"/>
            <a:chOff x="2831248" y="2958012"/>
            <a:chExt cx="5164987" cy="1057480"/>
          </a:xfrm>
        </p:grpSpPr>
        <p:pic>
          <p:nvPicPr>
            <p:cNvPr id="31" name="Picture 30"/>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2831248" y="2958012"/>
              <a:ext cx="5164987" cy="1057480"/>
            </a:xfrm>
            <a:prstGeom prst="rect">
              <a:avLst/>
            </a:prstGeom>
          </p:spPr>
        </p:pic>
        <p:sp>
          <p:nvSpPr>
            <p:cNvPr id="32" name="TextBox 31"/>
            <p:cNvSpPr txBox="1"/>
            <p:nvPr/>
          </p:nvSpPr>
          <p:spPr>
            <a:xfrm>
              <a:off x="3832874" y="3155717"/>
              <a:ext cx="3428957" cy="668446"/>
            </a:xfrm>
            <a:prstGeom prst="rect">
              <a:avLst/>
            </a:prstGeom>
            <a:noFill/>
          </p:spPr>
          <p:txBody>
            <a:bodyPr wrap="square" rtlCol="0">
              <a:spAutoFit/>
            </a:bodyPr>
            <a:lstStyle/>
            <a:p>
              <a:pPr algn="ctr"/>
              <a:r>
                <a:rPr lang="en-US" sz="3200" b="1" dirty="0" err="1">
                  <a:solidFill>
                    <a:srgbClr val="002060"/>
                  </a:solidFill>
                  <a:latin typeface="UTM Avo" panose="02040603050506020204" pitchFamily="18" charset="0"/>
                  <a:ea typeface="Cambria" panose="02040503050406030204" pitchFamily="18" charset="0"/>
                </a:rPr>
                <a:t>Không</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tiếc</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thân</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mình</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vì</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việc</a:t>
              </a:r>
              <a:r>
                <a:rPr lang="en-US" sz="3200" b="1" dirty="0">
                  <a:solidFill>
                    <a:srgbClr val="002060"/>
                  </a:solidFill>
                  <a:latin typeface="UTM Avo" panose="02040603050506020204" pitchFamily="18" charset="0"/>
                  <a:ea typeface="Cambria" panose="02040503050406030204" pitchFamily="18" charset="0"/>
                </a:rPr>
                <a:t> </a:t>
              </a:r>
              <a:r>
                <a:rPr lang="en-US" sz="3200" b="1" dirty="0" err="1">
                  <a:solidFill>
                    <a:srgbClr val="002060"/>
                  </a:solidFill>
                  <a:latin typeface="UTM Avo" panose="02040603050506020204" pitchFamily="18" charset="0"/>
                  <a:ea typeface="Cambria" panose="02040503050406030204" pitchFamily="18" charset="0"/>
                </a:rPr>
                <a:t>nghĩa</a:t>
              </a:r>
              <a:r>
                <a:rPr lang="en-US" sz="3200" b="1" dirty="0">
                  <a:solidFill>
                    <a:srgbClr val="002060"/>
                  </a:solidFill>
                  <a:latin typeface="UTM Avo" panose="02040603050506020204" pitchFamily="18" charset="0"/>
                  <a:ea typeface="Cambria" panose="02040503050406030204" pitchFamily="18" charset="0"/>
                </a:rPr>
                <a:t>.</a:t>
              </a:r>
              <a:endParaRPr lang="en-US" sz="3200" dirty="0">
                <a:latin typeface="UTM Avo" panose="02040603050506020204" pitchFamily="18" charset="0"/>
              </a:endParaRPr>
            </a:p>
          </p:txBody>
        </p:sp>
      </p:grpSp>
      <p:sp>
        <p:nvSpPr>
          <p:cNvPr id="10" name="Oval 9">
            <a:extLst>
              <a:ext uri="{FF2B5EF4-FFF2-40B4-BE49-F238E27FC236}">
                <a16:creationId xmlns:a16="http://schemas.microsoft.com/office/drawing/2014/main" id="{8151AD0D-9905-4A3F-9BB3-A10A60412195}"/>
              </a:ext>
            </a:extLst>
          </p:cNvPr>
          <p:cNvSpPr/>
          <p:nvPr/>
        </p:nvSpPr>
        <p:spPr>
          <a:xfrm>
            <a:off x="591480" y="1905333"/>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32B27E3A-BE33-4759-8369-8111A7139BE8}"/>
              </a:ext>
            </a:extLst>
          </p:cNvPr>
          <p:cNvSpPr/>
          <p:nvPr/>
        </p:nvSpPr>
        <p:spPr>
          <a:xfrm>
            <a:off x="393804" y="1981785"/>
            <a:ext cx="2063813" cy="1975193"/>
          </a:xfrm>
          <a:prstGeom prst="ellipse">
            <a:avLst/>
          </a:prstGeom>
          <a:solidFill>
            <a:srgbClr val="EBC694"/>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66A60B3-FCDF-40A3-8989-85883D73AD52}"/>
              </a:ext>
            </a:extLst>
          </p:cNvPr>
          <p:cNvSpPr txBox="1"/>
          <p:nvPr/>
        </p:nvSpPr>
        <p:spPr>
          <a:xfrm>
            <a:off x="184389" y="2631743"/>
            <a:ext cx="2464625" cy="6771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3800" b="1" dirty="0" err="1">
                <a:solidFill>
                  <a:prstClr val="black"/>
                </a:solidFill>
                <a:latin typeface="UTM Avo" panose="02040603050506020204" pitchFamily="18" charset="0"/>
                <a:ea typeface="Tahoma" panose="020B0604030504040204" pitchFamily="34" charset="0"/>
                <a:cs typeface="Tahoma" panose="020B0604030504040204" pitchFamily="34" charset="0"/>
              </a:rPr>
              <a:t>x</a:t>
            </a:r>
            <a:r>
              <a:rPr kumimoji="0" lang="en-US" altLang="en-US" sz="3800" b="1" i="0" u="none" strike="noStrike" kern="1200" cap="none" spc="0" normalizeH="0" baseline="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ả </a:t>
            </a:r>
            <a:r>
              <a:rPr kumimoji="0" lang="en-US" altLang="en-US" sz="3800" b="1" i="0" u="none" strike="noStrike" kern="1200" cap="none" spc="0" normalizeH="0" baseline="0" noProof="0" dirty="0" err="1">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thân</a:t>
            </a:r>
            <a:endParaRPr kumimoji="0" lang="en-US" altLang="en-US" sz="3800" b="1" i="0" u="none" strike="noStrike" kern="1200" cap="none" spc="0" normalizeH="0" baseline="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endParaRPr>
          </a:p>
        </p:txBody>
      </p:sp>
      <p:grpSp>
        <p:nvGrpSpPr>
          <p:cNvPr id="33" name="Group 32"/>
          <p:cNvGrpSpPr/>
          <p:nvPr/>
        </p:nvGrpSpPr>
        <p:grpSpPr>
          <a:xfrm>
            <a:off x="3430892" y="4528045"/>
            <a:ext cx="7902126" cy="1704156"/>
            <a:chOff x="2831248" y="2958012"/>
            <a:chExt cx="5164987" cy="1057480"/>
          </a:xfrm>
        </p:grpSpPr>
        <p:pic>
          <p:nvPicPr>
            <p:cNvPr id="34" name="Picture 33"/>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2831248" y="2958012"/>
              <a:ext cx="5164987" cy="1057480"/>
            </a:xfrm>
            <a:prstGeom prst="rect">
              <a:avLst/>
            </a:prstGeom>
          </p:spPr>
        </p:pic>
        <p:sp>
          <p:nvSpPr>
            <p:cNvPr id="35" name="TextBox 34"/>
            <p:cNvSpPr txBox="1"/>
            <p:nvPr/>
          </p:nvSpPr>
          <p:spPr>
            <a:xfrm>
              <a:off x="3292556" y="3233332"/>
              <a:ext cx="4464494" cy="362870"/>
            </a:xfrm>
            <a:prstGeom prst="rect">
              <a:avLst/>
            </a:prstGeom>
            <a:noFill/>
          </p:spPr>
          <p:txBody>
            <a:bodyPr wrap="square" rtlCol="0">
              <a:spAutoFit/>
            </a:bodyPr>
            <a:lstStyle/>
            <a:p>
              <a:pPr algn="ctr"/>
              <a:r>
                <a:rPr lang="en-US" sz="3200" b="1" dirty="0" err="1">
                  <a:solidFill>
                    <a:srgbClr val="002060"/>
                  </a:solidFill>
                  <a:latin typeface="UTM Avo" panose="02040603050506020204" pitchFamily="18" charset="0"/>
                </a:rPr>
                <a:t>Vượt</a:t>
              </a:r>
              <a:r>
                <a:rPr lang="en-US" sz="3200" b="1" dirty="0">
                  <a:solidFill>
                    <a:srgbClr val="002060"/>
                  </a:solidFill>
                  <a:latin typeface="UTM Avo" panose="02040603050506020204" pitchFamily="18" charset="0"/>
                </a:rPr>
                <a:t> qua (</a:t>
              </a:r>
              <a:r>
                <a:rPr lang="en-US" sz="3200" b="1" dirty="0" err="1">
                  <a:solidFill>
                    <a:srgbClr val="002060"/>
                  </a:solidFill>
                  <a:latin typeface="UTM Avo" panose="02040603050506020204" pitchFamily="18" charset="0"/>
                </a:rPr>
                <a:t>khó</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khăn</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trở</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ngại</a:t>
              </a:r>
              <a:r>
                <a:rPr lang="en-US" sz="3200" b="1" dirty="0">
                  <a:solidFill>
                    <a:srgbClr val="002060"/>
                  </a:solidFill>
                  <a:latin typeface="UTM Avo" panose="02040603050506020204" pitchFamily="18" charset="0"/>
                </a:rPr>
                <a:t>)</a:t>
              </a:r>
            </a:p>
          </p:txBody>
        </p:sp>
      </p:grpSp>
      <p:sp>
        <p:nvSpPr>
          <p:cNvPr id="36" name="Oval 35">
            <a:extLst>
              <a:ext uri="{FF2B5EF4-FFF2-40B4-BE49-F238E27FC236}">
                <a16:creationId xmlns:a16="http://schemas.microsoft.com/office/drawing/2014/main" id="{8151AD0D-9905-4A3F-9BB3-A10A60412195}"/>
              </a:ext>
            </a:extLst>
          </p:cNvPr>
          <p:cNvSpPr/>
          <p:nvPr/>
        </p:nvSpPr>
        <p:spPr>
          <a:xfrm>
            <a:off x="2166278" y="4006679"/>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32B27E3A-BE33-4759-8369-8111A7139BE8}"/>
              </a:ext>
            </a:extLst>
          </p:cNvPr>
          <p:cNvSpPr/>
          <p:nvPr/>
        </p:nvSpPr>
        <p:spPr>
          <a:xfrm>
            <a:off x="2166278" y="3995969"/>
            <a:ext cx="2063813" cy="1975193"/>
          </a:xfrm>
          <a:prstGeom prst="ellipse">
            <a:avLst/>
          </a:prstGeom>
          <a:solidFill>
            <a:srgbClr val="EBC694"/>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E66A60B3-FCDF-40A3-8989-85883D73AD52}"/>
              </a:ext>
            </a:extLst>
          </p:cNvPr>
          <p:cNvSpPr txBox="1"/>
          <p:nvPr/>
        </p:nvSpPr>
        <p:spPr>
          <a:xfrm>
            <a:off x="1965871" y="4365856"/>
            <a:ext cx="2464625"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3800" b="1" dirty="0" err="1">
                <a:solidFill>
                  <a:prstClr val="black"/>
                </a:solidFill>
                <a:latin typeface="UTM Avo" panose="02040603050506020204" pitchFamily="18" charset="0"/>
                <a:ea typeface="Tahoma" panose="020B0604030504040204" pitchFamily="34" charset="0"/>
                <a:cs typeface="Tahoma" panose="020B0604030504040204" pitchFamily="34" charset="0"/>
              </a:rPr>
              <a:t>k</a:t>
            </a:r>
            <a:r>
              <a:rPr kumimoji="0" lang="en-US" altLang="en-US" sz="3800" b="1" i="0" u="none" strike="noStrike" kern="1200" cap="none" spc="0" normalizeH="0" baseline="0" noProof="0" dirty="0" err="1">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hắc</a:t>
            </a:r>
            <a:r>
              <a:rPr kumimoji="0" lang="en-US" altLang="en-US" sz="3800" b="1" i="0" u="none" strike="noStrike" kern="1200" cap="none" spc="0" normalizeH="0" baseline="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phục</a:t>
            </a:r>
            <a:endParaRPr kumimoji="0" lang="en-US" altLang="en-US" sz="3800" b="1" i="0" u="none" strike="noStrike" kern="1200" cap="none" spc="0" normalizeH="0" baseline="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endParaRPr>
          </a:p>
        </p:txBody>
      </p:sp>
      <p:pic>
        <p:nvPicPr>
          <p:cNvPr id="17" name="图片 6" descr="背背景景"/>
          <p:cNvPicPr>
            <a:picLocks noChangeAspect="1"/>
          </p:cNvPicPr>
          <p:nvPr/>
        </p:nvPicPr>
        <p:blipFill>
          <a:blip r:embed="rId4"/>
          <a:srcRect b="83485"/>
          <a:stretch>
            <a:fillRect/>
          </a:stretch>
        </p:blipFill>
        <p:spPr>
          <a:xfrm>
            <a:off x="-10856" y="-27595"/>
            <a:ext cx="12135485" cy="830580"/>
          </a:xfrm>
          <a:prstGeom prst="rect">
            <a:avLst/>
          </a:prstGeom>
        </p:spPr>
      </p:pic>
    </p:spTree>
    <p:extLst>
      <p:ext uri="{BB962C8B-B14F-4D97-AF65-F5344CB8AC3E}">
        <p14:creationId xmlns:p14="http://schemas.microsoft.com/office/powerpoint/2010/main" val="6696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right)">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wipe(right)">
                                      <p:cBhvr>
                                        <p:cTn id="2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6739" y="785129"/>
            <a:ext cx="731242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a typeface="+mn-ea"/>
                <a:cs typeface="+mn-cs"/>
              </a:rPr>
              <a:t>GIẢI NGHĨA TỪ</a:t>
            </a:r>
          </a:p>
        </p:txBody>
      </p:sp>
      <p:sp>
        <p:nvSpPr>
          <p:cNvPr id="6" name="TextBox 5"/>
          <p:cNvSpPr txBox="1"/>
          <p:nvPr/>
        </p:nvSpPr>
        <p:spPr>
          <a:xfrm>
            <a:off x="609813" y="806248"/>
            <a:ext cx="694666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rPr>
              <a:t>GIẢI NGHĨA TỪ</a:t>
            </a:r>
          </a:p>
        </p:txBody>
      </p:sp>
      <p:grpSp>
        <p:nvGrpSpPr>
          <p:cNvPr id="30" name="Group 29"/>
          <p:cNvGrpSpPr/>
          <p:nvPr/>
        </p:nvGrpSpPr>
        <p:grpSpPr>
          <a:xfrm>
            <a:off x="1376431" y="3447001"/>
            <a:ext cx="10095913" cy="2748712"/>
            <a:chOff x="2818136" y="3132181"/>
            <a:chExt cx="5164987" cy="1057480"/>
          </a:xfrm>
        </p:grpSpPr>
        <p:pic>
          <p:nvPicPr>
            <p:cNvPr id="31" name="Picture 30"/>
            <p:cNvPicPr>
              <a:picLocks noChangeAspect="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2818136" y="3132181"/>
              <a:ext cx="5164987" cy="1057480"/>
            </a:xfrm>
            <a:prstGeom prst="rect">
              <a:avLst/>
            </a:prstGeom>
          </p:spPr>
        </p:pic>
        <p:sp>
          <p:nvSpPr>
            <p:cNvPr id="32" name="TextBox 31"/>
            <p:cNvSpPr txBox="1"/>
            <p:nvPr/>
          </p:nvSpPr>
          <p:spPr>
            <a:xfrm>
              <a:off x="3327053" y="3375935"/>
              <a:ext cx="4260317" cy="4144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UTM Avo" panose="02040603050506020204" pitchFamily="18" charset="0"/>
                  <a:ea typeface="+mn-ea"/>
                  <a:cs typeface="+mn-cs"/>
                </a:rPr>
                <a:t>Vận</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động</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mọi</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người</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góp</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tiền</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của</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để</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làm</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việc</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nghĩa</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hay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việc</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lợi</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ích</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 </a:t>
              </a:r>
              <a:r>
                <a:rPr kumimoji="0" lang="en-US" sz="3200" b="1" i="0" u="none" strike="noStrike" kern="1200" cap="none" spc="0" normalizeH="0" noProof="0" dirty="0" err="1">
                  <a:ln>
                    <a:noFill/>
                  </a:ln>
                  <a:solidFill>
                    <a:srgbClr val="002060"/>
                  </a:solidFill>
                  <a:effectLst/>
                  <a:uLnTx/>
                  <a:uFillTx/>
                  <a:latin typeface="UTM Avo" panose="02040603050506020204" pitchFamily="18" charset="0"/>
                  <a:ea typeface="+mn-ea"/>
                  <a:cs typeface="+mn-cs"/>
                </a:rPr>
                <a:t>chung</a:t>
              </a:r>
              <a:r>
                <a:rPr kumimoji="0" lang="en-US" sz="3200" b="1" i="0" u="none" strike="noStrike" kern="1200" cap="none" spc="0" normalizeH="0" noProof="0" dirty="0">
                  <a:ln>
                    <a:noFill/>
                  </a:ln>
                  <a:solidFill>
                    <a:srgbClr val="002060"/>
                  </a:solidFill>
                  <a:effectLst/>
                  <a:uLnTx/>
                  <a:uFillTx/>
                  <a:latin typeface="UTM Avo" panose="02040603050506020204" pitchFamily="18" charset="0"/>
                  <a:ea typeface="+mn-ea"/>
                  <a:cs typeface="+mn-cs"/>
                </a:rPr>
                <a:t>.</a:t>
              </a:r>
              <a:endParaRPr kumimoji="0" lang="en-US" sz="3200" b="1" i="0" u="none" strike="noStrike" kern="1200" cap="none" spc="0" normalizeH="0" baseline="0" noProof="0" dirty="0">
                <a:ln>
                  <a:noFill/>
                </a:ln>
                <a:solidFill>
                  <a:srgbClr val="002060"/>
                </a:solidFill>
                <a:effectLst/>
                <a:uLnTx/>
                <a:uFillTx/>
                <a:latin typeface="UTM Avo" panose="02040603050506020204" pitchFamily="18" charset="0"/>
                <a:ea typeface="+mn-ea"/>
                <a:cs typeface="+mn-cs"/>
              </a:endParaRPr>
            </a:p>
          </p:txBody>
        </p:sp>
      </p:grpSp>
      <p:sp>
        <p:nvSpPr>
          <p:cNvPr id="10" name="Oval 9">
            <a:extLst>
              <a:ext uri="{FF2B5EF4-FFF2-40B4-BE49-F238E27FC236}">
                <a16:creationId xmlns:a16="http://schemas.microsoft.com/office/drawing/2014/main" id="{8151AD0D-9905-4A3F-9BB3-A10A60412195}"/>
              </a:ext>
            </a:extLst>
          </p:cNvPr>
          <p:cNvSpPr/>
          <p:nvPr/>
        </p:nvSpPr>
        <p:spPr>
          <a:xfrm>
            <a:off x="548078" y="2713973"/>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32B27E3A-BE33-4759-8369-8111A7139BE8}"/>
              </a:ext>
            </a:extLst>
          </p:cNvPr>
          <p:cNvSpPr/>
          <p:nvPr/>
        </p:nvSpPr>
        <p:spPr>
          <a:xfrm>
            <a:off x="460375" y="2776200"/>
            <a:ext cx="2063813" cy="1975193"/>
          </a:xfrm>
          <a:prstGeom prst="ellipse">
            <a:avLst/>
          </a:prstGeom>
          <a:solidFill>
            <a:srgbClr val="EBC694"/>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9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66A60B3-FCDF-40A3-8989-85883D73AD52}"/>
              </a:ext>
            </a:extLst>
          </p:cNvPr>
          <p:cNvSpPr txBox="1"/>
          <p:nvPr/>
        </p:nvSpPr>
        <p:spPr>
          <a:xfrm>
            <a:off x="254136" y="3132855"/>
            <a:ext cx="2464625"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3800" b="1" dirty="0" err="1">
                <a:solidFill>
                  <a:prstClr val="black"/>
                </a:solidFill>
                <a:latin typeface="UTM Avo" panose="02040603050506020204" pitchFamily="18" charset="0"/>
                <a:ea typeface="Tahoma" panose="020B0604030504040204" pitchFamily="34" charset="0"/>
                <a:cs typeface="Tahoma" panose="020B0604030504040204" pitchFamily="34" charset="0"/>
              </a:rPr>
              <a:t>q</a:t>
            </a:r>
            <a:r>
              <a:rPr kumimoji="0" lang="en-US" altLang="en-US" sz="3800" b="1" i="0" u="none" strike="noStrike" kern="1200" cap="none" spc="0" normalizeH="0" baseline="0" noProof="0" dirty="0" err="1">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uyên</a:t>
            </a:r>
            <a:r>
              <a:rPr kumimoji="0" lang="en-US" altLang="en-US" sz="3800" b="1" i="0" u="none" strike="noStrike" kern="1200" cap="none" spc="0" normalizeH="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 </a:t>
            </a:r>
            <a:r>
              <a:rPr kumimoji="0" lang="en-US" altLang="en-US" sz="3800" b="1" i="0" u="none" strike="noStrike" kern="1200" cap="none" spc="0" normalizeH="0" noProof="0" dirty="0" err="1">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rPr>
              <a:t>góp</a:t>
            </a:r>
            <a:endParaRPr kumimoji="0" lang="en-US" altLang="en-US" sz="3800" b="1" i="0" u="none" strike="noStrike" kern="1200" cap="none" spc="0" normalizeH="0" baseline="0" noProof="0" dirty="0">
              <a:ln>
                <a:noFill/>
              </a:ln>
              <a:solidFill>
                <a:prstClr val="black"/>
              </a:solidFill>
              <a:effectLst/>
              <a:uLnTx/>
              <a:uFillTx/>
              <a:latin typeface="UTM Avo" panose="02040603050506020204" pitchFamily="18" charset="0"/>
              <a:ea typeface="Tahoma" panose="020B0604030504040204" pitchFamily="34" charset="0"/>
              <a:cs typeface="Tahoma" panose="020B0604030504040204" pitchFamily="34" charset="0"/>
            </a:endParaRPr>
          </a:p>
        </p:txBody>
      </p:sp>
      <p:sp>
        <p:nvSpPr>
          <p:cNvPr id="2" name="AutoShape 2" descr="Tiếp tục nhiều họat động quyên góp, ủng hộ đồng bào miền Trung - Báo Đồng  Nai điện tử"/>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Tiếp tục nhiều họat động quyên góp, ủng hộ đồng bào miền Trung - Báo Đồng  Nai điện tử"/>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6094" y="539280"/>
            <a:ext cx="4827115" cy="3185897"/>
          </a:xfrm>
          <a:prstGeom prst="rect">
            <a:avLst/>
          </a:prstGeom>
        </p:spPr>
      </p:pic>
      <p:pic>
        <p:nvPicPr>
          <p:cNvPr id="13" name="图片 6" descr="背背景景"/>
          <p:cNvPicPr>
            <a:picLocks noChangeAspect="1"/>
          </p:cNvPicPr>
          <p:nvPr/>
        </p:nvPicPr>
        <p:blipFill>
          <a:blip r:embed="rId4"/>
          <a:srcRect b="83485"/>
          <a:stretch>
            <a:fillRect/>
          </a:stretch>
        </p:blipFill>
        <p:spPr>
          <a:xfrm>
            <a:off x="-10856" y="74001"/>
            <a:ext cx="12135485" cy="830580"/>
          </a:xfrm>
          <a:prstGeom prst="rect">
            <a:avLst/>
          </a:prstGeom>
        </p:spPr>
      </p:pic>
    </p:spTree>
    <p:extLst>
      <p:ext uri="{BB962C8B-B14F-4D97-AF65-F5344CB8AC3E}">
        <p14:creationId xmlns:p14="http://schemas.microsoft.com/office/powerpoint/2010/main" val="265941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right)">
                                      <p:cBhvr>
                                        <p:cTn id="1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336" y="2034557"/>
            <a:ext cx="7312429"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0" b="1" dirty="0">
                <a:ln w="193675">
                  <a:solidFill>
                    <a:prstClr val="white">
                      <a:alpha val="96000"/>
                    </a:prstClr>
                  </a:solidFill>
                </a:ln>
                <a:solidFill>
                  <a:prstClr val="white"/>
                </a:solidFill>
                <a:latin typeface="#9Slide07 Brankovic" panose="02000000000000000000" pitchFamily="2" charset="0"/>
              </a:rPr>
              <a:t>TÌM HIỂU BÀI</a:t>
            </a:r>
            <a:endParaRPr kumimoji="0" lang="en-US" sz="9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ndParaRPr>
          </a:p>
        </p:txBody>
      </p:sp>
      <p:sp>
        <p:nvSpPr>
          <p:cNvPr id="4" name="TextBox 3"/>
          <p:cNvSpPr txBox="1"/>
          <p:nvPr/>
        </p:nvSpPr>
        <p:spPr>
          <a:xfrm>
            <a:off x="503969" y="2034557"/>
            <a:ext cx="694666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rPr>
              <a:t>TÌM</a:t>
            </a:r>
            <a:r>
              <a:rPr kumimoji="0" lang="en-US" sz="9000" b="1" i="0" u="none" strike="noStrike" kern="1200" cap="none" spc="0" normalizeH="0" noProof="0" dirty="0">
                <a:ln>
                  <a:noFill/>
                </a:ln>
                <a:solidFill>
                  <a:srgbClr val="002060"/>
                </a:solidFill>
                <a:effectLst/>
                <a:uLnTx/>
                <a:uFillTx/>
                <a:latin typeface="#9Slide07 Brankovic" panose="02000000000000000000" pitchFamily="2" charset="0"/>
                <a:ea typeface="+mn-ea"/>
                <a:cs typeface="+mn-cs"/>
              </a:rPr>
              <a:t> HIỂU BÀI</a:t>
            </a:r>
            <a:endParaRPr kumimoji="0" lang="en-US" sz="9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9885" b="99151" l="3445" r="96264">
                        <a14:foregroundMark x1="31344" y1="58338" x2="47744" y2="56458"/>
                        <a14:foregroundMark x1="26492" y1="59127" x2="32557" y2="62887"/>
                        <a14:foregroundMark x1="40078" y1="62765" x2="48180" y2="61249"/>
                        <a14:foregroundMark x1="37069" y1="58460" x2="39010" y2="60218"/>
                        <a14:foregroundMark x1="37409" y1="74894" x2="39981" y2="74894"/>
                        <a14:foregroundMark x1="56138" y1="58702" x2="58952" y2="62765"/>
                        <a14:foregroundMark x1="10674" y1="48514" x2="12712" y2="53184"/>
                        <a14:foregroundMark x1="69481" y1="18860" x2="81029" y2="43238"/>
                        <a14:foregroundMark x1="69918" y1="39721" x2="77147" y2="44148"/>
                        <a14:foregroundMark x1="83940" y1="30988" x2="89762" y2="38266"/>
                        <a14:foregroundMark x1="69723" y1="35840" x2="67346" y2="41480"/>
                        <a14:foregroundMark x1="67006" y1="54033" x2="79185" y2="55913"/>
                        <a14:foregroundMark x1="73265" y1="28138" x2="74672" y2="38144"/>
                        <a14:foregroundMark x1="69918" y1="63554" x2="73265" y2="65312"/>
                      </a14:backgroundRemoval>
                    </a14:imgEffect>
                  </a14:imgLayer>
                </a14:imgProps>
              </a:ext>
              <a:ext uri="{28A0092B-C50C-407E-A947-70E740481C1C}">
                <a14:useLocalDpi xmlns:a14="http://schemas.microsoft.com/office/drawing/2010/main" val="0"/>
              </a:ext>
            </a:extLst>
          </a:blip>
          <a:stretch>
            <a:fillRect/>
          </a:stretch>
        </p:blipFill>
        <p:spPr>
          <a:xfrm>
            <a:off x="5529687" y="2824608"/>
            <a:ext cx="4955816" cy="3964463"/>
          </a:xfrm>
          <a:prstGeom prst="rect">
            <a:avLst/>
          </a:prstGeom>
        </p:spPr>
      </p:pic>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ackgroundRemoval t="5521" b="97992" l="5370" r="95374">
                        <a14:foregroundMark x1="68980" y1="78419" x2="75878" y2="93287"/>
                        <a14:foregroundMark x1="26559" y1="87265" x2="20777" y2="97428"/>
                        <a14:foregroundMark x1="93969" y1="8846" x2="93969" y2="8846"/>
                      </a14:backgroundRemoval>
                    </a14:imgEffect>
                  </a14:imgLayer>
                </a14:imgProps>
              </a:ext>
              <a:ext uri="{28A0092B-C50C-407E-A947-70E740481C1C}">
                <a14:useLocalDpi xmlns:a14="http://schemas.microsoft.com/office/drawing/2010/main" val="0"/>
              </a:ext>
            </a:extLst>
          </a:blip>
          <a:stretch>
            <a:fillRect/>
          </a:stretch>
        </p:blipFill>
        <p:spPr>
          <a:xfrm>
            <a:off x="221336" y="4585942"/>
            <a:ext cx="2974759" cy="1958882"/>
          </a:xfrm>
          <a:prstGeom prst="rect">
            <a:avLst/>
          </a:prstGeom>
        </p:spPr>
      </p:pic>
      <p:pic>
        <p:nvPicPr>
          <p:cNvPr id="7" name="图片 6" descr="背背景景"/>
          <p:cNvPicPr>
            <a:picLocks noChangeAspect="1"/>
          </p:cNvPicPr>
          <p:nvPr/>
        </p:nvPicPr>
        <p:blipFill>
          <a:blip r:embed="rId6"/>
          <a:srcRect b="83485"/>
          <a:stretch>
            <a:fillRect/>
          </a:stretch>
        </p:blipFill>
        <p:spPr>
          <a:xfrm>
            <a:off x="-74541" y="240257"/>
            <a:ext cx="12135485" cy="830580"/>
          </a:xfrm>
          <a:prstGeom prst="rect">
            <a:avLst/>
          </a:prstGeom>
        </p:spPr>
      </p:pic>
      <p:pic>
        <p:nvPicPr>
          <p:cNvPr id="8"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962815" y="5403343"/>
            <a:ext cx="3637869" cy="1030059"/>
          </a:xfrm>
          <a:prstGeom prst="rect">
            <a:avLst/>
          </a:prstGeom>
        </p:spPr>
      </p:pic>
      <p:pic>
        <p:nvPicPr>
          <p:cNvPr id="9"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897331" y="5504872"/>
            <a:ext cx="3126442" cy="928530"/>
          </a:xfrm>
          <a:prstGeom prst="rect">
            <a:avLst/>
          </a:prstGeom>
        </p:spPr>
      </p:pic>
    </p:spTree>
    <p:extLst>
      <p:ext uri="{BB962C8B-B14F-4D97-AF65-F5344CB8AC3E}">
        <p14:creationId xmlns:p14="http://schemas.microsoft.com/office/powerpoint/2010/main" val="415589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1" nodeType="click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4"/>
                                        </p:tgtEl>
                                        <p:attrNameLst>
                                          <p:attrName>r</p:attrName>
                                        </p:attrNameLst>
                                      </p:cBhvr>
                                    </p:animRot>
                                    <p:animRot by="-240000">
                                      <p:cBhvr>
                                        <p:cTn id="21" dur="200" fill="hold">
                                          <p:stCondLst>
                                            <p:cond delay="200"/>
                                          </p:stCondLst>
                                        </p:cTn>
                                        <p:tgtEl>
                                          <p:spTgt spid="4"/>
                                        </p:tgtEl>
                                        <p:attrNameLst>
                                          <p:attrName>r</p:attrName>
                                        </p:attrNameLst>
                                      </p:cBhvr>
                                    </p:animRot>
                                    <p:animRot by="240000">
                                      <p:cBhvr>
                                        <p:cTn id="22" dur="200" fill="hold">
                                          <p:stCondLst>
                                            <p:cond delay="400"/>
                                          </p:stCondLst>
                                        </p:cTn>
                                        <p:tgtEl>
                                          <p:spTgt spid="4"/>
                                        </p:tgtEl>
                                        <p:attrNameLst>
                                          <p:attrName>r</p:attrName>
                                        </p:attrNameLst>
                                      </p:cBhvr>
                                    </p:animRot>
                                    <p:animRot by="-240000">
                                      <p:cBhvr>
                                        <p:cTn id="23" dur="200" fill="hold">
                                          <p:stCondLst>
                                            <p:cond delay="600"/>
                                          </p:stCondLst>
                                        </p:cTn>
                                        <p:tgtEl>
                                          <p:spTgt spid="4"/>
                                        </p:tgtEl>
                                        <p:attrNameLst>
                                          <p:attrName>r</p:attrName>
                                        </p:attrNameLst>
                                      </p:cBhvr>
                                    </p:animRot>
                                    <p:animRot by="120000">
                                      <p:cBhvr>
                                        <p:cTn id="2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Ũ LỤT MIỀN TRUNG - Những hình ảnh khiến hàng triệu trái tim Rơi Lệ">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5373" y="92364"/>
            <a:ext cx="11948082" cy="6426345"/>
          </a:xfrm>
        </p:spPr>
      </p:pic>
    </p:spTree>
    <p:extLst>
      <p:ext uri="{BB962C8B-B14F-4D97-AF65-F5344CB8AC3E}">
        <p14:creationId xmlns:p14="http://schemas.microsoft.com/office/powerpoint/2010/main" val="29714116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89662" y="938526"/>
            <a:ext cx="7266316" cy="2085724"/>
          </a:xfrm>
          <a:prstGeom prst="rect">
            <a:avLst/>
          </a:prstGeom>
        </p:spPr>
      </p:pic>
      <p:sp>
        <p:nvSpPr>
          <p:cNvPr id="4" name="Rectangle 3"/>
          <p:cNvSpPr/>
          <p:nvPr/>
        </p:nvSpPr>
        <p:spPr>
          <a:xfrm>
            <a:off x="-323274" y="1349985"/>
            <a:ext cx="7499928" cy="1138773"/>
          </a:xfrm>
          <a:prstGeom prst="rect">
            <a:avLst/>
          </a:prstGeom>
        </p:spPr>
        <p:txBody>
          <a:bodyPr wrap="square">
            <a:spAutoFit/>
          </a:bodyPr>
          <a:lstStyle/>
          <a:p>
            <a:pPr marL="514350" indent="-514350" algn="ctr">
              <a:buAutoNum type="arabicPeriod"/>
            </a:pPr>
            <a:r>
              <a:rPr lang="en-US" sz="3400" b="1" dirty="0" err="1">
                <a:solidFill>
                  <a:srgbClr val="C00000"/>
                </a:solidFill>
                <a:latin typeface="UTM Avo" panose="02040603050506020204" pitchFamily="18" charset="0"/>
                <a:ea typeface="Cambria" panose="02040503050406030204" pitchFamily="18" charset="0"/>
              </a:rPr>
              <a:t>Bạn</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Lương</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viết</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thư</a:t>
            </a:r>
            <a:endParaRPr lang="en-US" sz="3400" b="1" dirty="0">
              <a:solidFill>
                <a:srgbClr val="C00000"/>
              </a:solidFill>
              <a:latin typeface="UTM Avo" panose="02040603050506020204" pitchFamily="18" charset="0"/>
              <a:ea typeface="Cambria" panose="02040503050406030204" pitchFamily="18" charset="0"/>
            </a:endParaRPr>
          </a:p>
          <a:p>
            <a:pPr algn="ct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cho</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bạn</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Hồng</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để</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làm</a:t>
            </a:r>
            <a:r>
              <a:rPr lang="en-US" sz="3400" b="1" dirty="0">
                <a:solidFill>
                  <a:srgbClr val="C00000"/>
                </a:solidFill>
                <a:latin typeface="UTM Avo" panose="02040603050506020204" pitchFamily="18" charset="0"/>
                <a:ea typeface="Cambria" panose="02040503050406030204" pitchFamily="18" charset="0"/>
              </a:rPr>
              <a:t> </a:t>
            </a:r>
            <a:r>
              <a:rPr lang="en-US" sz="3400" b="1" dirty="0" err="1">
                <a:solidFill>
                  <a:srgbClr val="C00000"/>
                </a:solidFill>
                <a:latin typeface="UTM Avo" panose="02040603050506020204" pitchFamily="18" charset="0"/>
                <a:ea typeface="Cambria" panose="02040503050406030204" pitchFamily="18" charset="0"/>
              </a:rPr>
              <a:t>gì</a:t>
            </a:r>
            <a:r>
              <a:rPr lang="en-US" sz="3400" b="1" dirty="0">
                <a:solidFill>
                  <a:srgbClr val="C00000"/>
                </a:solidFill>
                <a:latin typeface="UTM Avo" panose="02040603050506020204" pitchFamily="18" charset="0"/>
                <a:ea typeface="Cambria" panose="02040503050406030204" pitchFamily="18" charset="0"/>
              </a:rPr>
              <a:t>?</a:t>
            </a:r>
            <a:endParaRPr lang="vi-VN" sz="3400" b="1" dirty="0">
              <a:solidFill>
                <a:srgbClr val="C00000"/>
              </a:solidFill>
              <a:latin typeface="Cambria" panose="02040503050406030204" pitchFamily="18" charset="0"/>
              <a:ea typeface="Cambria" panose="02040503050406030204" pitchFamily="18" charset="0"/>
            </a:endParaRPr>
          </a:p>
        </p:txBody>
      </p:sp>
      <p:grpSp>
        <p:nvGrpSpPr>
          <p:cNvPr id="11" name="Group 10">
            <a:extLst>
              <a:ext uri="{FF2B5EF4-FFF2-40B4-BE49-F238E27FC236}">
                <a16:creationId xmlns:a16="http://schemas.microsoft.com/office/drawing/2014/main" id="{B284C34A-D1D7-476E-AE98-70992FE57575}"/>
              </a:ext>
            </a:extLst>
          </p:cNvPr>
          <p:cNvGrpSpPr/>
          <p:nvPr/>
        </p:nvGrpSpPr>
        <p:grpSpPr>
          <a:xfrm>
            <a:off x="4493195" y="2918689"/>
            <a:ext cx="5834142" cy="3911603"/>
            <a:chOff x="674600" y="2654705"/>
            <a:chExt cx="3979228" cy="2568450"/>
          </a:xfrm>
        </p:grpSpPr>
        <p:sp>
          <p:nvSpPr>
            <p:cNvPr id="12" name="Rectangle: Rounded Corners 9">
              <a:extLst>
                <a:ext uri="{FF2B5EF4-FFF2-40B4-BE49-F238E27FC236}">
                  <a16:creationId xmlns:a16="http://schemas.microsoft.com/office/drawing/2014/main" id="{C0F5BAF0-4262-46D7-BC07-7D7991048EA2}"/>
                </a:ext>
              </a:extLst>
            </p:cNvPr>
            <p:cNvSpPr/>
            <p:nvPr/>
          </p:nvSpPr>
          <p:spPr>
            <a:xfrm>
              <a:off x="674600" y="2654705"/>
              <a:ext cx="3979228" cy="2159075"/>
            </a:xfrm>
            <a:custGeom>
              <a:avLst/>
              <a:gdLst>
                <a:gd name="connsiteX0" fmla="*/ 0 w 3979228"/>
                <a:gd name="connsiteY0" fmla="*/ 359853 h 2159075"/>
                <a:gd name="connsiteX1" fmla="*/ 359853 w 3979228"/>
                <a:gd name="connsiteY1" fmla="*/ 0 h 2159075"/>
                <a:gd name="connsiteX2" fmla="*/ 837916 w 3979228"/>
                <a:gd name="connsiteY2" fmla="*/ 0 h 2159075"/>
                <a:gd name="connsiteX3" fmla="*/ 1315979 w 3979228"/>
                <a:gd name="connsiteY3" fmla="*/ 0 h 2159075"/>
                <a:gd name="connsiteX4" fmla="*/ 1826638 w 3979228"/>
                <a:gd name="connsiteY4" fmla="*/ 0 h 2159075"/>
                <a:gd name="connsiteX5" fmla="*/ 2402487 w 3979228"/>
                <a:gd name="connsiteY5" fmla="*/ 0 h 2159075"/>
                <a:gd name="connsiteX6" fmla="*/ 2847955 w 3979228"/>
                <a:gd name="connsiteY6" fmla="*/ 0 h 2159075"/>
                <a:gd name="connsiteX7" fmla="*/ 3619375 w 3979228"/>
                <a:gd name="connsiteY7" fmla="*/ 0 h 2159075"/>
                <a:gd name="connsiteX8" fmla="*/ 3979228 w 3979228"/>
                <a:gd name="connsiteY8" fmla="*/ 359853 h 2159075"/>
                <a:gd name="connsiteX9" fmla="*/ 3979228 w 3979228"/>
                <a:gd name="connsiteY9" fmla="*/ 868430 h 2159075"/>
                <a:gd name="connsiteX10" fmla="*/ 3979228 w 3979228"/>
                <a:gd name="connsiteY10" fmla="*/ 1377007 h 2159075"/>
                <a:gd name="connsiteX11" fmla="*/ 3979228 w 3979228"/>
                <a:gd name="connsiteY11" fmla="*/ 1799222 h 2159075"/>
                <a:gd name="connsiteX12" fmla="*/ 3619375 w 3979228"/>
                <a:gd name="connsiteY12" fmla="*/ 2159075 h 2159075"/>
                <a:gd name="connsiteX13" fmla="*/ 3141312 w 3979228"/>
                <a:gd name="connsiteY13" fmla="*/ 2159075 h 2159075"/>
                <a:gd name="connsiteX14" fmla="*/ 2695844 w 3979228"/>
                <a:gd name="connsiteY14" fmla="*/ 2159075 h 2159075"/>
                <a:gd name="connsiteX15" fmla="*/ 2250376 w 3979228"/>
                <a:gd name="connsiteY15" fmla="*/ 2159075 h 2159075"/>
                <a:gd name="connsiteX16" fmla="*/ 1772313 w 3979228"/>
                <a:gd name="connsiteY16" fmla="*/ 2159075 h 2159075"/>
                <a:gd name="connsiteX17" fmla="*/ 1261654 w 3979228"/>
                <a:gd name="connsiteY17" fmla="*/ 2159075 h 2159075"/>
                <a:gd name="connsiteX18" fmla="*/ 359853 w 3979228"/>
                <a:gd name="connsiteY18" fmla="*/ 2159075 h 2159075"/>
                <a:gd name="connsiteX19" fmla="*/ 0 w 3979228"/>
                <a:gd name="connsiteY19" fmla="*/ 1799222 h 2159075"/>
                <a:gd name="connsiteX20" fmla="*/ 0 w 3979228"/>
                <a:gd name="connsiteY20" fmla="*/ 1305039 h 2159075"/>
                <a:gd name="connsiteX21" fmla="*/ 0 w 3979228"/>
                <a:gd name="connsiteY21" fmla="*/ 810855 h 2159075"/>
                <a:gd name="connsiteX22" fmla="*/ 0 w 3979228"/>
                <a:gd name="connsiteY22" fmla="*/ 359853 h 215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79228" h="2159075" fill="none" extrusionOk="0">
                  <a:moveTo>
                    <a:pt x="0" y="359853"/>
                  </a:moveTo>
                  <a:cubicBezTo>
                    <a:pt x="18496" y="105312"/>
                    <a:pt x="215128" y="12035"/>
                    <a:pt x="359853" y="0"/>
                  </a:cubicBezTo>
                  <a:cubicBezTo>
                    <a:pt x="561383" y="-14586"/>
                    <a:pt x="627506" y="27866"/>
                    <a:pt x="837916" y="0"/>
                  </a:cubicBezTo>
                  <a:cubicBezTo>
                    <a:pt x="1048326" y="-27866"/>
                    <a:pt x="1079431" y="36608"/>
                    <a:pt x="1315979" y="0"/>
                  </a:cubicBezTo>
                  <a:cubicBezTo>
                    <a:pt x="1552527" y="-36608"/>
                    <a:pt x="1719015" y="1859"/>
                    <a:pt x="1826638" y="0"/>
                  </a:cubicBezTo>
                  <a:cubicBezTo>
                    <a:pt x="1934261" y="-1859"/>
                    <a:pt x="2246301" y="10115"/>
                    <a:pt x="2402487" y="0"/>
                  </a:cubicBezTo>
                  <a:cubicBezTo>
                    <a:pt x="2558673" y="-10115"/>
                    <a:pt x="2674037" y="45742"/>
                    <a:pt x="2847955" y="0"/>
                  </a:cubicBezTo>
                  <a:cubicBezTo>
                    <a:pt x="3021873" y="-45742"/>
                    <a:pt x="3258264" y="47526"/>
                    <a:pt x="3619375" y="0"/>
                  </a:cubicBezTo>
                  <a:cubicBezTo>
                    <a:pt x="3820202" y="-4312"/>
                    <a:pt x="3977608" y="143597"/>
                    <a:pt x="3979228" y="359853"/>
                  </a:cubicBezTo>
                  <a:cubicBezTo>
                    <a:pt x="3999373" y="590871"/>
                    <a:pt x="3976060" y="753927"/>
                    <a:pt x="3979228" y="868430"/>
                  </a:cubicBezTo>
                  <a:cubicBezTo>
                    <a:pt x="3982396" y="982933"/>
                    <a:pt x="3929624" y="1233471"/>
                    <a:pt x="3979228" y="1377007"/>
                  </a:cubicBezTo>
                  <a:cubicBezTo>
                    <a:pt x="4028832" y="1520543"/>
                    <a:pt x="3966134" y="1620509"/>
                    <a:pt x="3979228" y="1799222"/>
                  </a:cubicBezTo>
                  <a:cubicBezTo>
                    <a:pt x="4001739" y="2039637"/>
                    <a:pt x="3771444" y="2137941"/>
                    <a:pt x="3619375" y="2159075"/>
                  </a:cubicBezTo>
                  <a:cubicBezTo>
                    <a:pt x="3432575" y="2213796"/>
                    <a:pt x="3374860" y="2106017"/>
                    <a:pt x="3141312" y="2159075"/>
                  </a:cubicBezTo>
                  <a:cubicBezTo>
                    <a:pt x="2907764" y="2212133"/>
                    <a:pt x="2789944" y="2156001"/>
                    <a:pt x="2695844" y="2159075"/>
                  </a:cubicBezTo>
                  <a:cubicBezTo>
                    <a:pt x="2601744" y="2162149"/>
                    <a:pt x="2432408" y="2155090"/>
                    <a:pt x="2250376" y="2159075"/>
                  </a:cubicBezTo>
                  <a:cubicBezTo>
                    <a:pt x="2068344" y="2163060"/>
                    <a:pt x="1946901" y="2122222"/>
                    <a:pt x="1772313" y="2159075"/>
                  </a:cubicBezTo>
                  <a:cubicBezTo>
                    <a:pt x="1597725" y="2195928"/>
                    <a:pt x="1437325" y="2097976"/>
                    <a:pt x="1261654" y="2159075"/>
                  </a:cubicBezTo>
                  <a:cubicBezTo>
                    <a:pt x="1085983" y="2220174"/>
                    <a:pt x="744011" y="2135801"/>
                    <a:pt x="359853" y="2159075"/>
                  </a:cubicBezTo>
                  <a:cubicBezTo>
                    <a:pt x="141934" y="2170086"/>
                    <a:pt x="4368" y="2035476"/>
                    <a:pt x="0" y="1799222"/>
                  </a:cubicBezTo>
                  <a:cubicBezTo>
                    <a:pt x="-19572" y="1680189"/>
                    <a:pt x="143" y="1506992"/>
                    <a:pt x="0" y="1305039"/>
                  </a:cubicBezTo>
                  <a:cubicBezTo>
                    <a:pt x="-143" y="1103086"/>
                    <a:pt x="6826" y="952628"/>
                    <a:pt x="0" y="810855"/>
                  </a:cubicBezTo>
                  <a:cubicBezTo>
                    <a:pt x="-6826" y="669082"/>
                    <a:pt x="29269" y="452677"/>
                    <a:pt x="0" y="359853"/>
                  </a:cubicBezTo>
                  <a:close/>
                </a:path>
                <a:path w="3979228" h="2159075" stroke="0" extrusionOk="0">
                  <a:moveTo>
                    <a:pt x="0" y="359853"/>
                  </a:moveTo>
                  <a:cubicBezTo>
                    <a:pt x="-33503" y="183409"/>
                    <a:pt x="174597" y="-21301"/>
                    <a:pt x="359853" y="0"/>
                  </a:cubicBezTo>
                  <a:cubicBezTo>
                    <a:pt x="549283" y="-9622"/>
                    <a:pt x="661696" y="14998"/>
                    <a:pt x="837916" y="0"/>
                  </a:cubicBezTo>
                  <a:cubicBezTo>
                    <a:pt x="1014136" y="-14998"/>
                    <a:pt x="1205572" y="1045"/>
                    <a:pt x="1315979" y="0"/>
                  </a:cubicBezTo>
                  <a:cubicBezTo>
                    <a:pt x="1426386" y="-1045"/>
                    <a:pt x="1631369" y="21160"/>
                    <a:pt x="1794043" y="0"/>
                  </a:cubicBezTo>
                  <a:cubicBezTo>
                    <a:pt x="1956717" y="-21160"/>
                    <a:pt x="2106916" y="6879"/>
                    <a:pt x="2304701" y="0"/>
                  </a:cubicBezTo>
                  <a:cubicBezTo>
                    <a:pt x="2502486" y="-6879"/>
                    <a:pt x="2711697" y="4979"/>
                    <a:pt x="2815360" y="0"/>
                  </a:cubicBezTo>
                  <a:cubicBezTo>
                    <a:pt x="2919023" y="-4979"/>
                    <a:pt x="3343491" y="82268"/>
                    <a:pt x="3619375" y="0"/>
                  </a:cubicBezTo>
                  <a:cubicBezTo>
                    <a:pt x="3776925" y="-29692"/>
                    <a:pt x="3999897" y="155179"/>
                    <a:pt x="3979228" y="359853"/>
                  </a:cubicBezTo>
                  <a:cubicBezTo>
                    <a:pt x="4026307" y="576163"/>
                    <a:pt x="3940393" y="727459"/>
                    <a:pt x="3979228" y="854036"/>
                  </a:cubicBezTo>
                  <a:cubicBezTo>
                    <a:pt x="4018063" y="980613"/>
                    <a:pt x="3935239" y="1243433"/>
                    <a:pt x="3979228" y="1362613"/>
                  </a:cubicBezTo>
                  <a:cubicBezTo>
                    <a:pt x="4023217" y="1481793"/>
                    <a:pt x="3930879" y="1596965"/>
                    <a:pt x="3979228" y="1799222"/>
                  </a:cubicBezTo>
                  <a:cubicBezTo>
                    <a:pt x="3994143" y="1965855"/>
                    <a:pt x="3826912" y="2191932"/>
                    <a:pt x="3619375" y="2159075"/>
                  </a:cubicBezTo>
                  <a:cubicBezTo>
                    <a:pt x="3489901" y="2169398"/>
                    <a:pt x="3315691" y="2149116"/>
                    <a:pt x="3076121" y="2159075"/>
                  </a:cubicBezTo>
                  <a:cubicBezTo>
                    <a:pt x="2836551" y="2169034"/>
                    <a:pt x="2652352" y="2138403"/>
                    <a:pt x="2500272" y="2159075"/>
                  </a:cubicBezTo>
                  <a:cubicBezTo>
                    <a:pt x="2348192" y="2179747"/>
                    <a:pt x="2174184" y="2156906"/>
                    <a:pt x="2054804" y="2159075"/>
                  </a:cubicBezTo>
                  <a:cubicBezTo>
                    <a:pt x="1935424" y="2161244"/>
                    <a:pt x="1716055" y="2139188"/>
                    <a:pt x="1511551" y="2159075"/>
                  </a:cubicBezTo>
                  <a:cubicBezTo>
                    <a:pt x="1307047" y="2178962"/>
                    <a:pt x="1222965" y="2131152"/>
                    <a:pt x="1033488" y="2159075"/>
                  </a:cubicBezTo>
                  <a:cubicBezTo>
                    <a:pt x="844011" y="2186998"/>
                    <a:pt x="527867" y="2146174"/>
                    <a:pt x="359853" y="2159075"/>
                  </a:cubicBezTo>
                  <a:cubicBezTo>
                    <a:pt x="185980" y="2177270"/>
                    <a:pt x="-26657" y="1989059"/>
                    <a:pt x="0" y="1799222"/>
                  </a:cubicBezTo>
                  <a:cubicBezTo>
                    <a:pt x="-39858" y="1558421"/>
                    <a:pt x="21207" y="1533626"/>
                    <a:pt x="0" y="1290645"/>
                  </a:cubicBezTo>
                  <a:cubicBezTo>
                    <a:pt x="-21207" y="1047664"/>
                    <a:pt x="2563" y="1059284"/>
                    <a:pt x="0" y="854036"/>
                  </a:cubicBezTo>
                  <a:cubicBezTo>
                    <a:pt x="-2563" y="648788"/>
                    <a:pt x="27666" y="512994"/>
                    <a:pt x="0" y="359853"/>
                  </a:cubicBezTo>
                  <a:close/>
                </a:path>
              </a:pathLst>
            </a:custGeom>
            <a:solidFill>
              <a:schemeClr val="bg1">
                <a:alpha val="94000"/>
              </a:schemeClr>
            </a:solidFill>
            <a:ln w="38100">
              <a:solidFill>
                <a:srgbClr val="FE8A8D"/>
              </a:solidFill>
              <a:extLst>
                <a:ext uri="{C807C97D-BFC1-408E-A445-0C87EB9F89A2}">
                  <ask:lineSketchStyleProps xmlns:ask="http://schemas.microsoft.com/office/drawing/2018/sketchyshape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669C31C2-AF80-4435-9DA9-DDDF80107B37}"/>
                </a:ext>
              </a:extLst>
            </p:cNvPr>
            <p:cNvSpPr txBox="1"/>
            <p:nvPr/>
          </p:nvSpPr>
          <p:spPr>
            <a:xfrm>
              <a:off x="687198" y="2808140"/>
              <a:ext cx="3908789" cy="2415015"/>
            </a:xfrm>
            <a:prstGeom prst="rect">
              <a:avLst/>
            </a:prstGeom>
            <a:noFill/>
          </p:spPr>
          <p:txBody>
            <a:bodyPr wrap="square">
              <a:spAutoFit/>
            </a:bodyPr>
            <a:lstStyle/>
            <a:p>
              <a:pPr algn="ctr" defTabSz="457200">
                <a:spcBef>
                  <a:spcPct val="50000"/>
                </a:spcBef>
                <a:defRPr/>
              </a:pPr>
              <a:r>
                <a:rPr lang="en-US" sz="4400" b="1" dirty="0" err="1">
                  <a:solidFill>
                    <a:srgbClr val="002060"/>
                  </a:solidFill>
                  <a:latin typeface="UTM Avo" panose="02040603050506020204" pitchFamily="18" charset="0"/>
                  <a:ea typeface="Cambria" panose="02040503050406030204" pitchFamily="18" charset="0"/>
                </a:rPr>
                <a:t>Lương</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viết</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thư</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cho</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Hồng</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để</a:t>
              </a:r>
              <a:r>
                <a:rPr lang="en-US" sz="4400" b="1" dirty="0">
                  <a:solidFill>
                    <a:srgbClr val="002060"/>
                  </a:solidFill>
                  <a:latin typeface="UTM Avo" panose="02040603050506020204" pitchFamily="18" charset="0"/>
                  <a:ea typeface="Cambria" panose="02040503050406030204" pitchFamily="18" charset="0"/>
                </a:rPr>
                <a:t> chia </a:t>
              </a:r>
              <a:r>
                <a:rPr lang="en-US" sz="4400" b="1" dirty="0" err="1">
                  <a:solidFill>
                    <a:srgbClr val="002060"/>
                  </a:solidFill>
                  <a:latin typeface="UTM Avo" panose="02040603050506020204" pitchFamily="18" charset="0"/>
                  <a:ea typeface="Cambria" panose="02040503050406030204" pitchFamily="18" charset="0"/>
                </a:rPr>
                <a:t>buồn</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với</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bạn</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về</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việc</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bố</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bạn</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bị</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lũ</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cuốn</a:t>
              </a:r>
              <a:r>
                <a:rPr lang="en-US" sz="4400" b="1" dirty="0">
                  <a:solidFill>
                    <a:srgbClr val="002060"/>
                  </a:solidFill>
                  <a:latin typeface="UTM Avo" panose="02040603050506020204" pitchFamily="18" charset="0"/>
                  <a:ea typeface="Cambria" panose="02040503050406030204" pitchFamily="18" charset="0"/>
                </a:rPr>
                <a:t> </a:t>
              </a:r>
              <a:r>
                <a:rPr lang="en-US" sz="4400" b="1" dirty="0" err="1">
                  <a:solidFill>
                    <a:srgbClr val="002060"/>
                  </a:solidFill>
                  <a:latin typeface="UTM Avo" panose="02040603050506020204" pitchFamily="18" charset="0"/>
                  <a:ea typeface="Cambria" panose="02040503050406030204" pitchFamily="18" charset="0"/>
                </a:rPr>
                <a:t>trôi</a:t>
              </a:r>
              <a:r>
                <a:rPr lang="en-US" sz="4400" b="1" dirty="0">
                  <a:solidFill>
                    <a:srgbClr val="002060"/>
                  </a:solidFill>
                  <a:latin typeface="UTM Avo" panose="02040603050506020204" pitchFamily="18" charset="0"/>
                  <a:ea typeface="Cambria" panose="02040503050406030204" pitchFamily="18" charset="0"/>
                </a:rPr>
                <a:t>.</a:t>
              </a:r>
              <a:endParaRPr kumimoji="1" lang="zh-CN" altLang="en-US" sz="4400" dirty="0">
                <a:solidFill>
                  <a:schemeClr val="tx2">
                    <a:lumMod val="75000"/>
                  </a:schemeClr>
                </a:solidFill>
                <a:latin typeface="UTM Avo" panose="02040603050506020204" pitchFamily="18" charset="0"/>
                <a:ea typeface="萝莉体 第二版" panose="02000500000000000000" pitchFamily="2" charset="-122"/>
                <a:cs typeface="Times New Roman" panose="02020603050405020304" pitchFamily="18" charset="0"/>
              </a:endParaRPr>
            </a:p>
            <a:p>
              <a:pPr marL="0" marR="0" lvl="0" indent="0" algn="ctr" defTabSz="457200" rtl="0" eaLnBrk="1" fontAlgn="auto" latinLnBrk="0" hangingPunct="1">
                <a:lnSpc>
                  <a:spcPct val="100000"/>
                </a:lnSpc>
                <a:spcBef>
                  <a:spcPct val="50000"/>
                </a:spcBef>
                <a:spcAft>
                  <a:spcPts val="0"/>
                </a:spcAft>
                <a:buClrTx/>
                <a:buSzTx/>
                <a:buFontTx/>
                <a:buNone/>
                <a:tabLst/>
                <a:defRPr/>
              </a:pPr>
              <a:endParaRPr kumimoji="0" lang="en-US" sz="3800" b="1" i="0" u="none" strike="noStrike" kern="1200" cap="none" spc="0" normalizeH="0" noProof="0" dirty="0">
                <a:ln>
                  <a:noFill/>
                </a:ln>
                <a:solidFill>
                  <a:srgbClr val="FC464A"/>
                </a:solidFill>
                <a:effectLst/>
                <a:uLnTx/>
                <a:uFillTx/>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0" b="98364" l="0" r="100000">
                        <a14:foregroundMark x1="51821" y1="28242" x2="52215" y2="32909"/>
                        <a14:foregroundMark x1="35679" y1="29455" x2="41043" y2="38061"/>
                        <a14:foregroundMark x1="50000" y1="52788" x2="46014" y2="91758"/>
                        <a14:foregroundMark x1="33465" y1="66485" x2="62352" y2="60121"/>
                        <a14:foregroundMark x1="55807" y1="80727" x2="46014" y2="91758"/>
                        <a14:foregroundMark x1="34843" y1="89333" x2="42028" y2="85636"/>
                      </a14:backgroundRemoval>
                    </a14:imgEffect>
                  </a14:imgLayer>
                </a14:imgProps>
              </a:ext>
              <a:ext uri="{28A0092B-C50C-407E-A947-70E740481C1C}">
                <a14:useLocalDpi xmlns:a14="http://schemas.microsoft.com/office/drawing/2010/main" val="0"/>
              </a:ext>
            </a:extLst>
          </a:blip>
          <a:stretch>
            <a:fillRect/>
          </a:stretch>
        </p:blipFill>
        <p:spPr>
          <a:xfrm>
            <a:off x="101596" y="2941126"/>
            <a:ext cx="4635663" cy="3763818"/>
          </a:xfrm>
          <a:prstGeom prst="rect">
            <a:avLst/>
          </a:prstGeom>
        </p:spPr>
      </p:pic>
      <p:pic>
        <p:nvPicPr>
          <p:cNvPr id="8" name="图片 6" descr="背背景景"/>
          <p:cNvPicPr>
            <a:picLocks noChangeAspect="1"/>
          </p:cNvPicPr>
          <p:nvPr/>
        </p:nvPicPr>
        <p:blipFill>
          <a:blip r:embed="rId5"/>
          <a:srcRect b="83485"/>
          <a:stretch>
            <a:fillRect/>
          </a:stretch>
        </p:blipFill>
        <p:spPr>
          <a:xfrm>
            <a:off x="-10856" y="74001"/>
            <a:ext cx="12135485" cy="830580"/>
          </a:xfrm>
          <a:prstGeom prst="rect">
            <a:avLst/>
          </a:prstGeom>
        </p:spPr>
      </p:pic>
      <p:pic>
        <p:nvPicPr>
          <p:cNvPr id="9"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0892" y="-318619"/>
            <a:ext cx="13314567" cy="1576557"/>
          </a:xfrm>
          <a:prstGeom prst="rect">
            <a:avLst/>
          </a:prstGeom>
        </p:spPr>
      </p:pic>
    </p:spTree>
    <p:extLst>
      <p:ext uri="{BB962C8B-B14F-4D97-AF65-F5344CB8AC3E}">
        <p14:creationId xmlns:p14="http://schemas.microsoft.com/office/powerpoint/2010/main" val="230335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4230254" y="3068036"/>
            <a:ext cx="7352145" cy="2251130"/>
          </a:xfrm>
          <a:prstGeom prst="rect">
            <a:avLst/>
          </a:prstGeom>
        </p:spPr>
      </p:pic>
      <p:pic>
        <p:nvPicPr>
          <p:cNvPr id="4" name="Picture 3"/>
          <p:cNvPicPr>
            <a:picLocks noChangeAspect="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2754076" y="1243998"/>
            <a:ext cx="9437924" cy="2632931"/>
          </a:xfrm>
          <a:prstGeom prst="rect">
            <a:avLst/>
          </a:prstGeom>
        </p:spPr>
      </p:pic>
      <p:grpSp>
        <p:nvGrpSpPr>
          <p:cNvPr id="8" name="Group 7">
            <a:extLst>
              <a:ext uri="{FF2B5EF4-FFF2-40B4-BE49-F238E27FC236}">
                <a16:creationId xmlns:a16="http://schemas.microsoft.com/office/drawing/2014/main" id="{268C8573-3D97-45D3-BFA7-C63174030E28}"/>
              </a:ext>
            </a:extLst>
          </p:cNvPr>
          <p:cNvGrpSpPr/>
          <p:nvPr/>
        </p:nvGrpSpPr>
        <p:grpSpPr>
          <a:xfrm>
            <a:off x="434107" y="197079"/>
            <a:ext cx="11041521" cy="3401346"/>
            <a:chOff x="2432769" y="-1078907"/>
            <a:chExt cx="11139464" cy="3650118"/>
          </a:xfrm>
        </p:grpSpPr>
        <p:sp>
          <p:nvSpPr>
            <p:cNvPr id="11" name="双波形 3">
              <a:extLst>
                <a:ext uri="{FF2B5EF4-FFF2-40B4-BE49-F238E27FC236}">
                  <a16:creationId xmlns:a16="http://schemas.microsoft.com/office/drawing/2014/main" id="{6BA071DE-FA3D-4F56-A42A-040C1A756580}"/>
                </a:ext>
              </a:extLst>
            </p:cNvPr>
            <p:cNvSpPr/>
            <p:nvPr/>
          </p:nvSpPr>
          <p:spPr>
            <a:xfrm>
              <a:off x="2432769" y="-1078907"/>
              <a:ext cx="7029003" cy="1648573"/>
            </a:xfrm>
            <a:prstGeom prst="doubleWave">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10" name="Shape 887">
              <a:extLst>
                <a:ext uri="{FF2B5EF4-FFF2-40B4-BE49-F238E27FC236}">
                  <a16:creationId xmlns:a16="http://schemas.microsoft.com/office/drawing/2014/main" id="{9E4538CB-D91F-4464-95D3-BB3E352F8260}"/>
                </a:ext>
              </a:extLst>
            </p:cNvPr>
            <p:cNvSpPr/>
            <p:nvPr/>
          </p:nvSpPr>
          <p:spPr>
            <a:xfrm>
              <a:off x="5496044" y="666555"/>
              <a:ext cx="8076189" cy="190465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a:r>
                <a:rPr lang="vi-VN" sz="2800" dirty="0">
                  <a:solidFill>
                    <a:srgbClr val="002060"/>
                  </a:solidFill>
                  <a:latin typeface="UTM Avo "/>
                  <a:cs typeface="#9Slide03 Arima Madurai Bold" panose="00000800000000000000" pitchFamily="2" charset="0"/>
                </a:rPr>
                <a:t>Hôm nay, đọc báo Thiếu niên Tiền phong, mình rất xúc động được biết ba của Hồng đã hi sinh trong trận lũ lụt vừa rồi.</a:t>
              </a:r>
              <a:endParaRPr lang="en-US" sz="2800" dirty="0">
                <a:solidFill>
                  <a:srgbClr val="002060"/>
                </a:solidFill>
                <a:latin typeface="UTM Avo "/>
                <a:cs typeface="#9Slide03 Arima Madurai Bold" panose="00000800000000000000" pitchFamily="2" charset="0"/>
              </a:endParaRPr>
            </a:p>
            <a:p>
              <a:endParaRPr lang="vi-VN" sz="2800" b="1" dirty="0">
                <a:solidFill>
                  <a:srgbClr val="C00000"/>
                </a:solidFill>
                <a:latin typeface="Times New Roman" panose="02020603050405020304" pitchFamily="18" charset="0"/>
                <a:cs typeface="Times New Roman" panose="02020603050405020304" pitchFamily="18" charset="0"/>
              </a:endParaRPr>
            </a:p>
          </p:txBody>
        </p:sp>
      </p:grpSp>
      <p:sp>
        <p:nvSpPr>
          <p:cNvPr id="16" name="Shape 887">
            <a:extLst>
              <a:ext uri="{FF2B5EF4-FFF2-40B4-BE49-F238E27FC236}">
                <a16:creationId xmlns:a16="http://schemas.microsoft.com/office/drawing/2014/main" id="{F00335B6-8B73-45C0-BBF3-64487E55AE5F}"/>
              </a:ext>
            </a:extLst>
          </p:cNvPr>
          <p:cNvSpPr/>
          <p:nvPr/>
        </p:nvSpPr>
        <p:spPr>
          <a:xfrm>
            <a:off x="4838622" y="3748595"/>
            <a:ext cx="5890870" cy="134395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a:r>
              <a:rPr lang="vi-VN" sz="2800" dirty="0">
                <a:solidFill>
                  <a:srgbClr val="002060"/>
                </a:solidFill>
                <a:latin typeface="UTM Avo "/>
                <a:cs typeface="#9Slide03 Arima Madurai Bold" panose="00000800000000000000" pitchFamily="2" charset="0"/>
              </a:rPr>
              <a:t>Mình gửi bức thư này chia buồn với bạn.</a:t>
            </a:r>
            <a:endParaRPr lang="en-US" sz="2800" dirty="0">
              <a:solidFill>
                <a:srgbClr val="002060"/>
              </a:solidFill>
              <a:latin typeface="UTM Avo "/>
              <a:cs typeface="#9Slide03 Arima Madurai Bold" panose="00000800000000000000" pitchFamily="2" charset="0"/>
            </a:endParaRPr>
          </a:p>
          <a:p>
            <a:endParaRPr lang="vi-VN" sz="2800" dirty="0">
              <a:solidFill>
                <a:srgbClr val="00B050"/>
              </a:solidFill>
              <a:latin typeface="UTM Avo "/>
              <a:cs typeface="Times New Roman" panose="02020603050405020304" pitchFamily="18" charset="0"/>
            </a:endParaRPr>
          </a:p>
        </p:txBody>
      </p:sp>
      <p:sp>
        <p:nvSpPr>
          <p:cNvPr id="5" name="Rectangle 4"/>
          <p:cNvSpPr/>
          <p:nvPr/>
        </p:nvSpPr>
        <p:spPr>
          <a:xfrm>
            <a:off x="434107" y="478226"/>
            <a:ext cx="6828657" cy="954107"/>
          </a:xfrm>
          <a:prstGeom prst="rect">
            <a:avLst/>
          </a:prstGeom>
        </p:spPr>
        <p:txBody>
          <a:bodyPr wrap="square">
            <a:spAutoFit/>
          </a:bodyPr>
          <a:lstStyle/>
          <a:p>
            <a:pPr algn="ctr"/>
            <a:r>
              <a:rPr lang="en-US" sz="2800" b="1" dirty="0">
                <a:solidFill>
                  <a:srgbClr val="C00000"/>
                </a:solidFill>
                <a:latin typeface="UTM Avo" panose="02040603050506020204" pitchFamily="18" charset="0"/>
                <a:ea typeface="Cambria" panose="02040503050406030204" pitchFamily="18" charset="0"/>
              </a:rPr>
              <a:t>2. </a:t>
            </a:r>
            <a:r>
              <a:rPr lang="en-US" sz="2800" b="1" dirty="0" err="1">
                <a:solidFill>
                  <a:srgbClr val="C00000"/>
                </a:solidFill>
                <a:latin typeface="UTM Avo" panose="02040603050506020204" pitchFamily="18" charset="0"/>
                <a:ea typeface="Cambria" panose="02040503050406030204" pitchFamily="18" charset="0"/>
              </a:rPr>
              <a:t>Tìm</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những</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câu</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văn</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cho</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thấy</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bạn</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Lương</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rất</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thông</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cảm</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với</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bạn</a:t>
            </a:r>
            <a:r>
              <a:rPr lang="en-US" sz="2800" b="1" dirty="0">
                <a:solidFill>
                  <a:srgbClr val="C00000"/>
                </a:solidFill>
                <a:latin typeface="UTM Avo" panose="02040603050506020204" pitchFamily="18" charset="0"/>
                <a:ea typeface="Cambria" panose="02040503050406030204" pitchFamily="18" charset="0"/>
              </a:rPr>
              <a:t> </a:t>
            </a:r>
            <a:r>
              <a:rPr lang="en-US" sz="2800" b="1" dirty="0" err="1">
                <a:solidFill>
                  <a:srgbClr val="C00000"/>
                </a:solidFill>
                <a:latin typeface="UTM Avo" panose="02040603050506020204" pitchFamily="18" charset="0"/>
                <a:ea typeface="Cambria" panose="02040503050406030204" pitchFamily="18" charset="0"/>
              </a:rPr>
              <a:t>Hồng</a:t>
            </a:r>
            <a:r>
              <a:rPr lang="en-US" sz="2800" b="1" dirty="0">
                <a:solidFill>
                  <a:srgbClr val="C00000"/>
                </a:solidFill>
                <a:latin typeface="UTM Avo" panose="02040603050506020204" pitchFamily="18" charset="0"/>
                <a:ea typeface="Cambria" panose="02040503050406030204" pitchFamily="18" charset="0"/>
              </a:rPr>
              <a:t>?</a:t>
            </a:r>
            <a:endParaRPr lang="vi-VN" sz="2800" b="1" dirty="0">
              <a:solidFill>
                <a:srgbClr val="C00000"/>
              </a:solidFill>
              <a:latin typeface="Cambria" panose="02040503050406030204" pitchFamily="18" charset="0"/>
              <a:ea typeface="Cambria" panose="02040503050406030204" pitchFamily="18" charset="0"/>
            </a:endParaRPr>
          </a:p>
        </p:txBody>
      </p:sp>
      <p:pic>
        <p:nvPicPr>
          <p:cNvPr id="23" name="Picture 22"/>
          <p:cNvPicPr>
            <a:picLocks noChangeAspect="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p:blipFill>
        <p:spPr>
          <a:xfrm flipH="1">
            <a:off x="0" y="4301834"/>
            <a:ext cx="8854509" cy="2378446"/>
          </a:xfrm>
          <a:prstGeom prst="rect">
            <a:avLst/>
          </a:prstGeom>
        </p:spPr>
      </p:pic>
      <p:sp>
        <p:nvSpPr>
          <p:cNvPr id="20" name="Shape 887">
            <a:extLst>
              <a:ext uri="{FF2B5EF4-FFF2-40B4-BE49-F238E27FC236}">
                <a16:creationId xmlns:a16="http://schemas.microsoft.com/office/drawing/2014/main" id="{2BB3898C-AB78-4FB3-B65F-8B1BBD6A3D5F}"/>
              </a:ext>
            </a:extLst>
          </p:cNvPr>
          <p:cNvSpPr/>
          <p:nvPr/>
        </p:nvSpPr>
        <p:spPr>
          <a:xfrm>
            <a:off x="672479" y="5044614"/>
            <a:ext cx="7509550" cy="134395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a:r>
              <a:rPr lang="en-US" sz="2800" dirty="0" err="1">
                <a:solidFill>
                  <a:srgbClr val="002060"/>
                </a:solidFill>
                <a:latin typeface="UTM Avo "/>
                <a:cs typeface="#9Slide03 Arima Madurai Bold" panose="00000800000000000000" pitchFamily="2" charset="0"/>
              </a:rPr>
              <a:t>Mình</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hiểu</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Hồng</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đau</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đớn</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và</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thiệt</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thòi</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như</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thế</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nào</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khi</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ba</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Hồng</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ra</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đi</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mãi</a:t>
            </a:r>
            <a:r>
              <a:rPr lang="en-US" sz="2800" dirty="0">
                <a:solidFill>
                  <a:srgbClr val="002060"/>
                </a:solidFill>
                <a:latin typeface="UTM Avo "/>
                <a:cs typeface="#9Slide03 Arima Madurai Bold" panose="00000800000000000000" pitchFamily="2" charset="0"/>
              </a:rPr>
              <a:t> </a:t>
            </a:r>
            <a:r>
              <a:rPr lang="en-US" sz="2800" dirty="0" err="1">
                <a:solidFill>
                  <a:srgbClr val="002060"/>
                </a:solidFill>
                <a:latin typeface="UTM Avo "/>
                <a:cs typeface="#9Slide03 Arima Madurai Bold" panose="00000800000000000000" pitchFamily="2" charset="0"/>
              </a:rPr>
              <a:t>mãi</a:t>
            </a:r>
            <a:r>
              <a:rPr lang="en-US" sz="2800" dirty="0">
                <a:solidFill>
                  <a:srgbClr val="002060"/>
                </a:solidFill>
                <a:latin typeface="UTM Avo "/>
                <a:cs typeface="#9Slide03 Arima Madurai Bold" panose="00000800000000000000" pitchFamily="2" charset="0"/>
              </a:rPr>
              <a:t>.</a:t>
            </a:r>
            <a:endParaRPr lang="vi-VN" sz="2800" dirty="0">
              <a:solidFill>
                <a:srgbClr val="002060"/>
              </a:solidFill>
              <a:latin typeface="UTM Avo "/>
              <a:ea typeface="Cambria" panose="02040503050406030204" pitchFamily="18" charset="0"/>
              <a:cs typeface="#9Slide03 Arima Madurai Bold" panose="00000800000000000000" pitchFamily="2" charset="0"/>
            </a:endParaRPr>
          </a:p>
          <a:p>
            <a:endParaRPr lang="vi-VN" sz="2800" dirty="0">
              <a:solidFill>
                <a:srgbClr val="00B0F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5521" b="97992" l="5370" r="95374">
                        <a14:foregroundMark x1="68980" y1="78419" x2="75878" y2="93287"/>
                        <a14:foregroundMark x1="26559" y1="87265" x2="20777" y2="97428"/>
                        <a14:foregroundMark x1="93969" y1="8846" x2="93969" y2="8846"/>
                      </a14:backgroundRemoval>
                    </a14:imgEffect>
                  </a14:imgLayer>
                </a14:imgProps>
              </a:ext>
              <a:ext uri="{28A0092B-C50C-407E-A947-70E740481C1C}">
                <a14:useLocalDpi xmlns:a14="http://schemas.microsoft.com/office/drawing/2010/main" val="0"/>
              </a:ext>
            </a:extLst>
          </a:blip>
          <a:stretch>
            <a:fillRect/>
          </a:stretch>
        </p:blipFill>
        <p:spPr>
          <a:xfrm>
            <a:off x="109502" y="1902369"/>
            <a:ext cx="4199625" cy="2765458"/>
          </a:xfrm>
          <a:prstGeom prst="rect">
            <a:avLst/>
          </a:prstGeom>
        </p:spPr>
      </p:pic>
      <p:pic>
        <p:nvPicPr>
          <p:cNvPr id="12" name="图片 6" descr="背背景景"/>
          <p:cNvPicPr>
            <a:picLocks noChangeAspect="1"/>
          </p:cNvPicPr>
          <p:nvPr/>
        </p:nvPicPr>
        <p:blipFill>
          <a:blip r:embed="rId6"/>
          <a:srcRect b="83485"/>
          <a:stretch>
            <a:fillRect/>
          </a:stretch>
        </p:blipFill>
        <p:spPr>
          <a:xfrm>
            <a:off x="-10856" y="46293"/>
            <a:ext cx="12135485" cy="830580"/>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100292" y="4921029"/>
            <a:ext cx="3786908" cy="1559876"/>
          </a:xfrm>
          <a:prstGeom prst="rect">
            <a:avLst/>
          </a:prstGeom>
        </p:spPr>
      </p:pic>
    </p:spTree>
    <p:extLst>
      <p:ext uri="{BB962C8B-B14F-4D97-AF65-F5344CB8AC3E}">
        <p14:creationId xmlns:p14="http://schemas.microsoft.com/office/powerpoint/2010/main" val="98446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66B93C1-E46E-4AD1-8211-FA3889C163AD}"/>
              </a:ext>
            </a:extLst>
          </p:cNvPr>
          <p:cNvGrpSpPr/>
          <p:nvPr/>
        </p:nvGrpSpPr>
        <p:grpSpPr>
          <a:xfrm>
            <a:off x="356801" y="276466"/>
            <a:ext cx="8656686" cy="2543230"/>
            <a:chOff x="831879" y="-1793583"/>
            <a:chExt cx="6549664" cy="2868583"/>
          </a:xfrm>
        </p:grpSpPr>
        <p:sp>
          <p:nvSpPr>
            <p:cNvPr id="6" name="双波形 3">
              <a:extLst>
                <a:ext uri="{FF2B5EF4-FFF2-40B4-BE49-F238E27FC236}">
                  <a16:creationId xmlns:a16="http://schemas.microsoft.com/office/drawing/2014/main" id="{C3BAEEAA-A86C-474C-8F4E-5B0888D10A76}"/>
                </a:ext>
              </a:extLst>
            </p:cNvPr>
            <p:cNvSpPr/>
            <p:nvPr/>
          </p:nvSpPr>
          <p:spPr>
            <a:xfrm>
              <a:off x="831879" y="-1793583"/>
              <a:ext cx="5906844" cy="1549657"/>
            </a:xfrm>
            <a:prstGeom prst="doubleWav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5">
              <a:extLst>
                <a:ext uri="{FF2B5EF4-FFF2-40B4-BE49-F238E27FC236}">
                  <a16:creationId xmlns:a16="http://schemas.microsoft.com/office/drawing/2014/main" id="{31B5B86A-2CD2-46A4-BE84-8354A0059026}"/>
                </a:ext>
              </a:extLst>
            </p:cNvPr>
            <p:cNvSpPr txBox="1"/>
            <p:nvPr/>
          </p:nvSpPr>
          <p:spPr>
            <a:xfrm>
              <a:off x="5948823" y="428669"/>
              <a:ext cx="1432720" cy="646331"/>
            </a:xfrm>
            <a:prstGeom prst="rect">
              <a:avLst/>
            </a:prstGeom>
            <a:noFill/>
          </p:spPr>
          <p:txBody>
            <a:bodyPr wrap="square" rtlCol="0">
              <a:spAutoFit/>
            </a:bodyPr>
            <a:lstStyle/>
            <a:p>
              <a:pPr algn="ctr"/>
              <a:endParaRPr lang="zh-CN" altLang="en-US" sz="3600" b="1" dirty="0">
                <a:latin typeface="Times New Roman" panose="02020603050405020304" pitchFamily="18" charset="0"/>
                <a:ea typeface="字魂7号-温暖童稚体" panose="00000500000000000000" pitchFamily="2" charset="-122"/>
                <a:cs typeface="Times New Roman" panose="02020603050405020304" pitchFamily="18" charset="0"/>
              </a:endParaRPr>
            </a:p>
          </p:txBody>
        </p:sp>
      </p:grpSp>
      <p:sp>
        <p:nvSpPr>
          <p:cNvPr id="4" name="Rectangle 3"/>
          <p:cNvSpPr/>
          <p:nvPr/>
        </p:nvSpPr>
        <p:spPr>
          <a:xfrm>
            <a:off x="83162" y="384904"/>
            <a:ext cx="8220363" cy="1077218"/>
          </a:xfrm>
          <a:prstGeom prst="rect">
            <a:avLst/>
          </a:prstGeom>
        </p:spPr>
        <p:txBody>
          <a:bodyPr wrap="square">
            <a:spAutoFit/>
          </a:bodyPr>
          <a:lstStyle/>
          <a:p>
            <a:pPr algn="ctr"/>
            <a:r>
              <a:rPr lang="en-US" b="1" dirty="0">
                <a:latin typeface="Cambria" panose="02040503050406030204" pitchFamily="18" charset="0"/>
                <a:ea typeface="Cambria" panose="02040503050406030204" pitchFamily="18" charset="0"/>
              </a:rPr>
              <a:t> </a:t>
            </a:r>
            <a:r>
              <a:rPr lang="en-US" sz="3200" b="1" dirty="0">
                <a:solidFill>
                  <a:srgbClr val="C00000"/>
                </a:solidFill>
                <a:latin typeface="UTM Avo" panose="02040603050506020204" pitchFamily="18" charset="0"/>
                <a:ea typeface="Cambria" panose="02040503050406030204" pitchFamily="18" charset="0"/>
              </a:rPr>
              <a:t>3. </a:t>
            </a:r>
            <a:r>
              <a:rPr lang="en-US" sz="3200" b="1" dirty="0" err="1">
                <a:solidFill>
                  <a:srgbClr val="C00000"/>
                </a:solidFill>
                <a:latin typeface="UTM Avo" panose="02040603050506020204" pitchFamily="18" charset="0"/>
                <a:ea typeface="Cambria" panose="02040503050406030204" pitchFamily="18" charset="0"/>
              </a:rPr>
              <a:t>Tìm</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những</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câu</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văn</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cho</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thấy</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bạn</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Lương</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biết</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cách</a:t>
            </a:r>
            <a:r>
              <a:rPr lang="en-US" sz="3200" b="1" dirty="0">
                <a:solidFill>
                  <a:srgbClr val="C00000"/>
                </a:solidFill>
                <a:latin typeface="UTM Avo" panose="02040603050506020204" pitchFamily="18" charset="0"/>
                <a:ea typeface="Cambria" panose="02040503050406030204" pitchFamily="18" charset="0"/>
              </a:rPr>
              <a:t> an </a:t>
            </a:r>
            <a:r>
              <a:rPr lang="en-US" sz="3200" b="1" dirty="0" err="1">
                <a:solidFill>
                  <a:srgbClr val="C00000"/>
                </a:solidFill>
                <a:latin typeface="UTM Avo" panose="02040603050506020204" pitchFamily="18" charset="0"/>
                <a:ea typeface="Cambria" panose="02040503050406030204" pitchFamily="18" charset="0"/>
              </a:rPr>
              <a:t>ủi</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bạn</a:t>
            </a:r>
            <a:r>
              <a:rPr lang="en-US" sz="3200" b="1" dirty="0">
                <a:solidFill>
                  <a:srgbClr val="C00000"/>
                </a:solidFill>
                <a:latin typeface="UTM Avo" panose="02040603050506020204" pitchFamily="18" charset="0"/>
                <a:ea typeface="Cambria" panose="02040503050406030204" pitchFamily="18" charset="0"/>
              </a:rPr>
              <a:t> </a:t>
            </a:r>
            <a:r>
              <a:rPr lang="en-US" sz="3200" b="1" dirty="0" err="1">
                <a:solidFill>
                  <a:srgbClr val="C00000"/>
                </a:solidFill>
                <a:latin typeface="UTM Avo" panose="02040603050506020204" pitchFamily="18" charset="0"/>
                <a:ea typeface="Cambria" panose="02040503050406030204" pitchFamily="18" charset="0"/>
              </a:rPr>
              <a:t>Hồng</a:t>
            </a:r>
            <a:r>
              <a:rPr lang="en-US" sz="3200" b="1" dirty="0">
                <a:solidFill>
                  <a:srgbClr val="C00000"/>
                </a:solidFill>
                <a:latin typeface="UTM Avo" panose="02040603050506020204" pitchFamily="18" charset="0"/>
                <a:ea typeface="Cambria" panose="02040503050406030204" pitchFamily="18" charset="0"/>
              </a:rPr>
              <a:t>?</a:t>
            </a:r>
            <a:endParaRPr lang="en-US" sz="3200" dirty="0">
              <a:solidFill>
                <a:srgbClr val="C00000"/>
              </a:solidFill>
              <a:latin typeface="UTM Avo" panose="02040603050506020204" pitchFamily="18" charset="0"/>
            </a:endParaRPr>
          </a:p>
        </p:txBody>
      </p:sp>
      <p:sp>
        <p:nvSpPr>
          <p:cNvPr id="10" name="Rectangle 9"/>
          <p:cNvSpPr/>
          <p:nvPr/>
        </p:nvSpPr>
        <p:spPr>
          <a:xfrm>
            <a:off x="259876" y="1846133"/>
            <a:ext cx="6546069" cy="1154162"/>
          </a:xfrm>
          <a:prstGeom prst="rect">
            <a:avLst/>
          </a:prstGeom>
        </p:spPr>
        <p:txBody>
          <a:bodyPr wrap="square">
            <a:spAutoFit/>
          </a:bodyPr>
          <a:lstStyle/>
          <a:p>
            <a:pPr algn="ctr"/>
            <a:r>
              <a:rPr lang="vi-VN" sz="2300" b="1" dirty="0">
                <a:solidFill>
                  <a:srgbClr val="002060"/>
                </a:solidFill>
                <a:latin typeface="UTM Avo "/>
                <a:cs typeface="Times New Roman" panose="02020603050405020304" pitchFamily="18" charset="0"/>
              </a:rPr>
              <a:t>Nhưng chắc là Hồng cũng tự hào về tấm gương dũng cảm của ba xả thân cứu người giữa dòng nước lũ. </a:t>
            </a:r>
            <a:endParaRPr lang="en-US" sz="2300" dirty="0">
              <a:solidFill>
                <a:srgbClr val="002060"/>
              </a:solidFill>
              <a:latin typeface="UTM Avo "/>
            </a:endParaRPr>
          </a:p>
        </p:txBody>
      </p:sp>
      <p:sp>
        <p:nvSpPr>
          <p:cNvPr id="11" name="Rectangle 10"/>
          <p:cNvSpPr/>
          <p:nvPr/>
        </p:nvSpPr>
        <p:spPr>
          <a:xfrm>
            <a:off x="2210736" y="3736033"/>
            <a:ext cx="6211452" cy="800219"/>
          </a:xfrm>
          <a:prstGeom prst="rect">
            <a:avLst/>
          </a:prstGeom>
        </p:spPr>
        <p:txBody>
          <a:bodyPr wrap="square">
            <a:spAutoFit/>
          </a:bodyPr>
          <a:lstStyle/>
          <a:p>
            <a:pPr lvl="0" algn="ctr">
              <a:spcBef>
                <a:spcPts val="600"/>
              </a:spcBef>
              <a:spcAft>
                <a:spcPts val="600"/>
              </a:spcAft>
              <a:defRPr/>
            </a:pPr>
            <a:r>
              <a:rPr lang="vi-VN" sz="2300" b="1" dirty="0">
                <a:solidFill>
                  <a:srgbClr val="002060"/>
                </a:solidFill>
                <a:latin typeface="UTM Avo "/>
                <a:cs typeface="Times New Roman" panose="02020603050405020304" pitchFamily="18" charset="0"/>
              </a:rPr>
              <a:t>Mình tin rằng theo gương ba, Hồng sẽ vượt qua nỗi đau này. </a:t>
            </a:r>
          </a:p>
        </p:txBody>
      </p:sp>
      <p:sp>
        <p:nvSpPr>
          <p:cNvPr id="2" name="Rectangle 1"/>
          <p:cNvSpPr/>
          <p:nvPr/>
        </p:nvSpPr>
        <p:spPr>
          <a:xfrm>
            <a:off x="2559400" y="5174827"/>
            <a:ext cx="6721617" cy="800219"/>
          </a:xfrm>
          <a:prstGeom prst="rect">
            <a:avLst/>
          </a:prstGeom>
        </p:spPr>
        <p:txBody>
          <a:bodyPr wrap="square">
            <a:spAutoFit/>
          </a:bodyPr>
          <a:lstStyle/>
          <a:p>
            <a:pPr lvl="0" algn="ctr">
              <a:spcBef>
                <a:spcPts val="600"/>
              </a:spcBef>
              <a:spcAft>
                <a:spcPts val="600"/>
              </a:spcAft>
              <a:defRPr/>
            </a:pPr>
            <a:r>
              <a:rPr lang="vi-VN" sz="2300" b="1" dirty="0">
                <a:solidFill>
                  <a:srgbClr val="002060"/>
                </a:solidFill>
                <a:latin typeface="UTM Avo "/>
                <a:cs typeface="Times New Roman" panose="02020603050405020304" pitchFamily="18" charset="0"/>
              </a:rPr>
              <a:t>Bên cạnh Hồng còn có má, có cô bác và có cả những người bạn mới như mình. </a:t>
            </a:r>
          </a:p>
        </p:txBody>
      </p:sp>
      <p:sp>
        <p:nvSpPr>
          <p:cNvPr id="13" name="Curved Up Arrow 12"/>
          <p:cNvSpPr/>
          <p:nvPr/>
        </p:nvSpPr>
        <p:spPr>
          <a:xfrm rot="1034623">
            <a:off x="4743580" y="3111447"/>
            <a:ext cx="936077" cy="38932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solidFill>
                <a:schemeClr val="tx1"/>
              </a:solidFill>
            </a:endParaRPr>
          </a:p>
        </p:txBody>
      </p:sp>
      <p:sp>
        <p:nvSpPr>
          <p:cNvPr id="14" name="Hình chữ nhật: Góc Tròn 13">
            <a:extLst>
              <a:ext uri="{FF2B5EF4-FFF2-40B4-BE49-F238E27FC236}">
                <a16:creationId xmlns:a16="http://schemas.microsoft.com/office/drawing/2014/main" id="{2F56A92C-A26D-4855-8920-0600331F676B}"/>
              </a:ext>
            </a:extLst>
          </p:cNvPr>
          <p:cNvSpPr/>
          <p:nvPr/>
        </p:nvSpPr>
        <p:spPr>
          <a:xfrm>
            <a:off x="5646499" y="2963418"/>
            <a:ext cx="2657026" cy="581718"/>
          </a:xfrm>
          <a:prstGeom prst="roundRect">
            <a:avLst/>
          </a:prstGeom>
          <a:solidFill>
            <a:schemeClr val="accent6">
              <a:lumMod val="20000"/>
              <a:lumOff val="80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Khơi</a:t>
            </a:r>
            <a:r>
              <a:rPr lang="en-US"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gợi</a:t>
            </a:r>
            <a:r>
              <a:rPr lang="en-US"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lòng</a:t>
            </a:r>
            <a:r>
              <a:rPr lang="en-US"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tự</a:t>
            </a:r>
            <a:r>
              <a:rPr lang="en-US"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hào</a:t>
            </a:r>
            <a:endParaRPr lang="vi-VN"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16" name="Curved Up Arrow 15"/>
          <p:cNvSpPr/>
          <p:nvPr/>
        </p:nvSpPr>
        <p:spPr>
          <a:xfrm rot="1034623">
            <a:off x="6753387" y="4583956"/>
            <a:ext cx="936077" cy="38932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solidFill>
                <a:schemeClr val="tx1"/>
              </a:solidFill>
            </a:endParaRPr>
          </a:p>
        </p:txBody>
      </p:sp>
      <p:sp>
        <p:nvSpPr>
          <p:cNvPr id="17" name="Hình chữ nhật: Góc Tròn 13">
            <a:extLst>
              <a:ext uri="{FF2B5EF4-FFF2-40B4-BE49-F238E27FC236}">
                <a16:creationId xmlns:a16="http://schemas.microsoft.com/office/drawing/2014/main" id="{2F56A92C-A26D-4855-8920-0600331F676B}"/>
              </a:ext>
            </a:extLst>
          </p:cNvPr>
          <p:cNvSpPr/>
          <p:nvPr/>
        </p:nvSpPr>
        <p:spPr>
          <a:xfrm>
            <a:off x="7611543" y="4282338"/>
            <a:ext cx="2657026" cy="581718"/>
          </a:xfrm>
          <a:prstGeom prst="roundRect">
            <a:avLst/>
          </a:prstGeom>
          <a:solidFill>
            <a:schemeClr val="accent6">
              <a:lumMod val="20000"/>
              <a:lumOff val="80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Động viên bạn</a:t>
            </a:r>
          </a:p>
        </p:txBody>
      </p:sp>
      <p:sp>
        <p:nvSpPr>
          <p:cNvPr id="18" name="Hình chữ nhật: Góc Tròn 13">
            <a:extLst>
              <a:ext uri="{FF2B5EF4-FFF2-40B4-BE49-F238E27FC236}">
                <a16:creationId xmlns:a16="http://schemas.microsoft.com/office/drawing/2014/main" id="{2F56A92C-A26D-4855-8920-0600331F676B}"/>
              </a:ext>
            </a:extLst>
          </p:cNvPr>
          <p:cNvSpPr/>
          <p:nvPr/>
        </p:nvSpPr>
        <p:spPr>
          <a:xfrm>
            <a:off x="8976366" y="5776520"/>
            <a:ext cx="2657026" cy="581718"/>
          </a:xfrm>
          <a:prstGeom prst="roundRect">
            <a:avLst/>
          </a:prstGeom>
          <a:solidFill>
            <a:schemeClr val="accent6">
              <a:lumMod val="20000"/>
              <a:lumOff val="80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Làm bạn yên lòng</a:t>
            </a:r>
          </a:p>
        </p:txBody>
      </p:sp>
      <p:sp>
        <p:nvSpPr>
          <p:cNvPr id="19" name="Curved Up Arrow 18"/>
          <p:cNvSpPr/>
          <p:nvPr/>
        </p:nvSpPr>
        <p:spPr>
          <a:xfrm rot="1034623">
            <a:off x="8194410" y="5970682"/>
            <a:ext cx="936077" cy="38932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5" name="Picture 14"/>
          <p:cNvPicPr>
            <a:picLocks noChangeAspect="1"/>
          </p:cNvPicPr>
          <p:nvPr/>
        </p:nvPicPr>
        <p:blipFill>
          <a:blip r:embed="rId2" cstate="print">
            <a:extLst>
              <a:ext uri="{BEBA8EAE-BF5A-486C-A8C5-ECC9F3942E4B}">
                <a14:imgProps xmlns:a14="http://schemas.microsoft.com/office/drawing/2010/main">
                  <a14:imgLayer r:embed="rId3">
                    <a14:imgEffect>
                      <a14:backgroundRemoval t="5521" b="97992" l="5370" r="95374">
                        <a14:foregroundMark x1="68980" y1="78419" x2="75878" y2="93287"/>
                        <a14:foregroundMark x1="26559" y1="87265" x2="20777" y2="97428"/>
                        <a14:foregroundMark x1="93969" y1="8846" x2="93969" y2="8846"/>
                      </a14:backgroundRemoval>
                    </a14:imgEffect>
                  </a14:imgLayer>
                </a14:imgProps>
              </a:ext>
              <a:ext uri="{28A0092B-C50C-407E-A947-70E740481C1C}">
                <a14:useLocalDpi xmlns:a14="http://schemas.microsoft.com/office/drawing/2010/main" val="0"/>
              </a:ext>
            </a:extLst>
          </a:blip>
          <a:stretch>
            <a:fillRect/>
          </a:stretch>
        </p:blipFill>
        <p:spPr>
          <a:xfrm>
            <a:off x="0" y="4038668"/>
            <a:ext cx="2824560" cy="1859976"/>
          </a:xfrm>
          <a:prstGeom prst="rect">
            <a:avLst/>
          </a:prstGeom>
        </p:spPr>
      </p:pic>
      <p:pic>
        <p:nvPicPr>
          <p:cNvPr id="20"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59876" y="5421816"/>
            <a:ext cx="3468299" cy="1030059"/>
          </a:xfrm>
          <a:prstGeom prst="rect">
            <a:avLst/>
          </a:prstGeom>
        </p:spPr>
      </p:pic>
    </p:spTree>
    <p:extLst>
      <p:ext uri="{BB962C8B-B14F-4D97-AF65-F5344CB8AC3E}">
        <p14:creationId xmlns:p14="http://schemas.microsoft.com/office/powerpoint/2010/main" val="258221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down)">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barn(inVertical)">
                                      <p:cBhvr>
                                        <p:cTn id="36" dur="500"/>
                                        <p:tgtEl>
                                          <p:spTgt spid="11">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00"/>
                                        <p:tgtEl>
                                          <p:spTgt spid="16"/>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wipe(down)">
                                      <p:cBhvr>
                                        <p:cTn id="49" dur="500"/>
                                        <p:tgtEl>
                                          <p:spTgt spid="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down)">
                                      <p:cBhvr>
                                        <p:cTn id="52" dur="500"/>
                                        <p:tgtEl>
                                          <p:spTgt spid="19"/>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13" grpId="0" animBg="1"/>
      <p:bldP spid="14" grpId="0" animBg="1"/>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23"/>
          <p:cNvGrpSpPr/>
          <p:nvPr/>
        </p:nvGrpSpPr>
        <p:grpSpPr>
          <a:xfrm>
            <a:off x="-319486" y="72832"/>
            <a:ext cx="8225809" cy="2216977"/>
            <a:chOff x="-52236" y="971322"/>
            <a:chExt cx="5869296" cy="1902470"/>
          </a:xfrm>
        </p:grpSpPr>
        <p:pic>
          <p:nvPicPr>
            <p:cNvPr id="9" name="图片 7"/>
            <p:cNvPicPr>
              <a:picLocks noChangeAspect="1"/>
            </p:cNvPicPr>
            <p:nvPr/>
          </p:nvPicPr>
          <p:blipFill rotWithShape="1">
            <a:blip r:embed="rId2" cstate="print">
              <a:extLst>
                <a:ext uri="{28A0092B-C50C-407E-A947-70E740481C1C}">
                  <a14:useLocalDpi xmlns:a14="http://schemas.microsoft.com/office/drawing/2010/main" val="0"/>
                </a:ext>
              </a:extLst>
            </a:blip>
            <a:srcRect t="2985" b="81095"/>
            <a:stretch/>
          </p:blipFill>
          <p:spPr>
            <a:xfrm>
              <a:off x="-52236" y="971322"/>
              <a:ext cx="5869296" cy="1902470"/>
            </a:xfrm>
            <a:prstGeom prst="rect">
              <a:avLst/>
            </a:prstGeom>
          </p:spPr>
        </p:pic>
        <p:sp>
          <p:nvSpPr>
            <p:cNvPr id="10" name="文本框 9">
              <a:extLst>
                <a:ext uri="{FF2B5EF4-FFF2-40B4-BE49-F238E27FC236}">
                  <a16:creationId xmlns:a16="http://schemas.microsoft.com/office/drawing/2014/main" id="{EF07A6DD-089B-4B79-A4D1-488082151FBB}"/>
                </a:ext>
              </a:extLst>
            </p:cNvPr>
            <p:cNvSpPr txBox="1"/>
            <p:nvPr/>
          </p:nvSpPr>
          <p:spPr>
            <a:xfrm>
              <a:off x="608277" y="1377234"/>
              <a:ext cx="4435167" cy="1003635"/>
            </a:xfrm>
            <a:prstGeom prst="rect">
              <a:avLst/>
            </a:prstGeom>
            <a:noFill/>
          </p:spPr>
          <p:txBody>
            <a:bodyPr wrap="square" rtlCol="0">
              <a:spAutoFit/>
            </a:bodyPr>
            <a:lstStyle/>
            <a:p>
              <a:pPr algn="ctr"/>
              <a:r>
                <a:rPr lang="vi-VN" altLang="zh-CN" sz="3500" b="1" dirty="0">
                  <a:solidFill>
                    <a:srgbClr val="C00000"/>
                  </a:solidFill>
                  <a:latin typeface="UTM Avo "/>
                  <a:ea typeface="字魂37号-波纹乖乖体" panose="00000500000000000000" pitchFamily="2" charset="-122"/>
                  <a:cs typeface="#9Slide07 Pattaya" panose="00000500000000000000" pitchFamily="2" charset="-34"/>
                </a:rPr>
                <a:t>4. Mọi người và Lương đã làm gì để giúp đỡ Hồng?</a:t>
              </a:r>
              <a:endParaRPr lang="zh-CN" altLang="en-US" sz="3500" b="1" dirty="0">
                <a:solidFill>
                  <a:srgbClr val="C00000"/>
                </a:solidFill>
                <a:latin typeface="UTM Avo "/>
                <a:ea typeface="字魂37号-波纹乖乖体" panose="00000500000000000000" pitchFamily="2" charset="-122"/>
                <a:cs typeface="#9Slide07 Pattaya" panose="00000500000000000000" pitchFamily="2" charset="-34"/>
              </a:endParaRPr>
            </a:p>
          </p:txBody>
        </p:sp>
      </p:grpSp>
      <p:sp>
        <p:nvSpPr>
          <p:cNvPr id="13" name="chenying0907 148"/>
          <p:cNvSpPr/>
          <p:nvPr/>
        </p:nvSpPr>
        <p:spPr>
          <a:xfrm>
            <a:off x="1911363" y="2056926"/>
            <a:ext cx="5348419" cy="10618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8100" tIns="38100" rIns="38100" bIns="38100" numCol="1" anchor="ctr">
            <a:spAutoFit/>
          </a:bodyPr>
          <a:lstStyle/>
          <a:p>
            <a:pPr algn="ctr"/>
            <a:r>
              <a:rPr lang="en-US" sz="3200" dirty="0" err="1">
                <a:solidFill>
                  <a:srgbClr val="002060"/>
                </a:solidFill>
                <a:latin typeface="Cambria" panose="02040503050406030204" pitchFamily="18" charset="0"/>
                <a:ea typeface="Cambria" panose="02040503050406030204" pitchFamily="18" charset="0"/>
              </a:rPr>
              <a:t>Phong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trào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quyên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góp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ủng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hộ</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đồng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bào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khắc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phục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thiên</a:t>
            </a:r>
            <a:r>
              <a:rPr lang="en-US" sz="3200" dirty="0">
                <a:solidFill>
                  <a:srgbClr val="002060"/>
                </a:solidFill>
                <a:latin typeface="Cambria" panose="02040503050406030204" pitchFamily="18" charset="0"/>
                <a:ea typeface="Cambria" panose="02040503050406030204" pitchFamily="18" charset="0"/>
              </a:rPr>
              <a:t> tai.</a:t>
            </a:r>
            <a:endParaRPr lang="vi-VN" sz="3200" dirty="0">
              <a:solidFill>
                <a:srgbClr val="002060"/>
              </a:solidFill>
              <a:latin typeface="Cambria" panose="02040503050406030204" pitchFamily="18" charset="0"/>
              <a:ea typeface="Cambria" panose="02040503050406030204" pitchFamily="18" charset="0"/>
            </a:endParaRPr>
          </a:p>
        </p:txBody>
      </p:sp>
      <p:sp>
        <p:nvSpPr>
          <p:cNvPr id="16" name="chenying0907 148"/>
          <p:cNvSpPr/>
          <p:nvPr/>
        </p:nvSpPr>
        <p:spPr>
          <a:xfrm>
            <a:off x="4343184" y="3460283"/>
            <a:ext cx="5410416" cy="10618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8100" tIns="38100" rIns="38100" bIns="38100" numCol="1" anchor="ctr">
            <a:spAutoFit/>
          </a:bodyPr>
          <a:lstStyle/>
          <a:p>
            <a:pPr algn="ctr"/>
            <a:r>
              <a:rPr lang="en-US" sz="3200" dirty="0" err="1">
                <a:solidFill>
                  <a:srgbClr val="002060"/>
                </a:solidFill>
                <a:latin typeface="Cambria" panose="02040503050406030204" pitchFamily="18" charset="0"/>
                <a:ea typeface="Cambria" panose="02040503050406030204" pitchFamily="18" charset="0"/>
              </a:rPr>
              <a:t>Tổ</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chức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đợt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góp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đồ</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dùng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học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tập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giúp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các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bạn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vùng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lũ</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lụt</a:t>
            </a:r>
            <a:r>
              <a:rPr lang="en-US" sz="3200" dirty="0">
                <a:solidFill>
                  <a:srgbClr val="002060"/>
                </a:solidFill>
                <a:latin typeface="Cambria" panose="02040503050406030204" pitchFamily="18" charset="0"/>
                <a:ea typeface="Cambria" panose="02040503050406030204" pitchFamily="18" charset="0"/>
              </a:rPr>
              <a:t>.</a:t>
            </a:r>
            <a:endParaRPr lang="vi-VN" sz="3200" dirty="0">
              <a:solidFill>
                <a:srgbClr val="002060"/>
              </a:solidFill>
              <a:latin typeface="Cambria" panose="02040503050406030204" pitchFamily="18" charset="0"/>
              <a:ea typeface="Cambria" panose="02040503050406030204" pitchFamily="18" charset="0"/>
            </a:endParaRPr>
          </a:p>
        </p:txBody>
      </p:sp>
      <p:sp>
        <p:nvSpPr>
          <p:cNvPr id="19" name="chenying0907 148"/>
          <p:cNvSpPr/>
          <p:nvPr/>
        </p:nvSpPr>
        <p:spPr>
          <a:xfrm>
            <a:off x="6271774" y="4863640"/>
            <a:ext cx="4987353" cy="10618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8100" tIns="38100" rIns="38100" bIns="38100" numCol="1" anchor="ctr">
            <a:spAutoFit/>
          </a:bodyPr>
          <a:lstStyle/>
          <a:p>
            <a:pPr algn="ctr"/>
            <a:r>
              <a:rPr lang="en-US" sz="3200" dirty="0" err="1">
                <a:solidFill>
                  <a:srgbClr val="002060"/>
                </a:solidFill>
                <a:latin typeface="Cambria" panose="02040503050406030204" pitchFamily="18" charset="0"/>
                <a:ea typeface="Cambria" panose="02040503050406030204" pitchFamily="18" charset="0"/>
              </a:rPr>
              <a:t>Lương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tặng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bạn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toàn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bộ</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số</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tiền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bỏ</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ống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trong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mấy</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năm</a:t>
            </a:r>
            <a:r>
              <a:rPr lang="en-US" sz="3200" dirty="0">
                <a:solidFill>
                  <a:srgbClr val="002060"/>
                </a:solidFill>
                <a:latin typeface="Cambria" panose="02040503050406030204" pitchFamily="18" charset="0"/>
                <a:ea typeface="Cambria" panose="02040503050406030204" pitchFamily="18" charset="0"/>
              </a:rPr>
              <a:t>.</a:t>
            </a:r>
            <a:endParaRPr lang="vi-VN" sz="3200" dirty="0">
              <a:solidFill>
                <a:srgbClr val="002060"/>
              </a:solidFill>
              <a:latin typeface="Cambria" panose="02040503050406030204" pitchFamily="18" charset="0"/>
              <a:ea typeface="Cambria" panose="02040503050406030204" pitchFamily="18" charset="0"/>
            </a:endParaRPr>
          </a:p>
        </p:txBody>
      </p:sp>
      <p:pic>
        <p:nvPicPr>
          <p:cNvPr id="1026" name="Picture 2" descr="Business background design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04" b="89936" l="9904" r="99201">
                        <a14:foregroundMark x1="31629" y1="54952" x2="34824" y2="57029"/>
                        <a14:foregroundMark x1="93131" y1="14058" x2="94089" y2="30511"/>
                      </a14:backgroundRemoval>
                    </a14:imgEffect>
                  </a14:imgLayer>
                </a14:imgProps>
              </a:ext>
              <a:ext uri="{28A0092B-C50C-407E-A947-70E740481C1C}">
                <a14:useLocalDpi xmlns:a14="http://schemas.microsoft.com/office/drawing/2010/main" val="0"/>
              </a:ext>
            </a:extLst>
          </a:blip>
          <a:srcRect/>
          <a:stretch>
            <a:fillRect/>
          </a:stretch>
        </p:blipFill>
        <p:spPr bwMode="auto">
          <a:xfrm>
            <a:off x="-426155" y="2587840"/>
            <a:ext cx="4545573" cy="4545573"/>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786365" y="5366367"/>
            <a:ext cx="3598413" cy="1118203"/>
          </a:xfrm>
          <a:prstGeom prst="rect">
            <a:avLst/>
          </a:prstGeom>
        </p:spPr>
      </p:pic>
    </p:spTree>
    <p:extLst>
      <p:ext uri="{BB962C8B-B14F-4D97-AF65-F5344CB8AC3E}">
        <p14:creationId xmlns:p14="http://schemas.microsoft.com/office/powerpoint/2010/main" val="315818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circle(in)">
                                      <p:cBhvr>
                                        <p:cTn id="24" dur="2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5"/>
          <p:cNvGrpSpPr/>
          <p:nvPr/>
        </p:nvGrpSpPr>
        <p:grpSpPr>
          <a:xfrm>
            <a:off x="984723" y="1786780"/>
            <a:ext cx="6076727" cy="3858210"/>
            <a:chOff x="1020" y="2328"/>
            <a:chExt cx="11012" cy="7804"/>
          </a:xfrm>
        </p:grpSpPr>
        <p:sp>
          <p:nvSpPr>
            <p:cNvPr id="11"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nvGrpSpPr>
            <p:cNvPr id="12" name="组合 11"/>
            <p:cNvGrpSpPr/>
            <p:nvPr/>
          </p:nvGrpSpPr>
          <p:grpSpPr>
            <a:xfrm>
              <a:off x="1020" y="2328"/>
              <a:ext cx="10812" cy="7604"/>
              <a:chOff x="1020" y="2328"/>
              <a:chExt cx="10812" cy="7604"/>
            </a:xfrm>
          </p:grpSpPr>
          <p:sp>
            <p:nvSpPr>
              <p:cNvPr id="13" name="云形 10"/>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4" name="文本框 9"/>
              <p:cNvSpPr txBox="1"/>
              <p:nvPr/>
            </p:nvSpPr>
            <p:spPr>
              <a:xfrm>
                <a:off x="3376" y="2665"/>
                <a:ext cx="8079" cy="1301"/>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endParaRPr lang="zh-CN" altLang="en-US" sz="3500" noProof="1">
                  <a:solidFill>
                    <a:srgbClr val="FF3300"/>
                  </a:solidFill>
                  <a:latin typeface="#9Slide05 Brannboll Ny" panose="02000000000000000000" pitchFamily="2" charset="0"/>
                  <a:ea typeface="思源黑体 CN Light" panose="020B0300000000000000" charset="-122"/>
                  <a:sym typeface="+mn-ea"/>
                </a:endParaRPr>
              </a:p>
            </p:txBody>
          </p:sp>
        </p:grpSp>
      </p:grpSp>
      <p:grpSp>
        <p:nvGrpSpPr>
          <p:cNvPr id="4" name="组合 20">
            <a:extLst>
              <a:ext uri="{FF2B5EF4-FFF2-40B4-BE49-F238E27FC236}">
                <a16:creationId xmlns:a16="http://schemas.microsoft.com/office/drawing/2014/main" id="{82F8D2D1-83CD-4B38-BFB0-1096B0B5EA6B}"/>
              </a:ext>
            </a:extLst>
          </p:cNvPr>
          <p:cNvGrpSpPr/>
          <p:nvPr/>
        </p:nvGrpSpPr>
        <p:grpSpPr>
          <a:xfrm>
            <a:off x="379492" y="369169"/>
            <a:ext cx="4193309" cy="856693"/>
            <a:chOff x="346" y="1628"/>
            <a:chExt cx="7842" cy="1389"/>
          </a:xfrm>
        </p:grpSpPr>
        <p:sp>
          <p:nvSpPr>
            <p:cNvPr id="5" name="圆角矩形 21">
              <a:extLst>
                <a:ext uri="{FF2B5EF4-FFF2-40B4-BE49-F238E27FC236}">
                  <a16:creationId xmlns:a16="http://schemas.microsoft.com/office/drawing/2014/main" id="{95700631-21D4-4AFB-BFCB-D137CF87C7D1}"/>
                </a:ext>
              </a:extLst>
            </p:cNvPr>
            <p:cNvSpPr/>
            <p:nvPr/>
          </p:nvSpPr>
          <p:spPr>
            <a:xfrm>
              <a:off x="349" y="1628"/>
              <a:ext cx="7839" cy="1389"/>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A0CC3F"/>
                </a:solidFill>
                <a:effectLst/>
                <a:latin typeface="字魂189号-星岩乐黑体" panose="00000500000000000000" charset="-122"/>
                <a:ea typeface="字魂189号-星岩乐黑体" panose="00000500000000000000" charset="-122"/>
                <a:cs typeface="Open Sans Light" pitchFamily="34" charset="0"/>
                <a:sym typeface="+mn-lt"/>
              </a:endParaRPr>
            </a:p>
          </p:txBody>
        </p:sp>
        <p:sp>
          <p:nvSpPr>
            <p:cNvPr id="6" name="圆角矩形 22">
              <a:extLst>
                <a:ext uri="{FF2B5EF4-FFF2-40B4-BE49-F238E27FC236}">
                  <a16:creationId xmlns:a16="http://schemas.microsoft.com/office/drawing/2014/main" id="{CFFB28DB-B778-403A-B4B1-35F243ABEB5A}"/>
                </a:ext>
              </a:extLst>
            </p:cNvPr>
            <p:cNvSpPr/>
            <p:nvPr/>
          </p:nvSpPr>
          <p:spPr>
            <a:xfrm>
              <a:off x="346" y="1696"/>
              <a:ext cx="7820" cy="1212"/>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4000" b="1" spc="-300" dirty="0">
                  <a:solidFill>
                    <a:srgbClr val="A0CC3F"/>
                  </a:solidFill>
                  <a:latin typeface="#9Slide03 SVNNeutraface 2" panose="02000600040000020004" pitchFamily="2" charset="0"/>
                  <a:ea typeface="字魂189号-星岩乐黑体" panose="00000500000000000000" charset="-122"/>
                  <a:cs typeface="Open Sans Light" pitchFamily="34" charset="0"/>
                  <a:sym typeface="+mn-lt"/>
                </a:rPr>
                <a:t>      </a:t>
              </a:r>
              <a:endParaRPr lang="zh-CN" altLang="en-US" sz="4000" b="1" spc="-300" dirty="0">
                <a:solidFill>
                  <a:srgbClr val="A0CC3F"/>
                </a:solidFill>
                <a:effectLst/>
                <a:latin typeface="#9Slide03 SVNNeutraface 2" panose="02000600040000020004" pitchFamily="2" charset="0"/>
                <a:ea typeface="字魂189号-星岩乐黑体" panose="00000500000000000000" charset="-122"/>
                <a:cs typeface="Open Sans Light" pitchFamily="34" charset="0"/>
                <a:sym typeface="+mn-lt"/>
              </a:endParaRPr>
            </a:p>
          </p:txBody>
        </p:sp>
      </p:grpSp>
      <p:sp>
        <p:nvSpPr>
          <p:cNvPr id="8" name="TextBox 7"/>
          <p:cNvSpPr txBox="1"/>
          <p:nvPr/>
        </p:nvSpPr>
        <p:spPr>
          <a:xfrm>
            <a:off x="1007564" y="369169"/>
            <a:ext cx="3417455" cy="861774"/>
          </a:xfrm>
          <a:prstGeom prst="rect">
            <a:avLst/>
          </a:prstGeom>
          <a:noFill/>
        </p:spPr>
        <p:txBody>
          <a:bodyPr wrap="square" rtlCol="0">
            <a:spAutoFit/>
          </a:bodyPr>
          <a:lstStyle/>
          <a:p>
            <a:r>
              <a:rPr lang="vi-VN" sz="5000" b="1" dirty="0">
                <a:solidFill>
                  <a:schemeClr val="bg1"/>
                </a:solidFill>
                <a:latin typeface="UTM  Avo "/>
              </a:rPr>
              <a:t>LIỆN HỆ</a:t>
            </a:r>
            <a:endParaRPr lang="en-US" sz="5000" b="1" dirty="0">
              <a:solidFill>
                <a:schemeClr val="bg1"/>
              </a:solidFill>
              <a:latin typeface="UTM  Avo "/>
            </a:endParaRPr>
          </a:p>
        </p:txBody>
      </p:sp>
      <p:sp>
        <p:nvSpPr>
          <p:cNvPr id="9" name="Rectangle 8"/>
          <p:cNvSpPr/>
          <p:nvPr/>
        </p:nvSpPr>
        <p:spPr>
          <a:xfrm>
            <a:off x="1405599" y="2445366"/>
            <a:ext cx="5124608" cy="2585323"/>
          </a:xfrm>
          <a:prstGeom prst="rect">
            <a:avLst/>
          </a:prstGeom>
        </p:spPr>
        <p:txBody>
          <a:bodyPr wrap="square">
            <a:spAutoFit/>
          </a:bodyPr>
          <a:lstStyle/>
          <a:p>
            <a:pPr algn="ctr"/>
            <a:r>
              <a:rPr lang="vi-VN" altLang="zh-CN" sz="5400" b="1" dirty="0">
                <a:solidFill>
                  <a:srgbClr val="C00000"/>
                </a:solidFill>
                <a:latin typeface="Script" panose="00000400000000000000" pitchFamily="2" charset="0"/>
                <a:ea typeface="Script" panose="00000400000000000000" pitchFamily="2" charset="0"/>
                <a:cs typeface="Script" panose="00000400000000000000" pitchFamily="2" charset="0"/>
              </a:rPr>
              <a:t>Bản thân em đã làm gì để giúp đỡ người dân ở vùng lũ lụt?</a:t>
            </a:r>
            <a:endParaRPr lang="zh-CN" altLang="en-US" sz="5400" b="1" dirty="0">
              <a:solidFill>
                <a:srgbClr val="C00000"/>
              </a:solidFill>
              <a:latin typeface="Script" panose="00000400000000000000" pitchFamily="2" charset="0"/>
              <a:ea typeface="Script" panose="00000400000000000000" pitchFamily="2" charset="0"/>
              <a:cs typeface="Script" panose="00000400000000000000" pitchFamily="2" charset="0"/>
            </a:endParaRPr>
          </a:p>
        </p:txBody>
      </p:sp>
      <p:pic>
        <p:nvPicPr>
          <p:cNvPr id="15"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4101" y="3838864"/>
            <a:ext cx="6478831" cy="2589730"/>
          </a:xfrm>
          <a:prstGeom prst="rect">
            <a:avLst/>
          </a:prstGeom>
        </p:spPr>
      </p:pic>
    </p:spTree>
    <p:extLst>
      <p:ext uri="{BB962C8B-B14F-4D97-AF65-F5344CB8AC3E}">
        <p14:creationId xmlns:p14="http://schemas.microsoft.com/office/powerpoint/2010/main" val="13059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ọc sinh lớp 1 phải đóng tiền ủng hộ miền Tru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stretch>
            <a:fillRect/>
          </a:stretch>
        </p:blipFill>
        <p:spPr>
          <a:xfrm>
            <a:off x="307975" y="249381"/>
            <a:ext cx="5658716" cy="36576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a:stretch>
            <a:fillRect/>
          </a:stretch>
        </p:blipFill>
        <p:spPr>
          <a:xfrm>
            <a:off x="6114472" y="2687782"/>
            <a:ext cx="5606473" cy="3675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55575" y="4729019"/>
            <a:ext cx="4844260" cy="1699575"/>
          </a:xfrm>
          <a:prstGeom prst="rect">
            <a:avLst/>
          </a:prstGeom>
        </p:spPr>
      </p:pic>
    </p:spTree>
    <p:extLst>
      <p:ext uri="{BB962C8B-B14F-4D97-AF65-F5344CB8AC3E}">
        <p14:creationId xmlns:p14="http://schemas.microsoft.com/office/powerpoint/2010/main" val="280106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94636" y="423512"/>
            <a:ext cx="11348185" cy="586584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20816" y="1395714"/>
            <a:ext cx="9445592" cy="4893647"/>
          </a:xfrm>
          <a:prstGeom prst="rect">
            <a:avLst/>
          </a:prstGeom>
        </p:spPr>
        <p:txBody>
          <a:bodyPr wrap="square">
            <a:spAutoFit/>
          </a:bodyPr>
          <a:lstStyle/>
          <a:p>
            <a:pPr algn="just">
              <a:spcAft>
                <a:spcPts val="0"/>
              </a:spcAft>
            </a:pPr>
            <a:r>
              <a:rPr lang="nl-NL" sz="2400" b="1" dirty="0">
                <a:latin typeface="UTM Avo" panose="02040603050506020204" pitchFamily="18" charset="0"/>
                <a:ea typeface="Times New Roman" panose="02020603050405020304" pitchFamily="18" charset="0"/>
              </a:rPr>
              <a:t>1. Kiến thức</a:t>
            </a:r>
            <a:endParaRPr lang="en-US" sz="2400" dirty="0">
              <a:latin typeface="UTM Avo" panose="02040603050506020204" pitchFamily="18" charset="0"/>
              <a:ea typeface="Times New Roman" panose="02020603050405020304" pitchFamily="18" charset="0"/>
            </a:endParaRPr>
          </a:p>
          <a:p>
            <a:pPr algn="just">
              <a:spcAft>
                <a:spcPts val="0"/>
              </a:spcAft>
            </a:pPr>
            <a:r>
              <a:rPr lang="nb-NO" sz="2400" dirty="0">
                <a:latin typeface="UTM Avo" panose="02040603050506020204" pitchFamily="18" charset="0"/>
                <a:ea typeface="Times New Roman" panose="02020603050405020304" pitchFamily="18" charset="0"/>
              </a:rPr>
              <a:t>- Hiểu tình cảm của người viết thư: thương bạn, muốn chia sẻ đau buồn cùng bạn.(trả lời được các câu hỏi trong SGK; nắm được tác dụng của phần mở đầu, phần kết thúc bức thư).</a:t>
            </a:r>
            <a:endParaRPr lang="en-US" sz="2400" dirty="0">
              <a:latin typeface="UTM Avo" panose="02040603050506020204" pitchFamily="18" charset="0"/>
              <a:ea typeface="Times New Roman" panose="02020603050405020304" pitchFamily="18" charset="0"/>
            </a:endParaRPr>
          </a:p>
          <a:p>
            <a:pPr>
              <a:spcAft>
                <a:spcPts val="0"/>
              </a:spcAft>
            </a:pPr>
            <a:r>
              <a:rPr lang="nl-NL" sz="2400" b="1" dirty="0">
                <a:latin typeface="UTM Avo" panose="02040603050506020204" pitchFamily="18" charset="0"/>
                <a:ea typeface="Times New Roman" panose="02020603050405020304" pitchFamily="18" charset="0"/>
              </a:rPr>
              <a:t>2. Kĩ năng</a:t>
            </a:r>
            <a:endParaRPr lang="en-US" sz="2400" dirty="0">
              <a:latin typeface="UTM Avo" panose="02040603050506020204" pitchFamily="18" charset="0"/>
              <a:ea typeface="Times New Roman" panose="02020603050405020304" pitchFamily="18" charset="0"/>
            </a:endParaRPr>
          </a:p>
          <a:p>
            <a:pPr algn="just">
              <a:spcAft>
                <a:spcPts val="0"/>
              </a:spcAft>
            </a:pPr>
            <a:r>
              <a:rPr lang="nb-NO" sz="2400" dirty="0">
                <a:latin typeface="UTM Avo" panose="02040603050506020204" pitchFamily="18" charset="0"/>
                <a:ea typeface="Times New Roman" panose="02020603050405020304" pitchFamily="18" charset="0"/>
              </a:rPr>
              <a:t>- Đọc rành mạch, trôi chảy; bước đầu biết đọc diễn cảm một đoạn thư thể hiện sự cảm thông, chia sẻ với nỗi đau của bạn.</a:t>
            </a:r>
            <a:endParaRPr lang="en-US" sz="2400" dirty="0">
              <a:latin typeface="UTM Avo" panose="02040603050506020204" pitchFamily="18" charset="0"/>
              <a:ea typeface="Times New Roman" panose="02020603050405020304" pitchFamily="18" charset="0"/>
            </a:endParaRPr>
          </a:p>
          <a:p>
            <a:pPr algn="just">
              <a:spcAft>
                <a:spcPts val="0"/>
              </a:spcAft>
            </a:pPr>
            <a:r>
              <a:rPr lang="nl-NL" sz="2400" b="1" dirty="0">
                <a:latin typeface="UTM Avo" panose="02040603050506020204" pitchFamily="18" charset="0"/>
                <a:ea typeface="Times New Roman" panose="02020603050405020304" pitchFamily="18" charset="0"/>
              </a:rPr>
              <a:t>3. Phẩm chất</a:t>
            </a:r>
            <a:endParaRPr lang="en-US" sz="2400" dirty="0">
              <a:latin typeface="UTM Avo" panose="02040603050506020204" pitchFamily="18" charset="0"/>
              <a:ea typeface="Times New Roman" panose="02020603050405020304" pitchFamily="18" charset="0"/>
            </a:endParaRPr>
          </a:p>
          <a:p>
            <a:pPr>
              <a:spcAft>
                <a:spcPts val="0"/>
              </a:spcAft>
            </a:pPr>
            <a:r>
              <a:rPr lang="nl-NL" sz="2400" dirty="0">
                <a:latin typeface="UTM Avo" panose="02040603050506020204" pitchFamily="18" charset="0"/>
                <a:ea typeface="Times New Roman" panose="02020603050405020304" pitchFamily="18" charset="0"/>
              </a:rPr>
              <a:t>- GD HS biết quan tâm, giúp đỡ, sẻ chia mọi người xung quanh</a:t>
            </a:r>
            <a:endParaRPr lang="en-US" sz="2400" dirty="0">
              <a:latin typeface="UTM Avo" panose="02040603050506020204" pitchFamily="18" charset="0"/>
              <a:ea typeface="Times New Roman" panose="02020603050405020304" pitchFamily="18" charset="0"/>
            </a:endParaRPr>
          </a:p>
          <a:p>
            <a:pPr algn="just">
              <a:spcAft>
                <a:spcPts val="0"/>
              </a:spcAft>
            </a:pPr>
            <a:r>
              <a:rPr lang="nl-NL" sz="2400" b="1" dirty="0">
                <a:latin typeface="UTM Avo" panose="02040603050506020204" pitchFamily="18" charset="0"/>
                <a:ea typeface="Times New Roman" panose="02020603050405020304" pitchFamily="18" charset="0"/>
              </a:rPr>
              <a:t>4. Góp phần phát triển năng lực</a:t>
            </a:r>
            <a:endParaRPr lang="en-US" sz="2400" dirty="0">
              <a:latin typeface="UTM Avo" panose="02040603050506020204" pitchFamily="18" charset="0"/>
              <a:ea typeface="Times New Roman" panose="02020603050405020304" pitchFamily="18" charset="0"/>
            </a:endParaRPr>
          </a:p>
          <a:p>
            <a:pPr algn="just">
              <a:spcAft>
                <a:spcPts val="0"/>
              </a:spcAft>
            </a:pPr>
            <a:r>
              <a:rPr lang="nl-NL" sz="2400" b="1" dirty="0">
                <a:latin typeface="UTM Avo" panose="02040603050506020204" pitchFamily="18" charset="0"/>
                <a:ea typeface="Times New Roman" panose="02020603050405020304" pitchFamily="18" charset="0"/>
              </a:rPr>
              <a:t>- </a:t>
            </a:r>
            <a:r>
              <a:rPr lang="nl-NL" sz="2400" dirty="0">
                <a:latin typeface="UTM Avo" panose="02040603050506020204" pitchFamily="18" charset="0"/>
                <a:ea typeface="Times New Roman" panose="02020603050405020304" pitchFamily="18" charset="0"/>
              </a:rPr>
              <a:t>Năng lực tự học, NL giao tiếp và hợp tác, NL giải quyết vấn đề và sáng tạo, NL ngôn ngữ, NL thẩm mĩ.</a:t>
            </a:r>
            <a:endParaRPr lang="en-US" sz="2400" dirty="0">
              <a:effectLst/>
              <a:latin typeface="UTM Avo" panose="02040603050506020204" pitchFamily="18" charset="0"/>
              <a:ea typeface="Times New Roman" panose="02020603050405020304" pitchFamily="18" charset="0"/>
            </a:endParaRPr>
          </a:p>
        </p:txBody>
      </p:sp>
      <p:sp>
        <p:nvSpPr>
          <p:cNvPr id="5" name="Rectangle 4"/>
          <p:cNvSpPr/>
          <p:nvPr/>
        </p:nvSpPr>
        <p:spPr>
          <a:xfrm>
            <a:off x="1382830" y="286366"/>
            <a:ext cx="7953676" cy="1246495"/>
          </a:xfrm>
          <a:prstGeom prst="rect">
            <a:avLst/>
          </a:prstGeom>
        </p:spPr>
        <p:txBody>
          <a:bodyPr wrap="square">
            <a:spAutoFit/>
          </a:bodyPr>
          <a:lstStyle/>
          <a:p>
            <a:pPr algn="ctr"/>
            <a:r>
              <a:rPr lang="en-US" sz="7500" dirty="0">
                <a:ln>
                  <a:solidFill>
                    <a:schemeClr val="tx1">
                      <a:lumMod val="75000"/>
                      <a:lumOff val="25000"/>
                    </a:schemeClr>
                  </a:solidFill>
                </a:ln>
                <a:blipFill dpi="0" rotWithShape="1">
                  <a:blip r:embed="rId2">
                    <a:extLst>
                      <a:ext uri="{28A0092B-C50C-407E-A947-70E740481C1C}">
                        <a14:useLocalDpi xmlns:a14="http://schemas.microsoft.com/office/drawing/2010/main" val="0"/>
                      </a:ext>
                    </a:extLst>
                  </a:blip>
                  <a:srcRect/>
                  <a:stretch>
                    <a:fillRect/>
                  </a:stretch>
                </a:blipFill>
                <a:effectLst>
                  <a:glow rad="63500">
                    <a:schemeClr val="accent2">
                      <a:satMod val="175000"/>
                      <a:alpha val="40000"/>
                    </a:schemeClr>
                  </a:glow>
                  <a:reflection blurRad="6350" stA="55000" endA="300" endPos="45500" dir="5400000" sy="-100000" algn="bl" rotWithShape="0"/>
                </a:effectLst>
                <a:latin typeface="UTM Cookies" panose="02040603050506020204" pitchFamily="18"/>
              </a:rPr>
              <a:t>YÊU CẦU CẦN ĐẠT</a:t>
            </a:r>
          </a:p>
        </p:txBody>
      </p:sp>
    </p:spTree>
    <p:extLst>
      <p:ext uri="{BB962C8B-B14F-4D97-AF65-F5344CB8AC3E}">
        <p14:creationId xmlns:p14="http://schemas.microsoft.com/office/powerpoint/2010/main" val="3176865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3"/>
          <p:cNvGrpSpPr/>
          <p:nvPr/>
        </p:nvGrpSpPr>
        <p:grpSpPr>
          <a:xfrm>
            <a:off x="-541176" y="-36825"/>
            <a:ext cx="8983195" cy="2216977"/>
            <a:chOff x="-52236" y="971322"/>
            <a:chExt cx="5869296" cy="1902470"/>
          </a:xfrm>
        </p:grpSpPr>
        <p:pic>
          <p:nvPicPr>
            <p:cNvPr id="5" name="图片 7"/>
            <p:cNvPicPr>
              <a:picLocks noChangeAspect="1"/>
            </p:cNvPicPr>
            <p:nvPr/>
          </p:nvPicPr>
          <p:blipFill rotWithShape="1">
            <a:blip r:embed="rId3" cstate="print">
              <a:extLst>
                <a:ext uri="{28A0092B-C50C-407E-A947-70E740481C1C}">
                  <a14:useLocalDpi xmlns:a14="http://schemas.microsoft.com/office/drawing/2010/main" val="0"/>
                </a:ext>
              </a:extLst>
            </a:blip>
            <a:srcRect t="2985" b="81095"/>
            <a:stretch/>
          </p:blipFill>
          <p:spPr>
            <a:xfrm>
              <a:off x="-52236" y="971322"/>
              <a:ext cx="5869296" cy="1902470"/>
            </a:xfrm>
            <a:prstGeom prst="rect">
              <a:avLst/>
            </a:prstGeom>
          </p:spPr>
        </p:pic>
        <p:sp>
          <p:nvSpPr>
            <p:cNvPr id="6" name="文本框 9">
              <a:extLst>
                <a:ext uri="{FF2B5EF4-FFF2-40B4-BE49-F238E27FC236}">
                  <a16:creationId xmlns:a16="http://schemas.microsoft.com/office/drawing/2014/main" id="{EF07A6DD-089B-4B79-A4D1-488082151FBB}"/>
                </a:ext>
              </a:extLst>
            </p:cNvPr>
            <p:cNvSpPr txBox="1"/>
            <p:nvPr/>
          </p:nvSpPr>
          <p:spPr>
            <a:xfrm>
              <a:off x="608277" y="1377234"/>
              <a:ext cx="4435167" cy="924401"/>
            </a:xfrm>
            <a:prstGeom prst="rect">
              <a:avLst/>
            </a:prstGeom>
            <a:noFill/>
          </p:spPr>
          <p:txBody>
            <a:bodyPr wrap="square" rtlCol="0">
              <a:spAutoFit/>
            </a:bodyPr>
            <a:lstStyle/>
            <a:p>
              <a:pPr algn="ctr"/>
              <a:r>
                <a:rPr lang="vi-VN" altLang="zh-CN" sz="3200" b="1" dirty="0">
                  <a:solidFill>
                    <a:srgbClr val="C00000"/>
                  </a:solidFill>
                  <a:latin typeface="UTM Avo "/>
                  <a:ea typeface="字魂37号-波纹乖乖体" panose="00000500000000000000" pitchFamily="2" charset="-122"/>
                  <a:cs typeface="#9Slide07 Pattaya" panose="00000500000000000000" pitchFamily="2" charset="-34"/>
                </a:rPr>
                <a:t>5. Nêu tác dụng của những dòng mở đầu và kết thúc thư.</a:t>
              </a:r>
              <a:endParaRPr lang="zh-CN" altLang="en-US" sz="3200" b="1" dirty="0">
                <a:solidFill>
                  <a:srgbClr val="C00000"/>
                </a:solidFill>
                <a:latin typeface="UTM Avo "/>
                <a:ea typeface="字魂37号-波纹乖乖体" panose="00000500000000000000" pitchFamily="2" charset="-122"/>
                <a:cs typeface="#9Slide07 Pattaya" panose="00000500000000000000" pitchFamily="2" charset="-34"/>
              </a:endParaRPr>
            </a:p>
          </p:txBody>
        </p:sp>
      </p:grpSp>
      <p:sp>
        <p:nvSpPr>
          <p:cNvPr id="7" name="Rectangle 6"/>
          <p:cNvSpPr/>
          <p:nvPr/>
        </p:nvSpPr>
        <p:spPr>
          <a:xfrm>
            <a:off x="-131743" y="2815831"/>
            <a:ext cx="7551575" cy="1785104"/>
          </a:xfrm>
          <a:prstGeom prst="rect">
            <a:avLst/>
          </a:prstGeom>
        </p:spPr>
        <p:txBody>
          <a:bodyPr wrap="square">
            <a:spAutoFit/>
          </a:bodyPr>
          <a:lstStyle/>
          <a:p>
            <a:pPr lvl="0" algn="r">
              <a:spcBef>
                <a:spcPts val="600"/>
              </a:spcBef>
              <a:spcAft>
                <a:spcPts val="600"/>
              </a:spcAft>
              <a:defRPr/>
            </a:pPr>
            <a:r>
              <a:rPr lang="en-US" sz="3000" b="1" dirty="0" err="1">
                <a:solidFill>
                  <a:prstClr val="black"/>
                </a:solidFill>
                <a:latin typeface="HP001 5Ha" panose="020B0603050302020204" pitchFamily="34" charset="-127"/>
                <a:ea typeface="HP001 5Ha" panose="020B0603050302020204" pitchFamily="34" charset="-127"/>
                <a:cs typeface="Script" panose="00000400000000000000" pitchFamily="2" charset="0"/>
              </a:rPr>
              <a:t>Hòa</a:t>
            </a:r>
            <a:r>
              <a:rPr lang="en-US" sz="3000" b="1" dirty="0">
                <a:solidFill>
                  <a:prstClr val="black"/>
                </a:solidFill>
                <a:latin typeface="HP001 5Ha" panose="020B0603050302020204" pitchFamily="34" charset="-127"/>
                <a:ea typeface="HP001 5Ha" panose="020B0603050302020204" pitchFamily="34" charset="-127"/>
                <a:cs typeface="Script" panose="00000400000000000000" pitchFamily="2" charset="0"/>
              </a:rPr>
              <a:t> </a:t>
            </a:r>
            <a:r>
              <a:rPr lang="en-US" sz="3000" b="1" dirty="0" err="1">
                <a:solidFill>
                  <a:prstClr val="black"/>
                </a:solidFill>
                <a:latin typeface="HP001 5Ha" panose="020B0603050302020204" pitchFamily="34" charset="-127"/>
                <a:ea typeface="HP001 5Ha" panose="020B0603050302020204" pitchFamily="34" charset="-127"/>
                <a:cs typeface="Script" panose="00000400000000000000" pitchFamily="2" charset="0"/>
              </a:rPr>
              <a:t>Bình</a:t>
            </a:r>
            <a:r>
              <a:rPr lang="en-US" sz="3000" b="1" dirty="0">
                <a:solidFill>
                  <a:prstClr val="black"/>
                </a:solidFill>
                <a:latin typeface="HP001 5Ha" panose="020B0603050302020204" pitchFamily="34" charset="-127"/>
                <a:ea typeface="HP001 5Ha" panose="020B0603050302020204" pitchFamily="34" charset="-127"/>
                <a:cs typeface="Script" panose="00000400000000000000" pitchFamily="2" charset="0"/>
              </a:rPr>
              <a:t> , </a:t>
            </a:r>
            <a:r>
              <a:rPr lang="en-US" sz="3000" b="1" dirty="0" err="1">
                <a:solidFill>
                  <a:prstClr val="black"/>
                </a:solidFill>
                <a:latin typeface="HP001 5Ha" panose="020B0603050302020204" pitchFamily="34" charset="-127"/>
                <a:ea typeface="HP001 5Ha" panose="020B0603050302020204" pitchFamily="34" charset="-127"/>
                <a:cs typeface="Script" panose="00000400000000000000" pitchFamily="2" charset="0"/>
              </a:rPr>
              <a:t>ngày</a:t>
            </a:r>
            <a:r>
              <a:rPr lang="en-US" sz="3000" b="1" dirty="0">
                <a:solidFill>
                  <a:prstClr val="black"/>
                </a:solidFill>
                <a:latin typeface="HP001 5Ha" panose="020B0603050302020204" pitchFamily="34" charset="-127"/>
                <a:ea typeface="HP001 5Ha" panose="020B0603050302020204" pitchFamily="34" charset="-127"/>
                <a:cs typeface="Script" panose="00000400000000000000" pitchFamily="2" charset="0"/>
              </a:rPr>
              <a:t> 5 </a:t>
            </a:r>
            <a:r>
              <a:rPr lang="en-US" sz="3000" b="1" dirty="0" err="1">
                <a:solidFill>
                  <a:prstClr val="black"/>
                </a:solidFill>
                <a:latin typeface="HP001 5Ha" panose="020B0603050302020204" pitchFamily="34" charset="-127"/>
                <a:ea typeface="HP001 5Ha" panose="020B0603050302020204" pitchFamily="34" charset="-127"/>
                <a:cs typeface="Script" panose="00000400000000000000" pitchFamily="2" charset="0"/>
              </a:rPr>
              <a:t>tháng</a:t>
            </a:r>
            <a:r>
              <a:rPr lang="en-US" sz="3000" b="1" dirty="0">
                <a:solidFill>
                  <a:prstClr val="black"/>
                </a:solidFill>
                <a:latin typeface="HP001 5Ha" panose="020B0603050302020204" pitchFamily="34" charset="-127"/>
                <a:ea typeface="HP001 5Ha" panose="020B0603050302020204" pitchFamily="34" charset="-127"/>
                <a:cs typeface="Script" panose="00000400000000000000" pitchFamily="2" charset="0"/>
              </a:rPr>
              <a:t> 8 </a:t>
            </a:r>
            <a:r>
              <a:rPr lang="en-US" sz="3000" b="1" dirty="0" err="1">
                <a:solidFill>
                  <a:prstClr val="black"/>
                </a:solidFill>
                <a:latin typeface="HP001 5Ha" panose="020B0603050302020204" pitchFamily="34" charset="-127"/>
                <a:ea typeface="HP001 5Ha" panose="020B0603050302020204" pitchFamily="34" charset="-127"/>
                <a:cs typeface="Script" panose="00000400000000000000" pitchFamily="2" charset="0"/>
              </a:rPr>
              <a:t>năm</a:t>
            </a:r>
            <a:r>
              <a:rPr lang="en-US" sz="3000" b="1" dirty="0">
                <a:solidFill>
                  <a:prstClr val="black"/>
                </a:solidFill>
                <a:latin typeface="HP001 5Ha" panose="020B0603050302020204" pitchFamily="34" charset="-127"/>
                <a:ea typeface="HP001 5Ha" panose="020B0603050302020204" pitchFamily="34" charset="-127"/>
                <a:cs typeface="Script" panose="00000400000000000000" pitchFamily="2" charset="0"/>
              </a:rPr>
              <a:t> 2000 </a:t>
            </a:r>
          </a:p>
          <a:p>
            <a:pPr lvl="0">
              <a:spcBef>
                <a:spcPts val="600"/>
              </a:spcBef>
              <a:spcAft>
                <a:spcPts val="600"/>
              </a:spcAft>
              <a:defRPr/>
            </a:pPr>
            <a:r>
              <a:rPr lang="en-US" sz="3000" b="1" dirty="0">
                <a:solidFill>
                  <a:prstClr val="black"/>
                </a:solidFill>
                <a:latin typeface="HP001 5Ha" panose="020B0603050302020204" pitchFamily="34" charset="-127"/>
                <a:ea typeface="HP001 5Ha" panose="020B0603050302020204" pitchFamily="34" charset="-127"/>
                <a:cs typeface="Times New Roman" panose="02020603050405020304" pitchFamily="18" charset="0"/>
              </a:rPr>
              <a:t>	</a:t>
            </a:r>
            <a:r>
              <a:rPr lang="en-US" sz="3000" b="1" dirty="0" err="1">
                <a:solidFill>
                  <a:srgbClr val="7030A0"/>
                </a:solidFill>
                <a:latin typeface="HP001 5Ha" panose="020B0603050302020204" pitchFamily="34" charset="-127"/>
                <a:ea typeface="HP001 5Ha" panose="020B0603050302020204" pitchFamily="34" charset="-127"/>
                <a:cs typeface="Script" panose="00000400000000000000" pitchFamily="2" charset="0"/>
              </a:rPr>
              <a:t>Bạn</a:t>
            </a:r>
            <a:r>
              <a:rPr lang="en-US" sz="3000" b="1" dirty="0">
                <a:solidFill>
                  <a:srgbClr val="7030A0"/>
                </a:solidFill>
                <a:latin typeface="HP001 5Ha" panose="020B0603050302020204" pitchFamily="34" charset="-127"/>
                <a:ea typeface="HP001 5Ha" panose="020B0603050302020204" pitchFamily="34" charset="-127"/>
                <a:cs typeface="Script" panose="00000400000000000000" pitchFamily="2" charset="0"/>
              </a:rPr>
              <a:t> </a:t>
            </a:r>
            <a:r>
              <a:rPr lang="en-US" sz="3000" b="1" dirty="0" err="1">
                <a:solidFill>
                  <a:srgbClr val="7030A0"/>
                </a:solidFill>
                <a:latin typeface="HP001 5Ha" panose="020B0603050302020204" pitchFamily="34" charset="-127"/>
                <a:ea typeface="HP001 5Ha" panose="020B0603050302020204" pitchFamily="34" charset="-127"/>
                <a:cs typeface="Script" panose="00000400000000000000" pitchFamily="2" charset="0"/>
              </a:rPr>
              <a:t>Hồng</a:t>
            </a:r>
            <a:r>
              <a:rPr lang="en-US" sz="3000" b="1" dirty="0">
                <a:solidFill>
                  <a:srgbClr val="7030A0"/>
                </a:solidFill>
                <a:latin typeface="HP001 5Ha" panose="020B0603050302020204" pitchFamily="34" charset="-127"/>
                <a:ea typeface="HP001 5Ha" panose="020B0603050302020204" pitchFamily="34" charset="-127"/>
                <a:cs typeface="Script" panose="00000400000000000000" pitchFamily="2" charset="0"/>
              </a:rPr>
              <a:t> </a:t>
            </a:r>
            <a:r>
              <a:rPr lang="en-US" sz="3000" b="1" dirty="0" err="1">
                <a:solidFill>
                  <a:srgbClr val="7030A0"/>
                </a:solidFill>
                <a:latin typeface="HP001 5Ha" panose="020B0603050302020204" pitchFamily="34" charset="-127"/>
                <a:ea typeface="HP001 5Ha" panose="020B0603050302020204" pitchFamily="34" charset="-127"/>
                <a:cs typeface="Script" panose="00000400000000000000" pitchFamily="2" charset="0"/>
              </a:rPr>
              <a:t>thân</a:t>
            </a:r>
            <a:r>
              <a:rPr lang="en-US" sz="3000" b="1" dirty="0">
                <a:solidFill>
                  <a:srgbClr val="7030A0"/>
                </a:solidFill>
                <a:latin typeface="HP001 5Ha" panose="020B0603050302020204" pitchFamily="34" charset="-127"/>
                <a:ea typeface="HP001 5Ha" panose="020B0603050302020204" pitchFamily="34" charset="-127"/>
                <a:cs typeface="Script" panose="00000400000000000000" pitchFamily="2" charset="0"/>
              </a:rPr>
              <a:t> </a:t>
            </a:r>
            <a:r>
              <a:rPr lang="en-US" sz="3000" b="1" dirty="0" err="1">
                <a:solidFill>
                  <a:srgbClr val="7030A0"/>
                </a:solidFill>
                <a:latin typeface="HP001 5Ha" panose="020B0603050302020204" pitchFamily="34" charset="-127"/>
                <a:ea typeface="HP001 5Ha" panose="020B0603050302020204" pitchFamily="34" charset="-127"/>
                <a:cs typeface="Script" panose="00000400000000000000" pitchFamily="2" charset="0"/>
              </a:rPr>
              <a:t>mến</a:t>
            </a:r>
            <a:r>
              <a:rPr lang="en-US" sz="3000" b="1" dirty="0">
                <a:solidFill>
                  <a:srgbClr val="7030A0"/>
                </a:solidFill>
                <a:latin typeface="HP001 5Ha" panose="020B0603050302020204" pitchFamily="34" charset="-127"/>
                <a:ea typeface="HP001 5Ha" panose="020B0603050302020204" pitchFamily="34" charset="-127"/>
                <a:cs typeface="Script" panose="00000400000000000000" pitchFamily="2" charset="0"/>
              </a:rPr>
              <a:t>,                                                                        </a:t>
            </a:r>
          </a:p>
          <a:p>
            <a:pPr lvl="0" algn="just">
              <a:spcBef>
                <a:spcPts val="600"/>
              </a:spcBef>
              <a:spcAft>
                <a:spcPts val="600"/>
              </a:spcAft>
              <a:defRPr/>
            </a:pPr>
            <a:r>
              <a:rPr lang="vi-VN" sz="3000" b="1" dirty="0">
                <a:solidFill>
                  <a:srgbClr val="7030A0"/>
                </a:solidFill>
                <a:latin typeface="HP001 5Ha" panose="020B0603050302020204" pitchFamily="34" charset="-127"/>
                <a:ea typeface="HP001 5Ha" panose="020B0603050302020204" pitchFamily="34" charset="-127"/>
                <a:cs typeface="Script" panose="00000400000000000000" pitchFamily="2" charset="0"/>
              </a:rPr>
              <a:t> 	</a:t>
            </a:r>
          </a:p>
        </p:txBody>
      </p:sp>
      <p:grpSp>
        <p:nvGrpSpPr>
          <p:cNvPr id="8" name="组合 20">
            <a:extLst>
              <a:ext uri="{FF2B5EF4-FFF2-40B4-BE49-F238E27FC236}">
                <a16:creationId xmlns:a16="http://schemas.microsoft.com/office/drawing/2014/main" id="{82F8D2D1-83CD-4B38-BFB0-1096B0B5EA6B}"/>
              </a:ext>
            </a:extLst>
          </p:cNvPr>
          <p:cNvGrpSpPr/>
          <p:nvPr/>
        </p:nvGrpSpPr>
        <p:grpSpPr>
          <a:xfrm>
            <a:off x="1110988" y="3935060"/>
            <a:ext cx="9076721" cy="1691557"/>
            <a:chOff x="-1270" y="1167"/>
            <a:chExt cx="9458" cy="1954"/>
          </a:xfrm>
        </p:grpSpPr>
        <p:sp>
          <p:nvSpPr>
            <p:cNvPr id="9" name="圆角矩形 21">
              <a:extLst>
                <a:ext uri="{FF2B5EF4-FFF2-40B4-BE49-F238E27FC236}">
                  <a16:creationId xmlns:a16="http://schemas.microsoft.com/office/drawing/2014/main" id="{95700631-21D4-4AFB-BFCB-D137CF87C7D1}"/>
                </a:ext>
              </a:extLst>
            </p:cNvPr>
            <p:cNvSpPr/>
            <p:nvPr/>
          </p:nvSpPr>
          <p:spPr>
            <a:xfrm>
              <a:off x="349" y="1628"/>
              <a:ext cx="7839" cy="1389"/>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A0CC3F"/>
                </a:solidFill>
                <a:effectLst/>
                <a:latin typeface="字魂189号-星岩乐黑体" panose="00000500000000000000" charset="-122"/>
                <a:ea typeface="字魂189号-星岩乐黑体" panose="00000500000000000000" charset="-122"/>
                <a:cs typeface="Open Sans Light" pitchFamily="34" charset="0"/>
                <a:sym typeface="+mn-lt"/>
              </a:endParaRPr>
            </a:p>
          </p:txBody>
        </p:sp>
        <p:sp>
          <p:nvSpPr>
            <p:cNvPr id="10" name="圆角矩形 22">
              <a:extLst>
                <a:ext uri="{FF2B5EF4-FFF2-40B4-BE49-F238E27FC236}">
                  <a16:creationId xmlns:a16="http://schemas.microsoft.com/office/drawing/2014/main" id="{CFFB28DB-B778-403A-B4B1-35F243ABEB5A}"/>
                </a:ext>
              </a:extLst>
            </p:cNvPr>
            <p:cNvSpPr/>
            <p:nvPr/>
          </p:nvSpPr>
          <p:spPr>
            <a:xfrm>
              <a:off x="346" y="1696"/>
              <a:ext cx="7820" cy="1212"/>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4000" b="1" spc="-300" dirty="0">
                  <a:solidFill>
                    <a:srgbClr val="A0CC3F"/>
                  </a:solidFill>
                  <a:latin typeface="#9Slide03 SVNNeutraface 2" panose="02000600040000020004" pitchFamily="2" charset="0"/>
                  <a:ea typeface="字魂189号-星岩乐黑体" panose="00000500000000000000" charset="-122"/>
                  <a:cs typeface="Open Sans Light" pitchFamily="34" charset="0"/>
                  <a:sym typeface="+mn-lt"/>
                </a:rPr>
                <a:t>      </a:t>
              </a:r>
              <a:endParaRPr lang="zh-CN" altLang="en-US" sz="4000" b="1" spc="-300" dirty="0">
                <a:solidFill>
                  <a:srgbClr val="A0CC3F"/>
                </a:solidFill>
                <a:effectLst/>
                <a:latin typeface="#9Slide03 SVNNeutraface 2" panose="02000600040000020004" pitchFamily="2" charset="0"/>
                <a:ea typeface="字魂189号-星岩乐黑体" panose="00000500000000000000" charset="-122"/>
                <a:cs typeface="Open Sans Light" pitchFamily="34" charset="0"/>
                <a:sym typeface="+mn-lt"/>
              </a:endParaRPr>
            </a:p>
          </p:txBody>
        </p:sp>
        <p:pic>
          <p:nvPicPr>
            <p:cNvPr id="11" name="图片 23" descr="卡通人物&#10;&#10;中度可信度描述已自动生成">
              <a:extLst>
                <a:ext uri="{FF2B5EF4-FFF2-40B4-BE49-F238E27FC236}">
                  <a16:creationId xmlns:a16="http://schemas.microsoft.com/office/drawing/2014/main" id="{9FBBEC8A-FF9F-4229-A897-D3F4D9A85B2E}"/>
                </a:ext>
              </a:extLst>
            </p:cNvPr>
            <p:cNvPicPr>
              <a:picLocks noChangeAspect="1"/>
            </p:cNvPicPr>
            <p:nvPr>
              <p:custDataLst>
                <p:tags r:id="rId1"/>
              </p:custDataLst>
            </p:nvPr>
          </p:nvPicPr>
          <p:blipFill>
            <a:blip r:embed="rId4" cstate="email"/>
            <a:stretch>
              <a:fillRect/>
            </a:stretch>
          </p:blipFill>
          <p:spPr>
            <a:xfrm rot="840000">
              <a:off x="-1270" y="1167"/>
              <a:ext cx="1954" cy="1954"/>
            </a:xfrm>
            <a:prstGeom prst="rect">
              <a:avLst/>
            </a:prstGeom>
          </p:spPr>
        </p:pic>
      </p:grpSp>
      <p:sp>
        <p:nvSpPr>
          <p:cNvPr id="12" name="Rectangle 11"/>
          <p:cNvSpPr/>
          <p:nvPr/>
        </p:nvSpPr>
        <p:spPr>
          <a:xfrm>
            <a:off x="925554" y="2128804"/>
            <a:ext cx="6216766" cy="677108"/>
          </a:xfrm>
          <a:prstGeom prst="rect">
            <a:avLst/>
          </a:prstGeom>
        </p:spPr>
        <p:txBody>
          <a:bodyPr wrap="none">
            <a:spAutoFit/>
          </a:bodyPr>
          <a:lstStyle/>
          <a:p>
            <a:r>
              <a:rPr lang="vi-VN" sz="3800" b="1" dirty="0">
                <a:solidFill>
                  <a:srgbClr val="FF0000"/>
                </a:solidFill>
                <a:latin typeface="+mj-lt"/>
                <a:ea typeface="Script" panose="00000400000000000000" pitchFamily="2" charset="0"/>
                <a:cs typeface="Script" panose="00000400000000000000" pitchFamily="2" charset="0"/>
              </a:rPr>
              <a:t>Những dòng mở đầu bức thư</a:t>
            </a:r>
            <a:endParaRPr lang="en-US" sz="3800" dirty="0">
              <a:latin typeface="+mj-lt"/>
              <a:ea typeface="Script" panose="00000400000000000000" pitchFamily="2" charset="0"/>
              <a:cs typeface="Script" panose="00000400000000000000" pitchFamily="2" charset="0"/>
            </a:endParaRPr>
          </a:p>
        </p:txBody>
      </p:sp>
      <p:sp>
        <p:nvSpPr>
          <p:cNvPr id="13" name="TextBox 12"/>
          <p:cNvSpPr txBox="1"/>
          <p:nvPr/>
        </p:nvSpPr>
        <p:spPr>
          <a:xfrm>
            <a:off x="2733964" y="4409863"/>
            <a:ext cx="7567545" cy="1477328"/>
          </a:xfrm>
          <a:prstGeom prst="rect">
            <a:avLst/>
          </a:prstGeom>
          <a:noFill/>
        </p:spPr>
        <p:txBody>
          <a:bodyPr wrap="square" rtlCol="0">
            <a:spAutoFit/>
          </a:bodyPr>
          <a:lstStyle/>
          <a:p>
            <a:pPr algn="ctr"/>
            <a:r>
              <a:rPr lang="vi-VN" sz="3000" b="1" dirty="0">
                <a:solidFill>
                  <a:schemeClr val="bg1"/>
                </a:solidFill>
                <a:latin typeface="UTM Avo  Avo "/>
                <a:ea typeface="Cambria" panose="02040503050406030204" pitchFamily="18" charset="0"/>
              </a:rPr>
              <a:t>Cho biết rõ địa điểm, thời gian viết thư, </a:t>
            </a:r>
          </a:p>
          <a:p>
            <a:pPr algn="ctr"/>
            <a:r>
              <a:rPr lang="vi-VN" sz="3000" b="1" dirty="0">
                <a:solidFill>
                  <a:schemeClr val="bg1"/>
                </a:solidFill>
                <a:latin typeface="UTM Avo  Avo "/>
                <a:ea typeface="Cambria" panose="02040503050406030204" pitchFamily="18" charset="0"/>
              </a:rPr>
              <a:t>lời chào hỏi người nhận thư.</a:t>
            </a:r>
          </a:p>
          <a:p>
            <a:pPr algn="ctr"/>
            <a:endParaRPr lang="en-US" sz="3000" b="1" dirty="0">
              <a:solidFill>
                <a:schemeClr val="bg1"/>
              </a:solidFill>
              <a:latin typeface="UTM Avo  Avo "/>
            </a:endParaRPr>
          </a:p>
        </p:txBody>
      </p:sp>
    </p:spTree>
    <p:extLst>
      <p:ext uri="{BB962C8B-B14F-4D97-AF65-F5344CB8AC3E}">
        <p14:creationId xmlns:p14="http://schemas.microsoft.com/office/powerpoint/2010/main" val="249591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down)">
                                      <p:cBhvr>
                                        <p:cTn id="19" dur="500"/>
                                        <p:tgtEl>
                                          <p:spTgt spid="7">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down)">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3"/>
          <p:cNvGrpSpPr/>
          <p:nvPr/>
        </p:nvGrpSpPr>
        <p:grpSpPr>
          <a:xfrm>
            <a:off x="-541176" y="-36825"/>
            <a:ext cx="8983195" cy="2216977"/>
            <a:chOff x="-52236" y="971322"/>
            <a:chExt cx="5869296" cy="1902470"/>
          </a:xfrm>
        </p:grpSpPr>
        <p:pic>
          <p:nvPicPr>
            <p:cNvPr id="5" name="图片 7"/>
            <p:cNvPicPr>
              <a:picLocks noChangeAspect="1"/>
            </p:cNvPicPr>
            <p:nvPr/>
          </p:nvPicPr>
          <p:blipFill rotWithShape="1">
            <a:blip r:embed="rId3" cstate="print">
              <a:extLst>
                <a:ext uri="{28A0092B-C50C-407E-A947-70E740481C1C}">
                  <a14:useLocalDpi xmlns:a14="http://schemas.microsoft.com/office/drawing/2010/main" val="0"/>
                </a:ext>
              </a:extLst>
            </a:blip>
            <a:srcRect t="2985" b="81095"/>
            <a:stretch/>
          </p:blipFill>
          <p:spPr>
            <a:xfrm>
              <a:off x="-52236" y="971322"/>
              <a:ext cx="5869296" cy="1902470"/>
            </a:xfrm>
            <a:prstGeom prst="rect">
              <a:avLst/>
            </a:prstGeom>
          </p:spPr>
        </p:pic>
        <p:sp>
          <p:nvSpPr>
            <p:cNvPr id="6" name="文本框 9">
              <a:extLst>
                <a:ext uri="{FF2B5EF4-FFF2-40B4-BE49-F238E27FC236}">
                  <a16:creationId xmlns:a16="http://schemas.microsoft.com/office/drawing/2014/main" id="{EF07A6DD-089B-4B79-A4D1-488082151FBB}"/>
                </a:ext>
              </a:extLst>
            </p:cNvPr>
            <p:cNvSpPr txBox="1"/>
            <p:nvPr/>
          </p:nvSpPr>
          <p:spPr>
            <a:xfrm>
              <a:off x="608277" y="1377234"/>
              <a:ext cx="4435167" cy="9244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C00000"/>
                  </a:solidFill>
                  <a:effectLst/>
                  <a:uLnTx/>
                  <a:uFillTx/>
                  <a:latin typeface="UTM Avo "/>
                  <a:ea typeface="字魂37号-波纹乖乖体" panose="00000500000000000000" pitchFamily="2" charset="-122"/>
                  <a:cs typeface="#9Slide07 Pattaya" panose="00000500000000000000" pitchFamily="2" charset="-34"/>
                </a:rPr>
                <a:t>5. Nêu tác dụng của những dòng mở đầu và kết thúc thư.</a:t>
              </a:r>
              <a:endParaRPr kumimoji="0" lang="zh-CN" altLang="en-US" sz="3200" b="1" i="0" u="none" strike="noStrike" kern="1200" cap="none" spc="0" normalizeH="0" baseline="0" noProof="0" dirty="0">
                <a:ln>
                  <a:noFill/>
                </a:ln>
                <a:solidFill>
                  <a:srgbClr val="C00000"/>
                </a:solidFill>
                <a:effectLst/>
                <a:uLnTx/>
                <a:uFillTx/>
                <a:latin typeface="UTM Avo "/>
                <a:ea typeface="字魂37号-波纹乖乖体" panose="00000500000000000000" pitchFamily="2" charset="-122"/>
                <a:cs typeface="#9Slide07 Pattaya" panose="00000500000000000000" pitchFamily="2" charset="-34"/>
              </a:endParaRPr>
            </a:p>
          </p:txBody>
        </p:sp>
      </p:grpSp>
      <p:sp>
        <p:nvSpPr>
          <p:cNvPr id="7" name="Rectangle 6"/>
          <p:cNvSpPr/>
          <p:nvPr/>
        </p:nvSpPr>
        <p:spPr>
          <a:xfrm>
            <a:off x="-541176" y="2832375"/>
            <a:ext cx="7551575" cy="553998"/>
          </a:xfrm>
          <a:prstGeom prst="rect">
            <a:avLst/>
          </a:prstGeom>
        </p:spPr>
        <p:txBody>
          <a:bodyPr wrap="square">
            <a:spAutoFit/>
          </a:bodyPr>
          <a:lstStyle/>
          <a:p>
            <a:pPr marL="0" marR="0" lvl="0" indent="0" algn="r" defTabSz="914400" rtl="0" eaLnBrk="1" fontAlgn="auto" latinLnBrk="0" hangingPunct="1">
              <a:lnSpc>
                <a:spcPct val="100000"/>
              </a:lnSpc>
              <a:spcBef>
                <a:spcPts val="600"/>
              </a:spcBef>
              <a:spcAft>
                <a:spcPts val="600"/>
              </a:spcAft>
              <a:buClrTx/>
              <a:buSzTx/>
              <a:buFontTx/>
              <a:buNone/>
              <a:tabLst/>
              <a:defRPr/>
            </a:pPr>
            <a:r>
              <a:rPr kumimoji="0" lang="vi-VN" sz="3000" b="1" i="0" u="none" strike="noStrike" kern="1200" cap="none" spc="0" normalizeH="0" baseline="0" noProof="0" dirty="0">
                <a:ln>
                  <a:noFill/>
                </a:ln>
                <a:solidFill>
                  <a:srgbClr val="7030A0"/>
                </a:solidFill>
                <a:effectLst/>
                <a:uLnTx/>
                <a:uFillTx/>
                <a:latin typeface="Script" panose="00000400000000000000" pitchFamily="2" charset="0"/>
                <a:ea typeface="Script" panose="00000400000000000000" pitchFamily="2" charset="0"/>
                <a:cs typeface="Script" panose="00000400000000000000" pitchFamily="2" charset="0"/>
              </a:rPr>
              <a:t>	</a:t>
            </a:r>
          </a:p>
        </p:txBody>
      </p:sp>
      <p:grpSp>
        <p:nvGrpSpPr>
          <p:cNvPr id="8" name="组合 20">
            <a:extLst>
              <a:ext uri="{FF2B5EF4-FFF2-40B4-BE49-F238E27FC236}">
                <a16:creationId xmlns:a16="http://schemas.microsoft.com/office/drawing/2014/main" id="{82F8D2D1-83CD-4B38-BFB0-1096B0B5EA6B}"/>
              </a:ext>
            </a:extLst>
          </p:cNvPr>
          <p:cNvGrpSpPr/>
          <p:nvPr/>
        </p:nvGrpSpPr>
        <p:grpSpPr>
          <a:xfrm>
            <a:off x="224297" y="4038596"/>
            <a:ext cx="10582248" cy="2087417"/>
            <a:chOff x="-1270" y="1167"/>
            <a:chExt cx="9458" cy="1954"/>
          </a:xfrm>
        </p:grpSpPr>
        <p:sp>
          <p:nvSpPr>
            <p:cNvPr id="9" name="圆角矩形 21">
              <a:extLst>
                <a:ext uri="{FF2B5EF4-FFF2-40B4-BE49-F238E27FC236}">
                  <a16:creationId xmlns:a16="http://schemas.microsoft.com/office/drawing/2014/main" id="{95700631-21D4-4AFB-BFCB-D137CF87C7D1}"/>
                </a:ext>
              </a:extLst>
            </p:cNvPr>
            <p:cNvSpPr/>
            <p:nvPr/>
          </p:nvSpPr>
          <p:spPr>
            <a:xfrm>
              <a:off x="349" y="1628"/>
              <a:ext cx="7839" cy="1389"/>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300" normalizeH="0" baseline="0" noProof="0" dirty="0">
                <a:ln>
                  <a:noFill/>
                </a:ln>
                <a:solidFill>
                  <a:srgbClr val="A0CC3F"/>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sp>
          <p:nvSpPr>
            <p:cNvPr id="10" name="圆角矩形 22">
              <a:extLst>
                <a:ext uri="{FF2B5EF4-FFF2-40B4-BE49-F238E27FC236}">
                  <a16:creationId xmlns:a16="http://schemas.microsoft.com/office/drawing/2014/main" id="{CFFB28DB-B778-403A-B4B1-35F243ABEB5A}"/>
                </a:ext>
              </a:extLst>
            </p:cNvPr>
            <p:cNvSpPr/>
            <p:nvPr/>
          </p:nvSpPr>
          <p:spPr>
            <a:xfrm>
              <a:off x="346" y="1696"/>
              <a:ext cx="7820" cy="1212"/>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srgbClr val="A0CC3F"/>
                  </a:solidFill>
                  <a:effectLst/>
                  <a:uLnTx/>
                  <a:uFillTx/>
                  <a:latin typeface="#9Slide03 SVNNeutraface 2" panose="02000600040000020004" pitchFamily="2" charset="0"/>
                  <a:ea typeface="字魂189号-星岩乐黑体" panose="00000500000000000000" charset="-122"/>
                  <a:cs typeface="Open Sans Light" pitchFamily="34" charset="0"/>
                  <a:sym typeface="+mn-lt"/>
                </a:rPr>
                <a:t>      </a:t>
              </a:r>
              <a:endParaRPr kumimoji="0" lang="zh-CN" altLang="en-US" sz="4000" b="1" i="0" u="none" strike="noStrike" kern="1200" cap="none" spc="-300" normalizeH="0" baseline="0" noProof="0" dirty="0">
                <a:ln>
                  <a:noFill/>
                </a:ln>
                <a:solidFill>
                  <a:srgbClr val="A0CC3F"/>
                </a:solidFill>
                <a:effectLst/>
                <a:uLnTx/>
                <a:uFillTx/>
                <a:latin typeface="#9Slide03 SVNNeutraface 2" panose="02000600040000020004" pitchFamily="2" charset="0"/>
                <a:ea typeface="字魂189号-星岩乐黑体" panose="00000500000000000000" charset="-122"/>
                <a:cs typeface="Open Sans Light" pitchFamily="34" charset="0"/>
                <a:sym typeface="+mn-lt"/>
              </a:endParaRPr>
            </a:p>
          </p:txBody>
        </p:sp>
        <p:pic>
          <p:nvPicPr>
            <p:cNvPr id="11" name="图片 23" descr="卡通人物&#10;&#10;中度可信度描述已自动生成">
              <a:extLst>
                <a:ext uri="{FF2B5EF4-FFF2-40B4-BE49-F238E27FC236}">
                  <a16:creationId xmlns:a16="http://schemas.microsoft.com/office/drawing/2014/main" id="{9FBBEC8A-FF9F-4229-A897-D3F4D9A85B2E}"/>
                </a:ext>
              </a:extLst>
            </p:cNvPr>
            <p:cNvPicPr>
              <a:picLocks noChangeAspect="1"/>
            </p:cNvPicPr>
            <p:nvPr>
              <p:custDataLst>
                <p:tags r:id="rId1"/>
              </p:custDataLst>
            </p:nvPr>
          </p:nvPicPr>
          <p:blipFill>
            <a:blip r:embed="rId4" cstate="email"/>
            <a:stretch>
              <a:fillRect/>
            </a:stretch>
          </p:blipFill>
          <p:spPr>
            <a:xfrm rot="840000">
              <a:off x="-1270" y="1167"/>
              <a:ext cx="1954" cy="1954"/>
            </a:xfrm>
            <a:prstGeom prst="rect">
              <a:avLst/>
            </a:prstGeom>
          </p:spPr>
        </p:pic>
      </p:grpSp>
      <p:sp>
        <p:nvSpPr>
          <p:cNvPr id="12" name="Rectangle 11"/>
          <p:cNvSpPr/>
          <p:nvPr/>
        </p:nvSpPr>
        <p:spPr>
          <a:xfrm>
            <a:off x="700981" y="2130857"/>
            <a:ext cx="6325771"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0000"/>
                </a:solidFill>
                <a:effectLst/>
                <a:uLnTx/>
                <a:uFillTx/>
                <a:latin typeface="+mj-lt"/>
                <a:ea typeface="Script" panose="00000400000000000000" pitchFamily="2" charset="0"/>
                <a:cs typeface="Script" panose="00000400000000000000" pitchFamily="2" charset="0"/>
              </a:rPr>
              <a:t>Những dòng kết thúc bức thư</a:t>
            </a:r>
            <a:endParaRPr kumimoji="0" lang="en-US" sz="3800" b="0" i="0" u="none" strike="noStrike" kern="1200" cap="none" spc="0" normalizeH="0" baseline="0" noProof="0" dirty="0">
              <a:ln>
                <a:noFill/>
              </a:ln>
              <a:solidFill>
                <a:prstClr val="black"/>
              </a:solidFill>
              <a:effectLst/>
              <a:uLnTx/>
              <a:uFillTx/>
              <a:latin typeface="+mj-lt"/>
              <a:ea typeface="Script" panose="00000400000000000000" pitchFamily="2" charset="0"/>
              <a:cs typeface="Script" panose="00000400000000000000" pitchFamily="2" charset="0"/>
            </a:endParaRPr>
          </a:p>
        </p:txBody>
      </p:sp>
      <p:sp>
        <p:nvSpPr>
          <p:cNvPr id="13" name="TextBox 12"/>
          <p:cNvSpPr txBox="1"/>
          <p:nvPr/>
        </p:nvSpPr>
        <p:spPr>
          <a:xfrm>
            <a:off x="2258772" y="4716133"/>
            <a:ext cx="8296771" cy="2062103"/>
          </a:xfrm>
          <a:prstGeom prst="rect">
            <a:avLst/>
          </a:prstGeom>
          <a:noFill/>
        </p:spPr>
        <p:txBody>
          <a:bodyPr wrap="square" rtlCol="0">
            <a:spAutoFit/>
          </a:bodyPr>
          <a:lstStyle/>
          <a:p>
            <a:pPr algn="ctr"/>
            <a:r>
              <a:rPr lang="vi-VN" sz="3400" b="1" dirty="0">
                <a:solidFill>
                  <a:schemeClr val="bg1"/>
                </a:solidFill>
                <a:latin typeface="Cambria" panose="02040503050406030204" pitchFamily="18" charset="0"/>
                <a:ea typeface="Cambria" panose="02040503050406030204" pitchFamily="18" charset="0"/>
              </a:rPr>
              <a:t>Lời chúc, lời nhắn nhủ, c</a:t>
            </a:r>
            <a:r>
              <a:rPr lang="en-US" sz="3400" b="1" dirty="0">
                <a:solidFill>
                  <a:schemeClr val="bg1"/>
                </a:solidFill>
                <a:latin typeface="Cambria" panose="02040503050406030204" pitchFamily="18" charset="0"/>
                <a:ea typeface="Cambria" panose="02040503050406030204" pitchFamily="18" charset="0"/>
              </a:rPr>
              <a:t>ả</a:t>
            </a:r>
            <a:r>
              <a:rPr lang="vi-VN" sz="3400" b="1" dirty="0">
                <a:solidFill>
                  <a:schemeClr val="bg1"/>
                </a:solidFill>
                <a:latin typeface="Cambria" panose="02040503050406030204" pitchFamily="18" charset="0"/>
                <a:ea typeface="Cambria" panose="02040503050406030204" pitchFamily="18" charset="0"/>
              </a:rPr>
              <a:t>m ơn, hứa hẹn và kí tên, ghi họ và tên người viết thư.</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1" i="0" u="none" strike="noStrike" kern="1200" cap="none" spc="0" normalizeH="0" baseline="0" noProof="0" dirty="0">
              <a:ln>
                <a:noFill/>
              </a:ln>
              <a:solidFill>
                <a:schemeClr val="bg1"/>
              </a:solidFill>
              <a:effectLst/>
              <a:uLnTx/>
              <a:uFillTx/>
              <a:latin typeface="UTM Avo  Avo "/>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chemeClr val="bg1"/>
              </a:solidFill>
              <a:effectLst/>
              <a:uLnTx/>
              <a:uFillTx/>
              <a:latin typeface="UTM Avo  Avo "/>
            </a:endParaRPr>
          </a:p>
        </p:txBody>
      </p:sp>
      <p:sp>
        <p:nvSpPr>
          <p:cNvPr id="2" name="TextBox 1"/>
          <p:cNvSpPr txBox="1"/>
          <p:nvPr/>
        </p:nvSpPr>
        <p:spPr>
          <a:xfrm>
            <a:off x="742880" y="3116662"/>
            <a:ext cx="12535037" cy="1738938"/>
          </a:xfrm>
          <a:prstGeom prst="rect">
            <a:avLst/>
          </a:prstGeom>
          <a:noFill/>
        </p:spPr>
        <p:txBody>
          <a:bodyPr wrap="square" rtlCol="0">
            <a:spAutoFit/>
          </a:bodyPr>
          <a:lstStyle/>
          <a:p>
            <a:pPr lvl="0" algn="just">
              <a:spcBef>
                <a:spcPts val="600"/>
              </a:spcBef>
              <a:spcAft>
                <a:spcPts val="600"/>
              </a:spcAft>
              <a:defRPr/>
            </a:pPr>
            <a:r>
              <a:rPr lang="vi-VN"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Chúc Hồng khỏe. Mong nhận thư bạn</a:t>
            </a: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a:t>
            </a:r>
            <a:endParaRPr lang="vi-VN" sz="2800" b="1" dirty="0">
              <a:solidFill>
                <a:srgbClr val="002060"/>
              </a:solidFill>
              <a:latin typeface="HP001 5Ha" panose="020B0603050302020204" pitchFamily="34" charset="-127"/>
              <a:ea typeface="HP001 5Ha" panose="020B0603050302020204" pitchFamily="34" charset="-127"/>
              <a:cs typeface="Script" panose="00000400000000000000" pitchFamily="2" charset="0"/>
            </a:endParaRPr>
          </a:p>
          <a:p>
            <a:pPr lvl="0">
              <a:defRPr/>
            </a:pP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r>
              <a:rPr lang="en-US" sz="2800" b="1" dirty="0" err="1">
                <a:solidFill>
                  <a:srgbClr val="002060"/>
                </a:solidFill>
                <a:latin typeface="HP001 5Ha" panose="020B0603050302020204" pitchFamily="34" charset="-127"/>
                <a:ea typeface="HP001 5Ha" panose="020B0603050302020204" pitchFamily="34" charset="-127"/>
                <a:cs typeface="Script" panose="00000400000000000000" pitchFamily="2" charset="0"/>
              </a:rPr>
              <a:t>Bạn</a:t>
            </a: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r>
              <a:rPr lang="en-US" sz="2800" b="1" dirty="0" err="1">
                <a:solidFill>
                  <a:srgbClr val="002060"/>
                </a:solidFill>
                <a:latin typeface="HP001 5Ha" panose="020B0603050302020204" pitchFamily="34" charset="-127"/>
                <a:ea typeface="HP001 5Ha" panose="020B0603050302020204" pitchFamily="34" charset="-127"/>
                <a:cs typeface="Script" panose="00000400000000000000" pitchFamily="2" charset="0"/>
              </a:rPr>
              <a:t>mới</a:t>
            </a: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r>
              <a:rPr lang="en-US" sz="2800" b="1" dirty="0" err="1">
                <a:solidFill>
                  <a:srgbClr val="002060"/>
                </a:solidFill>
                <a:latin typeface="HP001 5Ha" panose="020B0603050302020204" pitchFamily="34" charset="-127"/>
                <a:ea typeface="HP001 5Ha" panose="020B0603050302020204" pitchFamily="34" charset="-127"/>
                <a:cs typeface="Script" panose="00000400000000000000" pitchFamily="2" charset="0"/>
              </a:rPr>
              <a:t>của</a:t>
            </a: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r>
              <a:rPr lang="en-US" sz="2800" b="1" dirty="0" err="1">
                <a:solidFill>
                  <a:srgbClr val="002060"/>
                </a:solidFill>
                <a:latin typeface="HP001 5Ha" panose="020B0603050302020204" pitchFamily="34" charset="-127"/>
                <a:ea typeface="HP001 5Ha" panose="020B0603050302020204" pitchFamily="34" charset="-127"/>
                <a:cs typeface="Script" panose="00000400000000000000" pitchFamily="2" charset="0"/>
              </a:rPr>
              <a:t>Hồng</a:t>
            </a:r>
            <a:r>
              <a:rPr lang="en-US"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p>
          <a:p>
            <a:pPr lvl="0">
              <a:defRPr/>
            </a:pPr>
            <a:r>
              <a:rPr lang="vi-VN" sz="2800" b="1" dirty="0">
                <a:solidFill>
                  <a:srgbClr val="002060"/>
                </a:solidFill>
                <a:latin typeface="HP001 5Ha" panose="020B0603050302020204" pitchFamily="34" charset="-127"/>
                <a:ea typeface="HP001 5Ha" panose="020B0603050302020204" pitchFamily="34" charset="-127"/>
                <a:cs typeface="Script" panose="00000400000000000000" pitchFamily="2" charset="0"/>
              </a:rPr>
              <a:t>                                               </a:t>
            </a:r>
            <a:r>
              <a:rPr lang="vi-VN" sz="2800" b="1" i="1" dirty="0">
                <a:solidFill>
                  <a:srgbClr val="002060"/>
                </a:solidFill>
                <a:latin typeface="HP001 5Ha" panose="020B0603050302020204" pitchFamily="34" charset="-127"/>
                <a:ea typeface="HP001 5Ha" panose="020B0603050302020204" pitchFamily="34" charset="-127"/>
                <a:cs typeface="Script" panose="00000400000000000000" pitchFamily="2" charset="0"/>
              </a:rPr>
              <a:t>Quách Tuấn Lương</a:t>
            </a:r>
          </a:p>
          <a:p>
            <a:endParaRPr lang="en-US" sz="1600" dirty="0">
              <a:latin typeface="HP001 5Ha" panose="020B0603050302020204" pitchFamily="34" charset="-127"/>
              <a:ea typeface="HP001 5Ha" panose="020B0603050302020204" pitchFamily="34" charset="-127"/>
            </a:endParaRPr>
          </a:p>
        </p:txBody>
      </p:sp>
    </p:spTree>
    <p:extLst>
      <p:ext uri="{BB962C8B-B14F-4D97-AF65-F5344CB8AC3E}">
        <p14:creationId xmlns:p14="http://schemas.microsoft.com/office/powerpoint/2010/main" val="275042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138153-B6B5-429B-9346-B74EB940CC4E}"/>
              </a:ext>
            </a:extLst>
          </p:cNvPr>
          <p:cNvGrpSpPr/>
          <p:nvPr/>
        </p:nvGrpSpPr>
        <p:grpSpPr>
          <a:xfrm>
            <a:off x="597437" y="492248"/>
            <a:ext cx="4011508" cy="769620"/>
            <a:chOff x="904875" y="946150"/>
            <a:chExt cx="4097472" cy="769620"/>
          </a:xfrm>
        </p:grpSpPr>
        <p:sp>
          <p:nvSpPr>
            <p:cNvPr id="5" name="圆角矩形 7"/>
            <p:cNvSpPr/>
            <p:nvPr/>
          </p:nvSpPr>
          <p:spPr>
            <a:xfrm>
              <a:off x="904875" y="946150"/>
              <a:ext cx="4097472" cy="769620"/>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990930" y="946150"/>
              <a:ext cx="3903188" cy="769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en-US" altLang="zh-CN" sz="6000" b="1" spc="-300" dirty="0">
                  <a:solidFill>
                    <a:schemeClr val="bg1"/>
                  </a:solidFill>
                  <a:effectLst/>
                  <a:latin typeface="#9Slide03 SVNNeutraface 2" panose="02000600040000020004" pitchFamily="2" charset="0"/>
                  <a:ea typeface="字魂189号-星岩乐黑体" panose="00000500000000000000" charset="-122"/>
                  <a:cs typeface="Open Sans Light" pitchFamily="34" charset="0"/>
                  <a:sym typeface="+mn-lt"/>
                </a:rPr>
                <a:t> </a:t>
              </a:r>
              <a:r>
                <a:rPr lang="vi-VN" altLang="zh-CN" sz="5000" b="1" spc="-300" dirty="0">
                  <a:solidFill>
                    <a:schemeClr val="bg1"/>
                  </a:solidFill>
                  <a:effectLst/>
                  <a:latin typeface="#9Slide03 SVNNeutraface 2" panose="02000600040000020004" pitchFamily="2" charset="0"/>
                  <a:ea typeface="字魂189号-星岩乐黑体" panose="00000500000000000000" charset="-122"/>
                  <a:cs typeface="Open Sans Light" pitchFamily="34" charset="0"/>
                  <a:sym typeface="+mn-lt"/>
                </a:rPr>
                <a:t>NỘI  DUNG</a:t>
              </a:r>
              <a:endParaRPr lang="zh-CN" altLang="en-US" sz="5000" b="1" spc="-300" dirty="0">
                <a:solidFill>
                  <a:schemeClr val="bg1"/>
                </a:solidFill>
                <a:effectLst/>
                <a:latin typeface="#9Slide03 SVNNeutraface 2" panose="02000600040000020004" pitchFamily="2" charset="0"/>
                <a:ea typeface="字魂189号-星岩乐黑体" panose="00000500000000000000" charset="-122"/>
                <a:cs typeface="Open Sans Light" pitchFamily="34" charset="0"/>
                <a:sym typeface="+mn-lt"/>
              </a:endParaRPr>
            </a:p>
          </p:txBody>
        </p:sp>
      </p:gr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213" b="89994" l="154" r="89939">
                        <a14:foregroundMark x1="25576" y1="87386" x2="37865" y2="87265"/>
                        <a14:foregroundMark x1="52765" y1="32990" x2="82258" y2="42571"/>
                        <a14:foregroundMark x1="87020" y1="30018" x2="84793" y2="49424"/>
                        <a14:foregroundMark x1="87711" y1="27592" x2="54916" y2="29472"/>
                        <a14:foregroundMark x1="57988" y1="26683" x2="86329" y2="26925"/>
                        <a14:foregroundMark x1="64516" y1="26258" x2="89401" y2="26380"/>
                      </a14:backgroundRemoval>
                    </a14:imgEffect>
                  </a14:imgLayer>
                </a14:imgProps>
              </a:ext>
              <a:ext uri="{28A0092B-C50C-407E-A947-70E740481C1C}">
                <a14:useLocalDpi xmlns:a14="http://schemas.microsoft.com/office/drawing/2010/main" val="0"/>
              </a:ext>
            </a:extLst>
          </a:blip>
          <a:stretch>
            <a:fillRect/>
          </a:stretch>
        </p:blipFill>
        <p:spPr>
          <a:xfrm flipH="1">
            <a:off x="4349875" y="147780"/>
            <a:ext cx="6299652" cy="7338291"/>
          </a:xfrm>
          <a:prstGeom prst="rect">
            <a:avLst/>
          </a:prstGeom>
        </p:spPr>
      </p:pic>
      <p:sp>
        <p:nvSpPr>
          <p:cNvPr id="10" name="Rectangle: Rounded Corners 9">
            <a:extLst>
              <a:ext uri="{FF2B5EF4-FFF2-40B4-BE49-F238E27FC236}">
                <a16:creationId xmlns:a16="http://schemas.microsoft.com/office/drawing/2014/main" id="{C0F5BAF0-4262-46D7-BC07-7D7991048EA2}"/>
              </a:ext>
            </a:extLst>
          </p:cNvPr>
          <p:cNvSpPr/>
          <p:nvPr/>
        </p:nvSpPr>
        <p:spPr>
          <a:xfrm>
            <a:off x="324449" y="1920372"/>
            <a:ext cx="6964218" cy="3559734"/>
          </a:xfrm>
          <a:custGeom>
            <a:avLst/>
            <a:gdLst>
              <a:gd name="connsiteX0" fmla="*/ 0 w 6964218"/>
              <a:gd name="connsiteY0" fmla="*/ 593301 h 3559734"/>
              <a:gd name="connsiteX1" fmla="*/ 593301 w 6964218"/>
              <a:gd name="connsiteY1" fmla="*/ 0 h 3559734"/>
              <a:gd name="connsiteX2" fmla="*/ 1113286 w 6964218"/>
              <a:gd name="connsiteY2" fmla="*/ 0 h 3559734"/>
              <a:gd name="connsiteX3" fmla="*/ 1691048 w 6964218"/>
              <a:gd name="connsiteY3" fmla="*/ 0 h 3559734"/>
              <a:gd name="connsiteX4" fmla="*/ 2153257 w 6964218"/>
              <a:gd name="connsiteY4" fmla="*/ 0 h 3559734"/>
              <a:gd name="connsiteX5" fmla="*/ 2557690 w 6964218"/>
              <a:gd name="connsiteY5" fmla="*/ 0 h 3559734"/>
              <a:gd name="connsiteX6" fmla="*/ 2962124 w 6964218"/>
              <a:gd name="connsiteY6" fmla="*/ 0 h 3559734"/>
              <a:gd name="connsiteX7" fmla="*/ 3424333 w 6964218"/>
              <a:gd name="connsiteY7" fmla="*/ 0 h 3559734"/>
              <a:gd name="connsiteX8" fmla="*/ 3944318 w 6964218"/>
              <a:gd name="connsiteY8" fmla="*/ 0 h 3559734"/>
              <a:gd name="connsiteX9" fmla="*/ 4348751 w 6964218"/>
              <a:gd name="connsiteY9" fmla="*/ 0 h 3559734"/>
              <a:gd name="connsiteX10" fmla="*/ 4753185 w 6964218"/>
              <a:gd name="connsiteY10" fmla="*/ 0 h 3559734"/>
              <a:gd name="connsiteX11" fmla="*/ 5157618 w 6964218"/>
              <a:gd name="connsiteY11" fmla="*/ 0 h 3559734"/>
              <a:gd name="connsiteX12" fmla="*/ 5677603 w 6964218"/>
              <a:gd name="connsiteY12" fmla="*/ 0 h 3559734"/>
              <a:gd name="connsiteX13" fmla="*/ 6370917 w 6964218"/>
              <a:gd name="connsiteY13" fmla="*/ 0 h 3559734"/>
              <a:gd name="connsiteX14" fmla="*/ 6964218 w 6964218"/>
              <a:gd name="connsiteY14" fmla="*/ 593301 h 3559734"/>
              <a:gd name="connsiteX15" fmla="*/ 6964218 w 6964218"/>
              <a:gd name="connsiteY15" fmla="*/ 1115390 h 3559734"/>
              <a:gd name="connsiteX16" fmla="*/ 6964218 w 6964218"/>
              <a:gd name="connsiteY16" fmla="*/ 1732404 h 3559734"/>
              <a:gd name="connsiteX17" fmla="*/ 6964218 w 6964218"/>
              <a:gd name="connsiteY17" fmla="*/ 2301956 h 3559734"/>
              <a:gd name="connsiteX18" fmla="*/ 6964218 w 6964218"/>
              <a:gd name="connsiteY18" fmla="*/ 2966433 h 3559734"/>
              <a:gd name="connsiteX19" fmla="*/ 6370917 w 6964218"/>
              <a:gd name="connsiteY19" fmla="*/ 3559734 h 3559734"/>
              <a:gd name="connsiteX20" fmla="*/ 5966484 w 6964218"/>
              <a:gd name="connsiteY20" fmla="*/ 3559734 h 3559734"/>
              <a:gd name="connsiteX21" fmla="*/ 5562051 w 6964218"/>
              <a:gd name="connsiteY21" fmla="*/ 3559734 h 3559734"/>
              <a:gd name="connsiteX22" fmla="*/ 4868737 w 6964218"/>
              <a:gd name="connsiteY22" fmla="*/ 3559734 h 3559734"/>
              <a:gd name="connsiteX23" fmla="*/ 4464304 w 6964218"/>
              <a:gd name="connsiteY23" fmla="*/ 3559734 h 3559734"/>
              <a:gd name="connsiteX24" fmla="*/ 3886542 w 6964218"/>
              <a:gd name="connsiteY24" fmla="*/ 3559734 h 3559734"/>
              <a:gd name="connsiteX25" fmla="*/ 3366557 w 6964218"/>
              <a:gd name="connsiteY25" fmla="*/ 3559734 h 3559734"/>
              <a:gd name="connsiteX26" fmla="*/ 2962124 w 6964218"/>
              <a:gd name="connsiteY26" fmla="*/ 3559734 h 3559734"/>
              <a:gd name="connsiteX27" fmla="*/ 2384362 w 6964218"/>
              <a:gd name="connsiteY27" fmla="*/ 3559734 h 3559734"/>
              <a:gd name="connsiteX28" fmla="*/ 1691048 w 6964218"/>
              <a:gd name="connsiteY28" fmla="*/ 3559734 h 3559734"/>
              <a:gd name="connsiteX29" fmla="*/ 1286615 w 6964218"/>
              <a:gd name="connsiteY29" fmla="*/ 3559734 h 3559734"/>
              <a:gd name="connsiteX30" fmla="*/ 593301 w 6964218"/>
              <a:gd name="connsiteY30" fmla="*/ 3559734 h 3559734"/>
              <a:gd name="connsiteX31" fmla="*/ 0 w 6964218"/>
              <a:gd name="connsiteY31" fmla="*/ 2966433 h 3559734"/>
              <a:gd name="connsiteX32" fmla="*/ 0 w 6964218"/>
              <a:gd name="connsiteY32" fmla="*/ 2325687 h 3559734"/>
              <a:gd name="connsiteX33" fmla="*/ 0 w 6964218"/>
              <a:gd name="connsiteY33" fmla="*/ 1803598 h 3559734"/>
              <a:gd name="connsiteX34" fmla="*/ 0 w 6964218"/>
              <a:gd name="connsiteY34" fmla="*/ 1257778 h 3559734"/>
              <a:gd name="connsiteX35" fmla="*/ 0 w 6964218"/>
              <a:gd name="connsiteY35" fmla="*/ 593301 h 35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64218" h="3559734" fill="none" extrusionOk="0">
                <a:moveTo>
                  <a:pt x="0" y="593301"/>
                </a:moveTo>
                <a:cubicBezTo>
                  <a:pt x="8592" y="339028"/>
                  <a:pt x="205892" y="52172"/>
                  <a:pt x="593301" y="0"/>
                </a:cubicBezTo>
                <a:cubicBezTo>
                  <a:pt x="773128" y="-28929"/>
                  <a:pt x="924032" y="24017"/>
                  <a:pt x="1113286" y="0"/>
                </a:cubicBezTo>
                <a:cubicBezTo>
                  <a:pt x="1302540" y="-24017"/>
                  <a:pt x="1465778" y="41194"/>
                  <a:pt x="1691048" y="0"/>
                </a:cubicBezTo>
                <a:cubicBezTo>
                  <a:pt x="1916318" y="-41194"/>
                  <a:pt x="2048883" y="49929"/>
                  <a:pt x="2153257" y="0"/>
                </a:cubicBezTo>
                <a:cubicBezTo>
                  <a:pt x="2257631" y="-49929"/>
                  <a:pt x="2447676" y="32760"/>
                  <a:pt x="2557690" y="0"/>
                </a:cubicBezTo>
                <a:cubicBezTo>
                  <a:pt x="2667704" y="-32760"/>
                  <a:pt x="2837828" y="13493"/>
                  <a:pt x="2962124" y="0"/>
                </a:cubicBezTo>
                <a:cubicBezTo>
                  <a:pt x="3086420" y="-13493"/>
                  <a:pt x="3230402" y="2269"/>
                  <a:pt x="3424333" y="0"/>
                </a:cubicBezTo>
                <a:cubicBezTo>
                  <a:pt x="3618264" y="-2269"/>
                  <a:pt x="3692157" y="47996"/>
                  <a:pt x="3944318" y="0"/>
                </a:cubicBezTo>
                <a:cubicBezTo>
                  <a:pt x="4196479" y="-47996"/>
                  <a:pt x="4261265" y="19598"/>
                  <a:pt x="4348751" y="0"/>
                </a:cubicBezTo>
                <a:cubicBezTo>
                  <a:pt x="4436237" y="-19598"/>
                  <a:pt x="4636775" y="18565"/>
                  <a:pt x="4753185" y="0"/>
                </a:cubicBezTo>
                <a:cubicBezTo>
                  <a:pt x="4869595" y="-18565"/>
                  <a:pt x="4965870" y="27398"/>
                  <a:pt x="5157618" y="0"/>
                </a:cubicBezTo>
                <a:cubicBezTo>
                  <a:pt x="5349366" y="-27398"/>
                  <a:pt x="5474645" y="49718"/>
                  <a:pt x="5677603" y="0"/>
                </a:cubicBezTo>
                <a:cubicBezTo>
                  <a:pt x="5880562" y="-49718"/>
                  <a:pt x="6223615" y="5693"/>
                  <a:pt x="6370917" y="0"/>
                </a:cubicBezTo>
                <a:cubicBezTo>
                  <a:pt x="6689344" y="-6142"/>
                  <a:pt x="6985286" y="298178"/>
                  <a:pt x="6964218" y="593301"/>
                </a:cubicBezTo>
                <a:cubicBezTo>
                  <a:pt x="7023814" y="816913"/>
                  <a:pt x="6958922" y="942710"/>
                  <a:pt x="6964218" y="1115390"/>
                </a:cubicBezTo>
                <a:cubicBezTo>
                  <a:pt x="6969514" y="1288070"/>
                  <a:pt x="6917109" y="1589348"/>
                  <a:pt x="6964218" y="1732404"/>
                </a:cubicBezTo>
                <a:cubicBezTo>
                  <a:pt x="7011327" y="1875460"/>
                  <a:pt x="6947804" y="2153329"/>
                  <a:pt x="6964218" y="2301956"/>
                </a:cubicBezTo>
                <a:cubicBezTo>
                  <a:pt x="6980632" y="2450583"/>
                  <a:pt x="6960694" y="2738575"/>
                  <a:pt x="6964218" y="2966433"/>
                </a:cubicBezTo>
                <a:cubicBezTo>
                  <a:pt x="6983490" y="3214186"/>
                  <a:pt x="6659509" y="3556209"/>
                  <a:pt x="6370917" y="3559734"/>
                </a:cubicBezTo>
                <a:cubicBezTo>
                  <a:pt x="6268635" y="3576251"/>
                  <a:pt x="6107047" y="3537831"/>
                  <a:pt x="5966484" y="3559734"/>
                </a:cubicBezTo>
                <a:cubicBezTo>
                  <a:pt x="5825921" y="3581637"/>
                  <a:pt x="5745047" y="3550375"/>
                  <a:pt x="5562051" y="3559734"/>
                </a:cubicBezTo>
                <a:cubicBezTo>
                  <a:pt x="5379055" y="3569093"/>
                  <a:pt x="5213541" y="3556479"/>
                  <a:pt x="4868737" y="3559734"/>
                </a:cubicBezTo>
                <a:cubicBezTo>
                  <a:pt x="4523933" y="3562989"/>
                  <a:pt x="4587149" y="3541820"/>
                  <a:pt x="4464304" y="3559734"/>
                </a:cubicBezTo>
                <a:cubicBezTo>
                  <a:pt x="4341459" y="3577648"/>
                  <a:pt x="4105367" y="3526869"/>
                  <a:pt x="3886542" y="3559734"/>
                </a:cubicBezTo>
                <a:cubicBezTo>
                  <a:pt x="3667717" y="3592599"/>
                  <a:pt x="3551307" y="3542268"/>
                  <a:pt x="3366557" y="3559734"/>
                </a:cubicBezTo>
                <a:cubicBezTo>
                  <a:pt x="3181808" y="3577200"/>
                  <a:pt x="3161287" y="3554372"/>
                  <a:pt x="2962124" y="3559734"/>
                </a:cubicBezTo>
                <a:cubicBezTo>
                  <a:pt x="2762961" y="3565096"/>
                  <a:pt x="2559527" y="3553803"/>
                  <a:pt x="2384362" y="3559734"/>
                </a:cubicBezTo>
                <a:cubicBezTo>
                  <a:pt x="2209197" y="3565665"/>
                  <a:pt x="1926911" y="3497575"/>
                  <a:pt x="1691048" y="3559734"/>
                </a:cubicBezTo>
                <a:cubicBezTo>
                  <a:pt x="1455185" y="3621893"/>
                  <a:pt x="1370450" y="3514383"/>
                  <a:pt x="1286615" y="3559734"/>
                </a:cubicBezTo>
                <a:cubicBezTo>
                  <a:pt x="1202780" y="3605085"/>
                  <a:pt x="898577" y="3503793"/>
                  <a:pt x="593301" y="3559734"/>
                </a:cubicBezTo>
                <a:cubicBezTo>
                  <a:pt x="253468" y="3586974"/>
                  <a:pt x="72283" y="3274721"/>
                  <a:pt x="0" y="2966433"/>
                </a:cubicBezTo>
                <a:cubicBezTo>
                  <a:pt x="-45264" y="2762000"/>
                  <a:pt x="11902" y="2636167"/>
                  <a:pt x="0" y="2325687"/>
                </a:cubicBezTo>
                <a:cubicBezTo>
                  <a:pt x="-11902" y="2015207"/>
                  <a:pt x="51440" y="2013655"/>
                  <a:pt x="0" y="1803598"/>
                </a:cubicBezTo>
                <a:cubicBezTo>
                  <a:pt x="-51440" y="1593541"/>
                  <a:pt x="9345" y="1496171"/>
                  <a:pt x="0" y="1257778"/>
                </a:cubicBezTo>
                <a:cubicBezTo>
                  <a:pt x="-9345" y="1019385"/>
                  <a:pt x="8195" y="795043"/>
                  <a:pt x="0" y="593301"/>
                </a:cubicBezTo>
                <a:close/>
              </a:path>
              <a:path w="6964218" h="3559734" stroke="0" extrusionOk="0">
                <a:moveTo>
                  <a:pt x="0" y="593301"/>
                </a:moveTo>
                <a:cubicBezTo>
                  <a:pt x="-55980" y="302885"/>
                  <a:pt x="270039" y="-6964"/>
                  <a:pt x="593301" y="0"/>
                </a:cubicBezTo>
                <a:cubicBezTo>
                  <a:pt x="823041" y="-45538"/>
                  <a:pt x="828048" y="46835"/>
                  <a:pt x="1055510" y="0"/>
                </a:cubicBezTo>
                <a:cubicBezTo>
                  <a:pt x="1282972" y="-46835"/>
                  <a:pt x="1405781" y="7722"/>
                  <a:pt x="1517720" y="0"/>
                </a:cubicBezTo>
                <a:cubicBezTo>
                  <a:pt x="1629659" y="-7722"/>
                  <a:pt x="1841160" y="53416"/>
                  <a:pt x="1979929" y="0"/>
                </a:cubicBezTo>
                <a:cubicBezTo>
                  <a:pt x="2118698" y="-53416"/>
                  <a:pt x="2285055" y="26623"/>
                  <a:pt x="2499914" y="0"/>
                </a:cubicBezTo>
                <a:cubicBezTo>
                  <a:pt x="2714773" y="-26623"/>
                  <a:pt x="2909070" y="6126"/>
                  <a:pt x="3019900" y="0"/>
                </a:cubicBezTo>
                <a:cubicBezTo>
                  <a:pt x="3130730" y="-6126"/>
                  <a:pt x="3389565" y="31476"/>
                  <a:pt x="3539885" y="0"/>
                </a:cubicBezTo>
                <a:cubicBezTo>
                  <a:pt x="3690205" y="-31476"/>
                  <a:pt x="4022899" y="68802"/>
                  <a:pt x="4233199" y="0"/>
                </a:cubicBezTo>
                <a:cubicBezTo>
                  <a:pt x="4443499" y="-68802"/>
                  <a:pt x="4603870" y="9577"/>
                  <a:pt x="4926513" y="0"/>
                </a:cubicBezTo>
                <a:cubicBezTo>
                  <a:pt x="5249156" y="-9577"/>
                  <a:pt x="5334567" y="30601"/>
                  <a:pt x="5446498" y="0"/>
                </a:cubicBezTo>
                <a:cubicBezTo>
                  <a:pt x="5558430" y="-30601"/>
                  <a:pt x="6042147" y="66999"/>
                  <a:pt x="6370917" y="0"/>
                </a:cubicBezTo>
                <a:cubicBezTo>
                  <a:pt x="6688087" y="-38958"/>
                  <a:pt x="6981071" y="355431"/>
                  <a:pt x="6964218" y="593301"/>
                </a:cubicBezTo>
                <a:cubicBezTo>
                  <a:pt x="7012041" y="706015"/>
                  <a:pt x="6942001" y="868784"/>
                  <a:pt x="6964218" y="1139121"/>
                </a:cubicBezTo>
                <a:cubicBezTo>
                  <a:pt x="6986435" y="1409458"/>
                  <a:pt x="6963413" y="1490831"/>
                  <a:pt x="6964218" y="1684942"/>
                </a:cubicBezTo>
                <a:cubicBezTo>
                  <a:pt x="6965023" y="1879053"/>
                  <a:pt x="6920720" y="1997088"/>
                  <a:pt x="6964218" y="2301956"/>
                </a:cubicBezTo>
                <a:cubicBezTo>
                  <a:pt x="7007716" y="2606824"/>
                  <a:pt x="6901593" y="2740590"/>
                  <a:pt x="6964218" y="2966433"/>
                </a:cubicBezTo>
                <a:cubicBezTo>
                  <a:pt x="6973603" y="3204801"/>
                  <a:pt x="6767406" y="3554107"/>
                  <a:pt x="6370917" y="3559734"/>
                </a:cubicBezTo>
                <a:cubicBezTo>
                  <a:pt x="6061217" y="3615446"/>
                  <a:pt x="5863348" y="3548795"/>
                  <a:pt x="5735379" y="3559734"/>
                </a:cubicBezTo>
                <a:cubicBezTo>
                  <a:pt x="5607410" y="3570673"/>
                  <a:pt x="5476608" y="3507892"/>
                  <a:pt x="5273170" y="3559734"/>
                </a:cubicBezTo>
                <a:cubicBezTo>
                  <a:pt x="5069732" y="3611576"/>
                  <a:pt x="4873078" y="3501708"/>
                  <a:pt x="4637632" y="3559734"/>
                </a:cubicBezTo>
                <a:cubicBezTo>
                  <a:pt x="4402186" y="3617760"/>
                  <a:pt x="4409364" y="3535405"/>
                  <a:pt x="4233199" y="3559734"/>
                </a:cubicBezTo>
                <a:cubicBezTo>
                  <a:pt x="4057034" y="3584063"/>
                  <a:pt x="4005870" y="3548393"/>
                  <a:pt x="3828766" y="3559734"/>
                </a:cubicBezTo>
                <a:cubicBezTo>
                  <a:pt x="3651662" y="3571075"/>
                  <a:pt x="3526594" y="3513474"/>
                  <a:pt x="3424333" y="3559734"/>
                </a:cubicBezTo>
                <a:cubicBezTo>
                  <a:pt x="3322072" y="3605994"/>
                  <a:pt x="3131392" y="3502396"/>
                  <a:pt x="2846571" y="3559734"/>
                </a:cubicBezTo>
                <a:cubicBezTo>
                  <a:pt x="2561750" y="3617072"/>
                  <a:pt x="2567428" y="3555809"/>
                  <a:pt x="2384362" y="3559734"/>
                </a:cubicBezTo>
                <a:cubicBezTo>
                  <a:pt x="2201296" y="3563659"/>
                  <a:pt x="1994827" y="3512397"/>
                  <a:pt x="1806600" y="3559734"/>
                </a:cubicBezTo>
                <a:cubicBezTo>
                  <a:pt x="1618373" y="3607071"/>
                  <a:pt x="1511043" y="3516769"/>
                  <a:pt x="1344391" y="3559734"/>
                </a:cubicBezTo>
                <a:cubicBezTo>
                  <a:pt x="1177739" y="3602699"/>
                  <a:pt x="869215" y="3558994"/>
                  <a:pt x="593301" y="3559734"/>
                </a:cubicBezTo>
                <a:cubicBezTo>
                  <a:pt x="270389" y="3581955"/>
                  <a:pt x="36136" y="3302552"/>
                  <a:pt x="0" y="2966433"/>
                </a:cubicBezTo>
                <a:cubicBezTo>
                  <a:pt x="-20572" y="2763047"/>
                  <a:pt x="51701" y="2613806"/>
                  <a:pt x="0" y="2444344"/>
                </a:cubicBezTo>
                <a:cubicBezTo>
                  <a:pt x="-51701" y="2274882"/>
                  <a:pt x="60222" y="1992973"/>
                  <a:pt x="0" y="1851061"/>
                </a:cubicBezTo>
                <a:cubicBezTo>
                  <a:pt x="-60222" y="1709149"/>
                  <a:pt x="40562" y="1363000"/>
                  <a:pt x="0" y="1210315"/>
                </a:cubicBezTo>
                <a:cubicBezTo>
                  <a:pt x="-40562" y="1057630"/>
                  <a:pt x="46214" y="882941"/>
                  <a:pt x="0" y="593301"/>
                </a:cubicBezTo>
                <a:close/>
              </a:path>
            </a:pathLst>
          </a:custGeom>
          <a:solidFill>
            <a:schemeClr val="bg1">
              <a:alpha val="94000"/>
            </a:schemeClr>
          </a:solidFill>
          <a:ln w="38100">
            <a:solidFill>
              <a:srgbClr val="FE8A8D"/>
            </a:solidFill>
            <a:extLst>
              <a:ext uri="{C807C97D-BFC1-408E-A445-0C87EB9F89A2}">
                <ask:lineSketchStyleProps xmlns:ask="http://schemas.microsoft.com/office/drawing/2018/sketchyshape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257654" y="2189606"/>
            <a:ext cx="7242047" cy="2862322"/>
          </a:xfrm>
          <a:prstGeom prst="rect">
            <a:avLst/>
          </a:prstGeom>
          <a:noFill/>
        </p:spPr>
        <p:txBody>
          <a:bodyPr wrap="square" rtlCol="0">
            <a:spAutoFit/>
          </a:bodyPr>
          <a:lstStyle/>
          <a:p>
            <a:pPr algn="ctr">
              <a:lnSpc>
                <a:spcPct val="150000"/>
              </a:lnSpc>
              <a:spcBef>
                <a:spcPts val="600"/>
              </a:spcBef>
              <a:spcAft>
                <a:spcPts val="600"/>
              </a:spcAft>
            </a:pPr>
            <a:r>
              <a:rPr lang="en-US" sz="4200" b="1" dirty="0" err="1">
                <a:latin typeface="UTM Avo "/>
                <a:ea typeface="Cambria" panose="02040503050406030204" pitchFamily="18" charset="0"/>
              </a:rPr>
              <a:t>Bức</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thư</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nói</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lên</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nỗi</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lòng</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thương</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bạn</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muốn</a:t>
            </a:r>
            <a:r>
              <a:rPr lang="en-US" sz="4200" b="1" dirty="0">
                <a:latin typeface="UTM Avo "/>
                <a:ea typeface="Cambria" panose="02040503050406030204" pitchFamily="18" charset="0"/>
              </a:rPr>
              <a:t> chia </a:t>
            </a:r>
            <a:r>
              <a:rPr lang="en-US" sz="4200" b="1" dirty="0" err="1">
                <a:latin typeface="UTM Avo "/>
                <a:ea typeface="Cambria" panose="02040503050406030204" pitchFamily="18" charset="0"/>
              </a:rPr>
              <a:t>sẻ</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khó</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khăn</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cùng</a:t>
            </a:r>
            <a:r>
              <a:rPr lang="en-US" sz="4200" b="1" dirty="0">
                <a:latin typeface="UTM Avo "/>
                <a:ea typeface="Cambria" panose="02040503050406030204" pitchFamily="18" charset="0"/>
              </a:rPr>
              <a:t> </a:t>
            </a:r>
            <a:r>
              <a:rPr lang="en-US" sz="4200" b="1" dirty="0" err="1">
                <a:latin typeface="UTM Avo "/>
                <a:ea typeface="Cambria" panose="02040503050406030204" pitchFamily="18" charset="0"/>
              </a:rPr>
              <a:t>bạn</a:t>
            </a:r>
            <a:r>
              <a:rPr lang="en-US" sz="4200" b="1" dirty="0">
                <a:latin typeface="UTM Avo "/>
                <a:ea typeface="Cambria" panose="02040503050406030204" pitchFamily="18" charset="0"/>
              </a:rPr>
              <a:t>.</a:t>
            </a:r>
            <a:endParaRPr lang="vi-VN" sz="4200" b="1" dirty="0">
              <a:latin typeface="UTM Avo "/>
              <a:ea typeface="Cambria" panose="02040503050406030204" pitchFamily="18" charset="0"/>
            </a:endParaRPr>
          </a:p>
        </p:txBody>
      </p:sp>
    </p:spTree>
    <p:extLst>
      <p:ext uri="{BB962C8B-B14F-4D97-AF65-F5344CB8AC3E}">
        <p14:creationId xmlns:p14="http://schemas.microsoft.com/office/powerpoint/2010/main" val="226347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50"/>
                                  </p:iterate>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138153-B6B5-429B-9346-B74EB940CC4E}"/>
              </a:ext>
            </a:extLst>
          </p:cNvPr>
          <p:cNvGrpSpPr/>
          <p:nvPr/>
        </p:nvGrpSpPr>
        <p:grpSpPr>
          <a:xfrm>
            <a:off x="1582852" y="1990543"/>
            <a:ext cx="7653512" cy="3467755"/>
            <a:chOff x="290604" y="2354196"/>
            <a:chExt cx="6262272" cy="2578446"/>
          </a:xfrm>
          <a:solidFill>
            <a:schemeClr val="accent4">
              <a:lumMod val="40000"/>
              <a:lumOff val="60000"/>
            </a:schemeClr>
          </a:solidFill>
        </p:grpSpPr>
        <p:sp>
          <p:nvSpPr>
            <p:cNvPr id="5" name="圆角矩形 7"/>
            <p:cNvSpPr/>
            <p:nvPr/>
          </p:nvSpPr>
          <p:spPr>
            <a:xfrm>
              <a:off x="290604" y="2354196"/>
              <a:ext cx="6262272" cy="2578446"/>
            </a:xfrm>
            <a:prstGeom prst="roundRect">
              <a:avLst>
                <a:gd name="adj" fmla="val 50000"/>
              </a:avLst>
            </a:prstGeom>
            <a:grpFill/>
            <a:ln w="25400" cmpd="sng">
              <a:solidFill>
                <a:srgbClr val="75950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300"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sp>
          <p:nvSpPr>
            <p:cNvPr id="6" name="圆角矩形 5"/>
            <p:cNvSpPr/>
            <p:nvPr/>
          </p:nvSpPr>
          <p:spPr>
            <a:xfrm>
              <a:off x="370925" y="2635352"/>
              <a:ext cx="6091262" cy="2210493"/>
            </a:xfrm>
            <a:prstGeom prst="roundRect">
              <a:avLst>
                <a:gd name="adj" fmla="val 50000"/>
              </a:avLst>
            </a:prstGeom>
            <a:grp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000" b="1" i="0" u="none" strike="noStrike" kern="1200" cap="none" spc="-300" normalizeH="0" baseline="0" noProof="0" dirty="0">
                  <a:ln>
                    <a:noFill/>
                  </a:ln>
                  <a:solidFill>
                    <a:prstClr val="white"/>
                  </a:solidFill>
                  <a:effectLst/>
                  <a:uLnTx/>
                  <a:uFillTx/>
                  <a:latin typeface="#9Slide03 SVNNeutraface 2" panose="02000600040000020004" pitchFamily="2" charset="0"/>
                  <a:ea typeface="字魂189号-星岩乐黑体" panose="00000500000000000000" charset="-122"/>
                  <a:cs typeface="Open Sans Light" pitchFamily="34" charset="0"/>
                  <a:sym typeface="+mn-lt"/>
                </a:rPr>
                <a:t> </a:t>
              </a:r>
              <a:endParaRPr kumimoji="0" lang="zh-CN" altLang="en-US" sz="5000" b="1" i="0" u="none" strike="noStrike" kern="1200" cap="none" spc="-300" normalizeH="0" baseline="0" noProof="0" dirty="0">
                <a:ln>
                  <a:noFill/>
                </a:ln>
                <a:solidFill>
                  <a:prstClr val="white"/>
                </a:solidFill>
                <a:effectLst/>
                <a:uLnTx/>
                <a:uFillTx/>
                <a:latin typeface="#9Slide03 SVNNeutraface 2" panose="02000600040000020004" pitchFamily="2" charset="0"/>
                <a:ea typeface="字魂189号-星岩乐黑体" panose="00000500000000000000" charset="-122"/>
                <a:cs typeface="Open Sans Light" pitchFamily="34" charset="0"/>
                <a:sym typeface="+mn-lt"/>
              </a:endParaRPr>
            </a:p>
          </p:txBody>
        </p:sp>
      </p:grpSp>
      <p:sp>
        <p:nvSpPr>
          <p:cNvPr id="8" name="TextBox 7"/>
          <p:cNvSpPr txBox="1"/>
          <p:nvPr/>
        </p:nvSpPr>
        <p:spPr>
          <a:xfrm>
            <a:off x="1938898" y="2323137"/>
            <a:ext cx="7242047" cy="288104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vi-VN" sz="4200" b="1" i="0" u="none" strike="noStrike" kern="1200" cap="none" spc="0" normalizeH="0" baseline="0" noProof="0" dirty="0">
                <a:ln>
                  <a:noFill/>
                </a:ln>
                <a:solidFill>
                  <a:srgbClr val="002060"/>
                </a:solidFill>
                <a:effectLst/>
                <a:uLnTx/>
                <a:uFillTx/>
                <a:latin typeface="UTM Avo "/>
                <a:ea typeface="Cambria" panose="02040503050406030204" pitchFamily="18" charset="0"/>
                <a:cs typeface="+mn-cs"/>
              </a:rPr>
              <a:t>Em hãy viết một bức thư ngắn để gửi lời hỏi thăm, động viên bạn Hồng.</a:t>
            </a:r>
          </a:p>
        </p:txBody>
      </p:sp>
      <p:sp>
        <p:nvSpPr>
          <p:cNvPr id="7" name="椭圆 21"/>
          <p:cNvSpPr/>
          <p:nvPr/>
        </p:nvSpPr>
        <p:spPr>
          <a:xfrm>
            <a:off x="303374" y="179208"/>
            <a:ext cx="2717790" cy="2373745"/>
          </a:xfrm>
          <a:prstGeom prst="ellipse">
            <a:avLst/>
          </a:prstGeom>
          <a:solidFill>
            <a:schemeClr val="accent6">
              <a:lumMod val="75000"/>
            </a:schemeClr>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000" dirty="0">
              <a:solidFill>
                <a:schemeClr val="bg1"/>
              </a:solidFill>
            </a:endParaRPr>
          </a:p>
        </p:txBody>
      </p:sp>
      <p:sp>
        <p:nvSpPr>
          <p:cNvPr id="9" name="TextBox 8"/>
          <p:cNvSpPr txBox="1"/>
          <p:nvPr/>
        </p:nvSpPr>
        <p:spPr>
          <a:xfrm>
            <a:off x="-1975198" y="1048844"/>
            <a:ext cx="7312429"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2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rPr>
              <a:t>MỞ RỘNG</a:t>
            </a:r>
            <a:endParaRPr kumimoji="0" lang="en-US" sz="42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ndParaRPr>
          </a:p>
        </p:txBody>
      </p:sp>
      <p:sp>
        <p:nvSpPr>
          <p:cNvPr id="11" name="TextBox 10"/>
          <p:cNvSpPr txBox="1"/>
          <p:nvPr/>
        </p:nvSpPr>
        <p:spPr>
          <a:xfrm>
            <a:off x="478865" y="1048844"/>
            <a:ext cx="694666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2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rPr>
              <a:t>MỞ RỘNG</a:t>
            </a:r>
            <a:endParaRPr kumimoji="0" lang="en-US" sz="42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endParaRPr>
          </a:p>
        </p:txBody>
      </p:sp>
      <p:pic>
        <p:nvPicPr>
          <p:cNvPr id="12" name="Picture 11">
            <a:extLst>
              <a:ext uri="{FF2B5EF4-FFF2-40B4-BE49-F238E27FC236}">
                <a16:creationId xmlns:a16="http://schemas.microsoft.com/office/drawing/2014/main" id="{3AC16D3A-FF83-4B28-9C43-FDE578F74D8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9500" l="10000" r="90000">
                        <a14:foregroundMark x1="65950" y1="84300" x2="25650" y2="86400"/>
                        <a14:foregroundMark x1="78000" y1="95800" x2="31000" y2="91000"/>
                        <a14:foregroundMark x1="31000" y1="91000" x2="22000" y2="95800"/>
                        <a14:foregroundMark x1="48150" y1="59700" x2="52900" y2="71200"/>
                        <a14:foregroundMark x1="41900" y1="98450" x2="40300" y2="99500"/>
                        <a14:foregroundMark x1="39250" y1="99500" x2="33000" y2="99500"/>
                      </a14:backgroundRemoval>
                    </a14:imgEffect>
                  </a14:imgLayer>
                </a14:imgProps>
              </a:ext>
              <a:ext uri="{28A0092B-C50C-407E-A947-70E740481C1C}">
                <a14:useLocalDpi xmlns:a14="http://schemas.microsoft.com/office/drawing/2010/main" val="0"/>
              </a:ext>
            </a:extLst>
          </a:blip>
          <a:stretch>
            <a:fillRect/>
          </a:stretch>
        </p:blipFill>
        <p:spPr>
          <a:xfrm flipH="1">
            <a:off x="7284499" y="1247523"/>
            <a:ext cx="5215188" cy="5215188"/>
          </a:xfrm>
          <a:prstGeom prst="rect">
            <a:avLst/>
          </a:prstGeom>
        </p:spPr>
      </p:pic>
    </p:spTree>
    <p:extLst>
      <p:ext uri="{BB962C8B-B14F-4D97-AF65-F5344CB8AC3E}">
        <p14:creationId xmlns:p14="http://schemas.microsoft.com/office/powerpoint/2010/main" val="357922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50"/>
                                  </p:iterate>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98972" y="2049041"/>
            <a:ext cx="7312429"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rPr>
              <a:t>TẠM BIỆT CÁC EM</a:t>
            </a:r>
            <a:endParaRPr kumimoji="0" lang="en-US" sz="9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ndParaRPr>
          </a:p>
        </p:txBody>
      </p:sp>
      <p:sp>
        <p:nvSpPr>
          <p:cNvPr id="8" name="TextBox 7"/>
          <p:cNvSpPr txBox="1"/>
          <p:nvPr/>
        </p:nvSpPr>
        <p:spPr>
          <a:xfrm>
            <a:off x="1481851" y="2049041"/>
            <a:ext cx="6946669"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rPr>
              <a:t>TẠM BIỆT CÁC EM</a:t>
            </a:r>
            <a:endParaRPr kumimoji="0" lang="en-US" sz="9000" b="1" i="0" u="none" strike="noStrike" kern="1200" cap="none" spc="0" normalizeH="0" baseline="0" noProof="0" dirty="0">
              <a:ln>
                <a:noFill/>
              </a:ln>
              <a:solidFill>
                <a:srgbClr val="002060"/>
              </a:solidFill>
              <a:effectLst/>
              <a:uLnTx/>
              <a:uFillTx/>
              <a:latin typeface="#9Slide07 Brankovic" panose="02000000000000000000" pitchFamily="2" charset="0"/>
              <a:ea typeface="+mn-ea"/>
              <a:cs typeface="+mn-cs"/>
            </a:endParaRPr>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1937" b="100000" l="9847" r="88943"/>
                    </a14:imgEffect>
                  </a14:imgLayer>
                </a14:imgProps>
              </a:ext>
              <a:ext uri="{28A0092B-C50C-407E-A947-70E740481C1C}">
                <a14:useLocalDpi xmlns:a14="http://schemas.microsoft.com/office/drawing/2010/main" val="0"/>
              </a:ext>
            </a:extLst>
          </a:blip>
          <a:stretch>
            <a:fillRect/>
          </a:stretch>
        </p:blipFill>
        <p:spPr>
          <a:xfrm>
            <a:off x="-1563671" y="1001935"/>
            <a:ext cx="5688337" cy="5856065"/>
          </a:xfrm>
          <a:prstGeom prst="rect">
            <a:avLst/>
          </a:prstGeom>
        </p:spPr>
      </p:pic>
      <p:pic>
        <p:nvPicPr>
          <p:cNvPr id="5"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6392" y="3875810"/>
            <a:ext cx="6478831" cy="2589730"/>
          </a:xfrm>
          <a:prstGeom prst="rect">
            <a:avLst/>
          </a:prstGeom>
        </p:spPr>
      </p:pic>
      <p:pic>
        <p:nvPicPr>
          <p:cNvPr id="6"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0892" y="-318619"/>
            <a:ext cx="13314567" cy="1576557"/>
          </a:xfrm>
          <a:prstGeom prst="rect">
            <a:avLst/>
          </a:prstGeom>
        </p:spPr>
      </p:pic>
    </p:spTree>
    <p:extLst>
      <p:ext uri="{BB962C8B-B14F-4D97-AF65-F5344CB8AC3E}">
        <p14:creationId xmlns:p14="http://schemas.microsoft.com/office/powerpoint/2010/main" val="403438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背背景景"/>
          <p:cNvPicPr>
            <a:picLocks noChangeAspect="1"/>
          </p:cNvPicPr>
          <p:nvPr/>
        </p:nvPicPr>
        <p:blipFill>
          <a:blip r:embed="rId2"/>
          <a:srcRect b="83485"/>
          <a:stretch>
            <a:fillRect/>
          </a:stretch>
        </p:blipFill>
        <p:spPr>
          <a:xfrm>
            <a:off x="0" y="79292"/>
            <a:ext cx="12135485" cy="830580"/>
          </a:xfrm>
          <a:prstGeom prst="rect">
            <a:avLst/>
          </a:prstGeom>
        </p:spPr>
      </p:pic>
      <p:sp>
        <p:nvSpPr>
          <p:cNvPr id="4" name="Google Shape;970;p30"/>
          <p:cNvSpPr txBox="1">
            <a:spLocks/>
          </p:cNvSpPr>
          <p:nvPr/>
        </p:nvSpPr>
        <p:spPr>
          <a:xfrm>
            <a:off x="-979054" y="2177331"/>
            <a:ext cx="9771565" cy="13248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US" sz="10000" b="1" dirty="0">
                <a:ln w="38100">
                  <a:solidFill>
                    <a:schemeClr val="accent6">
                      <a:lumMod val="50000"/>
                    </a:schemeClr>
                  </a:solidFill>
                </a:ln>
                <a:solidFill>
                  <a:schemeClr val="accent3">
                    <a:lumMod val="60000"/>
                    <a:lumOff val="40000"/>
                  </a:schemeClr>
                </a:solidFill>
                <a:latin typeface="#9Slide07 IcielKoni" pitchFamily="2" charset="0"/>
              </a:rPr>
              <a:t>KHỞI ĐỘNG</a:t>
            </a: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485" b="99879" l="1318" r="100000">
                        <a14:foregroundMark x1="50682" y1="26788" x2="56518" y2="29030"/>
                        <a14:foregroundMark x1="37365" y1="27273" x2="44282" y2="31697"/>
                        <a14:foregroundMark x1="35059" y1="85939" x2="56235" y2="92727"/>
                        <a14:foregroundMark x1="50259" y1="77333" x2="54071" y2="87333"/>
                      </a14:backgroundRemoval>
                    </a14:imgEffect>
                  </a14:imgLayer>
                </a14:imgProps>
              </a:ext>
              <a:ext uri="{28A0092B-C50C-407E-A947-70E740481C1C}">
                <a14:useLocalDpi xmlns:a14="http://schemas.microsoft.com/office/drawing/2010/main" val="0"/>
              </a:ext>
            </a:extLst>
          </a:blip>
          <a:stretch>
            <a:fillRect/>
          </a:stretch>
        </p:blipFill>
        <p:spPr>
          <a:xfrm>
            <a:off x="6614352" y="2471037"/>
            <a:ext cx="5309410" cy="4124036"/>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2250" b="99900" l="0" r="98750">
                        <a14:foregroundMark x1="26800" y1="45300" x2="52300" y2="69900"/>
                        <a14:foregroundMark x1="51600" y1="39000" x2="60850" y2="55700"/>
                        <a14:foregroundMark x1="19600" y1="12650" x2="27250" y2="31100"/>
                        <a14:foregroundMark x1="23000" y1="58600" x2="4700" y2="79600"/>
                        <a14:foregroundMark x1="65800" y1="69650" x2="85450" y2="94000"/>
                        <a14:foregroundMark x1="81400" y1="44650" x2="90150" y2="46000"/>
                        <a14:foregroundMark x1="71900" y1="68550" x2="80500" y2="68300"/>
                        <a14:backgroundMark x1="3600" y1="32900" x2="4700" y2="65400"/>
                        <a14:backgroundMark x1="95800" y1="46900" x2="94000" y2="97400"/>
                        <a14:backgroundMark x1="18000" y1="94500" x2="58600" y2="96050"/>
                        <a14:backgroundMark x1="59500" y1="99000" x2="70350" y2="99200"/>
                      </a14:backgroundRemoval>
                    </a14:imgEffect>
                  </a14:imgLayer>
                </a14:imgProps>
              </a:ext>
              <a:ext uri="{28A0092B-C50C-407E-A947-70E740481C1C}">
                <a14:useLocalDpi xmlns:a14="http://schemas.microsoft.com/office/drawing/2010/main" val="0"/>
              </a:ext>
            </a:extLst>
          </a:blip>
          <a:stretch>
            <a:fillRect/>
          </a:stretch>
        </p:blipFill>
        <p:spPr>
          <a:xfrm>
            <a:off x="376386" y="3531353"/>
            <a:ext cx="3075071" cy="3075071"/>
          </a:xfrm>
          <a:prstGeom prst="rect">
            <a:avLst/>
          </a:prstGeom>
        </p:spPr>
      </p:pic>
      <p:pic>
        <p:nvPicPr>
          <p:cNvPr id="6"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3139451" y="4856153"/>
            <a:ext cx="3786908" cy="1559876"/>
          </a:xfrm>
          <a:prstGeom prst="rect">
            <a:avLst/>
          </a:prstGeom>
        </p:spPr>
      </p:pic>
      <p:pic>
        <p:nvPicPr>
          <p:cNvPr id="13" name="Picture 12">
            <a:extLst>
              <a:ext uri="{FF2B5EF4-FFF2-40B4-BE49-F238E27FC236}">
                <a16:creationId xmlns:a16="http://schemas.microsoft.com/office/drawing/2014/main" id="{2C38DA38-71FB-4CEB-B777-09292390EC4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8463471" y="-25453161"/>
            <a:ext cx="2186247" cy="3717751"/>
          </a:xfrm>
          <a:prstGeom prst="rect">
            <a:avLst/>
          </a:prstGeom>
        </p:spPr>
      </p:pic>
      <p:pic>
        <p:nvPicPr>
          <p:cNvPr id="14" name="Picture 13">
            <a:extLst>
              <a:ext uri="{FF2B5EF4-FFF2-40B4-BE49-F238E27FC236}">
                <a16:creationId xmlns:a16="http://schemas.microsoft.com/office/drawing/2014/main" id="{7B3E06E2-B8CD-4348-A929-48748D52322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2671729" y="-25453162"/>
            <a:ext cx="2186247" cy="3717751"/>
          </a:xfrm>
          <a:prstGeom prst="rect">
            <a:avLst/>
          </a:prstGeom>
        </p:spPr>
      </p:pic>
      <p:pic>
        <p:nvPicPr>
          <p:cNvPr id="15" name="Picture 14">
            <a:extLst>
              <a:ext uri="{FF2B5EF4-FFF2-40B4-BE49-F238E27FC236}">
                <a16:creationId xmlns:a16="http://schemas.microsoft.com/office/drawing/2014/main" id="{D1A0A433-1C81-43D6-86C9-906F9D1CD5C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7349897" y="30249039"/>
            <a:ext cx="2186247" cy="3717751"/>
          </a:xfrm>
          <a:prstGeom prst="rect">
            <a:avLst/>
          </a:prstGeom>
        </p:spPr>
      </p:pic>
      <p:pic>
        <p:nvPicPr>
          <p:cNvPr id="16" name="Picture 15">
            <a:extLst>
              <a:ext uri="{FF2B5EF4-FFF2-40B4-BE49-F238E27FC236}">
                <a16:creationId xmlns:a16="http://schemas.microsoft.com/office/drawing/2014/main" id="{57AB7940-731C-4B6C-8537-33EBAD98DEB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4895893" y="30249038"/>
            <a:ext cx="2186247" cy="3717751"/>
          </a:xfrm>
          <a:prstGeom prst="rect">
            <a:avLst/>
          </a:prstGeom>
        </p:spPr>
      </p:pic>
      <p:pic>
        <p:nvPicPr>
          <p:cNvPr id="20" name="Picture 19">
            <a:extLst>
              <a:ext uri="{FF2B5EF4-FFF2-40B4-BE49-F238E27FC236}">
                <a16:creationId xmlns:a16="http://schemas.microsoft.com/office/drawing/2014/main" id="{EFD30DE0-A467-4251-9C3A-A1C317B4972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568" r="10051"/>
          <a:stretch/>
        </p:blipFill>
        <p:spPr>
          <a:xfrm>
            <a:off x="-40997879" y="-18254353"/>
            <a:ext cx="3627531" cy="4761670"/>
          </a:xfrm>
          <a:prstGeom prst="rect">
            <a:avLst/>
          </a:prstGeom>
        </p:spPr>
      </p:pic>
      <p:pic>
        <p:nvPicPr>
          <p:cNvPr id="21" name="Picture 20">
            <a:extLst>
              <a:ext uri="{FF2B5EF4-FFF2-40B4-BE49-F238E27FC236}">
                <a16:creationId xmlns:a16="http://schemas.microsoft.com/office/drawing/2014/main" id="{DAB0BDD7-87EC-486A-B615-E37ABFEB537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568" r="10051"/>
          <a:stretch/>
        </p:blipFill>
        <p:spPr>
          <a:xfrm>
            <a:off x="-40997879" y="24744219"/>
            <a:ext cx="3627531" cy="4761670"/>
          </a:xfrm>
          <a:prstGeom prst="rect">
            <a:avLst/>
          </a:prstGeom>
        </p:spPr>
      </p:pic>
      <p:pic>
        <p:nvPicPr>
          <p:cNvPr id="22" name="Picture 21">
            <a:extLst>
              <a:ext uri="{FF2B5EF4-FFF2-40B4-BE49-F238E27FC236}">
                <a16:creationId xmlns:a16="http://schemas.microsoft.com/office/drawing/2014/main" id="{0A7B57CC-00D0-41DB-B5AF-37D47FB69AD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568" r="10051"/>
          <a:stretch/>
        </p:blipFill>
        <p:spPr>
          <a:xfrm>
            <a:off x="55989016" y="-18254353"/>
            <a:ext cx="3627531" cy="4761670"/>
          </a:xfrm>
          <a:prstGeom prst="rect">
            <a:avLst/>
          </a:prstGeom>
        </p:spPr>
      </p:pic>
      <p:pic>
        <p:nvPicPr>
          <p:cNvPr id="23" name="Picture 22">
            <a:extLst>
              <a:ext uri="{FF2B5EF4-FFF2-40B4-BE49-F238E27FC236}">
                <a16:creationId xmlns:a16="http://schemas.microsoft.com/office/drawing/2014/main" id="{2E588B1C-8AC9-4740-A8D9-6AF0680251B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568" r="10051"/>
          <a:stretch/>
        </p:blipFill>
        <p:spPr>
          <a:xfrm>
            <a:off x="56252154" y="24744219"/>
            <a:ext cx="3627531" cy="4761670"/>
          </a:xfrm>
          <a:prstGeom prst="rect">
            <a:avLst/>
          </a:prstGeom>
        </p:spPr>
      </p:pic>
    </p:spTree>
    <p:extLst>
      <p:ext uri="{BB962C8B-B14F-4D97-AF65-F5344CB8AC3E}">
        <p14:creationId xmlns:p14="http://schemas.microsoft.com/office/powerpoint/2010/main" val="271488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4"/>
                                        </p:tgtEl>
                                      </p:cBhvr>
                                    </p:animEffect>
                                    <p:animScale>
                                      <p:cBhvr>
                                        <p:cTn id="10"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937" y="1876926"/>
            <a:ext cx="4767714" cy="1015663"/>
          </a:xfrm>
          <a:prstGeom prst="rect">
            <a:avLst/>
          </a:prstGeom>
          <a:noFill/>
        </p:spPr>
        <p:txBody>
          <a:bodyPr wrap="square" rtlCol="0">
            <a:spAutoFit/>
          </a:bodyPr>
          <a:lstStyle/>
          <a:p>
            <a:pPr algn="ctr"/>
            <a:r>
              <a:rPr lang="en-US" sz="3000" b="1" dirty="0" err="1">
                <a:solidFill>
                  <a:srgbClr val="002060"/>
                </a:solidFill>
                <a:latin typeface="UTM  Avo "/>
              </a:rPr>
              <a:t>Học</a:t>
            </a:r>
            <a:r>
              <a:rPr lang="en-US" sz="3000" b="1" dirty="0">
                <a:solidFill>
                  <a:srgbClr val="002060"/>
                </a:solidFill>
                <a:latin typeface="UTM  Avo "/>
              </a:rPr>
              <a:t> </a:t>
            </a:r>
            <a:r>
              <a:rPr lang="en-US" sz="3000" b="1" dirty="0" err="1">
                <a:solidFill>
                  <a:srgbClr val="002060"/>
                </a:solidFill>
                <a:latin typeface="UTM  Avo "/>
              </a:rPr>
              <a:t>thuộc</a:t>
            </a:r>
            <a:r>
              <a:rPr lang="en-US" sz="3000" b="1" dirty="0">
                <a:solidFill>
                  <a:srgbClr val="002060"/>
                </a:solidFill>
                <a:latin typeface="UTM  Avo "/>
              </a:rPr>
              <a:t> </a:t>
            </a:r>
            <a:r>
              <a:rPr lang="en-US" sz="3000" b="1" dirty="0" err="1">
                <a:solidFill>
                  <a:srgbClr val="002060"/>
                </a:solidFill>
                <a:latin typeface="UTM  Avo "/>
              </a:rPr>
              <a:t>bài</a:t>
            </a:r>
            <a:r>
              <a:rPr lang="en-US" sz="3000" b="1" dirty="0">
                <a:solidFill>
                  <a:srgbClr val="002060"/>
                </a:solidFill>
                <a:latin typeface="UTM  Avo "/>
              </a:rPr>
              <a:t> </a:t>
            </a:r>
            <a:r>
              <a:rPr lang="en-US" sz="3000" b="1" dirty="0" err="1">
                <a:solidFill>
                  <a:srgbClr val="002060"/>
                </a:solidFill>
                <a:latin typeface="UTM  Avo "/>
              </a:rPr>
              <a:t>thơ</a:t>
            </a:r>
            <a:r>
              <a:rPr lang="en-US" sz="3000" b="1" dirty="0">
                <a:solidFill>
                  <a:srgbClr val="002060"/>
                </a:solidFill>
                <a:latin typeface="UTM  Avo "/>
              </a:rPr>
              <a:t> “</a:t>
            </a:r>
            <a:r>
              <a:rPr lang="en-US" sz="3000" b="1" dirty="0" err="1">
                <a:solidFill>
                  <a:srgbClr val="002060"/>
                </a:solidFill>
                <a:latin typeface="UTM  Avo "/>
              </a:rPr>
              <a:t>Truyện</a:t>
            </a:r>
            <a:r>
              <a:rPr lang="en-US" sz="3000" b="1" dirty="0">
                <a:solidFill>
                  <a:srgbClr val="002060"/>
                </a:solidFill>
                <a:latin typeface="UTM  Avo "/>
              </a:rPr>
              <a:t> </a:t>
            </a:r>
            <a:r>
              <a:rPr lang="en-US" sz="3000" b="1" dirty="0" err="1">
                <a:solidFill>
                  <a:srgbClr val="002060"/>
                </a:solidFill>
                <a:latin typeface="UTM  Avo "/>
              </a:rPr>
              <a:t>cổ</a:t>
            </a:r>
            <a:r>
              <a:rPr lang="en-US" sz="3000" b="1" dirty="0">
                <a:solidFill>
                  <a:srgbClr val="002060"/>
                </a:solidFill>
                <a:latin typeface="UTM  Avo "/>
              </a:rPr>
              <a:t> </a:t>
            </a:r>
            <a:r>
              <a:rPr lang="en-US" sz="3000" b="1" dirty="0" err="1">
                <a:solidFill>
                  <a:srgbClr val="002060"/>
                </a:solidFill>
                <a:latin typeface="UTM  Avo "/>
              </a:rPr>
              <a:t>nước</a:t>
            </a:r>
            <a:r>
              <a:rPr lang="en-US" sz="3000" b="1" dirty="0">
                <a:solidFill>
                  <a:srgbClr val="002060"/>
                </a:solidFill>
                <a:latin typeface="UTM  Avo "/>
              </a:rPr>
              <a:t> </a:t>
            </a:r>
            <a:r>
              <a:rPr lang="en-US" sz="3000" b="1" dirty="0" err="1">
                <a:solidFill>
                  <a:srgbClr val="002060"/>
                </a:solidFill>
                <a:latin typeface="UTM  Avo "/>
              </a:rPr>
              <a:t>mình</a:t>
            </a:r>
            <a:r>
              <a:rPr lang="en-US" sz="3000" b="1" dirty="0">
                <a:solidFill>
                  <a:srgbClr val="002060"/>
                </a:solidFill>
                <a:latin typeface="UTM  Avo "/>
              </a:rPr>
              <a:t>”</a:t>
            </a:r>
          </a:p>
        </p:txBody>
      </p:sp>
      <p:sp>
        <p:nvSpPr>
          <p:cNvPr id="5" name="TextBox 4"/>
          <p:cNvSpPr txBox="1"/>
          <p:nvPr/>
        </p:nvSpPr>
        <p:spPr>
          <a:xfrm>
            <a:off x="500513" y="4389120"/>
            <a:ext cx="7738711" cy="1015663"/>
          </a:xfrm>
          <a:prstGeom prst="rect">
            <a:avLst/>
          </a:prstGeom>
          <a:noFill/>
        </p:spPr>
        <p:txBody>
          <a:bodyPr wrap="square" rtlCol="0">
            <a:spAutoFit/>
          </a:bodyPr>
          <a:lstStyle/>
          <a:p>
            <a:pPr algn="ctr"/>
            <a:r>
              <a:rPr lang="en-US" sz="3000" b="1" dirty="0" err="1">
                <a:solidFill>
                  <a:srgbClr val="002060"/>
                </a:solidFill>
                <a:latin typeface="UTM  Avo "/>
              </a:rPr>
              <a:t>Tìm</a:t>
            </a:r>
            <a:r>
              <a:rPr lang="en-US" sz="3000" b="1" dirty="0">
                <a:solidFill>
                  <a:srgbClr val="002060"/>
                </a:solidFill>
                <a:latin typeface="UTM  Avo "/>
              </a:rPr>
              <a:t> </a:t>
            </a:r>
            <a:r>
              <a:rPr lang="vi-VN" sz="3000" b="1" dirty="0">
                <a:solidFill>
                  <a:srgbClr val="002060"/>
                </a:solidFill>
                <a:latin typeface="UTM  Avo "/>
              </a:rPr>
              <a:t>thê</a:t>
            </a:r>
            <a:r>
              <a:rPr lang="en-US" sz="3000" b="1" dirty="0">
                <a:solidFill>
                  <a:srgbClr val="002060"/>
                </a:solidFill>
                <a:latin typeface="UTM  Avo "/>
              </a:rPr>
              <a:t>m </a:t>
            </a:r>
            <a:r>
              <a:rPr lang="en-US" sz="3000" b="1" dirty="0" err="1">
                <a:solidFill>
                  <a:srgbClr val="002060"/>
                </a:solidFill>
                <a:latin typeface="UTM  Avo "/>
              </a:rPr>
              <a:t>những</a:t>
            </a:r>
            <a:r>
              <a:rPr lang="en-US" sz="3000" b="1" dirty="0">
                <a:solidFill>
                  <a:srgbClr val="002060"/>
                </a:solidFill>
                <a:latin typeface="UTM  Avo "/>
              </a:rPr>
              <a:t> </a:t>
            </a:r>
            <a:r>
              <a:rPr lang="en-US" sz="3000" b="1" dirty="0" err="1">
                <a:solidFill>
                  <a:srgbClr val="002060"/>
                </a:solidFill>
                <a:latin typeface="UTM  Avo "/>
              </a:rPr>
              <a:t>truyện</a:t>
            </a:r>
            <a:r>
              <a:rPr lang="en-US" sz="3000" b="1" dirty="0">
                <a:solidFill>
                  <a:srgbClr val="002060"/>
                </a:solidFill>
                <a:latin typeface="UTM  Avo "/>
              </a:rPr>
              <a:t> </a:t>
            </a:r>
            <a:r>
              <a:rPr lang="en-US" sz="3000" b="1" dirty="0" err="1">
                <a:solidFill>
                  <a:srgbClr val="002060"/>
                </a:solidFill>
                <a:latin typeface="UTM  Avo "/>
              </a:rPr>
              <a:t>cổ</a:t>
            </a:r>
            <a:r>
              <a:rPr lang="en-US" sz="3000" b="1" dirty="0">
                <a:solidFill>
                  <a:srgbClr val="002060"/>
                </a:solidFill>
                <a:latin typeface="UTM  Avo "/>
              </a:rPr>
              <a:t> </a:t>
            </a:r>
            <a:r>
              <a:rPr lang="en-US" sz="3000" b="1" dirty="0" err="1">
                <a:solidFill>
                  <a:srgbClr val="002060"/>
                </a:solidFill>
                <a:latin typeface="UTM  Avo "/>
              </a:rPr>
              <a:t>khác</a:t>
            </a:r>
            <a:r>
              <a:rPr lang="en-US" sz="3000" b="1" dirty="0">
                <a:solidFill>
                  <a:srgbClr val="002060"/>
                </a:solidFill>
                <a:latin typeface="UTM  Avo "/>
              </a:rPr>
              <a:t> </a:t>
            </a:r>
            <a:r>
              <a:rPr lang="en-US" sz="3000" b="1" dirty="0" err="1">
                <a:solidFill>
                  <a:srgbClr val="002060"/>
                </a:solidFill>
                <a:latin typeface="UTM  Avo "/>
              </a:rPr>
              <a:t>thể</a:t>
            </a:r>
            <a:r>
              <a:rPr lang="en-US" sz="3000" b="1" dirty="0">
                <a:solidFill>
                  <a:srgbClr val="002060"/>
                </a:solidFill>
                <a:latin typeface="UTM  Avo "/>
              </a:rPr>
              <a:t> </a:t>
            </a:r>
            <a:r>
              <a:rPr lang="en-US" sz="3000" b="1" dirty="0" err="1">
                <a:solidFill>
                  <a:srgbClr val="002060"/>
                </a:solidFill>
                <a:latin typeface="UTM  Avo "/>
              </a:rPr>
              <a:t>hiện</a:t>
            </a:r>
            <a:r>
              <a:rPr lang="en-US" sz="3000" b="1" dirty="0">
                <a:solidFill>
                  <a:srgbClr val="002060"/>
                </a:solidFill>
                <a:latin typeface="UTM  Avo "/>
              </a:rPr>
              <a:t> </a:t>
            </a:r>
            <a:r>
              <a:rPr lang="vi-VN" sz="3000" b="1" dirty="0">
                <a:solidFill>
                  <a:srgbClr val="002060"/>
                </a:solidFill>
                <a:latin typeface="UTM  Avo "/>
              </a:rPr>
              <a:t>lòng nhân hậu của người Việt Nam ta. </a:t>
            </a:r>
            <a:endParaRPr lang="en-US" sz="3000" b="1" dirty="0">
              <a:solidFill>
                <a:srgbClr val="002060"/>
              </a:solidFill>
              <a:latin typeface="UTM  Avo "/>
            </a:endParaRPr>
          </a:p>
        </p:txBody>
      </p:sp>
      <p:pic>
        <p:nvPicPr>
          <p:cNvPr id="6" name="Picture 6" descr="Truyen co nuoc minh">
            <a:extLst>
              <a:ext uri="{FF2B5EF4-FFF2-40B4-BE49-F238E27FC236}">
                <a16:creationId xmlns:a16="http://schemas.microsoft.com/office/drawing/2014/main" id="{BF21CFBA-036C-484E-A3D7-FC9B4037F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1579" y="-51689"/>
            <a:ext cx="6280421" cy="4710316"/>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84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70;p30"/>
          <p:cNvSpPr txBox="1">
            <a:spLocks/>
          </p:cNvSpPr>
          <p:nvPr/>
        </p:nvSpPr>
        <p:spPr>
          <a:xfrm>
            <a:off x="-1126836" y="2049926"/>
            <a:ext cx="9771565" cy="13248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US" sz="10000" b="1" dirty="0">
                <a:ln w="38100">
                  <a:solidFill>
                    <a:schemeClr val="accent6">
                      <a:lumMod val="50000"/>
                    </a:schemeClr>
                  </a:solidFill>
                </a:ln>
                <a:solidFill>
                  <a:schemeClr val="accent3">
                    <a:lumMod val="60000"/>
                    <a:lumOff val="40000"/>
                  </a:schemeClr>
                </a:solidFill>
                <a:latin typeface="#9Slide07 IcielKoni" pitchFamily="2" charset="0"/>
              </a:rPr>
              <a:t>LUYỆN ĐỌC</a:t>
            </a: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9958" b="98860" l="10000" r="90000">
                        <a14:foregroundMark x1="39480" y1="51230" x2="49920" y2="53929"/>
                        <a14:foregroundMark x1="49920" y1="53929" x2="61080" y2="49610"/>
                        <a14:foregroundMark x1="37360" y1="61608" x2="37040" y2="63707"/>
                        <a14:backgroundMark x1="24040" y1="39652" x2="30560" y2="55309"/>
                        <a14:backgroundMark x1="29200" y1="35093" x2="39000" y2="22855"/>
                        <a14:backgroundMark x1="43720" y1="16737" x2="61080" y2="16497"/>
                        <a14:backgroundMark x1="61080" y1="16497" x2="76840" y2="42591"/>
                      </a14:backgroundRemoval>
                    </a14:imgEffect>
                  </a14:imgLayer>
                </a14:imgProps>
              </a:ext>
              <a:ext uri="{28A0092B-C50C-407E-A947-70E740481C1C}">
                <a14:useLocalDpi xmlns:a14="http://schemas.microsoft.com/office/drawing/2010/main" val="0"/>
              </a:ext>
            </a:extLst>
          </a:blip>
          <a:stretch>
            <a:fillRect/>
          </a:stretch>
        </p:blipFill>
        <p:spPr>
          <a:xfrm>
            <a:off x="5563818" y="2284797"/>
            <a:ext cx="6457386" cy="4305785"/>
          </a:xfrm>
          <a:prstGeom prst="rect">
            <a:avLst/>
          </a:prstGeom>
        </p:spPr>
      </p:pic>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6489" b="89994" l="9979" r="89968"/>
                    </a14:imgEffect>
                  </a14:imgLayer>
                </a14:imgProps>
              </a:ext>
              <a:ext uri="{28A0092B-C50C-407E-A947-70E740481C1C}">
                <a14:useLocalDpi xmlns:a14="http://schemas.microsoft.com/office/drawing/2010/main" val="0"/>
              </a:ext>
            </a:extLst>
          </a:blip>
          <a:stretch>
            <a:fillRect/>
          </a:stretch>
        </p:blipFill>
        <p:spPr>
          <a:xfrm>
            <a:off x="3906728" y="3625439"/>
            <a:ext cx="3469409" cy="3121770"/>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2250" b="99900" l="0" r="98750">
                        <a14:foregroundMark x1="26800" y1="45300" x2="52300" y2="69900"/>
                        <a14:foregroundMark x1="51600" y1="39000" x2="60850" y2="55700"/>
                        <a14:foregroundMark x1="19600" y1="12650" x2="27250" y2="31100"/>
                        <a14:foregroundMark x1="23000" y1="58600" x2="4700" y2="79600"/>
                        <a14:foregroundMark x1="65800" y1="69650" x2="85450" y2="94000"/>
                        <a14:foregroundMark x1="81400" y1="44650" x2="90150" y2="46000"/>
                        <a14:foregroundMark x1="71900" y1="68550" x2="80500" y2="68300"/>
                        <a14:backgroundMark x1="3600" y1="32900" x2="4700" y2="65400"/>
                        <a14:backgroundMark x1="95800" y1="46900" x2="94000" y2="97400"/>
                        <a14:backgroundMark x1="18000" y1="94500" x2="58600" y2="96050"/>
                        <a14:backgroundMark x1="59500" y1="99000" x2="70350" y2="99200"/>
                      </a14:backgroundRemoval>
                    </a14:imgEffect>
                  </a14:imgLayer>
                </a14:imgProps>
              </a:ext>
              <a:ext uri="{28A0092B-C50C-407E-A947-70E740481C1C}">
                <a14:useLocalDpi xmlns:a14="http://schemas.microsoft.com/office/drawing/2010/main" val="0"/>
              </a:ext>
            </a:extLst>
          </a:blip>
          <a:stretch>
            <a:fillRect/>
          </a:stretch>
        </p:blipFill>
        <p:spPr>
          <a:xfrm>
            <a:off x="376386" y="3531353"/>
            <a:ext cx="3075071" cy="3075071"/>
          </a:xfrm>
          <a:prstGeom prst="rect">
            <a:avLst/>
          </a:prstGeom>
        </p:spPr>
      </p:pic>
      <p:pic>
        <p:nvPicPr>
          <p:cNvPr id="7" name="图片 6" descr="背背景景"/>
          <p:cNvPicPr>
            <a:picLocks noChangeAspect="1"/>
          </p:cNvPicPr>
          <p:nvPr/>
        </p:nvPicPr>
        <p:blipFill>
          <a:blip r:embed="rId8"/>
          <a:srcRect b="83485"/>
          <a:stretch>
            <a:fillRect/>
          </a:stretch>
        </p:blipFill>
        <p:spPr>
          <a:xfrm>
            <a:off x="-10856" y="129417"/>
            <a:ext cx="12135485" cy="830580"/>
          </a:xfrm>
          <a:prstGeom prst="rect">
            <a:avLst/>
          </a:prstGeom>
        </p:spPr>
      </p:pic>
      <p:pic>
        <p:nvPicPr>
          <p:cNvPr id="8" name="图片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947563" y="5681943"/>
            <a:ext cx="1939635" cy="798961"/>
          </a:xfrm>
          <a:prstGeom prst="rect">
            <a:avLst/>
          </a:prstGeom>
        </p:spPr>
      </p:pic>
    </p:spTree>
    <p:extLst>
      <p:ext uri="{BB962C8B-B14F-4D97-AF65-F5344CB8AC3E}">
        <p14:creationId xmlns:p14="http://schemas.microsoft.com/office/powerpoint/2010/main" val="69029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80291" y="212436"/>
            <a:ext cx="11323781" cy="621838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97164" y="274290"/>
            <a:ext cx="11212945" cy="6309420"/>
          </a:xfrm>
          <a:prstGeom prst="rect">
            <a:avLst/>
          </a:prstGeom>
        </p:spPr>
        <p:txBody>
          <a:bodyPr wrap="square">
            <a:spAutoFit/>
          </a:bodyPr>
          <a:lstStyle/>
          <a:p>
            <a:pPr algn="r">
              <a:spcBef>
                <a:spcPts val="600"/>
              </a:spcBef>
              <a:spcAft>
                <a:spcPts val="600"/>
              </a:spcAft>
            </a:pPr>
            <a:r>
              <a:rPr lang="en-US" sz="1900" b="1" dirty="0" err="1">
                <a:latin typeface="Times New Roman" panose="02020603050405020304" pitchFamily="18" charset="0"/>
                <a:cs typeface="Times New Roman" panose="02020603050405020304" pitchFamily="18" charset="0"/>
              </a:rPr>
              <a:t>Hòa</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Bình</a:t>
            </a:r>
            <a:r>
              <a:rPr lang="en-US" sz="1900" b="1" dirty="0">
                <a:latin typeface="Times New Roman" panose="02020603050405020304" pitchFamily="18" charset="0"/>
                <a:cs typeface="Times New Roman" panose="02020603050405020304" pitchFamily="18" charset="0"/>
              </a:rPr>
              <a:t> , </a:t>
            </a:r>
            <a:r>
              <a:rPr lang="en-US" sz="1900" b="1" dirty="0" err="1">
                <a:latin typeface="Times New Roman" panose="02020603050405020304" pitchFamily="18" charset="0"/>
                <a:cs typeface="Times New Roman" panose="02020603050405020304" pitchFamily="18" charset="0"/>
              </a:rPr>
              <a:t>ngày</a:t>
            </a:r>
            <a:r>
              <a:rPr lang="en-US" sz="1900" b="1" dirty="0">
                <a:latin typeface="Times New Roman" panose="02020603050405020304" pitchFamily="18" charset="0"/>
                <a:cs typeface="Times New Roman" panose="02020603050405020304" pitchFamily="18" charset="0"/>
              </a:rPr>
              <a:t> 5 </a:t>
            </a:r>
            <a:r>
              <a:rPr lang="en-US" sz="1900" b="1" dirty="0" err="1">
                <a:latin typeface="Times New Roman" panose="02020603050405020304" pitchFamily="18" charset="0"/>
                <a:cs typeface="Times New Roman" panose="02020603050405020304" pitchFamily="18" charset="0"/>
              </a:rPr>
              <a:t>tháng</a:t>
            </a:r>
            <a:r>
              <a:rPr lang="en-US" sz="1900" b="1" dirty="0">
                <a:latin typeface="Times New Roman" panose="02020603050405020304" pitchFamily="18" charset="0"/>
                <a:cs typeface="Times New Roman" panose="02020603050405020304" pitchFamily="18" charset="0"/>
              </a:rPr>
              <a:t> 8 </a:t>
            </a:r>
            <a:r>
              <a:rPr lang="en-US" sz="1900" b="1" dirty="0" err="1">
                <a:latin typeface="Times New Roman" panose="02020603050405020304" pitchFamily="18" charset="0"/>
                <a:cs typeface="Times New Roman" panose="02020603050405020304" pitchFamily="18" charset="0"/>
              </a:rPr>
              <a:t>năm</a:t>
            </a:r>
            <a:r>
              <a:rPr lang="en-US" sz="1900" b="1" dirty="0">
                <a:latin typeface="Times New Roman" panose="02020603050405020304" pitchFamily="18" charset="0"/>
                <a:cs typeface="Times New Roman" panose="02020603050405020304" pitchFamily="18" charset="0"/>
              </a:rPr>
              <a:t> 2000 </a:t>
            </a:r>
          </a:p>
          <a:p>
            <a:pPr>
              <a:spcBef>
                <a:spcPts val="600"/>
              </a:spcBef>
              <a:spcAft>
                <a:spcPts val="600"/>
              </a:spcAft>
            </a:pPr>
            <a:r>
              <a:rPr lang="en-US" sz="19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mến</a:t>
            </a:r>
            <a:r>
              <a:rPr lang="en-US" sz="2000" b="1" dirty="0">
                <a:latin typeface="Times New Roman" panose="02020603050405020304" pitchFamily="18" charset="0"/>
                <a:cs typeface="Times New Roman" panose="02020603050405020304" pitchFamily="18" charset="0"/>
              </a:rPr>
              <a:t>,                                                                        </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Mình là Quách Tuấn Lương , học sinh lớp 4B Trường Tiểu học Cù Chính Lan, thị xã Hòa Bình. Hôm nay, đọc báo Thiếu niên Tiền phong, mình rất xúc động được biết ba của Hồng đã hi sinh trong trận lũ lụt vừa rồi. Mình gửi bức thư này chia buồn với bạn.</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Hồng ơi!</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Mình hiểu Hồng đau đớn và thiệt thòi thế nào khi ba Hồng đã ra đi mãi mãi. Nhưng chắc là Hồng cũng tự hào về tấm gương dũng cảm của ba xả thân cứu người giữa dòng nước lũ. Mình tin rằng theo gương ba, Hồng sẽ vượt qua nỗi đau này. Bên cạnh Hồng còn có má, có cô bác và có cả những người bạn mới như mình. </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Mấy ngày nay, ở địa phương mình và khắp thị xã đang có phong trào quyên góp ủng hộ đồng bào khắc phục thiên tai. Trường mình cũng vừa tổ chức đợt góp đồ dùng học tập giúp các bạn vùng lũ lụt. Riêng mình gửi giúp Hồng toàn bộ số tiền mình bỏ ống từ mấy năm nay. Hồng nhận cho mình nhé!</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Chúc Hồng khỏe. Mong nhận thư bạn</a:t>
            </a:r>
            <a:r>
              <a:rPr lang="en-US" sz="2000" b="1" dirty="0">
                <a:latin typeface="Times New Roman" panose="02020603050405020304" pitchFamily="18" charset="0"/>
                <a:cs typeface="Times New Roman" panose="02020603050405020304" pitchFamily="18" charset="0"/>
              </a:rPr>
              <a:t>.</a:t>
            </a:r>
            <a:endParaRPr lang="vi-VN"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Hồng</a:t>
            </a:r>
            <a:r>
              <a:rPr lang="en-US" sz="2000" b="1" dirty="0">
                <a:latin typeface="Times New Roman" panose="02020603050405020304" pitchFamily="18" charset="0"/>
                <a:cs typeface="Times New Roman" panose="02020603050405020304" pitchFamily="18" charset="0"/>
              </a:rPr>
              <a:t> </a:t>
            </a:r>
          </a:p>
          <a:p>
            <a:r>
              <a:rPr lang="vi-VN" sz="2000" b="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Quách Tuấn Lương</a:t>
            </a:r>
          </a:p>
        </p:txBody>
      </p:sp>
      <p:pic>
        <p:nvPicPr>
          <p:cNvPr id="5"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100292" y="5181599"/>
            <a:ext cx="3786908" cy="1299305"/>
          </a:xfrm>
          <a:prstGeom prst="rect">
            <a:avLst/>
          </a:prstGeom>
        </p:spPr>
      </p:pic>
    </p:spTree>
    <p:extLst>
      <p:ext uri="{BB962C8B-B14F-4D97-AF65-F5344CB8AC3E}">
        <p14:creationId xmlns:p14="http://schemas.microsoft.com/office/powerpoint/2010/main" val="14028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1570" y="790632"/>
            <a:ext cx="7312429" cy="1477328"/>
          </a:xfrm>
          <a:prstGeom prst="rect">
            <a:avLst/>
          </a:prstGeom>
          <a:noFill/>
        </p:spPr>
        <p:txBody>
          <a:bodyPr wrap="square" rtlCol="0">
            <a:spAutoFit/>
          </a:bodyPr>
          <a:lstStyle/>
          <a:p>
            <a:r>
              <a:rPr lang="en-US" sz="9000" b="1" dirty="0">
                <a:ln w="193675">
                  <a:solidFill>
                    <a:schemeClr val="bg1">
                      <a:alpha val="96000"/>
                    </a:schemeClr>
                  </a:solidFill>
                </a:ln>
                <a:solidFill>
                  <a:schemeClr val="bg1"/>
                </a:solidFill>
                <a:latin typeface="#9Slide07 Brankovic" panose="02000000000000000000" pitchFamily="2" charset="0"/>
              </a:rPr>
              <a:t>CHIA ĐOẠN</a:t>
            </a:r>
          </a:p>
        </p:txBody>
      </p:sp>
      <p:sp>
        <p:nvSpPr>
          <p:cNvPr id="6" name="TextBox 5"/>
          <p:cNvSpPr txBox="1"/>
          <p:nvPr/>
        </p:nvSpPr>
        <p:spPr>
          <a:xfrm>
            <a:off x="510770" y="831272"/>
            <a:ext cx="6946669" cy="1477328"/>
          </a:xfrm>
          <a:prstGeom prst="rect">
            <a:avLst/>
          </a:prstGeom>
          <a:noFill/>
        </p:spPr>
        <p:txBody>
          <a:bodyPr wrap="square" rtlCol="0">
            <a:spAutoFit/>
          </a:bodyPr>
          <a:lstStyle/>
          <a:p>
            <a:r>
              <a:rPr lang="en-US" sz="9000" b="1" dirty="0">
                <a:solidFill>
                  <a:srgbClr val="002060"/>
                </a:solidFill>
                <a:latin typeface="#9Slide07 Brankovic" panose="02000000000000000000" pitchFamily="2" charset="0"/>
              </a:rPr>
              <a:t>CHIA ĐOẠN</a:t>
            </a:r>
          </a:p>
        </p:txBody>
      </p:sp>
      <p:sp>
        <p:nvSpPr>
          <p:cNvPr id="7" name="Rectangle 6"/>
          <p:cNvSpPr/>
          <p:nvPr/>
        </p:nvSpPr>
        <p:spPr>
          <a:xfrm>
            <a:off x="1057670" y="2862241"/>
            <a:ext cx="6498895" cy="615553"/>
          </a:xfrm>
          <a:prstGeom prst="rect">
            <a:avLst/>
          </a:prstGeom>
        </p:spPr>
        <p:txBody>
          <a:bodyPr wrap="none">
            <a:spAutoFit/>
          </a:bodyPr>
          <a:lstStyle/>
          <a:p>
            <a:r>
              <a:rPr kumimoji="1" lang="en-US" altLang="zh-CN" sz="34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Từ</a:t>
            </a:r>
            <a:r>
              <a:rPr kumimoji="1" lang="en-US" altLang="zh-CN" sz="34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4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đầu</a:t>
            </a:r>
            <a:r>
              <a:rPr kumimoji="1" lang="en-US" altLang="zh-CN" sz="34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 chia </a:t>
            </a:r>
            <a:r>
              <a:rPr kumimoji="1" lang="en-US" altLang="zh-CN" sz="34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buồn</a:t>
            </a:r>
            <a:r>
              <a:rPr kumimoji="1" lang="en-US" altLang="zh-CN" sz="34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4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với</a:t>
            </a:r>
            <a:r>
              <a:rPr kumimoji="1" lang="en-US" altLang="zh-CN" sz="34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4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bạn</a:t>
            </a:r>
            <a:endParaRPr lang="en-US" sz="3400" dirty="0">
              <a:solidFill>
                <a:srgbClr val="7030A0"/>
              </a:solidFill>
              <a:latin typeface="UTM Avo" panose="02040603050506020204" pitchFamily="18" charset="0"/>
            </a:endParaRPr>
          </a:p>
        </p:txBody>
      </p:sp>
      <p:sp>
        <p:nvSpPr>
          <p:cNvPr id="11" name="Rectangle 10"/>
          <p:cNvSpPr/>
          <p:nvPr/>
        </p:nvSpPr>
        <p:spPr>
          <a:xfrm>
            <a:off x="4545693" y="4072076"/>
            <a:ext cx="5261377" cy="646331"/>
          </a:xfrm>
          <a:prstGeom prst="rect">
            <a:avLst/>
          </a:prstGeom>
        </p:spPr>
        <p:txBody>
          <a:bodyPr wrap="none">
            <a:spAutoFit/>
          </a:bodyPr>
          <a:lstStyle/>
          <a:p>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Hồng</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ơi</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 </a:t>
            </a:r>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như</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mình</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a:t>
            </a:r>
            <a:endParaRPr kumimoji="1" lang="zh-CN" altLang="en-US" sz="3600" b="1" dirty="0">
              <a:solidFill>
                <a:srgbClr val="7030A0"/>
              </a:solidFill>
              <a:latin typeface="UTM Avo" panose="02040603050506020204" pitchFamily="18" charset="0"/>
              <a:ea typeface="萝莉体 第二版" panose="02000500000000000000" pitchFamily="2" charset="-122"/>
              <a:cs typeface="Times New Roman" panose="02020603050405020304" pitchFamily="18" charset="0"/>
            </a:endParaRPr>
          </a:p>
        </p:txBody>
      </p:sp>
      <p:sp>
        <p:nvSpPr>
          <p:cNvPr id="12" name="Rectangle 11"/>
          <p:cNvSpPr/>
          <p:nvPr/>
        </p:nvSpPr>
        <p:spPr>
          <a:xfrm>
            <a:off x="6698532" y="5241355"/>
            <a:ext cx="3384260" cy="646331"/>
          </a:xfrm>
          <a:prstGeom prst="rect">
            <a:avLst/>
          </a:prstGeom>
        </p:spPr>
        <p:txBody>
          <a:bodyPr wrap="none">
            <a:spAutoFit/>
          </a:bodyPr>
          <a:lstStyle/>
          <a:p>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Đoạn</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còn</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 </a:t>
            </a:r>
            <a:r>
              <a:rPr kumimoji="1" lang="en-US" altLang="zh-CN" sz="3600" b="1" dirty="0" err="1">
                <a:solidFill>
                  <a:srgbClr val="7030A0"/>
                </a:solidFill>
                <a:latin typeface="UTM Avo" panose="02040603050506020204" pitchFamily="18" charset="0"/>
                <a:ea typeface="Tahoma" panose="020B0604030504040204" pitchFamily="34" charset="0"/>
                <a:cs typeface="Times New Roman" panose="02020603050405020304" pitchFamily="18" charset="0"/>
              </a:rPr>
              <a:t>lại</a:t>
            </a:r>
            <a:r>
              <a:rPr kumimoji="1" lang="en-US" altLang="zh-CN" sz="3600" b="1" dirty="0">
                <a:solidFill>
                  <a:srgbClr val="7030A0"/>
                </a:solidFill>
                <a:latin typeface="UTM Avo" panose="02040603050506020204" pitchFamily="18" charset="0"/>
                <a:ea typeface="Tahoma" panose="020B0604030504040204" pitchFamily="34" charset="0"/>
                <a:cs typeface="Times New Roman" panose="02020603050405020304" pitchFamily="18" charset="0"/>
              </a:rPr>
              <a:t>.</a:t>
            </a:r>
            <a:endParaRPr kumimoji="1" lang="zh-CN" altLang="en-US" sz="3600" b="1" dirty="0">
              <a:solidFill>
                <a:srgbClr val="7030A0"/>
              </a:solidFill>
              <a:latin typeface="UTM Avo" panose="02040603050506020204" pitchFamily="18" charset="0"/>
              <a:ea typeface="萝莉体 第二版" panose="02000500000000000000" pitchFamily="2" charset="-122"/>
              <a:cs typeface="Times New Roman" panose="02020603050405020304" pitchFamily="18" charset="0"/>
            </a:endParaRPr>
          </a:p>
        </p:txBody>
      </p:sp>
      <p:sp>
        <p:nvSpPr>
          <p:cNvPr id="13" name="CustomText1">
            <a:extLst>
              <a:ext uri="{FF2B5EF4-FFF2-40B4-BE49-F238E27FC236}">
                <a16:creationId xmlns:a16="http://schemas.microsoft.com/office/drawing/2014/main" id="{AE9F14AC-7E0E-443E-91FA-C9E7A80FD7E9}"/>
              </a:ext>
            </a:extLst>
          </p:cNvPr>
          <p:cNvSpPr txBox="1"/>
          <p:nvPr/>
        </p:nvSpPr>
        <p:spPr>
          <a:xfrm>
            <a:off x="510770" y="2862241"/>
            <a:ext cx="393201" cy="789621"/>
          </a:xfrm>
          <a:prstGeom prst="rect">
            <a:avLst/>
          </a:prstGeom>
          <a:noFill/>
          <a:ln>
            <a:noFill/>
          </a:ln>
        </p:spPr>
        <p:txBody>
          <a:bodyPr wrap="none" tIns="94711" bIns="94711" numCol="1" anchor="ctr" anchorCtr="0">
            <a:prstTxWarp prst="textPlain">
              <a:avLst/>
            </a:prstTxWarp>
            <a:noAutofit/>
          </a:bodyPr>
          <a:lstStyle/>
          <a:p>
            <a:r>
              <a:rPr lang="en-US" sz="1473" dirty="0">
                <a:ln>
                  <a:solidFill>
                    <a:schemeClr val="tx1">
                      <a:lumMod val="75000"/>
                      <a:lumOff val="25000"/>
                    </a:schemeClr>
                  </a:solidFill>
                </a:ln>
                <a:solidFill>
                  <a:srgbClr val="FFD268"/>
                </a:solidFill>
                <a:latin typeface="UTM Staccato " panose="02040603050506020204" pitchFamily="18"/>
              </a:rPr>
              <a:t>1</a:t>
            </a:r>
          </a:p>
        </p:txBody>
      </p:sp>
      <p:sp>
        <p:nvSpPr>
          <p:cNvPr id="14" name="CustomText1">
            <a:extLst>
              <a:ext uri="{FF2B5EF4-FFF2-40B4-BE49-F238E27FC236}">
                <a16:creationId xmlns:a16="http://schemas.microsoft.com/office/drawing/2014/main" id="{37A7A2AC-8C07-4AF4-A168-8A2D3A919B7E}"/>
              </a:ext>
            </a:extLst>
          </p:cNvPr>
          <p:cNvSpPr txBox="1"/>
          <p:nvPr/>
        </p:nvSpPr>
        <p:spPr>
          <a:xfrm>
            <a:off x="4016094" y="4039510"/>
            <a:ext cx="403379" cy="686972"/>
          </a:xfrm>
          <a:prstGeom prst="rect">
            <a:avLst/>
          </a:prstGeom>
          <a:noFill/>
          <a:ln>
            <a:noFill/>
          </a:ln>
        </p:spPr>
        <p:txBody>
          <a:bodyPr wrap="none" tIns="94711" bIns="94711" numCol="1" anchor="ctr" anchorCtr="0">
            <a:prstTxWarp prst="textPlain">
              <a:avLst/>
            </a:prstTxWarp>
            <a:noAutofit/>
          </a:bodyPr>
          <a:lstStyle/>
          <a:p>
            <a:r>
              <a:rPr lang="en-US" sz="1473" dirty="0">
                <a:ln>
                  <a:solidFill>
                    <a:schemeClr val="tx1">
                      <a:lumMod val="75000"/>
                      <a:lumOff val="25000"/>
                    </a:schemeClr>
                  </a:solidFill>
                </a:ln>
                <a:solidFill>
                  <a:srgbClr val="FFD268"/>
                </a:solidFill>
                <a:latin typeface="UTM Staccato " panose="02040603050506020204" pitchFamily="18"/>
              </a:rPr>
              <a:t>2</a:t>
            </a:r>
          </a:p>
        </p:txBody>
      </p:sp>
      <p:sp>
        <p:nvSpPr>
          <p:cNvPr id="15" name="CustomText1">
            <a:extLst>
              <a:ext uri="{FF2B5EF4-FFF2-40B4-BE49-F238E27FC236}">
                <a16:creationId xmlns:a16="http://schemas.microsoft.com/office/drawing/2014/main" id="{372D07E7-E3A2-49E9-842B-D9857D3A8CBA}"/>
              </a:ext>
            </a:extLst>
          </p:cNvPr>
          <p:cNvSpPr txBox="1"/>
          <p:nvPr/>
        </p:nvSpPr>
        <p:spPr>
          <a:xfrm>
            <a:off x="6160655" y="5281910"/>
            <a:ext cx="461817" cy="751018"/>
          </a:xfrm>
          <a:prstGeom prst="rect">
            <a:avLst/>
          </a:prstGeom>
          <a:noFill/>
          <a:ln>
            <a:noFill/>
          </a:ln>
        </p:spPr>
        <p:txBody>
          <a:bodyPr wrap="none" tIns="94711" bIns="94711" numCol="1" anchor="ctr" anchorCtr="0">
            <a:prstTxWarp prst="textPlain">
              <a:avLst/>
            </a:prstTxWarp>
            <a:noAutofit/>
          </a:bodyPr>
          <a:lstStyle/>
          <a:p>
            <a:r>
              <a:rPr lang="en-US" sz="1473" dirty="0">
                <a:ln>
                  <a:solidFill>
                    <a:schemeClr val="tx1">
                      <a:lumMod val="75000"/>
                      <a:lumOff val="25000"/>
                    </a:schemeClr>
                  </a:solidFill>
                </a:ln>
                <a:solidFill>
                  <a:srgbClr val="FFD268"/>
                </a:solidFill>
                <a:latin typeface="UTM Staccato " panose="02040603050506020204" pitchFamily="18"/>
              </a:rPr>
              <a:t>3</a:t>
            </a:r>
          </a:p>
        </p:txBody>
      </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6489" b="89994" l="9979" r="89968"/>
                    </a14:imgEffect>
                  </a14:imgLayer>
                </a14:imgProps>
              </a:ext>
              <a:ext uri="{28A0092B-C50C-407E-A947-70E740481C1C}">
                <a14:useLocalDpi xmlns:a14="http://schemas.microsoft.com/office/drawing/2010/main" val="0"/>
              </a:ext>
            </a:extLst>
          </a:blip>
          <a:stretch>
            <a:fillRect/>
          </a:stretch>
        </p:blipFill>
        <p:spPr>
          <a:xfrm>
            <a:off x="-101284" y="2773572"/>
            <a:ext cx="4655127" cy="4188678"/>
          </a:xfrm>
          <a:prstGeom prst="rect">
            <a:avLst/>
          </a:prstGeom>
        </p:spPr>
      </p:pic>
      <p:pic>
        <p:nvPicPr>
          <p:cNvPr id="16" name="图片 6" descr="背背景景"/>
          <p:cNvPicPr>
            <a:picLocks noChangeAspect="1"/>
          </p:cNvPicPr>
          <p:nvPr/>
        </p:nvPicPr>
        <p:blipFill>
          <a:blip r:embed="rId4"/>
          <a:srcRect b="83485"/>
          <a:stretch>
            <a:fillRect/>
          </a:stretch>
        </p:blipFill>
        <p:spPr>
          <a:xfrm>
            <a:off x="-10856" y="74001"/>
            <a:ext cx="12135485" cy="830580"/>
          </a:xfrm>
          <a:prstGeom prst="rect">
            <a:avLst/>
          </a:prstGeom>
        </p:spPr>
      </p:pic>
    </p:spTree>
    <p:extLst>
      <p:ext uri="{BB962C8B-B14F-4D97-AF65-F5344CB8AC3E}">
        <p14:creationId xmlns:p14="http://schemas.microsoft.com/office/powerpoint/2010/main" val="87541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80291" y="212436"/>
            <a:ext cx="11323781" cy="621838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397163" y="341667"/>
            <a:ext cx="11212945" cy="6309420"/>
          </a:xfrm>
          <a:prstGeom prst="rect">
            <a:avLst/>
          </a:prstGeom>
        </p:spPr>
        <p:txBody>
          <a:bodyPr wrap="square">
            <a:spAutoFit/>
          </a:bodyPr>
          <a:lstStyle/>
          <a:p>
            <a:pPr marL="0" marR="0" lvl="0" indent="0" algn="r" defTabSz="914400" rtl="0" eaLnBrk="1" fontAlgn="auto" latinLnBrk="0" hangingPunct="1">
              <a:lnSpc>
                <a:spcPct val="100000"/>
              </a:lnSpc>
              <a:spcBef>
                <a:spcPts val="600"/>
              </a:spcBef>
              <a:spcAft>
                <a:spcPts val="600"/>
              </a:spcAft>
              <a:buClrTx/>
              <a:buSzTx/>
              <a:buFontTx/>
              <a:buNone/>
              <a:tabLst/>
              <a:defRPr/>
            </a:pPr>
            <a:r>
              <a:rPr kumimoji="0" lang="en-US" sz="19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9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5 </a:t>
            </a:r>
            <a:r>
              <a:rPr kumimoji="0" lang="en-US" sz="19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tháng</a:t>
            </a: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8 </a:t>
            </a:r>
            <a:r>
              <a:rPr kumimoji="0" lang="en-US" sz="19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2000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Hồng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thân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mến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Mình là Quách Tuấn Lương , học sinh lớp 4B Trường Tiểu học Cù Chính Lan, thị xã Hòa Bình. Hôm nay, đọc báo Thiếu niên Tiền phong, mình rất xúc động được biết ba của Hồng đã hi sinh trong trận lũ lụt vừa rồi. Mình gửi bức thư này chia buồn với bạn.</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Hồng ơi!</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Mình hiểu Hồng đau đớn và thiệt thòi thế nào khi ba Hồng đã ra đi mãi mãi. Nhưng chắc là Hồng cũng tự hào về tấm gương dũng cảm của ba xả thân cứu người giữa dòng nước lũ. Mình tin rằng theo gương ba, Hồng sẽ vượt qua nỗi đau này. Bên cạnh Hồng còn có má, có cô bác và có cả những người bạn mới như mình.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Mấy ngày nay, ở địa phương mình và khắp thị xã đang có phong trào quyên góp ủng hộ đồng bào khắc phục thiên tai. Trường mình cũng vừa tổ chức đợt góp đồ dùng học tập giúp các bạn vùng lũ lụt. Riêng mình gửi giúp Hồng toàn bộ số tiền mình bỏ ống từ mấy năm nay. Hồng nhận cho mình nhé!</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Chúc Hồng khỏe. Mong nhận thư bạn</a:t>
            </a: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Bạn</a:t>
            </a: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mới</a:t>
            </a: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Hồng</a:t>
            </a:r>
            <a:r>
              <a:rPr kumimoji="0" lang="en-US"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20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Quách Tuấn Lương</a:t>
            </a:r>
          </a:p>
        </p:txBody>
      </p:sp>
      <p:grpSp>
        <p:nvGrpSpPr>
          <p:cNvPr id="5" name="Group 4"/>
          <p:cNvGrpSpPr/>
          <p:nvPr/>
        </p:nvGrpSpPr>
        <p:grpSpPr>
          <a:xfrm>
            <a:off x="83145" y="639316"/>
            <a:ext cx="1302327" cy="665020"/>
            <a:chOff x="830114" y="884622"/>
            <a:chExt cx="1645920" cy="711826"/>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34667" b="34666"/>
            <a:stretch/>
          </p:blipFill>
          <p:spPr>
            <a:xfrm>
              <a:off x="830114" y="884622"/>
              <a:ext cx="1645920" cy="711826"/>
            </a:xfrm>
            <a:prstGeom prst="rect">
              <a:avLst/>
            </a:prstGeom>
          </p:spPr>
        </p:pic>
        <p:sp>
          <p:nvSpPr>
            <p:cNvPr id="8" name="文本框 6"/>
            <p:cNvSpPr txBox="1"/>
            <p:nvPr/>
          </p:nvSpPr>
          <p:spPr>
            <a:xfrm>
              <a:off x="911804" y="1042871"/>
              <a:ext cx="1365720" cy="395327"/>
            </a:xfrm>
            <a:prstGeom prst="rect">
              <a:avLst/>
            </a:prstGeom>
            <a:noFill/>
          </p:spPr>
          <p:txBody>
            <a:bodyPr wrap="square" rtlCol="0">
              <a:spAutoFit/>
            </a:bodyPr>
            <a:lstStyle/>
            <a:p>
              <a:pPr algn="r"/>
              <a:r>
                <a:rPr kumimoji="1" lang="en-US" altLang="zh-CN" b="1" dirty="0" err="1">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Đoạn</a:t>
              </a:r>
              <a:r>
                <a:rPr kumimoji="1" lang="en-US" altLang="zh-CN"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 </a:t>
              </a:r>
              <a:r>
                <a:rPr kumimoji="1" lang="vi-VN" altLang="zh-CN"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1</a:t>
              </a:r>
              <a:endParaRPr kumimoji="1" lang="zh-CN" altLang="en-US" b="1" dirty="0">
                <a:solidFill>
                  <a:schemeClr val="bg1"/>
                </a:solidFill>
                <a:latin typeface="VL Hagin Caps Medium" panose="02000000000000000000" pitchFamily="50" charset="0"/>
                <a:ea typeface="萝莉体 第二版" panose="02000500000000000000" pitchFamily="2" charset="-122"/>
                <a:cs typeface="萝莉体 第二版" panose="02000500000000000000" pitchFamily="2" charset="-122"/>
              </a:endParaRPr>
            </a:p>
          </p:txBody>
        </p:sp>
      </p:grpSp>
      <p:grpSp>
        <p:nvGrpSpPr>
          <p:cNvPr id="12" name="Group 11"/>
          <p:cNvGrpSpPr/>
          <p:nvPr/>
        </p:nvGrpSpPr>
        <p:grpSpPr>
          <a:xfrm>
            <a:off x="101601" y="2124363"/>
            <a:ext cx="1302326" cy="660401"/>
            <a:chOff x="853440" y="852814"/>
            <a:chExt cx="1645920" cy="711826"/>
          </a:xfrm>
        </p:grpSpPr>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t="34667" b="34666"/>
            <a:stretch/>
          </p:blipFill>
          <p:spPr>
            <a:xfrm>
              <a:off x="853440" y="852814"/>
              <a:ext cx="1645920" cy="711826"/>
            </a:xfrm>
            <a:prstGeom prst="rect">
              <a:avLst/>
            </a:prstGeom>
          </p:spPr>
        </p:pic>
        <p:sp>
          <p:nvSpPr>
            <p:cNvPr id="14" name="文本框 6"/>
            <p:cNvSpPr txBox="1"/>
            <p:nvPr/>
          </p:nvSpPr>
          <p:spPr>
            <a:xfrm>
              <a:off x="876786" y="994497"/>
              <a:ext cx="1563121" cy="398092"/>
            </a:xfrm>
            <a:prstGeom prst="rect">
              <a:avLst/>
            </a:prstGeom>
            <a:noFill/>
          </p:spPr>
          <p:txBody>
            <a:bodyPr wrap="square" rtlCol="0">
              <a:spAutoFit/>
            </a:bodyPr>
            <a:lstStyle/>
            <a:p>
              <a:pPr algn="r"/>
              <a:r>
                <a:rPr kumimoji="1" lang="en-US" altLang="zh-CN" b="1" dirty="0" err="1">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Đoạn</a:t>
              </a:r>
              <a:r>
                <a:rPr kumimoji="1" lang="en-US" altLang="zh-CN"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 2</a:t>
              </a:r>
              <a:endParaRPr kumimoji="1" lang="zh-CN" altLang="en-US"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endParaRPr>
            </a:p>
          </p:txBody>
        </p:sp>
      </p:grpSp>
      <p:grpSp>
        <p:nvGrpSpPr>
          <p:cNvPr id="16" name="Group 15"/>
          <p:cNvGrpSpPr/>
          <p:nvPr/>
        </p:nvGrpSpPr>
        <p:grpSpPr>
          <a:xfrm>
            <a:off x="-861" y="3909440"/>
            <a:ext cx="1357746" cy="638769"/>
            <a:chOff x="697278" y="918935"/>
            <a:chExt cx="1753264" cy="711826"/>
          </a:xfrm>
        </p:grpSpPr>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t="34667" b="34666"/>
            <a:stretch/>
          </p:blipFill>
          <p:spPr>
            <a:xfrm>
              <a:off x="804622" y="918935"/>
              <a:ext cx="1645920" cy="711826"/>
            </a:xfrm>
            <a:prstGeom prst="rect">
              <a:avLst/>
            </a:prstGeom>
          </p:spPr>
        </p:pic>
        <p:sp>
          <p:nvSpPr>
            <p:cNvPr id="18" name="文本框 6"/>
            <p:cNvSpPr txBox="1"/>
            <p:nvPr/>
          </p:nvSpPr>
          <p:spPr>
            <a:xfrm>
              <a:off x="697278" y="1132491"/>
              <a:ext cx="1717483" cy="498270"/>
            </a:xfrm>
            <a:prstGeom prst="rect">
              <a:avLst/>
            </a:prstGeom>
            <a:noFill/>
          </p:spPr>
          <p:txBody>
            <a:bodyPr wrap="square" rtlCol="0">
              <a:spAutoFit/>
            </a:bodyPr>
            <a:lstStyle/>
            <a:p>
              <a:pPr algn="r"/>
              <a:r>
                <a:rPr kumimoji="1" lang="en-US" altLang="zh-CN" b="1" dirty="0" err="1">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Đoạn</a:t>
              </a:r>
              <a:r>
                <a:rPr kumimoji="1" lang="en-US" altLang="zh-CN"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 </a:t>
              </a:r>
              <a:r>
                <a:rPr kumimoji="1" lang="vi-VN" altLang="zh-CN" b="1" dirty="0">
                  <a:solidFill>
                    <a:schemeClr val="bg1"/>
                  </a:solidFill>
                  <a:latin typeface="#9Slide07 IcielStormtrooper" panose="020B0500000000000000" pitchFamily="34" charset="0"/>
                  <a:ea typeface="萝莉体 第二版" panose="02000500000000000000" pitchFamily="2" charset="-122"/>
                  <a:cs typeface="萝莉体 第二版" panose="02000500000000000000" pitchFamily="2" charset="-122"/>
                </a:rPr>
                <a:t>3</a:t>
              </a:r>
              <a:endParaRPr kumimoji="1" lang="zh-CN" altLang="en-US" b="1" dirty="0">
                <a:solidFill>
                  <a:schemeClr val="bg1"/>
                </a:solidFill>
                <a:latin typeface="VL Hagin Caps Medium" panose="02000000000000000000" pitchFamily="50" charset="0"/>
                <a:ea typeface="萝莉体 第二版" panose="02000500000000000000" pitchFamily="2" charset="-122"/>
                <a:cs typeface="萝莉体 第二版" panose="02000500000000000000" pitchFamily="2" charset="-122"/>
              </a:endParaRPr>
            </a:p>
          </p:txBody>
        </p:sp>
      </p:grpSp>
      <p:pic>
        <p:nvPicPr>
          <p:cNvPr id="15"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00292" y="4921029"/>
            <a:ext cx="3786908" cy="1559876"/>
          </a:xfrm>
          <a:prstGeom prst="rect">
            <a:avLst/>
          </a:prstGeom>
        </p:spPr>
      </p:pic>
    </p:spTree>
    <p:extLst>
      <p:ext uri="{BB962C8B-B14F-4D97-AF65-F5344CB8AC3E}">
        <p14:creationId xmlns:p14="http://schemas.microsoft.com/office/powerpoint/2010/main" val="89393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2"/>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9879" y="461856"/>
            <a:ext cx="731242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a typeface="+mn-ea"/>
                <a:cs typeface="+mn-cs"/>
              </a:rPr>
              <a:t>LUYỆN</a:t>
            </a:r>
            <a:r>
              <a:rPr kumimoji="0" lang="en-US" sz="6000" b="1" i="0" u="none" strike="noStrike" kern="1200" cap="none" spc="0" normalizeH="0" noProof="0" dirty="0">
                <a:ln w="193675">
                  <a:solidFill>
                    <a:prstClr val="white">
                      <a:alpha val="96000"/>
                    </a:prstClr>
                  </a:solidFill>
                </a:ln>
                <a:solidFill>
                  <a:prstClr val="white"/>
                </a:solidFill>
                <a:effectLst/>
                <a:uLnTx/>
                <a:uFillTx/>
                <a:latin typeface="#9Slide07 Brankovic" panose="02000000000000000000" pitchFamily="2" charset="0"/>
                <a:ea typeface="+mn-ea"/>
                <a:cs typeface="+mn-cs"/>
              </a:rPr>
              <a:t> ĐỌC TỪ KHÓ</a:t>
            </a:r>
            <a:endParaRPr kumimoji="0" lang="en-US" sz="6000" b="1" i="0" u="none" strike="noStrike" kern="1200" cap="none" spc="0" normalizeH="0" baseline="0" noProof="0" dirty="0">
              <a:ln w="193675">
                <a:solidFill>
                  <a:prstClr val="white">
                    <a:alpha val="96000"/>
                  </a:prstClr>
                </a:solidFill>
              </a:ln>
              <a:solidFill>
                <a:prstClr val="white"/>
              </a:solidFill>
              <a:effectLst/>
              <a:uLnTx/>
              <a:uFillTx/>
              <a:latin typeface="#9Slide07 Brankovic" panose="02000000000000000000" pitchFamily="2" charset="0"/>
              <a:ea typeface="+mn-ea"/>
              <a:cs typeface="+mn-cs"/>
            </a:endParaRPr>
          </a:p>
        </p:txBody>
      </p:sp>
      <p:sp>
        <p:nvSpPr>
          <p:cNvPr id="6" name="TextBox 5"/>
          <p:cNvSpPr txBox="1"/>
          <p:nvPr/>
        </p:nvSpPr>
        <p:spPr>
          <a:xfrm>
            <a:off x="609896" y="461856"/>
            <a:ext cx="694666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b="1" dirty="0">
                <a:solidFill>
                  <a:srgbClr val="002060"/>
                </a:solidFill>
                <a:latin typeface="#9Slide07 Brankovic" panose="02000000000000000000" pitchFamily="2" charset="0"/>
              </a:rPr>
              <a:t>LUYỆN ĐỌC TỪ KHÓ</a:t>
            </a:r>
            <a:endParaRPr kumimoji="0" lang="en-US" sz="6000" b="1" i="0" u="none" strike="noStrike" kern="1200" cap="none" spc="0" normalizeH="0" baseline="0" noProof="0" dirty="0">
              <a:ln>
                <a:noFill/>
              </a:ln>
              <a:solidFill>
                <a:srgbClr val="002060"/>
              </a:solidFill>
              <a:effectLst/>
              <a:uLnTx/>
              <a:uFillTx/>
              <a:latin typeface="#9Slide07 Brankovic" panose="02000000000000000000" pitchFamily="2" charset="0"/>
            </a:endParaRPr>
          </a:p>
        </p:txBody>
      </p:sp>
      <p:sp>
        <p:nvSpPr>
          <p:cNvPr id="10" name="Oval 9">
            <a:extLst>
              <a:ext uri="{FF2B5EF4-FFF2-40B4-BE49-F238E27FC236}">
                <a16:creationId xmlns:a16="http://schemas.microsoft.com/office/drawing/2014/main" id="{8151AD0D-9905-4A3F-9BB3-A10A60412195}"/>
              </a:ext>
            </a:extLst>
          </p:cNvPr>
          <p:cNvSpPr/>
          <p:nvPr/>
        </p:nvSpPr>
        <p:spPr>
          <a:xfrm>
            <a:off x="766970" y="2025482"/>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4"/>
          </a:p>
        </p:txBody>
      </p:sp>
      <p:sp>
        <p:nvSpPr>
          <p:cNvPr id="16" name="Oval 15">
            <a:extLst>
              <a:ext uri="{FF2B5EF4-FFF2-40B4-BE49-F238E27FC236}">
                <a16:creationId xmlns:a16="http://schemas.microsoft.com/office/drawing/2014/main" id="{32B27E3A-BE33-4759-8369-8111A7139BE8}"/>
              </a:ext>
            </a:extLst>
          </p:cNvPr>
          <p:cNvSpPr/>
          <p:nvPr/>
        </p:nvSpPr>
        <p:spPr>
          <a:xfrm>
            <a:off x="569294" y="2101934"/>
            <a:ext cx="2063813" cy="1975193"/>
          </a:xfrm>
          <a:prstGeom prst="ellipse">
            <a:avLst/>
          </a:prstGeom>
          <a:solidFill>
            <a:srgbClr val="EBC694"/>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4"/>
          </a:p>
        </p:txBody>
      </p:sp>
      <p:sp>
        <p:nvSpPr>
          <p:cNvPr id="17" name="Oval 16">
            <a:extLst>
              <a:ext uri="{FF2B5EF4-FFF2-40B4-BE49-F238E27FC236}">
                <a16:creationId xmlns:a16="http://schemas.microsoft.com/office/drawing/2014/main" id="{2E1D5CF8-630E-41E6-B152-4177F0694A67}"/>
              </a:ext>
            </a:extLst>
          </p:cNvPr>
          <p:cNvSpPr/>
          <p:nvPr/>
        </p:nvSpPr>
        <p:spPr>
          <a:xfrm>
            <a:off x="4015536" y="2019213"/>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18" name="Oval 17">
            <a:extLst>
              <a:ext uri="{FF2B5EF4-FFF2-40B4-BE49-F238E27FC236}">
                <a16:creationId xmlns:a16="http://schemas.microsoft.com/office/drawing/2014/main" id="{4CD80E4E-1C72-404A-BA5F-EC9C37758681}"/>
              </a:ext>
            </a:extLst>
          </p:cNvPr>
          <p:cNvSpPr/>
          <p:nvPr/>
        </p:nvSpPr>
        <p:spPr>
          <a:xfrm>
            <a:off x="3817861" y="2095666"/>
            <a:ext cx="2170683" cy="1975193"/>
          </a:xfrm>
          <a:prstGeom prst="ellipse">
            <a:avLst/>
          </a:prstGeom>
          <a:solidFill>
            <a:schemeClr val="accent1">
              <a:lumMod val="40000"/>
              <a:lumOff val="60000"/>
            </a:schemeClr>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19" name="Oval 18">
            <a:extLst>
              <a:ext uri="{FF2B5EF4-FFF2-40B4-BE49-F238E27FC236}">
                <a16:creationId xmlns:a16="http://schemas.microsoft.com/office/drawing/2014/main" id="{2264B45F-D80D-40A9-970B-D7368B88A65A}"/>
              </a:ext>
            </a:extLst>
          </p:cNvPr>
          <p:cNvSpPr/>
          <p:nvPr/>
        </p:nvSpPr>
        <p:spPr>
          <a:xfrm>
            <a:off x="7264102" y="2019213"/>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0" name="Oval 19">
            <a:extLst>
              <a:ext uri="{FF2B5EF4-FFF2-40B4-BE49-F238E27FC236}">
                <a16:creationId xmlns:a16="http://schemas.microsoft.com/office/drawing/2014/main" id="{9DBC8FF9-D35E-4CAB-B452-985CC52F2354}"/>
              </a:ext>
            </a:extLst>
          </p:cNvPr>
          <p:cNvSpPr/>
          <p:nvPr/>
        </p:nvSpPr>
        <p:spPr>
          <a:xfrm>
            <a:off x="7122189" y="2000782"/>
            <a:ext cx="2170683" cy="1975193"/>
          </a:xfrm>
          <a:prstGeom prst="ellipse">
            <a:avLst/>
          </a:prstGeom>
          <a:solidFill>
            <a:schemeClr val="accent4">
              <a:lumMod val="60000"/>
              <a:lumOff val="40000"/>
            </a:schemeClr>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1" name="Oval 20">
            <a:extLst>
              <a:ext uri="{FF2B5EF4-FFF2-40B4-BE49-F238E27FC236}">
                <a16:creationId xmlns:a16="http://schemas.microsoft.com/office/drawing/2014/main" id="{F1FFAC61-1855-4E13-ADD1-22A8FDB6F43C}"/>
              </a:ext>
            </a:extLst>
          </p:cNvPr>
          <p:cNvSpPr/>
          <p:nvPr/>
        </p:nvSpPr>
        <p:spPr>
          <a:xfrm>
            <a:off x="2247660" y="4141674"/>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2" name="Oval 21">
            <a:extLst>
              <a:ext uri="{FF2B5EF4-FFF2-40B4-BE49-F238E27FC236}">
                <a16:creationId xmlns:a16="http://schemas.microsoft.com/office/drawing/2014/main" id="{F39D5025-1C36-4227-B87E-2453A89B5269}"/>
              </a:ext>
            </a:extLst>
          </p:cNvPr>
          <p:cNvSpPr/>
          <p:nvPr/>
        </p:nvSpPr>
        <p:spPr>
          <a:xfrm>
            <a:off x="2061595" y="4194906"/>
            <a:ext cx="2170683" cy="1975193"/>
          </a:xfrm>
          <a:prstGeom prst="ellipse">
            <a:avLst/>
          </a:prstGeom>
          <a:solidFill>
            <a:schemeClr val="accent6">
              <a:lumMod val="60000"/>
              <a:lumOff val="40000"/>
            </a:schemeClr>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3" name="Oval 22">
            <a:extLst>
              <a:ext uri="{FF2B5EF4-FFF2-40B4-BE49-F238E27FC236}">
                <a16:creationId xmlns:a16="http://schemas.microsoft.com/office/drawing/2014/main" id="{070EFE2B-0475-416B-A1F4-66CA7D00C456}"/>
              </a:ext>
            </a:extLst>
          </p:cNvPr>
          <p:cNvSpPr/>
          <p:nvPr/>
        </p:nvSpPr>
        <p:spPr>
          <a:xfrm>
            <a:off x="5992697" y="4141674"/>
            <a:ext cx="2170683" cy="1975193"/>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4" name="Oval 23">
            <a:extLst>
              <a:ext uri="{FF2B5EF4-FFF2-40B4-BE49-F238E27FC236}">
                <a16:creationId xmlns:a16="http://schemas.microsoft.com/office/drawing/2014/main" id="{28C12D45-8D89-4559-A011-7329D43656B4}"/>
              </a:ext>
            </a:extLst>
          </p:cNvPr>
          <p:cNvSpPr/>
          <p:nvPr/>
        </p:nvSpPr>
        <p:spPr>
          <a:xfrm>
            <a:off x="5795021" y="4218126"/>
            <a:ext cx="2170683" cy="1975193"/>
          </a:xfrm>
          <a:prstGeom prst="ellipse">
            <a:avLst/>
          </a:prstGeom>
          <a:solidFill>
            <a:schemeClr val="accent2">
              <a:lumMod val="40000"/>
              <a:lumOff val="60000"/>
            </a:schemeClr>
          </a:solidFill>
          <a:ln>
            <a:solidFill>
              <a:srgbClr val="EBC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a:latin typeface="UTM Avo" panose="02040603050506020204" pitchFamily="18" charset="0"/>
            </a:endParaRPr>
          </a:p>
        </p:txBody>
      </p:sp>
      <p:sp>
        <p:nvSpPr>
          <p:cNvPr id="25" name="TextBox 24">
            <a:extLst>
              <a:ext uri="{FF2B5EF4-FFF2-40B4-BE49-F238E27FC236}">
                <a16:creationId xmlns:a16="http://schemas.microsoft.com/office/drawing/2014/main" id="{E66A60B3-FCDF-40A3-8989-85883D73AD52}"/>
              </a:ext>
            </a:extLst>
          </p:cNvPr>
          <p:cNvSpPr txBox="1"/>
          <p:nvPr/>
        </p:nvSpPr>
        <p:spPr>
          <a:xfrm>
            <a:off x="368887" y="2798058"/>
            <a:ext cx="2464625" cy="707886"/>
          </a:xfrm>
          <a:prstGeom prst="rect">
            <a:avLst/>
          </a:prstGeom>
          <a:noFill/>
        </p:spPr>
        <p:txBody>
          <a:bodyPr wrap="square">
            <a:spAutoFit/>
          </a:bodyPr>
          <a:lstStyle/>
          <a:p>
            <a:pPr algn="ctr" eaLnBrk="1" hangingPunct="1"/>
            <a:r>
              <a:rPr lang="en-US" altLang="en-US" sz="4000" b="1" dirty="0">
                <a:latin typeface="UTM Avo" panose="02040603050506020204" pitchFamily="18" charset="0"/>
                <a:ea typeface="Tahoma" panose="020B0604030504040204" pitchFamily="34" charset="0"/>
                <a:cs typeface="Tahoma" panose="020B0604030504040204" pitchFamily="34" charset="0"/>
              </a:rPr>
              <a:t>hi </a:t>
            </a:r>
            <a:r>
              <a:rPr lang="en-US" altLang="en-US" sz="4000" b="1" dirty="0" err="1">
                <a:latin typeface="UTM Avo" panose="02040603050506020204" pitchFamily="18" charset="0"/>
                <a:ea typeface="Tahoma" panose="020B0604030504040204" pitchFamily="34" charset="0"/>
                <a:cs typeface="Tahoma" panose="020B0604030504040204" pitchFamily="34" charset="0"/>
              </a:rPr>
              <a:t>sinh</a:t>
            </a:r>
            <a:endParaRPr lang="en-US" altLang="en-US" sz="4000" b="1" dirty="0">
              <a:latin typeface="UTM Avo" panose="02040603050506020204" pitchFamily="18" charset="0"/>
              <a:ea typeface="Tahoma" panose="020B0604030504040204" pitchFamily="34" charset="0"/>
              <a:cs typeface="Tahoma" panose="020B0604030504040204" pitchFamily="34" charset="0"/>
            </a:endParaRPr>
          </a:p>
        </p:txBody>
      </p:sp>
      <p:sp>
        <p:nvSpPr>
          <p:cNvPr id="26" name="TextBox 25">
            <a:extLst>
              <a:ext uri="{FF2B5EF4-FFF2-40B4-BE49-F238E27FC236}">
                <a16:creationId xmlns:a16="http://schemas.microsoft.com/office/drawing/2014/main" id="{ECC7E389-A044-4CDB-9A53-0EF9F2AF7B42}"/>
              </a:ext>
            </a:extLst>
          </p:cNvPr>
          <p:cNvSpPr txBox="1"/>
          <p:nvPr/>
        </p:nvSpPr>
        <p:spPr>
          <a:xfrm>
            <a:off x="4035705" y="2452320"/>
            <a:ext cx="1628123" cy="1261884"/>
          </a:xfrm>
          <a:prstGeom prst="rect">
            <a:avLst/>
          </a:prstGeom>
          <a:noFill/>
        </p:spPr>
        <p:txBody>
          <a:bodyPr wrap="square">
            <a:spAutoFit/>
          </a:bodyPr>
          <a:lstStyle/>
          <a:p>
            <a:pPr algn="ctr" eaLnBrk="1" hangingPunct="1"/>
            <a:r>
              <a:rPr lang="en-US" altLang="en-US" sz="3800" b="1" dirty="0" err="1">
                <a:latin typeface="UTM Avo" panose="02040603050506020204" pitchFamily="18" charset="0"/>
                <a:ea typeface="Tahoma" panose="020B0604030504040204" pitchFamily="34" charset="0"/>
                <a:cs typeface="Tahoma" panose="020B0604030504040204" pitchFamily="34" charset="0"/>
              </a:rPr>
              <a:t>thiệt</a:t>
            </a:r>
            <a:r>
              <a:rPr lang="en-US" altLang="en-US" sz="3800" b="1" dirty="0">
                <a:latin typeface="UTM Avo" panose="02040603050506020204" pitchFamily="18" charset="0"/>
                <a:ea typeface="Tahoma" panose="020B0604030504040204" pitchFamily="34" charset="0"/>
                <a:cs typeface="Tahoma" panose="020B0604030504040204" pitchFamily="34" charset="0"/>
              </a:rPr>
              <a:t> </a:t>
            </a:r>
            <a:r>
              <a:rPr lang="en-US" altLang="en-US" sz="3800" b="1" dirty="0" err="1">
                <a:latin typeface="UTM Avo" panose="02040603050506020204" pitchFamily="18" charset="0"/>
                <a:ea typeface="Tahoma" panose="020B0604030504040204" pitchFamily="34" charset="0"/>
                <a:cs typeface="Tahoma" panose="020B0604030504040204" pitchFamily="34" charset="0"/>
              </a:rPr>
              <a:t>thòi</a:t>
            </a:r>
            <a:endParaRPr lang="en-US" altLang="en-US" sz="3800" b="1" dirty="0">
              <a:latin typeface="UTM Avo" panose="02040603050506020204" pitchFamily="18" charset="0"/>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003F51CC-8DA7-4210-BAF2-DC995E5231AC}"/>
              </a:ext>
            </a:extLst>
          </p:cNvPr>
          <p:cNvSpPr txBox="1"/>
          <p:nvPr/>
        </p:nvSpPr>
        <p:spPr>
          <a:xfrm>
            <a:off x="7454473" y="2357436"/>
            <a:ext cx="1506113" cy="1261884"/>
          </a:xfrm>
          <a:prstGeom prst="rect">
            <a:avLst/>
          </a:prstGeom>
          <a:noFill/>
        </p:spPr>
        <p:txBody>
          <a:bodyPr wrap="square">
            <a:spAutoFit/>
          </a:bodyPr>
          <a:lstStyle/>
          <a:p>
            <a:pPr algn="ctr" eaLnBrk="1" hangingPunct="1"/>
            <a:r>
              <a:rPr lang="en-US" altLang="en-US" sz="3800" b="1" dirty="0" err="1">
                <a:latin typeface="UTM Avo" panose="02040603050506020204" pitchFamily="18" charset="0"/>
                <a:ea typeface="Tahoma" panose="020B0604030504040204" pitchFamily="34" charset="0"/>
                <a:cs typeface="Tahoma" panose="020B0604030504040204" pitchFamily="34" charset="0"/>
              </a:rPr>
              <a:t>đau</a:t>
            </a:r>
            <a:r>
              <a:rPr lang="en-US" altLang="en-US" sz="3800" b="1" dirty="0">
                <a:latin typeface="UTM Avo" panose="02040603050506020204" pitchFamily="18" charset="0"/>
                <a:ea typeface="Tahoma" panose="020B0604030504040204" pitchFamily="34" charset="0"/>
                <a:cs typeface="Tahoma" panose="020B0604030504040204" pitchFamily="34" charset="0"/>
              </a:rPr>
              <a:t> </a:t>
            </a:r>
            <a:r>
              <a:rPr lang="en-US" altLang="en-US" sz="3800" b="1" dirty="0" err="1">
                <a:latin typeface="UTM Avo" panose="02040603050506020204" pitchFamily="18" charset="0"/>
                <a:ea typeface="Tahoma" panose="020B0604030504040204" pitchFamily="34" charset="0"/>
                <a:cs typeface="Tahoma" panose="020B0604030504040204" pitchFamily="34" charset="0"/>
              </a:rPr>
              <a:t>đớn</a:t>
            </a:r>
            <a:endParaRPr lang="en-US" altLang="en-US" sz="3800" b="1" dirty="0">
              <a:latin typeface="UTM Avo" panose="02040603050506020204" pitchFamily="18" charset="0"/>
              <a:ea typeface="Tahoma" panose="020B0604030504040204" pitchFamily="34" charset="0"/>
              <a:cs typeface="Tahoma" panose="020B0604030504040204" pitchFamily="34" charset="0"/>
            </a:endParaRPr>
          </a:p>
        </p:txBody>
      </p:sp>
      <p:sp>
        <p:nvSpPr>
          <p:cNvPr id="28" name="TextBox 27">
            <a:extLst>
              <a:ext uri="{FF2B5EF4-FFF2-40B4-BE49-F238E27FC236}">
                <a16:creationId xmlns:a16="http://schemas.microsoft.com/office/drawing/2014/main" id="{91770B87-9F1B-4D2E-95E7-B24D00CDAD49}"/>
              </a:ext>
            </a:extLst>
          </p:cNvPr>
          <p:cNvSpPr txBox="1"/>
          <p:nvPr/>
        </p:nvSpPr>
        <p:spPr>
          <a:xfrm>
            <a:off x="2236049" y="4644608"/>
            <a:ext cx="2009798" cy="1261884"/>
          </a:xfrm>
          <a:prstGeom prst="rect">
            <a:avLst/>
          </a:prstGeom>
          <a:noFill/>
        </p:spPr>
        <p:txBody>
          <a:bodyPr wrap="square">
            <a:spAutoFit/>
          </a:bodyPr>
          <a:lstStyle/>
          <a:p>
            <a:pPr algn="ctr" eaLnBrk="1" hangingPunct="1"/>
            <a:r>
              <a:rPr lang="en-US" altLang="en-US" sz="3800" b="1" dirty="0" err="1">
                <a:latin typeface="UTM Avo" panose="02040603050506020204" pitchFamily="18" charset="0"/>
                <a:ea typeface="Tahoma" panose="020B0604030504040204" pitchFamily="34" charset="0"/>
                <a:cs typeface="Tahoma" panose="020B0604030504040204" pitchFamily="34" charset="0"/>
              </a:rPr>
              <a:t>đồng</a:t>
            </a:r>
            <a:r>
              <a:rPr lang="en-US" altLang="en-US" sz="3800" b="1" dirty="0">
                <a:latin typeface="UTM Avo" panose="02040603050506020204" pitchFamily="18" charset="0"/>
                <a:ea typeface="Tahoma" panose="020B0604030504040204" pitchFamily="34" charset="0"/>
                <a:cs typeface="Tahoma" panose="020B0604030504040204" pitchFamily="34" charset="0"/>
              </a:rPr>
              <a:t> </a:t>
            </a:r>
            <a:r>
              <a:rPr lang="en-US" altLang="en-US" sz="3800" b="1" dirty="0" err="1">
                <a:latin typeface="UTM Avo" panose="02040603050506020204" pitchFamily="18" charset="0"/>
                <a:ea typeface="Tahoma" panose="020B0604030504040204" pitchFamily="34" charset="0"/>
                <a:cs typeface="Tahoma" panose="020B0604030504040204" pitchFamily="34" charset="0"/>
              </a:rPr>
              <a:t>bào</a:t>
            </a:r>
            <a:endParaRPr lang="en-US" altLang="en-US" sz="3800" b="1" dirty="0">
              <a:latin typeface="UTM Avo" panose="02040603050506020204" pitchFamily="18" charset="0"/>
              <a:ea typeface="Tahoma" panose="020B0604030504040204" pitchFamily="34" charset="0"/>
              <a:cs typeface="Tahoma" panose="020B0604030504040204" pitchFamily="34" charset="0"/>
            </a:endParaRPr>
          </a:p>
        </p:txBody>
      </p:sp>
      <p:sp>
        <p:nvSpPr>
          <p:cNvPr id="29" name="TextBox 28">
            <a:extLst>
              <a:ext uri="{FF2B5EF4-FFF2-40B4-BE49-F238E27FC236}">
                <a16:creationId xmlns:a16="http://schemas.microsoft.com/office/drawing/2014/main" id="{2E01C1C4-40FE-44AE-BCE0-C542EBFD262C}"/>
              </a:ext>
            </a:extLst>
          </p:cNvPr>
          <p:cNvSpPr txBox="1"/>
          <p:nvPr/>
        </p:nvSpPr>
        <p:spPr>
          <a:xfrm>
            <a:off x="6096000" y="4555702"/>
            <a:ext cx="1803369" cy="1261884"/>
          </a:xfrm>
          <a:prstGeom prst="rect">
            <a:avLst/>
          </a:prstGeom>
          <a:noFill/>
        </p:spPr>
        <p:txBody>
          <a:bodyPr wrap="square">
            <a:spAutoFit/>
          </a:bodyPr>
          <a:lstStyle/>
          <a:p>
            <a:pPr algn="ctr" eaLnBrk="1" hangingPunct="1"/>
            <a:r>
              <a:rPr lang="en-US" altLang="en-US" sz="3800" b="1" dirty="0" err="1">
                <a:latin typeface="UTM Avo" panose="02040603050506020204" pitchFamily="18" charset="0"/>
                <a:ea typeface="Tahoma" panose="020B0604030504040204" pitchFamily="34" charset="0"/>
                <a:cs typeface="Tahoma" panose="020B0604030504040204" pitchFamily="34" charset="0"/>
              </a:rPr>
              <a:t>thiên</a:t>
            </a:r>
            <a:r>
              <a:rPr lang="en-US" altLang="en-US" sz="3800" b="1" dirty="0">
                <a:latin typeface="UTM Avo" panose="02040603050506020204" pitchFamily="18" charset="0"/>
                <a:ea typeface="Tahoma" panose="020B0604030504040204" pitchFamily="34" charset="0"/>
                <a:cs typeface="Tahoma" panose="020B0604030504040204" pitchFamily="34" charset="0"/>
              </a:rPr>
              <a:t> tai</a:t>
            </a:r>
          </a:p>
        </p:txBody>
      </p:sp>
      <p:pic>
        <p:nvPicPr>
          <p:cNvPr id="30" name="图片 6" descr="背背景景"/>
          <p:cNvPicPr>
            <a:picLocks noChangeAspect="1"/>
          </p:cNvPicPr>
          <p:nvPr/>
        </p:nvPicPr>
        <p:blipFill>
          <a:blip r:embed="rId2"/>
          <a:srcRect b="83485"/>
          <a:stretch>
            <a:fillRect/>
          </a:stretch>
        </p:blipFill>
        <p:spPr>
          <a:xfrm>
            <a:off x="-10856" y="110"/>
            <a:ext cx="12135485" cy="830580"/>
          </a:xfrm>
          <a:prstGeom prst="rect">
            <a:avLst/>
          </a:prstGeom>
        </p:spPr>
      </p:pic>
      <p:pic>
        <p:nvPicPr>
          <p:cNvPr id="31"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00292" y="4921029"/>
            <a:ext cx="3786908" cy="1559876"/>
          </a:xfrm>
          <a:prstGeom prst="rect">
            <a:avLst/>
          </a:prstGeom>
        </p:spPr>
      </p:pic>
    </p:spTree>
    <p:extLst>
      <p:ext uri="{BB962C8B-B14F-4D97-AF65-F5344CB8AC3E}">
        <p14:creationId xmlns:p14="http://schemas.microsoft.com/office/powerpoint/2010/main" val="157753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1000"/>
                                        <p:tgtEl>
                                          <p:spTgt spid="28"/>
                                        </p:tgtEl>
                                      </p:cBhvr>
                                    </p:animEffect>
                                    <p:anim calcmode="lin" valueType="num">
                                      <p:cBhvr>
                                        <p:cTn id="29" dur="1000" fill="hold"/>
                                        <p:tgtEl>
                                          <p:spTgt spid="28"/>
                                        </p:tgtEl>
                                        <p:attrNameLst>
                                          <p:attrName>ppt_x</p:attrName>
                                        </p:attrNameLst>
                                      </p:cBhvr>
                                      <p:tavLst>
                                        <p:tav tm="0">
                                          <p:val>
                                            <p:strVal val="#ppt_x"/>
                                          </p:val>
                                        </p:tav>
                                        <p:tav tm="100000">
                                          <p:val>
                                            <p:strVal val="#ppt_x"/>
                                          </p:val>
                                        </p:tav>
                                      </p:tavLst>
                                    </p:anim>
                                    <p:anim calcmode="lin" valueType="num">
                                      <p:cBhvr>
                                        <p:cTn id="3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1238</Words>
  <Application>Microsoft Office PowerPoint</Application>
  <PresentationFormat>Widescreen</PresentationFormat>
  <Paragraphs>110</Paragraphs>
  <Slides>24</Slides>
  <Notes>0</Notes>
  <HiddenSlides>0</HiddenSlides>
  <MMClips>1</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24</vt:i4>
      </vt:variant>
    </vt:vector>
  </HeadingPairs>
  <TitlesOfParts>
    <vt:vector size="47" baseType="lpstr">
      <vt:lpstr>Calibri Light</vt:lpstr>
      <vt:lpstr>Cambria</vt:lpstr>
      <vt:lpstr>#9Slide07 IcielStormtrooper</vt:lpstr>
      <vt:lpstr>Arial</vt:lpstr>
      <vt:lpstr>UTM Staccato </vt:lpstr>
      <vt:lpstr>UTM Avo </vt:lpstr>
      <vt:lpstr>字魂189号-星岩乐黑体</vt:lpstr>
      <vt:lpstr>UTM Cookies</vt:lpstr>
      <vt:lpstr>#9Slide05 Bodega Script</vt:lpstr>
      <vt:lpstr>VL Hagin Caps Medium</vt:lpstr>
      <vt:lpstr>Calibri</vt:lpstr>
      <vt:lpstr>Times New Roman</vt:lpstr>
      <vt:lpstr>#9Slide07 IcielKoni</vt:lpstr>
      <vt:lpstr>UTM Avo  Avo </vt:lpstr>
      <vt:lpstr>#9Slide07 Brankovic</vt:lpstr>
      <vt:lpstr>#9Slide03 SVNNeutraface 2</vt:lpstr>
      <vt:lpstr>#9Slide05 Brannboll Ny</vt:lpstr>
      <vt:lpstr>Script</vt:lpstr>
      <vt:lpstr>HP001 5Ha</vt:lpstr>
      <vt:lpstr>UTM Avo</vt:lpstr>
      <vt:lpstr>Wingdings</vt:lpstr>
      <vt:lpstr>UTM  Avo </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măngnon</dc:creator>
  <cp:keywords>MĂNG NON TEAM</cp:keywords>
  <cp:lastModifiedBy>Lan Anh Dương</cp:lastModifiedBy>
  <cp:revision>52</cp:revision>
  <dcterms:created xsi:type="dcterms:W3CDTF">2022-06-02T04:59:47Z</dcterms:created>
  <dcterms:modified xsi:type="dcterms:W3CDTF">2023-07-20T06:29:29Z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2022-09-18T13:01:41Z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3378a988-6e21-4c5d-b13e-d6e85c8a4a3a</vt:lpwstr>
  </property>
  <property fmtid="{D5CDD505-2E9C-101B-9397-08002B2CF9AE}" pid="8" name="MSIP_Label_defa4170-0d19-0005-0004-bc88714345d2_ContentBits">
    <vt:lpwstr>0</vt:lpwstr>
  </property>
</Properties>
</file>