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wmv" ContentType="video/x-ms-wmv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382" r:id="rId2"/>
    <p:sldId id="257" r:id="rId3"/>
    <p:sldId id="258" r:id="rId4"/>
    <p:sldId id="343" r:id="rId5"/>
    <p:sldId id="344" r:id="rId6"/>
    <p:sldId id="346" r:id="rId7"/>
    <p:sldId id="347" r:id="rId8"/>
    <p:sldId id="259" r:id="rId9"/>
    <p:sldId id="260" r:id="rId10"/>
    <p:sldId id="324" r:id="rId11"/>
    <p:sldId id="336" r:id="rId12"/>
    <p:sldId id="263" r:id="rId13"/>
    <p:sldId id="282" r:id="rId14"/>
    <p:sldId id="283" r:id="rId15"/>
    <p:sldId id="284" r:id="rId16"/>
    <p:sldId id="264" r:id="rId17"/>
    <p:sldId id="265" r:id="rId18"/>
    <p:sldId id="373" r:id="rId19"/>
    <p:sldId id="355" r:id="rId20"/>
    <p:sldId id="267" r:id="rId21"/>
    <p:sldId id="350" r:id="rId22"/>
    <p:sldId id="320" r:id="rId23"/>
    <p:sldId id="368" r:id="rId24"/>
    <p:sldId id="342" r:id="rId25"/>
    <p:sldId id="369" r:id="rId26"/>
    <p:sldId id="294" r:id="rId27"/>
    <p:sldId id="370" r:id="rId28"/>
    <p:sldId id="314" r:id="rId29"/>
    <p:sldId id="275" r:id="rId30"/>
    <p:sldId id="375" r:id="rId31"/>
    <p:sldId id="272" r:id="rId32"/>
    <p:sldId id="338" r:id="rId33"/>
    <p:sldId id="393" r:id="rId34"/>
    <p:sldId id="353" r:id="rId35"/>
    <p:sldId id="339" r:id="rId36"/>
    <p:sldId id="381" r:id="rId37"/>
    <p:sldId id="274" r:id="rId38"/>
    <p:sldId id="277" r:id="rId39"/>
    <p:sldId id="376" r:id="rId40"/>
    <p:sldId id="377" r:id="rId41"/>
    <p:sldId id="378" r:id="rId42"/>
    <p:sldId id="379" r:id="rId43"/>
    <p:sldId id="380" r:id="rId44"/>
    <p:sldId id="394" r:id="rId45"/>
    <p:sldId id="383" r:id="rId46"/>
    <p:sldId id="385" r:id="rId47"/>
    <p:sldId id="389" r:id="rId48"/>
    <p:sldId id="386" r:id="rId49"/>
    <p:sldId id="390" r:id="rId50"/>
    <p:sldId id="384" r:id="rId51"/>
    <p:sldId id="391" r:id="rId52"/>
    <p:sldId id="387" r:id="rId53"/>
    <p:sldId id="388" r:id="rId54"/>
    <p:sldId id="392" r:id="rId55"/>
    <p:sldId id="395" r:id="rId56"/>
    <p:sldId id="396" r:id="rId57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BD196F"/>
    <a:srgbClr val="006F96"/>
    <a:srgbClr val="FBD1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00" autoAdjust="0"/>
    <p:restoredTop sz="90214" autoAdjust="0"/>
  </p:normalViewPr>
  <p:slideViewPr>
    <p:cSldViewPr>
      <p:cViewPr varScale="1">
        <p:scale>
          <a:sx n="66" d="100"/>
          <a:sy n="66" d="100"/>
        </p:scale>
        <p:origin x="804" y="66"/>
      </p:cViewPr>
      <p:guideLst>
        <p:guide orient="horz" pos="2160"/>
        <p:guide pos="3831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11/16/2022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07AB927-42BB-4505-9EDE-3A59CF2143BF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806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7AB927-42BB-4505-9EDE-3A59CF2143BF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9989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7AB927-42BB-4505-9EDE-3A59CF2143BF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5477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Cát</a:t>
            </a:r>
            <a:r>
              <a:rPr lang="en-US" baseline="0" smtClean="0"/>
              <a:t> Bà: Huyện Cát Hải, TP Hải Phòng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8024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Luyện</a:t>
            </a:r>
            <a:r>
              <a:rPr lang="en-US" baseline="0" smtClean="0"/>
              <a:t> luôn từ khó đọc nhé!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5580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440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Thầy</a:t>
            </a:r>
            <a:r>
              <a:rPr lang="en-US" baseline="0" smtClean="0"/>
              <a:t> cô nên chiếu slide lên rồi mới chỉnh nhé. Nhìn lệch vậy chứ chiếu lên mới biết ạ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8991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93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GV lưu</a:t>
            </a:r>
            <a:r>
              <a:rPr lang="en-US" baseline="0" smtClean="0"/>
              <a:t> ý: hình minh hoạ “sắt” là thép, thép được tạo ra từ sắt.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1915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Ôn</a:t>
            </a:r>
            <a:r>
              <a:rPr lang="en-US" baseline="0" smtClean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Hay </a:t>
            </a:r>
            <a:r>
              <a:rPr lang="en-US" dirty="0" err="1" smtClean="0"/>
              <a:t>còn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gọi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là</a:t>
            </a:r>
            <a:r>
              <a:rPr lang="en-US" baseline="0" dirty="0" smtClean="0"/>
              <a:t> CHIM ĐA </a:t>
            </a:r>
            <a:r>
              <a:rPr lang="en-US" baseline="0" dirty="0" err="1" smtClean="0"/>
              <a:t>ĐA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218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23"/>
          <p:cNvSpPr/>
          <p:nvPr/>
        </p:nvSpPr>
        <p:spPr>
          <a:xfrm flipH="1">
            <a:off x="10647835" y="5421039"/>
            <a:ext cx="1615120" cy="1488983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p23"/>
          <p:cNvSpPr/>
          <p:nvPr/>
        </p:nvSpPr>
        <p:spPr>
          <a:xfrm rot="10800000" flipH="1">
            <a:off x="-100717" y="-90926"/>
            <a:ext cx="1649951" cy="1521094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6" name="Google Shape;686;p23"/>
          <p:cNvSpPr txBox="1">
            <a:spLocks noGrp="1"/>
          </p:cNvSpPr>
          <p:nvPr>
            <p:ph type="title"/>
          </p:nvPr>
        </p:nvSpPr>
        <p:spPr>
          <a:xfrm>
            <a:off x="1973140" y="559767"/>
            <a:ext cx="8191285" cy="7636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87" name="Google Shape;687;p23"/>
          <p:cNvGrpSpPr/>
          <p:nvPr/>
        </p:nvGrpSpPr>
        <p:grpSpPr>
          <a:xfrm rot="5400000">
            <a:off x="9520734" y="174225"/>
            <a:ext cx="2654262" cy="2460344"/>
            <a:chOff x="817100" y="238125"/>
            <a:chExt cx="5912375" cy="5495644"/>
          </a:xfrm>
        </p:grpSpPr>
        <p:sp>
          <p:nvSpPr>
            <p:cNvPr id="688" name="Google Shape;688;p23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3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3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3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23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23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3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3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3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3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3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3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3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3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3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3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3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5" name="Google Shape;705;p23"/>
          <p:cNvGrpSpPr/>
          <p:nvPr/>
        </p:nvGrpSpPr>
        <p:grpSpPr>
          <a:xfrm rot="10800000" flipH="1">
            <a:off x="90149" y="4316777"/>
            <a:ext cx="2647696" cy="2466445"/>
            <a:chOff x="817100" y="238125"/>
            <a:chExt cx="5912375" cy="5495644"/>
          </a:xfrm>
        </p:grpSpPr>
        <p:sp>
          <p:nvSpPr>
            <p:cNvPr id="706" name="Google Shape;706;p23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3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3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3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3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3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3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3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3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3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3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3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3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3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3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3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3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27880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11/16/2022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31.png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32.png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microsoft.com/office/2007/relationships/hdphoto" Target="../media/hdphoto1.wdp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microsoft.com/office/2007/relationships/hdphoto" Target="../media/hdphoto1.wdp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openxmlformats.org/officeDocument/2006/relationships/slide" Target="slide8.xml"/><Relationship Id="rId4" Type="http://schemas.openxmlformats.org/officeDocument/2006/relationships/slide" Target="slide4.xml"/><Relationship Id="rId9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7.jpe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8.jpe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9.jpe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0.jpe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5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53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55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57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5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60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61719" y="152400"/>
            <a:ext cx="23071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smtClean="0"/>
              <a:t>Luyện đọc</a:t>
            </a:r>
            <a:endParaRPr lang="en-US" sz="4000"/>
          </a:p>
        </p:txBody>
      </p:sp>
      <p:sp>
        <p:nvSpPr>
          <p:cNvPr id="3" name="TextBox 2"/>
          <p:cNvSpPr txBox="1"/>
          <p:nvPr/>
        </p:nvSpPr>
        <p:spPr>
          <a:xfrm>
            <a:off x="227947" y="817525"/>
            <a:ext cx="30700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solidFill>
                  <a:srgbClr val="FF0000"/>
                </a:solidFill>
              </a:rPr>
              <a:t>k</a:t>
            </a:r>
            <a:r>
              <a:rPr lang="en-US" sz="5400" smtClean="0">
                <a:solidFill>
                  <a:srgbClr val="FF0000"/>
                </a:solidFill>
              </a:rPr>
              <a:t>hóm</a:t>
            </a:r>
            <a:r>
              <a:rPr lang="en-US" sz="5400" smtClean="0"/>
              <a:t> </a:t>
            </a:r>
            <a:r>
              <a:rPr lang="en-US" sz="5400" smtClean="0">
                <a:solidFill>
                  <a:srgbClr val="FF0000"/>
                </a:solidFill>
              </a:rPr>
              <a:t>trúc</a:t>
            </a:r>
            <a:endParaRPr lang="en-US" sz="540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7947" y="1660267"/>
            <a:ext cx="26452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solidFill>
                  <a:srgbClr val="FF0000"/>
                </a:solidFill>
              </a:rPr>
              <a:t>b</a:t>
            </a:r>
            <a:r>
              <a:rPr lang="en-US" sz="5400" smtClean="0">
                <a:solidFill>
                  <a:srgbClr val="FF0000"/>
                </a:solidFill>
              </a:rPr>
              <a:t>ún mọc</a:t>
            </a:r>
            <a:endParaRPr lang="en-US" sz="540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0123" y="2447330"/>
            <a:ext cx="19822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solidFill>
                  <a:srgbClr val="FF0000"/>
                </a:solidFill>
              </a:rPr>
              <a:t>c</a:t>
            </a:r>
            <a:r>
              <a:rPr lang="en-US" sz="5400" smtClean="0">
                <a:solidFill>
                  <a:srgbClr val="FF0000"/>
                </a:solidFill>
              </a:rPr>
              <a:t>á nục</a:t>
            </a:r>
            <a:endParaRPr lang="en-US" sz="540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0007" y="3264150"/>
            <a:ext cx="27574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solidFill>
                  <a:srgbClr val="FF0000"/>
                </a:solidFill>
              </a:rPr>
              <a:t>t</a:t>
            </a:r>
            <a:r>
              <a:rPr lang="en-US" sz="5400" smtClean="0">
                <a:solidFill>
                  <a:srgbClr val="FF0000"/>
                </a:solidFill>
              </a:rPr>
              <a:t>hức giấc</a:t>
            </a:r>
            <a:endParaRPr lang="en-US" sz="540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61719" y="921603"/>
            <a:ext cx="21755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>
                <a:solidFill>
                  <a:srgbClr val="0070C0"/>
                </a:solidFill>
              </a:rPr>
              <a:t>n</a:t>
            </a:r>
            <a:r>
              <a:rPr lang="en-US" sz="4800" smtClean="0">
                <a:solidFill>
                  <a:srgbClr val="0070C0"/>
                </a:solidFill>
              </a:rPr>
              <a:t>óc nhà</a:t>
            </a:r>
            <a:endParaRPr lang="en-US" sz="480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28505" y="1555430"/>
            <a:ext cx="22420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solidFill>
                  <a:srgbClr val="0070C0"/>
                </a:solidFill>
              </a:rPr>
              <a:t>g</a:t>
            </a:r>
            <a:r>
              <a:rPr lang="en-US" sz="5400" smtClean="0">
                <a:solidFill>
                  <a:srgbClr val="0070C0"/>
                </a:solidFill>
              </a:rPr>
              <a:t>ốc cây</a:t>
            </a:r>
            <a:endParaRPr lang="en-US" sz="540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28505" y="2340820"/>
            <a:ext cx="24849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solidFill>
                  <a:srgbClr val="0070C0"/>
                </a:solidFill>
              </a:rPr>
              <a:t>m</a:t>
            </a:r>
            <a:r>
              <a:rPr lang="en-US" sz="5400" smtClean="0">
                <a:solidFill>
                  <a:srgbClr val="0070C0"/>
                </a:solidFill>
              </a:rPr>
              <a:t>áy xúc</a:t>
            </a:r>
            <a:endParaRPr lang="en-US" sz="540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04075" y="3172599"/>
            <a:ext cx="24224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smtClean="0">
                <a:solidFill>
                  <a:srgbClr val="0070C0"/>
                </a:solidFill>
              </a:rPr>
              <a:t>Bắc Cực</a:t>
            </a:r>
            <a:endParaRPr lang="en-US" sz="540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61796" y="838720"/>
            <a:ext cx="23310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solidFill>
                  <a:srgbClr val="FF3399"/>
                </a:solidFill>
              </a:rPr>
              <a:t>v</a:t>
            </a:r>
            <a:r>
              <a:rPr lang="en-US" sz="5400" smtClean="0">
                <a:solidFill>
                  <a:srgbClr val="FF3399"/>
                </a:solidFill>
              </a:rPr>
              <a:t>ực sâu</a:t>
            </a:r>
            <a:endParaRPr lang="en-US" sz="5400">
              <a:solidFill>
                <a:srgbClr val="FF3399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00319" y="1665905"/>
            <a:ext cx="23632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solidFill>
                  <a:srgbClr val="FF3399"/>
                </a:solidFill>
              </a:rPr>
              <a:t>k</a:t>
            </a:r>
            <a:r>
              <a:rPr lang="en-US" sz="5400" smtClean="0">
                <a:solidFill>
                  <a:srgbClr val="FF3399"/>
                </a:solidFill>
              </a:rPr>
              <a:t>húc gỗ</a:t>
            </a:r>
            <a:endParaRPr lang="en-US" sz="5400">
              <a:solidFill>
                <a:srgbClr val="FF3399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951477" y="2447330"/>
            <a:ext cx="27719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solidFill>
                  <a:srgbClr val="FF3399"/>
                </a:solidFill>
              </a:rPr>
              <a:t>k</a:t>
            </a:r>
            <a:r>
              <a:rPr lang="en-US" sz="5400" smtClean="0">
                <a:solidFill>
                  <a:srgbClr val="FF3399"/>
                </a:solidFill>
              </a:rPr>
              <a:t>hó nhọc</a:t>
            </a:r>
            <a:endParaRPr lang="en-US" sz="5400">
              <a:solidFill>
                <a:srgbClr val="FF3399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965272" y="3214578"/>
            <a:ext cx="22333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solidFill>
                  <a:srgbClr val="FF3399"/>
                </a:solidFill>
              </a:rPr>
              <a:t>l</a:t>
            </a:r>
            <a:r>
              <a:rPr lang="en-US" sz="5400" smtClean="0">
                <a:solidFill>
                  <a:srgbClr val="FF3399"/>
                </a:solidFill>
              </a:rPr>
              <a:t>eo dốc</a:t>
            </a:r>
            <a:endParaRPr lang="en-US" sz="5400">
              <a:solidFill>
                <a:srgbClr val="FF3399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5078" y="4503003"/>
            <a:ext cx="73388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smtClean="0">
                <a:solidFill>
                  <a:srgbClr val="00B050"/>
                </a:solidFill>
              </a:rPr>
              <a:t>- Mùi thức ăn thơm sực nức.</a:t>
            </a:r>
            <a:endParaRPr lang="en-US" sz="4800">
              <a:solidFill>
                <a:srgbClr val="00B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2173" y="5486400"/>
            <a:ext cx="114021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smtClean="0">
                <a:solidFill>
                  <a:srgbClr val="7030A0"/>
                </a:solidFill>
              </a:rPr>
              <a:t>- Nam đọc bài còn mẹ đơm lại cúc áo cho bé.</a:t>
            </a:r>
            <a:endParaRPr lang="en-US" sz="480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050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42519" y="1143000"/>
            <a:ext cx="5105400" cy="132343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So sánh</a:t>
            </a:r>
            <a:endParaRPr lang="en-US" sz="8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97995" y="3520733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at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78514" y="3520733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ăt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12559" y="3520733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78564" y="3520733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19285" y="3520733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1500">
              <a:solidFill>
                <a:srgbClr val="00B0F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95835" y="3520733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FFFF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93164" y="3520733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ât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93214" y="3520733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703342" y="3520733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</a:t>
            </a:r>
          </a:p>
        </p:txBody>
      </p:sp>
    </p:spTree>
    <p:extLst>
      <p:ext uri="{BB962C8B-B14F-4D97-AF65-F5344CB8AC3E}">
        <p14:creationId xmlns:p14="http://schemas.microsoft.com/office/powerpoint/2010/main" val="92761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/>
      <p:bldP spid="10" grpId="0"/>
      <p:bldP spid="12" grpId="0"/>
      <p:bldP spid="13" grpId="0"/>
      <p:bldP spid="14" grpId="0" animBg="1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-300831" y="5352365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bát</a:t>
            </a:r>
            <a:endParaRPr lang="en-US" sz="6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581097" y="5352365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lạt</a:t>
            </a:r>
            <a:endParaRPr lang="en-US" sz="6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629629" y="535236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gặt</a:t>
            </a:r>
            <a:endParaRPr lang="en-US" sz="6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757319" y="5352365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6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ất</a:t>
            </a:r>
            <a:endParaRPr lang="en-US" sz="6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93618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at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154684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at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128908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ăt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8353353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ât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9917304" y="5357884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gật</a:t>
            </a:r>
            <a:endParaRPr lang="en-US" sz="6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10516968" y="5181600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ât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3617094" y="5357884"/>
            <a:ext cx="193042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sắt</a:t>
            </a:r>
            <a:endParaRPr lang="en-US" sz="6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3970878" y="5181600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ăt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026" name="Picture 2" descr="Bát sứ chỉ bạch kim kiểu dáng độc đáo mẫu mới nhấ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592" y="304800"/>
            <a:ext cx="7331747" cy="4120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ây lạt tre gói bánh chưng 1 bó 40dây – SaPhaV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57" y="810735"/>
            <a:ext cx="5046045" cy="3785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hi tiết các bước làm bánh chưng xanh truyền thống cho ngày tết. – Nồi nấu  phở điện – Tủ nấu cơm công nghiệp – Thiết bị bếp công nghiệp Bếp To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868" y="795439"/>
            <a:ext cx="5690552" cy="380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op 5 Công ty bán sắt, thép uy tín nhất TP Hồ Chí Minh - Top10tphc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976" y="803478"/>
            <a:ext cx="6191250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Mùa gặt thuê » Kinh Tế Nông Thô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7" y="990600"/>
            <a:ext cx="5504036" cy="3670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Lợi ích khi sử dụng máy gặt đập liên hợp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413" y="990600"/>
            <a:ext cx="6525340" cy="3670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138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7" grpId="0"/>
      <p:bldP spid="8" grpId="0"/>
      <p:bldP spid="9" grpId="0"/>
      <p:bldP spid="11" grpId="0"/>
      <p:bldP spid="13" grpId="0"/>
      <p:bldP spid="21" grpId="0"/>
      <p:bldP spid="22" grpId="0"/>
      <p:bldP spid="23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>
            <a:spLocks/>
          </p:cNvSpPr>
          <p:nvPr/>
        </p:nvSpPr>
        <p:spPr>
          <a:xfrm>
            <a:off x="-300831" y="5352365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bát</a:t>
            </a:r>
            <a:endParaRPr lang="en-US" sz="6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1581097" y="5352365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lạt</a:t>
            </a:r>
            <a:endParaRPr lang="en-US" sz="6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5629629" y="535236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gặt</a:t>
            </a:r>
            <a:endParaRPr lang="en-US" sz="6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7757319" y="5352365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6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ất</a:t>
            </a:r>
            <a:endParaRPr lang="en-US" sz="6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293618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at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2154684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at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2" name="Title 1"/>
          <p:cNvSpPr txBox="1">
            <a:spLocks/>
          </p:cNvSpPr>
          <p:nvPr/>
        </p:nvSpPr>
        <p:spPr>
          <a:xfrm>
            <a:off x="6128908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ăt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8353353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ât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9917304" y="5357884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gật</a:t>
            </a:r>
            <a:endParaRPr lang="en-US" sz="6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10516968" y="5181600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ât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3617094" y="5357884"/>
            <a:ext cx="193042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sắt</a:t>
            </a:r>
            <a:endParaRPr lang="en-US" sz="6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7" name="Title 1"/>
          <p:cNvSpPr txBox="1">
            <a:spLocks/>
          </p:cNvSpPr>
          <p:nvPr/>
        </p:nvSpPr>
        <p:spPr>
          <a:xfrm>
            <a:off x="3970878" y="5181600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ăt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8" name="Title 1"/>
          <p:cNvSpPr txBox="1">
            <a:spLocks/>
          </p:cNvSpPr>
          <p:nvPr/>
        </p:nvSpPr>
        <p:spPr>
          <a:xfrm>
            <a:off x="3827201" y="1817456"/>
            <a:ext cx="2123468" cy="127091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  <a:endParaRPr lang="en-US" sz="88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9" name="Title 1"/>
          <p:cNvSpPr txBox="1">
            <a:spLocks/>
          </p:cNvSpPr>
          <p:nvPr/>
        </p:nvSpPr>
        <p:spPr>
          <a:xfrm>
            <a:off x="6024014" y="1817456"/>
            <a:ext cx="2123468" cy="127091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at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0" name="Title 1"/>
          <p:cNvSpPr txBox="1">
            <a:spLocks/>
          </p:cNvSpPr>
          <p:nvPr/>
        </p:nvSpPr>
        <p:spPr>
          <a:xfrm>
            <a:off x="3828508" y="3200608"/>
            <a:ext cx="4295089" cy="130224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at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1" name="Title 1"/>
          <p:cNvSpPr txBox="1">
            <a:spLocks/>
          </p:cNvSpPr>
          <p:nvPr/>
        </p:nvSpPr>
        <p:spPr>
          <a:xfrm>
            <a:off x="2639441" y="493260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at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2" name="Title 1"/>
          <p:cNvSpPr txBox="1">
            <a:spLocks/>
          </p:cNvSpPr>
          <p:nvPr/>
        </p:nvSpPr>
        <p:spPr>
          <a:xfrm>
            <a:off x="5103722" y="493260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ăt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3" name="Title 1"/>
          <p:cNvSpPr txBox="1">
            <a:spLocks/>
          </p:cNvSpPr>
          <p:nvPr/>
        </p:nvSpPr>
        <p:spPr>
          <a:xfrm>
            <a:off x="5290354" y="3525616"/>
            <a:ext cx="2018038" cy="937203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0070C0"/>
                </a:solidFill>
                <a:latin typeface="Arial-Rounded"/>
                <a:ea typeface="Arial-Rounded"/>
                <a:cs typeface="Arial-Rounded"/>
              </a:rPr>
              <a:t>́</a:t>
            </a:r>
            <a:endParaRPr lang="en-US" sz="88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4" name="Title 1"/>
          <p:cNvSpPr txBox="1">
            <a:spLocks/>
          </p:cNvSpPr>
          <p:nvPr/>
        </p:nvSpPr>
        <p:spPr>
          <a:xfrm>
            <a:off x="7544623" y="493260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ât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71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423319" y="5507711"/>
            <a:ext cx="6979135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lang="en-US" sz="96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ãi</a:t>
            </a:r>
            <a:r>
              <a:rPr lang="en-US" sz="96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96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cát</a:t>
            </a:r>
            <a:endParaRPr lang="en-US" sz="9600" dirty="0">
              <a:solidFill>
                <a:srgbClr val="7030A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157119" y="5507711"/>
            <a:ext cx="1950202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at</a:t>
            </a:r>
            <a:endParaRPr lang="en-US" sz="9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ãi Cát Vàng - Xóa Tan Đi Những Mệt Mỏi Ngày Thườ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5719" y="328612"/>
            <a:ext cx="5267911" cy="441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522" y="304800"/>
            <a:ext cx="5486400" cy="444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86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566319" y="5439505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mặt</a:t>
            </a:r>
            <a:r>
              <a:rPr lang="en-US" sz="96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96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trời</a:t>
            </a:r>
            <a:endParaRPr lang="en-US" sz="9600" dirty="0">
              <a:solidFill>
                <a:srgbClr val="7030A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56919" y="5439504"/>
            <a:ext cx="197742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ăt</a:t>
            </a:r>
            <a:endParaRPr lang="en-US" sz="9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4098" name="Picture 2" descr="Chuyện gì xảy ra nếu như ta nhìn liên tục vào Mặt Trờ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519" y="152400"/>
            <a:ext cx="54864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919" y="152400"/>
            <a:ext cx="5431034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85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113088" y="5564481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lang="en-US" sz="96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ật</a:t>
            </a:r>
            <a:r>
              <a:rPr lang="en-US" sz="96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96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lửa</a:t>
            </a:r>
            <a:endParaRPr lang="en-US" sz="9600" dirty="0">
              <a:solidFill>
                <a:srgbClr val="7030A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981675" y="5599019"/>
            <a:ext cx="230505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ât</a:t>
            </a:r>
            <a:endParaRPr lang="en-US" sz="9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5122" name="Picture 2" descr="Công ty chuyên sản xuất, gia công bật lửa giá tốt- Bật lửa Viwa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65271">
            <a:off x="3426629" y="-268488"/>
            <a:ext cx="5376615" cy="5376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717" y="494254"/>
            <a:ext cx="3286125" cy="3657599"/>
          </a:xfrm>
          <a:prstGeom prst="rect">
            <a:avLst/>
          </a:prstGeom>
        </p:spPr>
      </p:pic>
      <p:pic>
        <p:nvPicPr>
          <p:cNvPr id="3076" name="Picture 4" descr="Bật Lửa Clipper Cao Cấp - Lửa Chéo Full Kim Loại Chống Cháy Nổ 100%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6919" y="503779"/>
            <a:ext cx="3429000" cy="365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1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3642517" y="4817032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mặt</a:t>
            </a:r>
            <a:r>
              <a:rPr lang="en-US" sz="60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trời</a:t>
            </a:r>
            <a:endParaRPr lang="en-US" sz="6000" dirty="0">
              <a:solidFill>
                <a:srgbClr val="7030A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-442730" y="4841314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bãi</a:t>
            </a:r>
            <a:r>
              <a:rPr lang="en-US" sz="60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cát</a:t>
            </a:r>
            <a:endParaRPr lang="en-US" sz="6000" dirty="0">
              <a:solidFill>
                <a:srgbClr val="7030A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7604918" y="4876800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bật</a:t>
            </a:r>
            <a:r>
              <a:rPr lang="en-US" sz="60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lửa</a:t>
            </a:r>
            <a:endParaRPr lang="en-US" sz="6000" dirty="0">
              <a:solidFill>
                <a:srgbClr val="7030A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0" name="Picture 2" descr="Công ty chuyên sản xuất, gia công bật lửa giá tốt- Bật lửa Viwax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65271">
            <a:off x="7094715" y="-13625"/>
            <a:ext cx="6201116" cy="4606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huyện gì xảy ra nếu như ta nhìn liên tục vào Mặt Trờ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270" y="761999"/>
            <a:ext cx="3750895" cy="3054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Bãi Cát Vàng - Xóa Tan Đi Những Mệt Mỏi Ngày Thườ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27" y="762000"/>
            <a:ext cx="3561092" cy="3079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57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/>
          <p:cNvSpPr txBox="1">
            <a:spLocks/>
          </p:cNvSpPr>
          <p:nvPr/>
        </p:nvSpPr>
        <p:spPr>
          <a:xfrm>
            <a:off x="2956719" y="5668105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mặt</a:t>
            </a:r>
            <a:r>
              <a:rPr lang="en-US" sz="66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trời</a:t>
            </a:r>
            <a:endParaRPr lang="en-US" sz="6600" dirty="0">
              <a:solidFill>
                <a:srgbClr val="7030A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-777081" y="5668105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bãi</a:t>
            </a:r>
            <a:r>
              <a:rPr lang="en-US" sz="66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cát</a:t>
            </a:r>
            <a:endParaRPr lang="en-US" sz="6600" dirty="0">
              <a:solidFill>
                <a:srgbClr val="7030A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7300119" y="5668105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bật</a:t>
            </a:r>
            <a:r>
              <a:rPr lang="en-US" sz="66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lửa</a:t>
            </a:r>
            <a:endParaRPr lang="en-US" sz="6600" dirty="0">
              <a:solidFill>
                <a:srgbClr val="7030A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-300831" y="4478105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bát</a:t>
            </a:r>
            <a:endParaRPr lang="en-US" sz="6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1581097" y="4478105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lạt</a:t>
            </a:r>
            <a:endParaRPr lang="en-US" sz="6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5629629" y="447810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gặt</a:t>
            </a:r>
            <a:endParaRPr lang="en-US" sz="6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7757319" y="4478105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6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ất</a:t>
            </a:r>
            <a:endParaRPr lang="en-US" sz="6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9917304" y="4483624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gật</a:t>
            </a:r>
            <a:endParaRPr lang="en-US" sz="6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3617094" y="4483624"/>
            <a:ext cx="193042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sắt</a:t>
            </a:r>
            <a:endParaRPr lang="en-US" sz="6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3827201" y="1505604"/>
            <a:ext cx="2123468" cy="127091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  <a:endParaRPr lang="en-US" sz="88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6024014" y="1505604"/>
            <a:ext cx="2123468" cy="127091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at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3828508" y="2888756"/>
            <a:ext cx="4295089" cy="130224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at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2" name="Title 1"/>
          <p:cNvSpPr txBox="1">
            <a:spLocks/>
          </p:cNvSpPr>
          <p:nvPr/>
        </p:nvSpPr>
        <p:spPr>
          <a:xfrm>
            <a:off x="2639441" y="181408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at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5103722" y="181408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ăt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5290354" y="3213764"/>
            <a:ext cx="2018038" cy="937203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0070C0"/>
                </a:solidFill>
                <a:latin typeface="Arial-Rounded"/>
                <a:ea typeface="Arial-Rounded"/>
                <a:cs typeface="Arial-Rounded"/>
              </a:rPr>
              <a:t>́</a:t>
            </a:r>
            <a:endParaRPr lang="en-US" sz="88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2" name="Title 1"/>
          <p:cNvSpPr txBox="1">
            <a:spLocks/>
          </p:cNvSpPr>
          <p:nvPr/>
        </p:nvSpPr>
        <p:spPr>
          <a:xfrm>
            <a:off x="7544623" y="181408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ât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82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71"/>
          <a:stretch/>
        </p:blipFill>
        <p:spPr bwMode="auto">
          <a:xfrm>
            <a:off x="2773411" y="102876"/>
            <a:ext cx="7033327" cy="6362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396816" y="2296014"/>
            <a:ext cx="19002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ts val="998"/>
              </a:spcAft>
            </a:pPr>
            <a:r>
              <a:rPr lang="en-US" sz="3600" b="1" dirty="0">
                <a:solidFill>
                  <a:srgbClr val="FF0000"/>
                </a:solidFill>
                <a:latin typeface="HP001 4H Normal" pitchFamily="34" charset="0"/>
                <a:cs typeface="Arial" pitchFamily="34" charset="0"/>
              </a:rPr>
              <a:t>a</a:t>
            </a:r>
            <a:r>
              <a:rPr lang="en-US" sz="3600" b="1" dirty="0" smtClean="0">
                <a:solidFill>
                  <a:srgbClr val="FF0000"/>
                </a:solidFill>
                <a:latin typeface="HP001 4H Normal" pitchFamily="34" charset="0"/>
                <a:cs typeface="Arial" pitchFamily="34" charset="0"/>
              </a:rPr>
              <a:t>t </a:t>
            </a:r>
            <a:r>
              <a:rPr lang="en-US" sz="3600" b="1" dirty="0" err="1" smtClean="0">
                <a:solidFill>
                  <a:srgbClr val="FF0000"/>
                </a:solidFill>
                <a:latin typeface="HP001 4H Normal" pitchFamily="34" charset="0"/>
                <a:cs typeface="Arial" pitchFamily="34" charset="0"/>
              </a:rPr>
              <a:t>ăt</a:t>
            </a:r>
            <a:r>
              <a:rPr lang="en-US" sz="3600" b="1" dirty="0" smtClean="0">
                <a:solidFill>
                  <a:srgbClr val="FF0000"/>
                </a:solidFill>
                <a:latin typeface="HP001 4H Norm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HP001 4H Normal" pitchFamily="34" charset="0"/>
                <a:cs typeface="Arial" pitchFamily="34" charset="0"/>
              </a:rPr>
              <a:t>ât</a:t>
            </a:r>
            <a:endParaRPr lang="en-US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1020409" y="583938"/>
            <a:ext cx="2713939" cy="604630"/>
          </a:xfrm>
          <a:prstGeom prst="roundRect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214" tIns="45607" rIns="91214" bIns="45607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sz="1795">
              <a:latin typeface="Arial" charset="0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341482" y="490723"/>
            <a:ext cx="678927" cy="711441"/>
          </a:xfrm>
          <a:prstGeom prst="ellipse">
            <a:avLst/>
          </a:prstGeom>
          <a:solidFill>
            <a:srgbClr val="FFCC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214" tIns="45607" rIns="91214" bIns="45607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sz="3591" b="1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56069" y="463076"/>
            <a:ext cx="3458497" cy="725493"/>
            <a:chOff x="-545548" y="-236493"/>
            <a:chExt cx="1805014" cy="727292"/>
          </a:xfrm>
        </p:grpSpPr>
        <p:sp>
          <p:nvSpPr>
            <p:cNvPr id="18" name="TextBox 17"/>
            <p:cNvSpPr txBox="1"/>
            <p:nvPr/>
          </p:nvSpPr>
          <p:spPr>
            <a:xfrm>
              <a:off x="-545548" y="-236493"/>
              <a:ext cx="28704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990" b="1" dirty="0">
                  <a:latin typeface="Calibri" pitchFamily="34" charset="0"/>
                  <a:cs typeface="Calibri" pitchFamily="34" charset="0"/>
                </a:rPr>
                <a:t>4</a:t>
              </a:r>
              <a:endParaRPr lang="en-US" sz="3990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-195258" y="-155532"/>
              <a:ext cx="14547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591" b="1">
                  <a:solidFill>
                    <a:schemeClr val="bg1"/>
                  </a:solidFill>
                  <a:latin typeface=".VnAvant" pitchFamily="34" charset="0"/>
                </a:rPr>
                <a:t>ViÕt b¶ng </a:t>
              </a:r>
              <a:endParaRPr lang="en-US" sz="3591" b="1">
                <a:solidFill>
                  <a:schemeClr val="bg1"/>
                </a:solidFill>
                <a:latin typeface=".VnAvant" pitchFamily="34" charset="0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3192483" y="4186888"/>
            <a:ext cx="1736373" cy="6449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ts val="998"/>
              </a:spcAft>
            </a:pPr>
            <a:r>
              <a:rPr lang="en-US" sz="3591" b="1" dirty="0" err="1">
                <a:solidFill>
                  <a:srgbClr val="FF0000"/>
                </a:solidFill>
                <a:latin typeface="HP001 4H Normal" pitchFamily="34" charset="0"/>
                <a:cs typeface="Arial" pitchFamily="34" charset="0"/>
              </a:rPr>
              <a:t>m</a:t>
            </a:r>
            <a:r>
              <a:rPr lang="en-US" sz="3591" b="1" dirty="0" err="1" smtClean="0">
                <a:solidFill>
                  <a:srgbClr val="FF0000"/>
                </a:solidFill>
                <a:latin typeface="HP001 4H Normal" pitchFamily="34" charset="0"/>
                <a:cs typeface="Arial" pitchFamily="34" charset="0"/>
              </a:rPr>
              <a:t>ặt</a:t>
            </a:r>
            <a:r>
              <a:rPr lang="en-US" sz="3591" b="1" dirty="0" smtClean="0">
                <a:solidFill>
                  <a:srgbClr val="FF0000"/>
                </a:solidFill>
                <a:latin typeface="HP001 4H Normal" pitchFamily="34" charset="0"/>
                <a:cs typeface="Arial" pitchFamily="34" charset="0"/>
              </a:rPr>
              <a:t> </a:t>
            </a:r>
            <a:r>
              <a:rPr lang="en-US" sz="3591" b="1" dirty="0" err="1" smtClean="0">
                <a:solidFill>
                  <a:srgbClr val="FF0000"/>
                </a:solidFill>
                <a:latin typeface="HP001 4H Normal" pitchFamily="34" charset="0"/>
                <a:cs typeface="Arial" pitchFamily="34" charset="0"/>
              </a:rPr>
              <a:t>trời</a:t>
            </a:r>
            <a:endParaRPr lang="en-US" sz="3591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373114" y="4509253"/>
            <a:ext cx="2128322" cy="64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ts val="998"/>
              </a:spcAft>
            </a:pPr>
            <a:r>
              <a:rPr lang="en-US" sz="3591" dirty="0">
                <a:solidFill>
                  <a:srgbClr val="FF0000"/>
                </a:solidFill>
                <a:latin typeface="HP001 4H Normal" pitchFamily="34" charset="0"/>
                <a:cs typeface="Arial" pitchFamily="34" charset="0"/>
              </a:rPr>
              <a:t>  </a:t>
            </a:r>
            <a:r>
              <a:rPr lang="en-US" sz="3591" b="1" dirty="0" err="1" smtClean="0">
                <a:solidFill>
                  <a:srgbClr val="FF0000"/>
                </a:solidFill>
                <a:latin typeface="HP001 4H Normal" pitchFamily="34" charset="0"/>
                <a:cs typeface="Arial" pitchFamily="34" charset="0"/>
              </a:rPr>
              <a:t>bật</a:t>
            </a:r>
            <a:r>
              <a:rPr lang="en-US" sz="3591" b="1" dirty="0" smtClean="0">
                <a:solidFill>
                  <a:srgbClr val="FF0000"/>
                </a:solidFill>
                <a:latin typeface="HP001 4H Normal" pitchFamily="34" charset="0"/>
                <a:cs typeface="Arial" pitchFamily="34" charset="0"/>
              </a:rPr>
              <a:t> </a:t>
            </a:r>
            <a:r>
              <a:rPr lang="en-US" sz="3591" b="1" dirty="0" err="1" smtClean="0">
                <a:solidFill>
                  <a:srgbClr val="FF0000"/>
                </a:solidFill>
                <a:latin typeface="HP001 4H Normal" pitchFamily="34" charset="0"/>
                <a:cs typeface="Arial" pitchFamily="34" charset="0"/>
              </a:rPr>
              <a:t>lửa</a:t>
            </a:r>
            <a:endParaRPr lang="en-US" sz="3591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826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7355853"/>
              </p:ext>
            </p:extLst>
          </p:nvPr>
        </p:nvGraphicFramePr>
        <p:xfrm>
          <a:off x="137318" y="762000"/>
          <a:ext cx="1178240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6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6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6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6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64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64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64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64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64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64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64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64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64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64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-84357" y="76202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0" y="1592672"/>
            <a:ext cx="3429000" cy="4570284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900" dirty="0" smtClean="0">
                <a:solidFill>
                  <a:srgbClr val="FF0000"/>
                </a:solidFill>
                <a:latin typeface="HP001 4 hàng"/>
              </a:rPr>
              <a:t>at </a:t>
            </a:r>
            <a:r>
              <a:rPr lang="el-GR" sz="28600" dirty="0" smtClean="0">
                <a:solidFill>
                  <a:srgbClr val="FF0000"/>
                </a:solidFill>
                <a:latin typeface="HP001 4 hàng"/>
              </a:rPr>
              <a:t> </a:t>
            </a:r>
            <a:endParaRPr lang="en-US" sz="28600" dirty="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17091" y="1604962"/>
            <a:ext cx="3429000" cy="4570284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900" dirty="0" err="1" smtClean="0">
                <a:solidFill>
                  <a:srgbClr val="FF0000"/>
                </a:solidFill>
                <a:latin typeface="HP001 4 hàng"/>
              </a:rPr>
              <a:t>ăt</a:t>
            </a:r>
            <a:r>
              <a:rPr lang="en-US" sz="28900" dirty="0" smtClean="0">
                <a:solidFill>
                  <a:srgbClr val="FF0000"/>
                </a:solidFill>
                <a:latin typeface="HP001 4 hàng"/>
              </a:rPr>
              <a:t> </a:t>
            </a:r>
            <a:r>
              <a:rPr lang="el-GR" sz="28600" dirty="0" smtClean="0">
                <a:solidFill>
                  <a:srgbClr val="FF0000"/>
                </a:solidFill>
                <a:latin typeface="HP001 4 hàng"/>
              </a:rPr>
              <a:t> </a:t>
            </a:r>
            <a:endParaRPr lang="en-US" sz="28600" dirty="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519319" y="1624627"/>
            <a:ext cx="3429000" cy="4570284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900" dirty="0" err="1" smtClean="0">
                <a:solidFill>
                  <a:srgbClr val="FF0000"/>
                </a:solidFill>
                <a:latin typeface="HP001 4 hàng"/>
              </a:rPr>
              <a:t>ât</a:t>
            </a:r>
            <a:r>
              <a:rPr lang="en-US" sz="28900" dirty="0" smtClean="0">
                <a:solidFill>
                  <a:srgbClr val="FF0000"/>
                </a:solidFill>
                <a:latin typeface="HP001 4 hàng"/>
              </a:rPr>
              <a:t> </a:t>
            </a:r>
            <a:r>
              <a:rPr lang="el-GR" sz="28600" dirty="0" smtClean="0">
                <a:solidFill>
                  <a:srgbClr val="FF0000"/>
                </a:solidFill>
                <a:latin typeface="HP001 4 hàng"/>
              </a:rPr>
              <a:t> </a:t>
            </a:r>
            <a:endParaRPr lang="en-US" sz="28600" dirty="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56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</a:t>
            </a:r>
            <a:r>
              <a:rPr lang="en-US" sz="10600" b="1" smtClean="0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VIỆT </a:t>
            </a:r>
            <a:r>
              <a:rPr lang="en-US" sz="10600" b="1" smtClean="0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  <a:t>1</a:t>
            </a:r>
            <a:endParaRPr lang="en-US" sz="10600" b="1">
              <a:solidFill>
                <a:schemeClr val="bg1"/>
              </a:solidFill>
              <a:latin typeface=".VnArial" pitchFamily="34" charset="0"/>
              <a:ea typeface="AvantGarde" pitchFamily="2" charset="0"/>
              <a:cs typeface="AvantGarde" pitchFamily="2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719" y="4253706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5830445" y="3228685"/>
            <a:ext cx="3555782" cy="7711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11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Trang</a:t>
            </a:r>
            <a:r>
              <a:rPr lang="en-US" sz="4411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11" b="1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108, 109</a:t>
            </a:r>
            <a:endParaRPr lang="en-US" sz="4411" b="1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192" y="5145657"/>
            <a:ext cx="2709556" cy="1712343"/>
          </a:xfrm>
          <a:prstGeom prst="rect">
            <a:avLst/>
          </a:prstGeom>
        </p:spPr>
      </p:pic>
      <p:pic>
        <p:nvPicPr>
          <p:cNvPr id="4" name="AT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229" y="56117"/>
            <a:ext cx="12040393" cy="4528026"/>
          </a:xfrm>
        </p:spPr>
      </p:pic>
    </p:spTree>
    <p:extLst>
      <p:ext uri="{BB962C8B-B14F-4D97-AF65-F5344CB8AC3E}">
        <p14:creationId xmlns:p14="http://schemas.microsoft.com/office/powerpoint/2010/main" val="92373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192" y="5145657"/>
            <a:ext cx="2709556" cy="1712343"/>
          </a:xfrm>
          <a:prstGeom prst="rect">
            <a:avLst/>
          </a:prstGeom>
        </p:spPr>
      </p:pic>
      <p:pic>
        <p:nvPicPr>
          <p:cNvPr id="3" name="ĂT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229" y="99853"/>
            <a:ext cx="12040393" cy="4508818"/>
          </a:xfrm>
        </p:spPr>
      </p:pic>
    </p:spTree>
    <p:extLst>
      <p:ext uri="{BB962C8B-B14F-4D97-AF65-F5344CB8AC3E}">
        <p14:creationId xmlns:p14="http://schemas.microsoft.com/office/powerpoint/2010/main" val="2990656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192" y="5145657"/>
            <a:ext cx="2709556" cy="1712343"/>
          </a:xfrm>
          <a:prstGeom prst="rect">
            <a:avLst/>
          </a:prstGeom>
        </p:spPr>
      </p:pic>
      <p:pic>
        <p:nvPicPr>
          <p:cNvPr id="6" name="ÂT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229" y="98980"/>
            <a:ext cx="12040393" cy="4528026"/>
          </a:xfrm>
        </p:spPr>
      </p:pic>
    </p:spTree>
    <p:extLst>
      <p:ext uri="{BB962C8B-B14F-4D97-AF65-F5344CB8AC3E}">
        <p14:creationId xmlns:p14="http://schemas.microsoft.com/office/powerpoint/2010/main" val="390313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760114" y="437839"/>
          <a:ext cx="10565603" cy="583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50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50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50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50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50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50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650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650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6500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6500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6500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6500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6500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6500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6500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9058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2971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698366" y="1281625"/>
            <a:ext cx="3429000" cy="4528275"/>
          </a:xfrm>
          <a:prstGeom prst="rect">
            <a:avLst/>
          </a:prstGeom>
          <a:noFill/>
        </p:spPr>
        <p:txBody>
          <a:bodyPr wrap="square" lIns="121424" tIns="60711" rIns="121424" bIns="60711" rtlCol="0">
            <a:spAutoFit/>
          </a:bodyPr>
          <a:lstStyle/>
          <a:p>
            <a:pPr>
              <a:defRPr/>
            </a:pPr>
            <a:r>
              <a:rPr lang="en-US" sz="28628" dirty="0">
                <a:solidFill>
                  <a:srgbClr val="FFFF00"/>
                </a:solidFill>
                <a:latin typeface="HP001 4 hàng" panose="020B0603050302020204" pitchFamily="34" charset="0"/>
              </a:rPr>
              <a:t>a</a:t>
            </a:r>
            <a:r>
              <a:rPr lang="en-US" sz="28628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t </a:t>
            </a:r>
            <a:endParaRPr lang="en-US" sz="28628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0B9E204-FD48-4376-9889-385B91AB5486}"/>
              </a:ext>
            </a:extLst>
          </p:cNvPr>
          <p:cNvCxnSpPr>
            <a:cxnSpLocks/>
          </p:cNvCxnSpPr>
          <p:nvPr/>
        </p:nvCxnSpPr>
        <p:spPr>
          <a:xfrm>
            <a:off x="-342051" y="2592874"/>
            <a:ext cx="12693918" cy="0"/>
          </a:xfrm>
          <a:prstGeom prst="line">
            <a:avLst/>
          </a:prstGeom>
          <a:ln w="38100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515512" y="1281623"/>
            <a:ext cx="3352800" cy="4528275"/>
          </a:xfrm>
          <a:prstGeom prst="rect">
            <a:avLst/>
          </a:prstGeom>
          <a:noFill/>
        </p:spPr>
        <p:txBody>
          <a:bodyPr wrap="square" lIns="121424" tIns="60711" rIns="121424" bIns="60711" rtlCol="0">
            <a:spAutoFit/>
          </a:bodyPr>
          <a:lstStyle/>
          <a:p>
            <a:pPr>
              <a:defRPr/>
            </a:pPr>
            <a:r>
              <a:rPr lang="en-US" sz="28628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ât</a:t>
            </a:r>
            <a:r>
              <a:rPr lang="en-US" sz="28628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endParaRPr lang="en-US" sz="28628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56919" y="1281624"/>
            <a:ext cx="3429000" cy="4528275"/>
          </a:xfrm>
          <a:prstGeom prst="rect">
            <a:avLst/>
          </a:prstGeom>
          <a:noFill/>
        </p:spPr>
        <p:txBody>
          <a:bodyPr wrap="square" lIns="121424" tIns="60711" rIns="121424" bIns="60711" rtlCol="0">
            <a:spAutoFit/>
          </a:bodyPr>
          <a:lstStyle/>
          <a:p>
            <a:pPr>
              <a:defRPr/>
            </a:pPr>
            <a:r>
              <a:rPr lang="en-US" sz="28628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ăt</a:t>
            </a:r>
            <a:r>
              <a:rPr lang="en-US" sz="28628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endParaRPr lang="en-US" sz="28628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75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9655061"/>
              </p:ext>
            </p:extLst>
          </p:nvPr>
        </p:nvGraphicFramePr>
        <p:xfrm>
          <a:off x="215396" y="8382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0081"/>
            <a:ext cx="2709556" cy="171234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-2451428" y="1689844"/>
            <a:ext cx="12138819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28700" dirty="0" smtClean="0">
                <a:solidFill>
                  <a:srgbClr val="FF0000"/>
                </a:solidFill>
                <a:latin typeface="HP001 4 hàng" pitchFamily="34" charset="0"/>
              </a:rPr>
              <a:t>jặt</a:t>
            </a:r>
            <a:endParaRPr lang="en-US" sz="28700" dirty="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01319" y="-165100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670" y="-90170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61719" y="-124204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90142" y="-1226476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91819" y="587838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728119" y="1689844"/>
            <a:ext cx="12306300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28700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vi-VN" sz="28700" dirty="0" smtClean="0">
                <a:solidFill>
                  <a:srgbClr val="FF0000"/>
                </a:solidFill>
                <a:latin typeface="HP001 4 hàng" pitchFamily="34" charset="0"/>
              </a:rPr>
              <a:t>trời</a:t>
            </a:r>
            <a:endParaRPr lang="en-US" sz="28700" dirty="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239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27043E-6 1.85185E-6 L 0.00678 -0.01852 L 0.01775 -0.03611 L 0.02714 -0.04259 L 0.03654 -0.04537 L 0.04385 -0.04259 L 0.05168 -0.03519 L 0.05638 -0.02593 L 0.05847 -0.01389 L 0.06055 -0.00185 L 0.06108 0.01666 L 0.06108 0.16204 L 0.06108 0.09444 L 0.06943 0.05185 L 0.0783 0.01666 L 0.0877 -0.01111 L 0.09762 -0.03148 L 0.10858 -0.04445 L 0.11589 -0.0463 L 0.12477 -0.0463 L 0.1326 -0.04167 L 0.13625 -0.03611 L 0.14043 -0.02685 L 0.14461 -0.00648 L 0.14565 0.01574 L 0.14565 0.16111 L 0.14722 0.08611 L 0.16131 0.03055 L 0.17071 0.00092 L 0.17958 -0.01945 L 0.19002 -0.03611 L 0.19994 -0.0463 L 0.21091 -0.04722 L 0.21926 -0.04167 L 0.22657 -0.03241 L 0.23074 -0.01574 L 0.23179 -0.00093 L 0.23179 0.10185 L 0.23388 0.13611 L 0.23805 0.14722 L 0.24432 0.15463 L 0.25267 0.1537 L 0.25998 0.14907 L 0.2699 0.13796 L 0.28138 0.11204 L 0.29183 0.075 L 0.29496 0.04722 L 0.299 0.0206 L 0.30853 -0.01019 L 0.31845 -0.02963 L 0.32576 -0.03704 L 0.33516 -0.04352 L 0.34194 -0.04537 L 0.35082 -0.04445 L 0.36074 -0.03796 L 0.36439 -0.03334 L 0.35343 -0.04259 L 0.34455 -0.04445 L 0.33463 -0.04259 C 0.33111 -0.04074 0.32772 -0.03889 0.32419 -0.03704 C 0.32367 -0.03681 0.32263 -0.03611 0.32263 -0.03588 L 0.31375 -0.02222 L 0.30801 -0.00926 L 0.3007 0.01759 L 0.29809 0.03426 L 0.29705 0.05926 L 0.29809 0.07963 L 0.30135 0.10046 L 0.30488 0.11574 L 0.31219 0.12963 L 0.32263 0.14259 L 0.33307 0.15185 L 0.34403 0.15278 L 0.35708 0.14629 L 0.36961 0.13148 L 0.37796 0.10092 L 0.38162 0.06018 L 0.3811 0.03241 L 0.37744 0.00555 L 0.37379 -0.01111 L 0.36909 -0.02222 L 0.36439 -0.03334 " pathEditMode="relative" rAng="0" ptsTypes="AAAAAAAAAAAAAAAAAAAAAAAAAAAAAAAAAAAAAAAAAAAAAAAAAAAAAAAAAAffAAAAAAAAAAAAAAAAAAAAAA">
                                      <p:cBhvr>
                                        <p:cTn id="11" dur="19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81" y="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9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125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8021E-6 6.45534E-6 L -1.78021E-6 0.1703 L 0.00196 0.19043 L 0.00509 0.19714 L 0.01084 0.20593 L 0.0158 0.20824 L 0.02154 0.20709 L 0.03041 0.20038 L 0.04177 0.18025 L 0.05378 0.14994 L 0.06069 0.1231 L 0.07139 0.05716 L 0.07583 0.0044 L 0.07714 -0.10319 L 0.07714 0.14994 L 0.07779 0.17909 L 0.08092 0.19251 L 0.08405 0.19922 L 0.08719 0.20269 L 0.09228 0.20593 L 0.09985 0.20385 L 0.10624 0.19922 L 0.11877 0.17909 L 0.1296 0.14994 L 0.14096 0.10065 " pathEditMode="relative" ptsTypes="AAAAAAAAAAAAAAAAAAAAAAAAA">
                                      <p:cBhvr>
                                        <p:cTn id="22" dur="8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925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975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25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0514E-6 5.18519E-6 L 0.05795 0.00024 " pathEditMode="relative" ptsTypes="AA">
                                      <p:cBhvr>
                                        <p:cTn id="3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225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275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3250"/>
                            </p:stCondLst>
                            <p:childTnLst>
                              <p:par>
                                <p:cTn id="4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61097E-7 3.33333E-6 L 0.00469 0.01018 L 0.00992 0.01666 L 0.01566 0.02037 L 0.02193 0.02129 L 0.02767 0.01851 L 0.03446 0.01203 L 0.04281 -0.00186 " pathEditMode="relative" ptsTypes="AAAAAAAA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25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26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7010"/>
                            </p:stCondLst>
                            <p:childTnLst>
                              <p:par>
                                <p:cTn id="5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773675"/>
              </p:ext>
            </p:extLst>
          </p:nvPr>
        </p:nvGraphicFramePr>
        <p:xfrm>
          <a:off x="518318" y="1219197"/>
          <a:ext cx="11201392" cy="418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00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00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00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00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00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00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00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008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0008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0008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0008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0008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0008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0008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0008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00087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52328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328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328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328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328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328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328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328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257300" y="-1817546"/>
            <a:ext cx="5310981" cy="7436598"/>
          </a:xfrm>
          <a:prstGeom prst="rect">
            <a:avLst/>
          </a:prstGeom>
          <a:noFill/>
        </p:spPr>
        <p:txBody>
          <a:bodyPr wrap="square" lIns="121424" tIns="60711" rIns="121424" bIns="60711" rtlCol="0">
            <a:spAutoFit/>
          </a:bodyPr>
          <a:lstStyle/>
          <a:p>
            <a:pPr>
              <a:defRPr/>
            </a:pPr>
            <a:r>
              <a:rPr lang="en-US" sz="18900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21000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mặt</a:t>
            </a:r>
            <a:r>
              <a:rPr lang="en-US" sz="28628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endParaRPr lang="en-US" sz="28628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0B9E204-FD48-4376-9889-385B91AB5486}"/>
              </a:ext>
            </a:extLst>
          </p:cNvPr>
          <p:cNvCxnSpPr>
            <a:cxnSpLocks/>
          </p:cNvCxnSpPr>
          <p:nvPr/>
        </p:nvCxnSpPr>
        <p:spPr>
          <a:xfrm>
            <a:off x="455613" y="2743200"/>
            <a:ext cx="11201400" cy="0"/>
          </a:xfrm>
          <a:prstGeom prst="line">
            <a:avLst/>
          </a:prstGeom>
          <a:ln w="38100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568281" y="1052843"/>
            <a:ext cx="3733800" cy="4528109"/>
          </a:xfrm>
          <a:prstGeom prst="rect">
            <a:avLst/>
          </a:prstGeom>
          <a:noFill/>
        </p:spPr>
        <p:txBody>
          <a:bodyPr wrap="square" lIns="121424" tIns="60711" rIns="121424" bIns="60711" rtlCol="0">
            <a:spAutoFit/>
          </a:bodyPr>
          <a:lstStyle/>
          <a:p>
            <a:pPr>
              <a:defRPr/>
            </a:pPr>
            <a:r>
              <a:rPr lang="en-US" sz="21000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trời</a:t>
            </a:r>
            <a:r>
              <a:rPr lang="en-US" sz="28628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endParaRPr lang="en-US" sz="28628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9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4436240"/>
              </p:ext>
            </p:extLst>
          </p:nvPr>
        </p:nvGraphicFramePr>
        <p:xfrm>
          <a:off x="215396" y="8382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-4015581" y="1689844"/>
            <a:ext cx="12306300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28700" dirty="0">
                <a:solidFill>
                  <a:srgbClr val="FF0000"/>
                </a:solidFill>
                <a:latin typeface="HP001 4 hàng" pitchFamily="34" charset="0"/>
              </a:rPr>
              <a:t> bật</a:t>
            </a:r>
            <a:endParaRPr lang="en-US" sz="28700" dirty="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0081"/>
            <a:ext cx="2709556" cy="1712343"/>
          </a:xfrm>
          <a:prstGeom prst="rect">
            <a:avLst/>
          </a:prstGeom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04319" y="58420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69" y="-488428"/>
            <a:ext cx="3613377" cy="435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94138" y="-124460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4538" y="-124460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44402" y="-148590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134061" y="1700667"/>
            <a:ext cx="12306300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28700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vi-VN" sz="28700" dirty="0" smtClean="0">
                <a:solidFill>
                  <a:srgbClr val="FF0000"/>
                </a:solidFill>
                <a:latin typeface="HP001 4 hàng" pitchFamily="34" charset="0"/>
              </a:rPr>
              <a:t>lửa</a:t>
            </a:r>
            <a:endParaRPr lang="en-US" sz="28700" dirty="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770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26263E-7 3.7037E-6 L 0.01175 -0.0375 L 0.02115 -0.06806 L 0.03524 -0.12223 L 0.04856 -0.16806 L 0.0603 -0.20834 L 0.0697 -0.24306 L 0.0744 -0.26111 L 0.0791 -0.27917 L 0.08302 -0.3 L 0.08615 -0.31667 L 0.08772 -0.34098 L 0.08928 -0.36111 L 0.08928 -0.37917 L 0.0885 -0.39584 L 0.0838 -0.41389 L 0.07753 -0.42084 L 0.0697 -0.42361 L 0.05952 -0.41806 L 0.05326 -0.40695 L 0.04699 -0.39028 L 0.04151 -0.36528 L 0.03759 -0.34306 L 0.03446 -0.29723 L 0.03368 -0.24861 L 0.03211 -0.18889 L 0.03368 -0.11528 L 0.03289 -0.0375 L 0.03524 0.0125 L 0.03916 0.04861 L 0.04464 0.06527 L 0.05091 0.08333 L 0.06265 0.09444 L 0.07675 0.09583 L 0.09398 0.08472 L 0.10573 0.05555 L 0.11278 0.02777 L 0.11591 -0.00278 L 0.11826 -0.03056 L 0.11748 -0.05695 L 0.11434 -0.08195 L 0.11121 -0.09167 L 0.10573 -0.09723 L 0.0979 -0.1 L 0.0932 -0.09723 L 0.09242 -0.08611 L 0.09555 -0.07084 L 0.1026 -0.06111 L 0.11434 -0.05556 L 0.12766 -0.05556 L 0.14646 -0.0625 L 0.1535 -0.06667 L 0.16055 -0.07917 L 0.16682 -0.09028 L 0.177 -0.09723 L 0.18796 -0.10278 L 0.19893 -0.1 L 0.20989 -0.09167 L 0.21773 -0.07917 L 0.21068 -0.09028 L 0.20206 -0.09723 L 0.19188 -0.10139 L 0.18092 -0.09861 L 0.16917 -0.09306 L 0.16447 -0.08611 L 0.15664 -0.07084 L 0.15272 -0.06389 L 0.14724 -0.04723 L 0.14332 -0.02361 L 0.14332 -0.00139 L 0.14411 0.01944 L 0.14724 0.04166 L 0.15272 0.05972 L 0.16212 0.08055 L 0.17465 0.09305 L 0.18953 0.09722 L 0.20572 0.08819 L 0.21511 0.07592 L 0.22321 0.06041 L 0.22882 0.03703 L 0.23078 0.0125 L 0.22947 -0.00973 L 0.22947 -0.02639 L 0.22699 -0.0463 L 0.22399 -0.06528 L 0.21773 -0.08056 " pathEditMode="relative" rAng="0" ptsTypes="AAAAAAAAAAAAAAAAAAAAAAAAAAAAAAAAAAAAAAAAAAAAAAAAAAAAAAAAAAAAAAAAAAAAAAAAAAAAAAAAAAAAAA">
                                      <p:cBhvr>
                                        <p:cTn id="11" dur="18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39" y="-16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926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8021E-6 6.45534E-6 L -1.78021E-6 0.1703 L 0.00196 0.19043 L 0.00509 0.19714 L 0.01084 0.20593 L 0.0158 0.20824 L 0.02154 0.20709 L 0.03041 0.20038 L 0.04177 0.18025 L 0.05378 0.14994 L 0.06069 0.1231 L 0.07139 0.05716 L 0.07583 0.0044 L 0.07714 -0.10319 L 0.07714 0.14994 L 0.07779 0.17909 L 0.08092 0.19251 L 0.08405 0.19922 L 0.08719 0.20269 L 0.09228 0.20593 L 0.09985 0.20385 L 0.10624 0.19922 L 0.11877 0.17909 L 0.1296 0.14994 L 0.14096 0.10065 " pathEditMode="relative" ptsTypes="AAAAAAAAAAAAAAAAAAAAAAAAA">
                                      <p:cBhvr>
                                        <p:cTn id="22" dur="8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26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776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826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3211E-6 3.33333E-6 L 0.00731 -0.00741 L 0.01671 -0.01759 L 0.02297 -0.02778 L 0.02663 -0.03519 L 0.0329 -0.02222 L 0.03968 -0.01204 L 0.05169 3.33333E-6 " pathEditMode="relative" ptsTypes="AAAAAAAA">
                                      <p:cBhvr>
                                        <p:cTn id="3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26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76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1260"/>
                            </p:stCondLst>
                            <p:childTnLst>
                              <p:par>
                                <p:cTn id="4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0514E-6 5.18519E-6 L 0.05795 0.00024 " pathEditMode="relative" ptsTypes="AA"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326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376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260"/>
                            </p:stCondLst>
                            <p:childTnLst>
                              <p:par>
                                <p:cTn id="5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3291754"/>
              </p:ext>
            </p:extLst>
          </p:nvPr>
        </p:nvGraphicFramePr>
        <p:xfrm>
          <a:off x="1508919" y="1371600"/>
          <a:ext cx="9677408" cy="434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48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8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48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48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48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48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48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0483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0483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0483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0483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0483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0483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0483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0483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60483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542925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347119" y="-932052"/>
            <a:ext cx="4381500" cy="6401250"/>
          </a:xfrm>
          <a:prstGeom prst="rect">
            <a:avLst/>
          </a:prstGeom>
          <a:noFill/>
        </p:spPr>
        <p:txBody>
          <a:bodyPr wrap="square" lIns="121424" tIns="60711" rIns="121424" bIns="60711" rtlCol="0">
            <a:spAutoFit/>
          </a:bodyPr>
          <a:lstStyle/>
          <a:p>
            <a:pPr>
              <a:defRPr/>
            </a:pPr>
            <a:r>
              <a:rPr lang="en-US" sz="18900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21900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bật</a:t>
            </a:r>
            <a:r>
              <a:rPr lang="en-US" sz="21900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 </a:t>
            </a:r>
            <a:endParaRPr lang="en-US" sz="21900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0B9E204-FD48-4376-9889-385B91AB5486}"/>
              </a:ext>
            </a:extLst>
          </p:cNvPr>
          <p:cNvCxnSpPr>
            <a:cxnSpLocks/>
          </p:cNvCxnSpPr>
          <p:nvPr/>
        </p:nvCxnSpPr>
        <p:spPr>
          <a:xfrm>
            <a:off x="1356519" y="3048000"/>
            <a:ext cx="9982200" cy="0"/>
          </a:xfrm>
          <a:prstGeom prst="line">
            <a:avLst/>
          </a:prstGeom>
          <a:ln w="38100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538119" y="1976437"/>
            <a:ext cx="4419600" cy="3492761"/>
          </a:xfrm>
          <a:prstGeom prst="rect">
            <a:avLst/>
          </a:prstGeom>
          <a:noFill/>
        </p:spPr>
        <p:txBody>
          <a:bodyPr wrap="square" lIns="121424" tIns="60711" rIns="121424" bIns="60711" rtlCol="0">
            <a:spAutoFit/>
          </a:bodyPr>
          <a:lstStyle/>
          <a:p>
            <a:pPr>
              <a:defRPr/>
            </a:pPr>
            <a:r>
              <a:rPr lang="en-US" sz="21900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lửa</a:t>
            </a:r>
            <a:r>
              <a:rPr lang="en-US" sz="21900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endParaRPr lang="en-US" sz="21900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89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82" t="23437" r="30747" b="32291"/>
          <a:stretch/>
        </p:blipFill>
        <p:spPr bwMode="auto">
          <a:xfrm>
            <a:off x="2575719" y="457200"/>
            <a:ext cx="9213270" cy="5737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E562801-7046-4A8E-AE0D-B89EDB680A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919" y="1600200"/>
            <a:ext cx="2029025" cy="234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38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2119" y="1600200"/>
            <a:ext cx="5458546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 err="1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Chúng</a:t>
            </a:r>
            <a:r>
              <a:rPr lang="en-US" sz="7200" b="1" dirty="0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 </a:t>
            </a:r>
            <a:r>
              <a:rPr lang="en-US" sz="7200" b="1" dirty="0" err="1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mình</a:t>
            </a:r>
            <a:r>
              <a:rPr lang="en-US" sz="7200" b="1" dirty="0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 </a:t>
            </a:r>
          </a:p>
          <a:p>
            <a:r>
              <a:rPr lang="en-US" sz="7200" b="1" dirty="0" err="1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</a:t>
            </a:r>
            <a:r>
              <a:rPr lang="en-US" sz="7200" b="1" dirty="0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 </a:t>
            </a:r>
            <a:r>
              <a:rPr lang="en-US" sz="7200" b="1" dirty="0" err="1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giãn</a:t>
            </a:r>
            <a:r>
              <a:rPr lang="en-US" sz="7200" b="1" dirty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 </a:t>
            </a:r>
            <a:r>
              <a:rPr lang="en-US" sz="7200" b="1" dirty="0" err="1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nào</a:t>
            </a:r>
            <a:r>
              <a:rPr lang="en-US" sz="7200" b="1" dirty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92872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919" y="278016"/>
            <a:ext cx="3733800" cy="2998584"/>
          </a:xfrm>
          <a:prstGeom prst="rect">
            <a:avLst/>
          </a:prstGeom>
        </p:spPr>
      </p:pic>
      <p:pic>
        <p:nvPicPr>
          <p:cNvPr id="13" name="Picture 12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942" y="1905000"/>
            <a:ext cx="3124200" cy="3231717"/>
          </a:xfrm>
          <a:prstGeom prst="rect">
            <a:avLst/>
          </a:prstGeom>
        </p:spPr>
      </p:pic>
      <p:pic>
        <p:nvPicPr>
          <p:cNvPr id="16" name="Picture 1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30" y="2321010"/>
            <a:ext cx="2895661" cy="3165390"/>
          </a:xfrm>
          <a:prstGeom prst="rect">
            <a:avLst/>
          </a:prstGeom>
        </p:spPr>
      </p:pic>
      <p:pic>
        <p:nvPicPr>
          <p:cNvPr id="18" name="Picture 17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2" t="7296"/>
          <a:stretch/>
        </p:blipFill>
        <p:spPr>
          <a:xfrm>
            <a:off x="4404519" y="3781478"/>
            <a:ext cx="3505199" cy="2924122"/>
          </a:xfrm>
          <a:prstGeom prst="rect">
            <a:avLst/>
          </a:prstGeom>
        </p:spPr>
      </p:pic>
      <p:pic>
        <p:nvPicPr>
          <p:cNvPr id="3074" name="Picture 2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608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270023" y="278015"/>
            <a:ext cx="3448696" cy="941185"/>
            <a:chOff x="63500" y="1429216"/>
            <a:chExt cx="2592937" cy="705889"/>
          </a:xfrm>
        </p:grpSpPr>
        <p:sp>
          <p:nvSpPr>
            <p:cNvPr id="14" name="Rounded Rectangle 1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Khởi động</a:t>
              </a:r>
              <a:endParaRPr lang="en-US" sz="37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774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ửa Mặt Như Mèo ♫ Bảo Ngọc ♫♫ Nhạc Thiếu Nhi Vui Nhộn Meo Meo Meo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7938"/>
            <a:ext cx="12161838" cy="684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279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4" t="5714" r="-283" b="63598"/>
          <a:stretch/>
        </p:blipFill>
        <p:spPr>
          <a:xfrm>
            <a:off x="1356463" y="181651"/>
            <a:ext cx="9133683" cy="4248836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4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6</a:t>
              </a:r>
              <a:endParaRPr lang="en-US" sz="44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25" name="Title 1"/>
          <p:cNvSpPr txBox="1">
            <a:spLocks/>
          </p:cNvSpPr>
          <p:nvPr/>
        </p:nvSpPr>
        <p:spPr>
          <a:xfrm>
            <a:off x="247650" y="4452258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Hè</a:t>
            </a:r>
            <a:r>
              <a:rPr lang="en-US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đến</a:t>
            </a:r>
            <a:r>
              <a:rPr lang="en-US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Nam </a:t>
            </a:r>
            <a:r>
              <a:rPr lang="en-US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</a:t>
            </a:r>
            <a:r>
              <a:rPr lang="en-US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nghỉ</a:t>
            </a:r>
            <a:r>
              <a:rPr lang="en-US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mát</a:t>
            </a:r>
            <a:r>
              <a:rPr lang="en-US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ở </a:t>
            </a:r>
            <a:r>
              <a:rPr lang="en-US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Cát</a:t>
            </a:r>
            <a:r>
              <a:rPr lang="en-US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</a:t>
            </a:r>
            <a:r>
              <a:rPr lang="en-US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lang="en-US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Nam </a:t>
            </a:r>
            <a:r>
              <a:rPr lang="en-US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bỏ</a:t>
            </a:r>
            <a:r>
              <a:rPr lang="en-US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áo</a:t>
            </a:r>
            <a:r>
              <a:rPr lang="en-US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bơi</a:t>
            </a:r>
            <a:r>
              <a:rPr lang="en-US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bàn</a:t>
            </a:r>
            <a:r>
              <a:rPr lang="en-US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chải</a:t>
            </a:r>
            <a:r>
              <a:rPr lang="en-US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khăn</a:t>
            </a:r>
            <a:r>
              <a:rPr lang="en-US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mặt</a:t>
            </a:r>
            <a:r>
              <a:rPr lang="en-US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vào</a:t>
            </a:r>
            <a:r>
              <a:rPr lang="en-US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ba</a:t>
            </a:r>
            <a:r>
              <a:rPr lang="en-US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lô</a:t>
            </a:r>
            <a:r>
              <a:rPr lang="en-US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Nam </a:t>
            </a:r>
            <a:r>
              <a:rPr lang="en-US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rất</a:t>
            </a:r>
            <a:r>
              <a:rPr lang="en-US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vui</a:t>
            </a:r>
            <a:r>
              <a:rPr lang="en-US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khi</a:t>
            </a:r>
            <a:r>
              <a:rPr lang="en-US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</a:t>
            </a:r>
            <a:r>
              <a:rPr lang="en-US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chơi</a:t>
            </a:r>
            <a:r>
              <a:rPr lang="en-US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xa</a:t>
            </a:r>
            <a:r>
              <a:rPr lang="en-US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với</a:t>
            </a:r>
            <a:r>
              <a:rPr lang="en-US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cả</a:t>
            </a:r>
            <a:r>
              <a:rPr lang="en-US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7604919" y="5179412"/>
            <a:ext cx="84765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8966061" y="5179412"/>
            <a:ext cx="81985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11906148" y="5347567"/>
            <a:ext cx="96948" cy="46002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1218941" y="4197272"/>
            <a:ext cx="520456" cy="3785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1</a:t>
            </a:r>
            <a:endParaRPr lang="en-US" sz="2800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1001208" y="4103630"/>
            <a:ext cx="520456" cy="44227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2</a:t>
            </a:r>
            <a:endParaRPr lang="en-US" sz="2800" b="1" dirty="0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10942555" y="4655660"/>
            <a:ext cx="117307" cy="506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8966061" y="5906567"/>
            <a:ext cx="141942" cy="506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66153" y="5627204"/>
            <a:ext cx="506881" cy="41999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3</a:t>
            </a:r>
            <a:endParaRPr lang="en-US" sz="2800" b="1" dirty="0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8530609" y="5859396"/>
            <a:ext cx="81985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508919" y="6426359"/>
            <a:ext cx="67756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18319" y="1447800"/>
            <a:ext cx="5301541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nghỉ mát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385719" y="1447800"/>
            <a:ext cx="5301541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Cát Bà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18318" y="3505200"/>
            <a:ext cx="5301541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khăn mặt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461919" y="3505200"/>
            <a:ext cx="5301541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rất</a:t>
            </a:r>
          </a:p>
        </p:txBody>
      </p:sp>
    </p:spTree>
    <p:extLst>
      <p:ext uri="{BB962C8B-B14F-4D97-AF65-F5344CB8AC3E}">
        <p14:creationId xmlns:p14="http://schemas.microsoft.com/office/powerpoint/2010/main" val="166165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8319" y="609600"/>
            <a:ext cx="104394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  </a:t>
            </a:r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Hè đến, nhà Nam đi nghỉ mát ở Cát Bà. </a:t>
            </a:r>
            <a:r>
              <a:rPr lang="en-US" sz="660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 và Nam bỏ áo bơi, bàn chải, khăn mặt vào ba lô. </a:t>
            </a:r>
            <a:r>
              <a:rPr lang="en-US" sz="660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Nam rất vui khi đi chơi xa với cả nhà.</a:t>
            </a:r>
            <a:endParaRPr lang="en-US" sz="6600"/>
          </a:p>
        </p:txBody>
      </p:sp>
    </p:spTree>
    <p:extLst>
      <p:ext uri="{BB962C8B-B14F-4D97-AF65-F5344CB8AC3E}">
        <p14:creationId xmlns:p14="http://schemas.microsoft.com/office/powerpoint/2010/main" val="90704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328319" y="5334000"/>
            <a:ext cx="3709813" cy="99995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Cát</a:t>
            </a:r>
            <a:r>
              <a:rPr lang="en-US" sz="6600" dirty="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</a:t>
            </a:r>
            <a:endParaRPr lang="en-US" sz="6600" dirty="0" smtClean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4100" name="Picture 4" descr="Triển khai thực hiện hỗ trợ, tháo dỡ các cơ sở nuôi trồng thủy sản trên các  vịnh thuộc quần đảo Cát Bà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5" y="0"/>
            <a:ext cx="5910264" cy="479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Những thú vị khi du lịch đảo khỉ cát bà | Mytour.v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519" y="0"/>
            <a:ext cx="6233319" cy="479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048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/>
          <p:cNvSpPr txBox="1">
            <a:spLocks/>
          </p:cNvSpPr>
          <p:nvPr/>
        </p:nvSpPr>
        <p:spPr>
          <a:xfrm>
            <a:off x="250712" y="990600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54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Hè </a:t>
            </a:r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đến, nhà Nam đi nghỉ mát ở Cát Bà. Mẹ và Nam bỏ áo bơi, bàn chải, khăn mặt vào ba lô. Nam rất vui khi đi chơi xa với cả nhà.</a:t>
            </a:r>
          </a:p>
        </p:txBody>
      </p:sp>
      <p:cxnSp>
        <p:nvCxnSpPr>
          <p:cNvPr id="47" name="Straight Connector 46"/>
          <p:cNvCxnSpPr/>
          <p:nvPr/>
        </p:nvCxnSpPr>
        <p:spPr>
          <a:xfrm>
            <a:off x="8366919" y="1295400"/>
            <a:ext cx="3429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V="1">
            <a:off x="437388" y="2017486"/>
            <a:ext cx="2072564" cy="5768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7217591" y="2017486"/>
            <a:ext cx="201780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437388" y="5473186"/>
            <a:ext cx="11277600" cy="109295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 Nam đi nghỉ mát ở đâu khi hè đến?</a:t>
            </a:r>
            <a:endParaRPr lang="en-US" sz="4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9060879" y="2017486"/>
            <a:ext cx="24302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64888" y="2743200"/>
            <a:ext cx="4344431" cy="145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550673" y="5473186"/>
            <a:ext cx="11277600" cy="109295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 và Nam bỏ những gì vào ba lô?</a:t>
            </a:r>
            <a:endParaRPr lang="en-US" sz="4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437388" y="5473186"/>
            <a:ext cx="11277600" cy="109295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Nam cảm thấy thế nào khi đi chơi xa với cả nhà?</a:t>
            </a:r>
            <a:endParaRPr lang="en-US" sz="4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8519319" y="2743200"/>
            <a:ext cx="3106624" cy="2902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455451" y="3429000"/>
            <a:ext cx="7225668" cy="16328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650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2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247650" y="4648200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4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Hè</a:t>
            </a:r>
            <a:r>
              <a:rPr lang="en-US" sz="40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đến</a:t>
            </a:r>
            <a:r>
              <a:rPr lang="en-US" sz="40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sz="40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Nam </a:t>
            </a:r>
            <a:r>
              <a:rPr lang="en-US" sz="4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</a:t>
            </a:r>
            <a:r>
              <a:rPr lang="en-US" sz="40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nghỉ</a:t>
            </a:r>
            <a:r>
              <a:rPr lang="en-US" sz="40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mát</a:t>
            </a:r>
            <a:r>
              <a:rPr lang="en-US" sz="40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ở </a:t>
            </a:r>
            <a:r>
              <a:rPr lang="en-US" sz="4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Cát</a:t>
            </a:r>
            <a:r>
              <a:rPr lang="en-US" sz="40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</a:t>
            </a:r>
            <a:r>
              <a:rPr lang="en-US" sz="40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4000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4000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lang="en-US" sz="4000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Nam </a:t>
            </a:r>
            <a:r>
              <a:rPr lang="en-US" sz="4000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bỏ</a:t>
            </a:r>
            <a:r>
              <a:rPr lang="en-US" sz="4000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áo</a:t>
            </a:r>
            <a:r>
              <a:rPr lang="en-US" sz="4000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bơi</a:t>
            </a:r>
            <a:r>
              <a:rPr lang="en-US" sz="4000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000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bàn</a:t>
            </a:r>
            <a:r>
              <a:rPr lang="en-US" sz="4000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chải</a:t>
            </a:r>
            <a:r>
              <a:rPr lang="en-US" sz="4000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000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khăn</a:t>
            </a:r>
            <a:r>
              <a:rPr lang="en-US" sz="4000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mặt</a:t>
            </a:r>
            <a:r>
              <a:rPr lang="en-US" sz="4000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vào</a:t>
            </a:r>
            <a:r>
              <a:rPr lang="en-US" sz="4000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ba</a:t>
            </a:r>
            <a:r>
              <a:rPr lang="en-US" sz="4000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lô</a:t>
            </a:r>
            <a:r>
              <a:rPr lang="en-US" sz="4000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Nam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rất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vui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khi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chơi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xa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với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cả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sp>
        <p:nvSpPr>
          <p:cNvPr id="42" name="Title 1"/>
          <p:cNvSpPr txBox="1">
            <a:spLocks/>
          </p:cNvSpPr>
          <p:nvPr/>
        </p:nvSpPr>
        <p:spPr>
          <a:xfrm>
            <a:off x="2956719" y="4009400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mặt</a:t>
            </a:r>
            <a:r>
              <a:rPr lang="en-US" sz="54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trời</a:t>
            </a:r>
            <a:endParaRPr lang="en-US" sz="5400" dirty="0">
              <a:solidFill>
                <a:srgbClr val="7030A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-777081" y="4009400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bãi</a:t>
            </a:r>
            <a:r>
              <a:rPr lang="en-US" sz="54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cát</a:t>
            </a:r>
            <a:endParaRPr lang="en-US" sz="5400" dirty="0">
              <a:solidFill>
                <a:srgbClr val="7030A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7300119" y="4009400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bật</a:t>
            </a:r>
            <a:r>
              <a:rPr lang="en-US" sz="54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lửa</a:t>
            </a:r>
            <a:endParaRPr lang="en-US" sz="5400" dirty="0">
              <a:solidFill>
                <a:srgbClr val="7030A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-300831" y="3109523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bát</a:t>
            </a:r>
            <a:endParaRPr lang="en-US" sz="54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7" name="Title 1"/>
          <p:cNvSpPr txBox="1">
            <a:spLocks/>
          </p:cNvSpPr>
          <p:nvPr/>
        </p:nvSpPr>
        <p:spPr>
          <a:xfrm>
            <a:off x="1581097" y="3109523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lạt</a:t>
            </a:r>
            <a:endParaRPr lang="en-US" sz="54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8" name="Title 1"/>
          <p:cNvSpPr txBox="1">
            <a:spLocks/>
          </p:cNvSpPr>
          <p:nvPr/>
        </p:nvSpPr>
        <p:spPr>
          <a:xfrm>
            <a:off x="5629629" y="3109523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gặt</a:t>
            </a:r>
            <a:endParaRPr lang="en-US" sz="54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9" name="Title 1"/>
          <p:cNvSpPr txBox="1">
            <a:spLocks/>
          </p:cNvSpPr>
          <p:nvPr/>
        </p:nvSpPr>
        <p:spPr>
          <a:xfrm>
            <a:off x="7757319" y="3109523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54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ất</a:t>
            </a:r>
            <a:endParaRPr lang="en-US" sz="54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0" name="Title 1"/>
          <p:cNvSpPr txBox="1">
            <a:spLocks/>
          </p:cNvSpPr>
          <p:nvPr/>
        </p:nvSpPr>
        <p:spPr>
          <a:xfrm>
            <a:off x="9917304" y="3115042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gật</a:t>
            </a:r>
            <a:endParaRPr lang="en-US" sz="54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1" name="Title 1"/>
          <p:cNvSpPr txBox="1">
            <a:spLocks/>
          </p:cNvSpPr>
          <p:nvPr/>
        </p:nvSpPr>
        <p:spPr>
          <a:xfrm>
            <a:off x="3617094" y="3115042"/>
            <a:ext cx="193042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sắt</a:t>
            </a:r>
            <a:endParaRPr lang="en-US" sz="54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919" y="-196034"/>
            <a:ext cx="4876025" cy="3693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211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7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3715209" y="914400"/>
            <a:ext cx="4731421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Xin</a:t>
            </a:r>
            <a:r>
              <a:rPr lang="en-US" sz="60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phép</a:t>
            </a:r>
            <a:endParaRPr lang="en-US" sz="60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611" b="1393"/>
          <a:stretch/>
        </p:blipFill>
        <p:spPr>
          <a:xfrm>
            <a:off x="899319" y="1905000"/>
            <a:ext cx="10460317" cy="459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1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18233" y="1752600"/>
            <a:ext cx="79063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err="1" smtClean="0">
                <a:latin typeface="Bandit" pitchFamily="18" charset="0"/>
                <a:ea typeface="Bandit" pitchFamily="18" charset="0"/>
                <a:cs typeface="Bandit" pitchFamily="18" charset="0"/>
              </a:rPr>
              <a:t>Củng</a:t>
            </a:r>
            <a:r>
              <a:rPr lang="en-US" sz="9600" dirty="0" smtClean="0">
                <a:latin typeface="Bandit" pitchFamily="18" charset="0"/>
                <a:ea typeface="Bandit" pitchFamily="18" charset="0"/>
                <a:cs typeface="Bandit" pitchFamily="18" charset="0"/>
              </a:rPr>
              <a:t> </a:t>
            </a:r>
            <a:r>
              <a:rPr lang="en-US" sz="9600" dirty="0" err="1" smtClean="0">
                <a:latin typeface="Bandit" pitchFamily="18" charset="0"/>
                <a:ea typeface="Bandit" pitchFamily="18" charset="0"/>
                <a:cs typeface="Bandit" pitchFamily="18" charset="0"/>
              </a:rPr>
              <a:t>cố</a:t>
            </a:r>
            <a:endParaRPr lang="en-US" sz="9600" dirty="0">
              <a:latin typeface="Bandit" pitchFamily="18" charset="0"/>
              <a:ea typeface="Bandit" pitchFamily="18" charset="0"/>
              <a:cs typeface="Bandi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45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109AB93-5B6B-4F58-A51D-749BF9FA3CC3}"/>
              </a:ext>
            </a:extLst>
          </p:cNvPr>
          <p:cNvSpPr txBox="1"/>
          <p:nvPr/>
        </p:nvSpPr>
        <p:spPr>
          <a:xfrm>
            <a:off x="1264577" y="612220"/>
            <a:ext cx="103789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</a:t>
            </a:r>
            <a:r>
              <a:rPr lang="en-US" sz="6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phê</a:t>
            </a:r>
            <a:r>
              <a:rPr lang="en-US" sz="6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thơm</a:t>
            </a:r>
            <a:r>
              <a:rPr lang="en-US" sz="660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ngào…</a:t>
            </a:r>
            <a:endParaRPr lang="en-US" sz="660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2">
            <a:extLst>
              <a:ext uri="{FF2B5EF4-FFF2-40B4-BE49-F238E27FC236}">
                <a16:creationId xmlns:a16="http://schemas.microsoft.com/office/drawing/2014/main" id="{E5DF73E4-07DB-492B-9343-CC207EA0271E}"/>
              </a:ext>
            </a:extLst>
          </p:cNvPr>
          <p:cNvSpPr txBox="1">
            <a:spLocks/>
          </p:cNvSpPr>
          <p:nvPr/>
        </p:nvSpPr>
        <p:spPr>
          <a:xfrm>
            <a:off x="6806950" y="4031661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3600"/>
              <a:buFont typeface="Patrick Hand SC"/>
              <a:buNone/>
              <a:tabLst/>
              <a:defRPr/>
            </a:pPr>
            <a:r>
              <a:rPr lang="en-US" sz="4400" dirty="0" err="1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r>
              <a:rPr lang="en-US" sz="4400" dirty="0" err="1" smtClean="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gạt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BD196F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sp>
        <p:nvSpPr>
          <p:cNvPr id="7" name="5">
            <a:extLst>
              <a:ext uri="{FF2B5EF4-FFF2-40B4-BE49-F238E27FC236}">
                <a16:creationId xmlns:a16="http://schemas.microsoft.com/office/drawing/2014/main" id="{E622D60E-A9F6-4EB0-ABA3-10FF76FBC60F}"/>
              </a:ext>
            </a:extLst>
          </p:cNvPr>
          <p:cNvSpPr txBox="1">
            <a:spLocks/>
          </p:cNvSpPr>
          <p:nvPr/>
        </p:nvSpPr>
        <p:spPr>
          <a:xfrm>
            <a:off x="6806950" y="2674488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3600"/>
              <a:buFont typeface="Patrick Hand SC"/>
              <a:buNone/>
              <a:tabLst/>
              <a:defRPr/>
            </a:pPr>
            <a:r>
              <a:rPr lang="en-US" sz="4400" dirty="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</a:t>
            </a:r>
            <a:r>
              <a:rPr lang="en-US" sz="4400" noProof="0" dirty="0" err="1" smtClean="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hức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BD196F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sp>
        <p:nvSpPr>
          <p:cNvPr id="8" name="9">
            <a:extLst>
              <a:ext uri="{FF2B5EF4-FFF2-40B4-BE49-F238E27FC236}">
                <a16:creationId xmlns:a16="http://schemas.microsoft.com/office/drawing/2014/main" id="{57975A29-67D6-44D9-8BCE-EE527B55157A}"/>
              </a:ext>
            </a:extLst>
          </p:cNvPr>
          <p:cNvSpPr txBox="1">
            <a:spLocks/>
          </p:cNvSpPr>
          <p:nvPr/>
        </p:nvSpPr>
        <p:spPr>
          <a:xfrm>
            <a:off x="6806950" y="5369969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3600"/>
              <a:buFont typeface="Patrick Hand SC"/>
              <a:buNone/>
              <a:tabLst/>
              <a:defRPr/>
            </a:pPr>
            <a:r>
              <a:rPr lang="en-US" sz="4400" dirty="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r>
              <a:rPr lang="en-US" sz="4400" noProof="0" dirty="0" err="1" smtClean="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ức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BD196F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7B433C-EA79-4AD0-A400-AFE4B9ABC4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4" t="18959" r="50000" b="26434"/>
          <a:stretch/>
        </p:blipFill>
        <p:spPr>
          <a:xfrm>
            <a:off x="9413782" y="4221848"/>
            <a:ext cx="675409" cy="66649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D42011-F935-46F0-B7D0-A6587DAE85F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9281319" y="2850828"/>
            <a:ext cx="675409" cy="6664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F53DC34-C85A-4D3E-BA9C-AB8C3AE0AE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9281319" y="5592868"/>
            <a:ext cx="675409" cy="666497"/>
          </a:xfrm>
          <a:prstGeom prst="rect">
            <a:avLst/>
          </a:prstGeom>
        </p:spPr>
      </p:pic>
      <p:pic>
        <p:nvPicPr>
          <p:cNvPr id="4100" name="Picture 4" descr="Uống cà phê nóng tốt hơn cà phê lạnh?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18" y="2674487"/>
            <a:ext cx="5517085" cy="381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407577" y="411291"/>
            <a:ext cx="227209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>
                <a:solidFill>
                  <a:srgbClr val="BD196F"/>
                </a:solidFill>
              </a:rPr>
              <a:t>n</a:t>
            </a:r>
            <a:r>
              <a:rPr lang="en-US" sz="8000" smtClean="0">
                <a:solidFill>
                  <a:srgbClr val="BD196F"/>
                </a:solidFill>
              </a:rPr>
              <a:t>gạt</a:t>
            </a:r>
            <a:r>
              <a:rPr lang="en-US" sz="8000" smtClean="0">
                <a:solidFill>
                  <a:srgbClr val="0070C0"/>
                </a:solidFill>
              </a:rPr>
              <a:t>.</a:t>
            </a:r>
            <a:endParaRPr lang="en-US" sz="800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387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608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253" y="386334"/>
            <a:ext cx="6085332" cy="608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36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109AB93-5B6B-4F58-A51D-749BF9FA3CC3}"/>
              </a:ext>
            </a:extLst>
          </p:cNvPr>
          <p:cNvSpPr txBox="1"/>
          <p:nvPr/>
        </p:nvSpPr>
        <p:spPr>
          <a:xfrm>
            <a:off x="1585119" y="304800"/>
            <a:ext cx="111561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Đôi</a:t>
            </a:r>
            <a:r>
              <a:rPr lang="en-US" sz="6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….   của </a:t>
            </a:r>
            <a:r>
              <a:rPr lang="en-US" sz="6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lang="en-US" sz="6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lang="en-US" sz="6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6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kém</a:t>
            </a:r>
            <a:r>
              <a:rPr lang="en-US" sz="6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660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2">
            <a:extLst>
              <a:ext uri="{FF2B5EF4-FFF2-40B4-BE49-F238E27FC236}">
                <a16:creationId xmlns:a16="http://schemas.microsoft.com/office/drawing/2014/main" id="{E5DF73E4-07DB-492B-9343-CC207EA0271E}"/>
              </a:ext>
            </a:extLst>
          </p:cNvPr>
          <p:cNvSpPr txBox="1">
            <a:spLocks/>
          </p:cNvSpPr>
          <p:nvPr/>
        </p:nvSpPr>
        <p:spPr>
          <a:xfrm>
            <a:off x="6598286" y="5489310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3600"/>
              <a:buFont typeface="Patrick Hand SC"/>
              <a:buNone/>
              <a:tabLst/>
              <a:defRPr/>
            </a:pPr>
            <a:r>
              <a:rPr lang="en-US" sz="4400" dirty="0" err="1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r>
              <a:rPr lang="en-US" sz="4400" dirty="0" err="1" smtClean="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ắt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BD196F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sp>
        <p:nvSpPr>
          <p:cNvPr id="7" name="5">
            <a:extLst>
              <a:ext uri="{FF2B5EF4-FFF2-40B4-BE49-F238E27FC236}">
                <a16:creationId xmlns:a16="http://schemas.microsoft.com/office/drawing/2014/main" id="{E622D60E-A9F6-4EB0-ABA3-10FF76FBC60F}"/>
              </a:ext>
            </a:extLst>
          </p:cNvPr>
          <p:cNvSpPr txBox="1">
            <a:spLocks/>
          </p:cNvSpPr>
          <p:nvPr/>
        </p:nvSpPr>
        <p:spPr>
          <a:xfrm>
            <a:off x="6598287" y="2607936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3600"/>
              <a:buFont typeface="Patrick Hand SC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BD196F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Patrick Hand SC"/>
              </a:rPr>
              <a:t>môi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BD196F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sp>
        <p:nvSpPr>
          <p:cNvPr id="8" name="9">
            <a:extLst>
              <a:ext uri="{FF2B5EF4-FFF2-40B4-BE49-F238E27FC236}">
                <a16:creationId xmlns:a16="http://schemas.microsoft.com/office/drawing/2014/main" id="{57975A29-67D6-44D9-8BCE-EE527B55157A}"/>
              </a:ext>
            </a:extLst>
          </p:cNvPr>
          <p:cNvSpPr txBox="1">
            <a:spLocks/>
          </p:cNvSpPr>
          <p:nvPr/>
        </p:nvSpPr>
        <p:spPr>
          <a:xfrm>
            <a:off x="6598286" y="4087578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3600"/>
              <a:buFont typeface="Patrick Hand SC"/>
              <a:buNone/>
              <a:tabLst/>
              <a:defRPr/>
            </a:pPr>
            <a:r>
              <a:rPr lang="en-US" sz="4400" kern="1200" noProof="0" dirty="0" err="1" smtClean="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tay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BD196F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7B433C-EA79-4AD0-A400-AFE4B9ABC4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4" t="18959" r="50000" b="26434"/>
          <a:stretch/>
        </p:blipFill>
        <p:spPr>
          <a:xfrm>
            <a:off x="9205119" y="5715083"/>
            <a:ext cx="675409" cy="66649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D42011-F935-46F0-B7D0-A6587DAE85F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9205119" y="2815255"/>
            <a:ext cx="675409" cy="6664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F53DC34-C85A-4D3E-BA9C-AB8C3AE0AE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9170530" y="4236646"/>
            <a:ext cx="675409" cy="666497"/>
          </a:xfrm>
          <a:prstGeom prst="rect">
            <a:avLst/>
          </a:prstGeom>
        </p:spPr>
      </p:pic>
      <p:pic>
        <p:nvPicPr>
          <p:cNvPr id="3076" name="Picture 4" descr="Phạm Hoan: Tranh mầm non : CĐ Bản thân 2/20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319" y="2593648"/>
            <a:ext cx="4267200" cy="4112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81552" y="155806"/>
            <a:ext cx="229434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>
                <a:solidFill>
                  <a:srgbClr val="BD196F"/>
                </a:solidFill>
              </a:rPr>
              <a:t>m</a:t>
            </a:r>
            <a:r>
              <a:rPr lang="en-US" sz="8000" smtClean="0">
                <a:solidFill>
                  <a:srgbClr val="BD196F"/>
                </a:solidFill>
              </a:rPr>
              <a:t>ắt</a:t>
            </a:r>
            <a:r>
              <a:rPr lang="en-US" sz="8000" smtClean="0">
                <a:solidFill>
                  <a:srgbClr val="0070C0"/>
                </a:solidFill>
              </a:rPr>
              <a:t>  </a:t>
            </a:r>
            <a:endParaRPr lang="en-US" sz="800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45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109AB93-5B6B-4F58-A51D-749BF9FA3CC3}"/>
              </a:ext>
            </a:extLst>
          </p:cNvPr>
          <p:cNvSpPr txBox="1"/>
          <p:nvPr/>
        </p:nvSpPr>
        <p:spPr>
          <a:xfrm>
            <a:off x="1378587" y="304800"/>
            <a:ext cx="10591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7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Lan</a:t>
            </a:r>
            <a:r>
              <a:rPr lang="en-US" sz="7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20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….. rất </a:t>
            </a:r>
            <a:r>
              <a:rPr lang="en-US" sz="7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hay.</a:t>
            </a:r>
            <a:endParaRPr lang="en-US" sz="720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2">
            <a:extLst>
              <a:ext uri="{FF2B5EF4-FFF2-40B4-BE49-F238E27FC236}">
                <a16:creationId xmlns:a16="http://schemas.microsoft.com/office/drawing/2014/main" id="{E5DF73E4-07DB-492B-9343-CC207EA0271E}"/>
              </a:ext>
            </a:extLst>
          </p:cNvPr>
          <p:cNvSpPr txBox="1">
            <a:spLocks/>
          </p:cNvSpPr>
          <p:nvPr/>
        </p:nvSpPr>
        <p:spPr>
          <a:xfrm>
            <a:off x="6674487" y="2518402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3600"/>
              <a:buFont typeface="Patrick Hand SC"/>
              <a:buNone/>
              <a:tabLst/>
              <a:defRPr/>
            </a:pPr>
            <a:r>
              <a:rPr lang="en-US" sz="4400" noProof="0" dirty="0" err="1" smtClean="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hát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BD196F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sp>
        <p:nvSpPr>
          <p:cNvPr id="7" name="5">
            <a:extLst>
              <a:ext uri="{FF2B5EF4-FFF2-40B4-BE49-F238E27FC236}">
                <a16:creationId xmlns:a16="http://schemas.microsoft.com/office/drawing/2014/main" id="{E622D60E-A9F6-4EB0-ABA3-10FF76FBC60F}"/>
              </a:ext>
            </a:extLst>
          </p:cNvPr>
          <p:cNvSpPr txBox="1">
            <a:spLocks/>
          </p:cNvSpPr>
          <p:nvPr/>
        </p:nvSpPr>
        <p:spPr>
          <a:xfrm>
            <a:off x="6674487" y="5361419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3600"/>
              <a:buFont typeface="Patrick Hand SC"/>
              <a:buNone/>
              <a:tabLst/>
              <a:defRPr/>
            </a:pPr>
            <a:r>
              <a:rPr lang="en-US" sz="4400" dirty="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sz="4400" noProof="0" dirty="0" err="1" smtClean="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hạy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BD196F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sp>
        <p:nvSpPr>
          <p:cNvPr id="8" name="9">
            <a:extLst>
              <a:ext uri="{FF2B5EF4-FFF2-40B4-BE49-F238E27FC236}">
                <a16:creationId xmlns:a16="http://schemas.microsoft.com/office/drawing/2014/main" id="{57975A29-67D6-44D9-8BCE-EE527B55157A}"/>
              </a:ext>
            </a:extLst>
          </p:cNvPr>
          <p:cNvSpPr txBox="1">
            <a:spLocks/>
          </p:cNvSpPr>
          <p:nvPr/>
        </p:nvSpPr>
        <p:spPr>
          <a:xfrm>
            <a:off x="6680877" y="3895743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3600"/>
              <a:buFont typeface="Patrick Hand SC"/>
              <a:buNone/>
              <a:tabLst/>
              <a:defRPr/>
            </a:pPr>
            <a:r>
              <a:rPr lang="en-US" sz="4400" noProof="0" dirty="0" err="1" smtClean="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múa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BD196F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7B433C-EA79-4AD0-A400-AFE4B9ABC4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4" t="18959" r="50000" b="26434"/>
          <a:stretch/>
        </p:blipFill>
        <p:spPr>
          <a:xfrm>
            <a:off x="9281319" y="2626497"/>
            <a:ext cx="675409" cy="66649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D42011-F935-46F0-B7D0-A6587DAE85F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9221828" y="5587193"/>
            <a:ext cx="675409" cy="6664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F53DC34-C85A-4D3E-BA9C-AB8C3AE0AE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9240445" y="4106845"/>
            <a:ext cx="675409" cy="666497"/>
          </a:xfrm>
          <a:prstGeom prst="rect">
            <a:avLst/>
          </a:prstGeom>
        </p:spPr>
      </p:pic>
      <p:pic>
        <p:nvPicPr>
          <p:cNvPr id="2050" name="Picture 2" descr="Micro Hát Karaoke Cho Bé Hello Kitty thỏa sức ca há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19" y="2189353"/>
            <a:ext cx="5298237" cy="4290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41323" y="210719"/>
            <a:ext cx="154895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smtClean="0">
                <a:solidFill>
                  <a:srgbClr val="BD196F"/>
                </a:solidFill>
              </a:rPr>
              <a:t>hát</a:t>
            </a:r>
            <a:endParaRPr lang="en-US" sz="8000">
              <a:solidFill>
                <a:srgbClr val="BD19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745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109AB93-5B6B-4F58-A51D-749BF9FA3CC3}"/>
              </a:ext>
            </a:extLst>
          </p:cNvPr>
          <p:cNvSpPr txBox="1"/>
          <p:nvPr/>
        </p:nvSpPr>
        <p:spPr>
          <a:xfrm>
            <a:off x="1264671" y="228599"/>
            <a:ext cx="121007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60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600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    tay </a:t>
            </a:r>
            <a:r>
              <a:rPr lang="en-US" sz="60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60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60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quen</a:t>
            </a:r>
            <a:r>
              <a:rPr lang="en-US" sz="60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600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2">
            <a:extLst>
              <a:ext uri="{FF2B5EF4-FFF2-40B4-BE49-F238E27FC236}">
                <a16:creationId xmlns:a16="http://schemas.microsoft.com/office/drawing/2014/main" id="{E5DF73E4-07DB-492B-9343-CC207EA0271E}"/>
              </a:ext>
            </a:extLst>
          </p:cNvPr>
          <p:cNvSpPr txBox="1">
            <a:spLocks/>
          </p:cNvSpPr>
          <p:nvPr/>
        </p:nvSpPr>
        <p:spPr>
          <a:xfrm>
            <a:off x="6919118" y="4953000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3600"/>
              <a:buFont typeface="Patrick Hand SC"/>
              <a:buNone/>
              <a:tabLst/>
              <a:defRPr/>
            </a:pPr>
            <a:r>
              <a:rPr lang="en-US" sz="4400" dirty="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lang="en-US" sz="4400" noProof="0" dirty="0" err="1" smtClean="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ắt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BD196F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sp>
        <p:nvSpPr>
          <p:cNvPr id="7" name="5">
            <a:extLst>
              <a:ext uri="{FF2B5EF4-FFF2-40B4-BE49-F238E27FC236}">
                <a16:creationId xmlns:a16="http://schemas.microsoft.com/office/drawing/2014/main" id="{E622D60E-A9F6-4EB0-ABA3-10FF76FBC60F}"/>
              </a:ext>
            </a:extLst>
          </p:cNvPr>
          <p:cNvSpPr txBox="1">
            <a:spLocks/>
          </p:cNvSpPr>
          <p:nvPr/>
        </p:nvSpPr>
        <p:spPr>
          <a:xfrm>
            <a:off x="6912428" y="1982227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3600"/>
              <a:buFont typeface="Patrick Hand SC"/>
              <a:buNone/>
              <a:tabLst/>
              <a:defRPr/>
            </a:pPr>
            <a:r>
              <a:rPr lang="en-US" sz="4400" dirty="0" err="1" smtClean="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chào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BD196F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sp>
        <p:nvSpPr>
          <p:cNvPr id="8" name="9">
            <a:extLst>
              <a:ext uri="{FF2B5EF4-FFF2-40B4-BE49-F238E27FC236}">
                <a16:creationId xmlns:a16="http://schemas.microsoft.com/office/drawing/2014/main" id="{57975A29-67D6-44D9-8BCE-EE527B55157A}"/>
              </a:ext>
            </a:extLst>
          </p:cNvPr>
          <p:cNvSpPr txBox="1">
            <a:spLocks/>
          </p:cNvSpPr>
          <p:nvPr/>
        </p:nvSpPr>
        <p:spPr>
          <a:xfrm>
            <a:off x="6917586" y="3474563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3600"/>
              <a:buFont typeface="Patrick Hand SC"/>
              <a:buNone/>
              <a:tabLst/>
              <a:defRPr/>
            </a:pPr>
            <a:r>
              <a:rPr lang="en-US" sz="4400" dirty="0" err="1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  <a:r>
              <a:rPr lang="en-US" sz="4400" dirty="0" err="1" smtClean="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ỏi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BD196F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7B433C-EA79-4AD0-A400-AFE4B9ABC4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4" t="18959" r="50000" b="26434"/>
          <a:stretch/>
        </p:blipFill>
        <p:spPr>
          <a:xfrm>
            <a:off x="9441614" y="5228334"/>
            <a:ext cx="675409" cy="66649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D42011-F935-46F0-B7D0-A6587DAE85F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9289238" y="2172339"/>
            <a:ext cx="675409" cy="6664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F53DC34-C85A-4D3E-BA9C-AB8C3AE0AE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9289238" y="3670057"/>
            <a:ext cx="675409" cy="666497"/>
          </a:xfrm>
          <a:prstGeom prst="rect">
            <a:avLst/>
          </a:prstGeom>
        </p:spPr>
      </p:pic>
      <p:pic>
        <p:nvPicPr>
          <p:cNvPr id="1026" name="Picture 2" descr="Clip nghệ thuật đứa Trẻ Bắt tay họa Véc tơ Hoạ - con png tải về - Miễn phí  trong suốt Phim Hoạt Hình png Tải về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96537"/>
            <a:ext cx="5041036" cy="361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23519" y="136264"/>
            <a:ext cx="18303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>
                <a:solidFill>
                  <a:srgbClr val="BD196F"/>
                </a:solidFill>
              </a:rPr>
              <a:t>b</a:t>
            </a:r>
            <a:r>
              <a:rPr lang="en-US" sz="7200" smtClean="0">
                <a:solidFill>
                  <a:srgbClr val="BD196F"/>
                </a:solidFill>
              </a:rPr>
              <a:t>ắt  </a:t>
            </a:r>
            <a:endParaRPr lang="en-US" sz="7200">
              <a:solidFill>
                <a:srgbClr val="BD19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16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109AB93-5B6B-4F58-A51D-749BF9FA3CC3}"/>
              </a:ext>
            </a:extLst>
          </p:cNvPr>
          <p:cNvSpPr txBox="1"/>
          <p:nvPr/>
        </p:nvSpPr>
        <p:spPr>
          <a:xfrm>
            <a:off x="1051719" y="599782"/>
            <a:ext cx="11734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….</a:t>
            </a:r>
            <a:r>
              <a:rPr lang="en-US" sz="660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trời </a:t>
            </a:r>
            <a:r>
              <a:rPr lang="en-US" sz="6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đỏ</a:t>
            </a:r>
            <a:r>
              <a:rPr lang="en-US" sz="6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rực</a:t>
            </a:r>
            <a:r>
              <a:rPr lang="en-US" sz="6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6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6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6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lửa</a:t>
            </a:r>
            <a:r>
              <a:rPr lang="en-US" sz="6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660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2">
            <a:extLst>
              <a:ext uri="{FF2B5EF4-FFF2-40B4-BE49-F238E27FC236}">
                <a16:creationId xmlns:a16="http://schemas.microsoft.com/office/drawing/2014/main" id="{E5DF73E4-07DB-492B-9343-CC207EA0271E}"/>
              </a:ext>
            </a:extLst>
          </p:cNvPr>
          <p:cNvSpPr txBox="1">
            <a:spLocks/>
          </p:cNvSpPr>
          <p:nvPr/>
        </p:nvSpPr>
        <p:spPr>
          <a:xfrm>
            <a:off x="6366819" y="3676968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3600"/>
              <a:buFont typeface="Patrick Hand SC"/>
              <a:buNone/>
              <a:tabLst/>
              <a:defRPr/>
            </a:pPr>
            <a:r>
              <a:rPr lang="en-US" sz="4400" dirty="0" err="1" smtClean="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Mặt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BD196F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sp>
        <p:nvSpPr>
          <p:cNvPr id="7" name="5">
            <a:extLst>
              <a:ext uri="{FF2B5EF4-FFF2-40B4-BE49-F238E27FC236}">
                <a16:creationId xmlns:a16="http://schemas.microsoft.com/office/drawing/2014/main" id="{E622D60E-A9F6-4EB0-ABA3-10FF76FBC60F}"/>
              </a:ext>
            </a:extLst>
          </p:cNvPr>
          <p:cNvSpPr txBox="1">
            <a:spLocks/>
          </p:cNvSpPr>
          <p:nvPr/>
        </p:nvSpPr>
        <p:spPr>
          <a:xfrm>
            <a:off x="6341837" y="2107260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3600"/>
              <a:buFont typeface="Patrick Hand SC"/>
              <a:buNone/>
              <a:tabLst/>
              <a:defRPr/>
            </a:pPr>
            <a:r>
              <a:rPr lang="en-US" sz="4400" noProof="0" dirty="0" err="1" smtClean="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Ông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BD196F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sp>
        <p:nvSpPr>
          <p:cNvPr id="8" name="9">
            <a:extLst>
              <a:ext uri="{FF2B5EF4-FFF2-40B4-BE49-F238E27FC236}">
                <a16:creationId xmlns:a16="http://schemas.microsoft.com/office/drawing/2014/main" id="{57975A29-67D6-44D9-8BCE-EE527B55157A}"/>
              </a:ext>
            </a:extLst>
          </p:cNvPr>
          <p:cNvSpPr txBox="1">
            <a:spLocks/>
          </p:cNvSpPr>
          <p:nvPr/>
        </p:nvSpPr>
        <p:spPr>
          <a:xfrm>
            <a:off x="6366819" y="5140174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3600"/>
              <a:buFont typeface="Patrick Hand SC"/>
              <a:buNone/>
              <a:tabLst/>
              <a:defRPr/>
            </a:pPr>
            <a:r>
              <a:rPr lang="en-US" sz="4400" dirty="0" err="1" smtClean="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Đèn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BD196F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7B433C-EA79-4AD0-A400-AFE4B9ABC4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4" t="18959" r="50000" b="26434"/>
          <a:stretch/>
        </p:blipFill>
        <p:spPr>
          <a:xfrm>
            <a:off x="8889315" y="3952302"/>
            <a:ext cx="675409" cy="66649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D42011-F935-46F0-B7D0-A6587DAE85F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8718647" y="2297372"/>
            <a:ext cx="675409" cy="6664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F53DC34-C85A-4D3E-BA9C-AB8C3AE0AE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8738471" y="5335668"/>
            <a:ext cx="675409" cy="66649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375" y="2777541"/>
            <a:ext cx="4952627" cy="289613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41375" y="599782"/>
            <a:ext cx="17165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smtClean="0">
                <a:solidFill>
                  <a:srgbClr val="BD196F"/>
                </a:solidFill>
              </a:rPr>
              <a:t>Mặt</a:t>
            </a:r>
            <a:endParaRPr lang="en-US" sz="7200">
              <a:solidFill>
                <a:srgbClr val="BD19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684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Downloads\ảnh vở luyện viết chữ nh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919" y="224971"/>
            <a:ext cx="4617274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3519" y="1618249"/>
            <a:ext cx="60646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smtClean="0">
                <a:solidFill>
                  <a:srgbClr val="FF3399"/>
                </a:solidFill>
              </a:rPr>
              <a:t>Các con cùng cô luyện viết nhé!</a:t>
            </a:r>
            <a:endParaRPr lang="en-US" sz="3600">
              <a:solidFill>
                <a:srgbClr val="FF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50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 o,ô,ơ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16200000">
            <a:off x="2803930" y="-2804498"/>
            <a:ext cx="6552843" cy="1216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163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 ad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16200000">
            <a:off x="2667244" y="-2667247"/>
            <a:ext cx="6846403" cy="12180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70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Downloads\ảnh chụp nd đã viết o,ô,ơ, a, d, đ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785" y="152400"/>
            <a:ext cx="1095226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656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 t,i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10800000">
            <a:off x="0" y="0"/>
            <a:ext cx="12180887" cy="684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390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Downloads\ảnh chụp chữ t,i, u, ư đã viế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0062"/>
            <a:ext cx="12161838" cy="413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1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608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18319" y="3131181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máy xúc</a:t>
            </a:r>
            <a:endParaRPr lang="en-US" sz="8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526770" y="1371599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cái cốc</a:t>
            </a:r>
            <a:endParaRPr lang="en-US" sz="8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18319" y="1371600"/>
            <a:ext cx="5243527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 sóc</a:t>
            </a:r>
            <a:endParaRPr lang="en-US" sz="8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623719" y="3131181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 mực</a:t>
            </a:r>
            <a:endParaRPr lang="en-US" sz="8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84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 l,b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2683070" y="-2683070"/>
            <a:ext cx="6887029" cy="12253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884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istrator\Desktop\Downloads\ảnh chụp viết chữ l,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9386"/>
            <a:ext cx="12161838" cy="3159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539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 n,m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2646955" y="-2656885"/>
            <a:ext cx="6847293" cy="1218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471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 g,e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2536434" y="-2703915"/>
            <a:ext cx="6940534" cy="12348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130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istrator\Desktop\Downloads\ảnh chụp viết chữ n, m,g,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7246"/>
            <a:ext cx="12161838" cy="3363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590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59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119" y="304800"/>
            <a:ext cx="11536589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Dặn</a:t>
            </a:r>
            <a:r>
              <a:rPr lang="en-US" dirty="0" smtClean="0"/>
              <a:t> </a:t>
            </a:r>
            <a:r>
              <a:rPr lang="en-US" dirty="0" err="1" smtClean="0"/>
              <a:t>dò</a:t>
            </a:r>
            <a:r>
              <a:rPr lang="en-US" dirty="0" smtClean="0"/>
              <a:t> </a:t>
            </a:r>
            <a:r>
              <a:rPr lang="en-US" dirty="0" err="1" smtClean="0"/>
              <a:t>bài</a:t>
            </a:r>
            <a:r>
              <a:rPr lang="en-US" dirty="0" smtClean="0"/>
              <a:t> </a:t>
            </a:r>
            <a:r>
              <a:rPr lang="en-US" dirty="0" err="1" smtClean="0"/>
              <a:t>tập</a:t>
            </a:r>
            <a:r>
              <a:rPr lang="en-US" dirty="0" smtClean="0"/>
              <a:t> </a:t>
            </a:r>
            <a:r>
              <a:rPr lang="en-US" dirty="0" err="1" smtClean="0"/>
              <a:t>ngày</a:t>
            </a:r>
            <a:r>
              <a:rPr lang="en-US" dirty="0" smtClean="0"/>
              <a:t> 2/12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2119" y="990600"/>
            <a:ext cx="11097677" cy="5562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sz="3600" dirty="0" err="1" smtClean="0"/>
              <a:t>Đọc</a:t>
            </a:r>
            <a:r>
              <a:rPr lang="en-US" sz="3600" dirty="0" smtClean="0"/>
              <a:t> </a:t>
            </a:r>
            <a:r>
              <a:rPr lang="en-US" sz="3600" dirty="0" err="1" smtClean="0"/>
              <a:t>lại</a:t>
            </a:r>
            <a:r>
              <a:rPr lang="en-US" sz="3600" dirty="0" smtClean="0"/>
              <a:t> </a:t>
            </a:r>
            <a:r>
              <a:rPr lang="en-US" sz="3600" dirty="0" err="1" smtClean="0"/>
              <a:t>bài</a:t>
            </a:r>
            <a:r>
              <a:rPr lang="en-US" sz="3600" dirty="0" smtClean="0"/>
              <a:t> 54 (</a:t>
            </a:r>
            <a:r>
              <a:rPr lang="en-US" sz="3600" dirty="0" err="1" smtClean="0"/>
              <a:t>tr</a:t>
            </a:r>
            <a:r>
              <a:rPr lang="en-US" sz="3600" dirty="0" smtClean="0"/>
              <a:t> 120 - 121) </a:t>
            </a:r>
            <a:r>
              <a:rPr lang="en-US" sz="3600" dirty="0" err="1" smtClean="0"/>
              <a:t>sách</a:t>
            </a:r>
            <a:r>
              <a:rPr lang="en-US" sz="3600" dirty="0" smtClean="0"/>
              <a:t> </a:t>
            </a:r>
            <a:r>
              <a:rPr lang="en-US" sz="3600" dirty="0" err="1" smtClean="0"/>
              <a:t>Tiếng</a:t>
            </a:r>
            <a:r>
              <a:rPr lang="en-US" sz="3600" dirty="0" smtClean="0"/>
              <a:t> </a:t>
            </a:r>
            <a:r>
              <a:rPr lang="en-US" sz="3600" dirty="0" err="1" smtClean="0"/>
              <a:t>Việt</a:t>
            </a:r>
            <a:r>
              <a:rPr lang="en-US" sz="3600" dirty="0" smtClean="0"/>
              <a:t> 1. </a:t>
            </a:r>
            <a:r>
              <a:rPr lang="en-US" sz="3600" dirty="0" err="1" smtClean="0">
                <a:solidFill>
                  <a:srgbClr val="FF0000"/>
                </a:solidFill>
              </a:rPr>
              <a:t>Khuyến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khích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các</a:t>
            </a:r>
            <a:r>
              <a:rPr lang="en-US" sz="3600" dirty="0" smtClean="0">
                <a:solidFill>
                  <a:srgbClr val="FF0000"/>
                </a:solidFill>
              </a:rPr>
              <a:t> con </a:t>
            </a:r>
            <a:r>
              <a:rPr lang="en-US" sz="3600" dirty="0" err="1" smtClean="0">
                <a:solidFill>
                  <a:srgbClr val="FF0000"/>
                </a:solidFill>
              </a:rPr>
              <a:t>đánh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vần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thầm</a:t>
            </a:r>
            <a:r>
              <a:rPr lang="en-US" sz="3600" dirty="0" smtClean="0">
                <a:solidFill>
                  <a:srgbClr val="FF0000"/>
                </a:solidFill>
              </a:rPr>
              <a:t>,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đọc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trơn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nhanh</a:t>
            </a:r>
            <a:r>
              <a:rPr lang="en-US" sz="3600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US" sz="3600" dirty="0" err="1" smtClean="0"/>
              <a:t>Hoàn</a:t>
            </a:r>
            <a:r>
              <a:rPr lang="en-US" sz="3600" dirty="0" smtClean="0"/>
              <a:t> </a:t>
            </a:r>
            <a:r>
              <a:rPr lang="en-US" sz="3600" dirty="0" err="1" smtClean="0"/>
              <a:t>thành</a:t>
            </a:r>
            <a:r>
              <a:rPr lang="en-US" sz="3600" dirty="0" smtClean="0"/>
              <a:t> </a:t>
            </a:r>
            <a:r>
              <a:rPr lang="en-US" sz="3600" dirty="0" err="1" smtClean="0"/>
              <a:t>vở</a:t>
            </a:r>
            <a:r>
              <a:rPr lang="en-US" sz="3600" dirty="0" smtClean="0"/>
              <a:t> BT </a:t>
            </a:r>
            <a:r>
              <a:rPr lang="en-US" sz="3600" dirty="0" err="1" smtClean="0"/>
              <a:t>Tiếng</a:t>
            </a:r>
            <a:r>
              <a:rPr lang="en-US" sz="3600" dirty="0" smtClean="0"/>
              <a:t> </a:t>
            </a:r>
            <a:r>
              <a:rPr lang="en-US" sz="3600" dirty="0" err="1" smtClean="0"/>
              <a:t>Việt</a:t>
            </a:r>
            <a:r>
              <a:rPr lang="en-US" sz="3600" dirty="0" smtClean="0"/>
              <a:t> </a:t>
            </a:r>
            <a:r>
              <a:rPr lang="en-US" sz="3600" dirty="0" err="1" smtClean="0"/>
              <a:t>trang</a:t>
            </a:r>
            <a:r>
              <a:rPr lang="en-US" sz="3600" dirty="0" smtClean="0"/>
              <a:t> 49</a:t>
            </a:r>
          </a:p>
          <a:p>
            <a:r>
              <a:rPr lang="en-US" sz="3600" dirty="0" err="1" smtClean="0"/>
              <a:t>Hoàn</a:t>
            </a:r>
            <a:r>
              <a:rPr lang="en-US" sz="3600" dirty="0" smtClean="0"/>
              <a:t> </a:t>
            </a:r>
            <a:r>
              <a:rPr lang="en-US" sz="3600" dirty="0" err="1" smtClean="0"/>
              <a:t>thành</a:t>
            </a:r>
            <a:r>
              <a:rPr lang="en-US" sz="3600" dirty="0" smtClean="0"/>
              <a:t> </a:t>
            </a:r>
            <a:r>
              <a:rPr lang="en-US" sz="3600" dirty="0" err="1" smtClean="0"/>
              <a:t>vở</a:t>
            </a:r>
            <a:r>
              <a:rPr lang="en-US" sz="3600" dirty="0" smtClean="0"/>
              <a:t> BT </a:t>
            </a:r>
            <a:r>
              <a:rPr lang="en-US" sz="3600" dirty="0" err="1" smtClean="0"/>
              <a:t>Toán</a:t>
            </a:r>
            <a:r>
              <a:rPr lang="en-US" sz="3600" dirty="0" smtClean="0"/>
              <a:t> </a:t>
            </a:r>
            <a:r>
              <a:rPr lang="en-US" sz="3600" dirty="0" err="1" smtClean="0"/>
              <a:t>trang</a:t>
            </a:r>
            <a:r>
              <a:rPr lang="en-US" sz="3600" dirty="0" smtClean="0"/>
              <a:t> 70, 71.</a:t>
            </a:r>
          </a:p>
          <a:p>
            <a:r>
              <a:rPr lang="en-US" sz="3600" dirty="0" err="1" smtClean="0"/>
              <a:t>Hoàn</a:t>
            </a:r>
            <a:r>
              <a:rPr lang="en-US" sz="3600" dirty="0" smtClean="0"/>
              <a:t> </a:t>
            </a:r>
            <a:r>
              <a:rPr lang="en-US" sz="3600" dirty="0" err="1" smtClean="0"/>
              <a:t>thành</a:t>
            </a:r>
            <a:r>
              <a:rPr lang="en-US" sz="3600" dirty="0" smtClean="0"/>
              <a:t> </a:t>
            </a:r>
            <a:r>
              <a:rPr lang="en-US" sz="3600" dirty="0" err="1" smtClean="0"/>
              <a:t>trang</a:t>
            </a:r>
            <a:r>
              <a:rPr lang="en-US" sz="3600" dirty="0" smtClean="0"/>
              <a:t> 1 </a:t>
            </a:r>
            <a:r>
              <a:rPr lang="en-US" sz="3600" dirty="0" err="1" smtClean="0"/>
              <a:t>vở</a:t>
            </a:r>
            <a:r>
              <a:rPr lang="en-US" sz="3600" dirty="0" smtClean="0"/>
              <a:t> </a:t>
            </a:r>
            <a:r>
              <a:rPr lang="en-US" sz="3600" dirty="0" err="1" smtClean="0"/>
              <a:t>Luyện</a:t>
            </a:r>
            <a:r>
              <a:rPr lang="en-US" sz="3600" dirty="0" smtClean="0"/>
              <a:t> </a:t>
            </a:r>
            <a:r>
              <a:rPr lang="en-US" sz="3600" dirty="0" err="1" smtClean="0"/>
              <a:t>viết</a:t>
            </a:r>
            <a:r>
              <a:rPr lang="en-US" sz="3600" dirty="0" smtClean="0"/>
              <a:t> </a:t>
            </a:r>
            <a:r>
              <a:rPr lang="en-US" sz="3600" dirty="0" err="1" smtClean="0"/>
              <a:t>chữ</a:t>
            </a:r>
            <a:r>
              <a:rPr lang="en-US" sz="3600" dirty="0" smtClean="0"/>
              <a:t> </a:t>
            </a:r>
            <a:r>
              <a:rPr lang="en-US" sz="3600" dirty="0" err="1" smtClean="0"/>
              <a:t>nhỏ</a:t>
            </a:r>
            <a:r>
              <a:rPr lang="en-US" sz="3600" dirty="0" smtClean="0"/>
              <a:t>. </a:t>
            </a:r>
            <a:r>
              <a:rPr lang="en-US" sz="3600" dirty="0" err="1" smtClean="0"/>
              <a:t>Tập</a:t>
            </a:r>
            <a:r>
              <a:rPr lang="en-US" sz="3600" dirty="0" smtClean="0"/>
              <a:t> </a:t>
            </a:r>
            <a:r>
              <a:rPr lang="en-US" sz="3600" dirty="0" err="1" smtClean="0"/>
              <a:t>chép</a:t>
            </a:r>
            <a:r>
              <a:rPr lang="en-US" sz="3600" dirty="0" smtClean="0"/>
              <a:t> </a:t>
            </a:r>
            <a:r>
              <a:rPr lang="en-US" sz="3600" dirty="0" err="1" smtClean="0"/>
              <a:t>chữ</a:t>
            </a:r>
            <a:r>
              <a:rPr lang="en-US" sz="3600" dirty="0" smtClean="0"/>
              <a:t> </a:t>
            </a:r>
            <a:r>
              <a:rPr lang="en-US" sz="3600" dirty="0" err="1" smtClean="0"/>
              <a:t>nhỏ</a:t>
            </a:r>
            <a:r>
              <a:rPr lang="en-US" sz="3600" dirty="0" smtClean="0"/>
              <a:t> </a:t>
            </a:r>
            <a:r>
              <a:rPr lang="en-US" sz="3600" dirty="0" err="1" smtClean="0"/>
              <a:t>vào</a:t>
            </a:r>
            <a:r>
              <a:rPr lang="en-US" sz="3600" dirty="0" smtClean="0"/>
              <a:t> </a:t>
            </a:r>
            <a:r>
              <a:rPr lang="en-US" sz="3600" dirty="0" err="1" smtClean="0"/>
              <a:t>vở</a:t>
            </a:r>
            <a:r>
              <a:rPr lang="en-US" sz="3600" dirty="0" smtClean="0"/>
              <a:t> ô li </a:t>
            </a:r>
            <a:r>
              <a:rPr lang="en-US" sz="3600" dirty="0" err="1" smtClean="0"/>
              <a:t>theo</a:t>
            </a:r>
            <a:r>
              <a:rPr lang="en-US" sz="3600" dirty="0" smtClean="0"/>
              <a:t> </a:t>
            </a:r>
            <a:r>
              <a:rPr lang="en-US" sz="3600" dirty="0" err="1" smtClean="0"/>
              <a:t>mẫu</a:t>
            </a:r>
            <a:r>
              <a:rPr lang="en-US" sz="3600" dirty="0" smtClean="0"/>
              <a:t> </a:t>
            </a:r>
            <a:r>
              <a:rPr lang="en-US" sz="3600" dirty="0" err="1" smtClean="0"/>
              <a:t>cô</a:t>
            </a:r>
            <a:r>
              <a:rPr lang="en-US" sz="3600" dirty="0" smtClean="0"/>
              <a:t> </a:t>
            </a:r>
            <a:r>
              <a:rPr lang="en-US" sz="3600" dirty="0" err="1" smtClean="0"/>
              <a:t>gửi</a:t>
            </a:r>
            <a:r>
              <a:rPr lang="en-US" sz="3600" smtClean="0"/>
              <a:t>.</a:t>
            </a:r>
            <a:endParaRPr lang="en-US" sz="3600" dirty="0" smtClean="0"/>
          </a:p>
          <a:p>
            <a:pPr marL="0" indent="0">
              <a:buNone/>
            </a:pP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1956046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608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319" y="380939"/>
            <a:ext cx="9090025" cy="549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777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608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575469" y="1547991"/>
            <a:ext cx="10972800" cy="3715537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54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54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 hái cúc, cắm vào cốc rồi để ngay ngắn trên bàn học. Mẹ tấm tắc khen Hà khéo tay.</a:t>
            </a:r>
          </a:p>
        </p:txBody>
      </p:sp>
    </p:spTree>
    <p:extLst>
      <p:ext uri="{BB962C8B-B14F-4D97-AF65-F5344CB8AC3E}">
        <p14:creationId xmlns:p14="http://schemas.microsoft.com/office/powerpoint/2010/main" val="404594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2" b="64890"/>
          <a:stretch/>
        </p:blipFill>
        <p:spPr>
          <a:xfrm>
            <a:off x="0" y="106371"/>
            <a:ext cx="12161837" cy="516147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40914" y="-281607"/>
            <a:ext cx="11696009" cy="1958008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97662 w 8793762"/>
              <a:gd name="connsiteY9" fmla="*/ 1092200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75837 w 8793762"/>
              <a:gd name="connsiteY9" fmla="*/ 1219373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19373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11975 w 8793762"/>
              <a:gd name="connsiteY7" fmla="*/ 1320887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49903"/>
              <a:gd name="connsiteX1" fmla="*/ 8793762 w 8793762"/>
              <a:gd name="connsiteY1" fmla="*/ 0 h 1349903"/>
              <a:gd name="connsiteX2" fmla="*/ 8450862 w 8793762"/>
              <a:gd name="connsiteY2" fmla="*/ 662324 h 1349903"/>
              <a:gd name="connsiteX3" fmla="*/ 6749062 w 8793762"/>
              <a:gd name="connsiteY3" fmla="*/ 1206500 h 1349903"/>
              <a:gd name="connsiteX4" fmla="*/ 6037862 w 8793762"/>
              <a:gd name="connsiteY4" fmla="*/ 1308100 h 1349903"/>
              <a:gd name="connsiteX5" fmla="*/ 5047262 w 8793762"/>
              <a:gd name="connsiteY5" fmla="*/ 1320800 h 1349903"/>
              <a:gd name="connsiteX6" fmla="*/ 4350739 w 8793762"/>
              <a:gd name="connsiteY6" fmla="*/ 1349903 h 1349903"/>
              <a:gd name="connsiteX7" fmla="*/ 3711975 w 8793762"/>
              <a:gd name="connsiteY7" fmla="*/ 1320887 h 1349903"/>
              <a:gd name="connsiteX8" fmla="*/ 3066062 w 8793762"/>
              <a:gd name="connsiteY8" fmla="*/ 1320973 h 1349903"/>
              <a:gd name="connsiteX9" fmla="*/ 1875837 w 8793762"/>
              <a:gd name="connsiteY9" fmla="*/ 1246625 h 1349903"/>
              <a:gd name="connsiteX10" fmla="*/ 0 w 8793762"/>
              <a:gd name="connsiteY10" fmla="*/ 1195983 h 1349903"/>
              <a:gd name="connsiteX11" fmla="*/ 30762 w 8793762"/>
              <a:gd name="connsiteY11" fmla="*/ 12700 h 1349903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47262 w 8793762"/>
              <a:gd name="connsiteY5" fmla="*/ 1320800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58175 w 8793762"/>
              <a:gd name="connsiteY5" fmla="*/ 1366219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37862 w 8793762"/>
              <a:gd name="connsiteY4" fmla="*/ 1308100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73876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93762" h="1377154">
                <a:moveTo>
                  <a:pt x="30762" y="12700"/>
                </a:moveTo>
                <a:lnTo>
                  <a:pt x="8793762" y="0"/>
                </a:lnTo>
                <a:cubicBezTo>
                  <a:pt x="8726029" y="216541"/>
                  <a:pt x="8757088" y="462755"/>
                  <a:pt x="8450862" y="662324"/>
                </a:cubicBezTo>
                <a:cubicBezTo>
                  <a:pt x="8144636" y="861893"/>
                  <a:pt x="7364004" y="1115428"/>
                  <a:pt x="6956403" y="1197417"/>
                </a:cubicBezTo>
                <a:cubicBezTo>
                  <a:pt x="6534229" y="1282337"/>
                  <a:pt x="6313357" y="1305719"/>
                  <a:pt x="6048774" y="1335352"/>
                </a:cubicBezTo>
                <a:lnTo>
                  <a:pt x="5058175" y="1366219"/>
                </a:lnTo>
                <a:lnTo>
                  <a:pt x="4350739" y="1377154"/>
                </a:lnTo>
                <a:lnTo>
                  <a:pt x="3722888" y="1366306"/>
                </a:lnTo>
                <a:lnTo>
                  <a:pt x="3066062" y="1320973"/>
                </a:lnTo>
                <a:lnTo>
                  <a:pt x="1875837" y="1273876"/>
                </a:lnTo>
                <a:lnTo>
                  <a:pt x="0" y="1195983"/>
                </a:lnTo>
                <a:lnTo>
                  <a:pt x="30762" y="12700"/>
                </a:lnTo>
                <a:close/>
              </a:path>
            </a:pathLst>
          </a:custGeom>
          <a:solidFill>
            <a:srgbClr val="BD19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12" y="-16933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213519" y="-144032"/>
            <a:ext cx="1127504" cy="800021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  <a:endParaRPr lang="en-US" sz="4400" b="1" dirty="0">
              <a:solidFill>
                <a:schemeClr val="bg1"/>
              </a:solidFill>
              <a:latin typeface="Arrus-Black" pitchFamily="18" charset="0"/>
              <a:ea typeface="Arrus-Black" pitchFamily="18" charset="0"/>
              <a:cs typeface="Arrus-Black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15111" y="481571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 smtClean="0">
                <a:solidFill>
                  <a:srgbClr val="BD196F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48</a:t>
            </a:r>
            <a:endParaRPr lang="en-US" sz="5300" b="1">
              <a:solidFill>
                <a:srgbClr val="BD196F"/>
              </a:solidFill>
              <a:latin typeface=".VnCooper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171212" y="5289549"/>
            <a:ext cx="11700907" cy="1568451"/>
            <a:chOff x="695008" y="5342888"/>
            <a:chExt cx="10717370" cy="1568451"/>
          </a:xfrm>
        </p:grpSpPr>
        <p:sp>
          <p:nvSpPr>
            <p:cNvPr id="34" name="Title 1"/>
            <p:cNvSpPr txBox="1">
              <a:spLocks/>
            </p:cNvSpPr>
            <p:nvPr/>
          </p:nvSpPr>
          <p:spPr>
            <a:xfrm>
              <a:off x="695008" y="5406302"/>
              <a:ext cx="10717370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just">
                <a:lnSpc>
                  <a:spcPct val="120000"/>
                </a:lnSpc>
              </a:pPr>
              <a:r>
                <a:rPr lang="en-US" sz="5000" b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 	Nam bắt nhịp cho tất cả các bạn hát.</a:t>
              </a:r>
              <a:endParaRPr lang="en-US" sz="5000" b="1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5" name="Title 1"/>
            <p:cNvSpPr txBox="1">
              <a:spLocks/>
            </p:cNvSpPr>
            <p:nvPr/>
          </p:nvSpPr>
          <p:spPr>
            <a:xfrm>
              <a:off x="2590678" y="5342888"/>
              <a:ext cx="1833736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5000" b="1" dirty="0" err="1" smtClean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ăt</a:t>
              </a:r>
              <a:endParaRPr lang="en-US" sz="50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5" name="Title 1"/>
            <p:cNvSpPr txBox="1">
              <a:spLocks/>
            </p:cNvSpPr>
            <p:nvPr/>
          </p:nvSpPr>
          <p:spPr>
            <a:xfrm>
              <a:off x="9279013" y="5384598"/>
              <a:ext cx="1833736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5000" b="1" dirty="0" smtClean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at</a:t>
              </a:r>
              <a:endParaRPr lang="en-US" sz="50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7" name="Title 1"/>
            <p:cNvSpPr txBox="1">
              <a:spLocks/>
            </p:cNvSpPr>
            <p:nvPr/>
          </p:nvSpPr>
          <p:spPr>
            <a:xfrm>
              <a:off x="5549607" y="5410251"/>
              <a:ext cx="1833736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5000" b="1" dirty="0" err="1" smtClean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ât</a:t>
              </a:r>
              <a:endParaRPr lang="en-US" sz="50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>
          <a:xfrm>
            <a:off x="823119" y="175312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8800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at  ăt  ât</a:t>
            </a:r>
            <a:endParaRPr lang="en-US" sz="8800" b="1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418267" y="1941075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 dirty="0" err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</a:t>
              </a:r>
              <a:r>
                <a:rPr lang="en-US" sz="3700" dirty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3700" dirty="0" err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biết</a:t>
              </a:r>
              <a:endParaRPr lang="en-US" sz="3700" dirty="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  <a:endPara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924431" y="2881984"/>
            <a:ext cx="2123468" cy="127091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  <a:endParaRPr lang="en-US" sz="88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121244" y="2881984"/>
            <a:ext cx="2123468" cy="127091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at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925738" y="4265136"/>
            <a:ext cx="4295089" cy="130224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at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24" name="Title 1"/>
          <p:cNvSpPr txBox="1">
            <a:spLocks/>
          </p:cNvSpPr>
          <p:nvPr/>
        </p:nvSpPr>
        <p:spPr>
          <a:xfrm>
            <a:off x="2736671" y="1557788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at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5200952" y="1557788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ăt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387584" y="4590144"/>
            <a:ext cx="2018038" cy="937203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0070C0"/>
                </a:solidFill>
                <a:latin typeface="Arial-Rounded"/>
                <a:ea typeface="Arial-Rounded"/>
                <a:cs typeface="Arial-Rounded"/>
              </a:rPr>
              <a:t>́</a:t>
            </a:r>
            <a:endParaRPr lang="en-US" sz="88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7641853" y="1557788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ât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75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24" grpId="0"/>
      <p:bldP spid="26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3509</TotalTime>
  <Words>686</Words>
  <Application>Microsoft Office PowerPoint</Application>
  <PresentationFormat>Custom</PresentationFormat>
  <Paragraphs>216</Paragraphs>
  <Slides>56</Slides>
  <Notes>17</Notes>
  <HiddenSlides>0</HiddenSlides>
  <MMClips>10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71" baseType="lpstr">
      <vt:lpstr>.VnArial</vt:lpstr>
      <vt:lpstr>.VnAvant</vt:lpstr>
      <vt:lpstr>.VnCooper</vt:lpstr>
      <vt:lpstr>Arial</vt:lpstr>
      <vt:lpstr>Arial Rounded MT Bold</vt:lpstr>
      <vt:lpstr>Arial-Rounded</vt:lpstr>
      <vt:lpstr>Arrus-Black</vt:lpstr>
      <vt:lpstr>AvantGarde</vt:lpstr>
      <vt:lpstr>Bandit</vt:lpstr>
      <vt:lpstr>Calibri</vt:lpstr>
      <vt:lpstr>DomCasual</vt:lpstr>
      <vt:lpstr>HP001 4 hàng</vt:lpstr>
      <vt:lpstr>HP001 4H Normal</vt:lpstr>
      <vt:lpstr>Patrick Hand SC</vt:lpstr>
      <vt:lpstr>Office Theme</vt:lpstr>
      <vt:lpstr>PowerPoint Presentation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Dặn dò bài tập ngày 2/12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457</cp:revision>
  <dcterms:created xsi:type="dcterms:W3CDTF">2021-05-08T14:00:55Z</dcterms:created>
  <dcterms:modified xsi:type="dcterms:W3CDTF">2022-11-16T01:57:13Z</dcterms:modified>
</cp:coreProperties>
</file>