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jpg" ContentType="image/jpeg"/>
  <Default Extension="mp4" ContentType="video/unknown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slideLayouts/slideLayout35.xml" ContentType="application/vnd.openxmlformats-officedocument.presentationml.slideLayout+xml"/>
  <Override PartName="/ppt/theme/theme4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98" r:id="rId2"/>
    <p:sldMasterId id="2147483710" r:id="rId3"/>
    <p:sldMasterId id="2147483734" r:id="rId4"/>
    <p:sldMasterId id="2147483760" r:id="rId5"/>
  </p:sldMasterIdLst>
  <p:notesMasterIdLst>
    <p:notesMasterId r:id="rId16"/>
  </p:notesMasterIdLst>
  <p:sldIdLst>
    <p:sldId id="524" r:id="rId6"/>
    <p:sldId id="507" r:id="rId7"/>
    <p:sldId id="525" r:id="rId8"/>
    <p:sldId id="505" r:id="rId9"/>
    <p:sldId id="526" r:id="rId10"/>
    <p:sldId id="527" r:id="rId11"/>
    <p:sldId id="528" r:id="rId12"/>
    <p:sldId id="328" r:id="rId13"/>
    <p:sldId id="487" r:id="rId14"/>
    <p:sldId id="298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4" autoAdjust="0"/>
    <p:restoredTop sz="92718" autoAdjust="0"/>
  </p:normalViewPr>
  <p:slideViewPr>
    <p:cSldViewPr snapToGrid="0">
      <p:cViewPr varScale="1">
        <p:scale>
          <a:sx n="68" d="100"/>
          <a:sy n="68" d="100"/>
        </p:scale>
        <p:origin x="-822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10" Type="http://schemas.openxmlformats.org/officeDocument/2006/relationships/slide" Target="slides/slide5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16C20E2-6A4F-4649-8FEE-6F86815BC5FD}" type="datetimeFigureOut">
              <a:rPr lang="en-US" smtClean="0"/>
              <a:t>12/14/2021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135D4B-7987-4B4D-B5BA-F731370483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1141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B2AA4F-B828-4D7C-AFD3-893933DAFCB4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2092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02AEFD-FEDB-4542-BE9E-D4DED9AFC9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F6199F-9AE4-45D4-B2DC-EE9C8D19449C}" type="datetimeFigureOut">
              <a:rPr lang="en-US" smtClean="0"/>
              <a:t>12/14/2021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6DD1F-5C14-4F73-98CB-D9283BC8DB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91830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F6199F-9AE4-45D4-B2DC-EE9C8D19449C}" type="datetimeFigureOut">
              <a:rPr lang="en-US" smtClean="0"/>
              <a:t>12/14/2021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6DD1F-5C14-4F73-98CB-D9283BC8DB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92918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06375"/>
            <a:ext cx="2743200" cy="4387851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06375"/>
            <a:ext cx="8026400" cy="438785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F6199F-9AE4-45D4-B2DC-EE9C8D19449C}" type="datetimeFigureOut">
              <a:rPr lang="en-US" smtClean="0"/>
              <a:t>12/14/2021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6DD1F-5C14-4F73-98CB-D9283BC8DB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04499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53396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altLang="zh-CN"/>
              <a:t>Content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2021/12/14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7396006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baseline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baseline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altLang="zh-CN"/>
              <a:t>Content</a:t>
            </a:r>
            <a:endParaRPr lang="zh-CN" altLang="en-US"/>
          </a:p>
          <a:p>
            <a:pPr lvl="1"/>
            <a:r>
              <a:rPr lang="en-US" altLang="zh-CN"/>
              <a:t>Branch 1</a:t>
            </a:r>
            <a:endParaRPr lang="zh-CN" altLang="en-US"/>
          </a:p>
          <a:p>
            <a:pPr lvl="2"/>
            <a:r>
              <a:rPr lang="en-US" altLang="zh-CN"/>
              <a:t>Branch 2</a:t>
            </a:r>
            <a:endParaRPr lang="zh-CN" altLang="en-US"/>
          </a:p>
          <a:p>
            <a:pPr lvl="3"/>
            <a:r>
              <a:rPr lang="en-US" altLang="zh-CN"/>
              <a:t>Branch 3</a:t>
            </a:r>
            <a:endParaRPr lang="zh-CN" altLang="en-US"/>
          </a:p>
          <a:p>
            <a:pPr lvl="4"/>
            <a:r>
              <a:rPr lang="en-US" altLang="zh-CN"/>
              <a:t>Branch 4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2021/12/14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4183520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zh-CN"/>
              <a:t>Body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2021/12/14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9608424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2021/12/14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1090687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2021/12/14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1241374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2021/12/14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6763444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2021/12/14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606156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F6199F-9AE4-45D4-B2DC-EE9C8D19449C}" type="datetimeFigureOut">
              <a:rPr lang="en-US" smtClean="0"/>
              <a:t>12/14/2021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6DD1F-5C14-4F73-98CB-D9283BC8DB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10971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2021/12/14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2516819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2021/12/14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3966194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2021/12/14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6354521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2021/12/14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8007870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12/14/2021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813502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12/14/2021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12301538" y="4252913"/>
            <a:ext cx="914400" cy="9144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701628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12/14/2021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415185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12/14/2021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528392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12/14/2021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31544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12/14/2021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6689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3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F6199F-9AE4-45D4-B2DC-EE9C8D19449C}" type="datetimeFigureOut">
              <a:rPr lang="en-US" smtClean="0"/>
              <a:t>12/14/2021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6DD1F-5C14-4F73-98CB-D9283BC8DB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41806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12/14/2021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932583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12/14/2021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859216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12/14/2021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838385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12/14/2021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04325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12/14/2021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79430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75505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78056270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0829489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6298699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107933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200151"/>
            <a:ext cx="5384800" cy="3394075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00151"/>
            <a:ext cx="5384800" cy="3394075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F6199F-9AE4-45D4-B2DC-EE9C8D19449C}" type="datetimeFigureOut">
              <a:rPr lang="en-US" smtClean="0"/>
              <a:t>12/14/2021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6DD1F-5C14-4F73-98CB-D9283BC8DB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2298476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79515526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42287434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6962675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17155982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8815919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1512448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795594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F6199F-9AE4-45D4-B2DC-EE9C8D19449C}" type="datetimeFigureOut">
              <a:rPr lang="en-US" smtClean="0"/>
              <a:t>12/14/2021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6DD1F-5C14-4F73-98CB-D9283BC8DB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74918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F6199F-9AE4-45D4-B2DC-EE9C8D19449C}" type="datetimeFigureOut">
              <a:rPr lang="en-US" smtClean="0"/>
              <a:t>12/14/2021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6DD1F-5C14-4F73-98CB-D9283BC8DB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30330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F6199F-9AE4-45D4-B2DC-EE9C8D19449C}" type="datetimeFigureOut">
              <a:rPr lang="en-US" smtClean="0"/>
              <a:t>12/14/2021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6DD1F-5C14-4F73-98CB-D9283BC8DB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78529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49"/>
            <a:ext cx="4011084" cy="1162051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F6199F-9AE4-45D4-B2DC-EE9C8D19449C}" type="datetimeFigureOut">
              <a:rPr lang="en-US" smtClean="0"/>
              <a:t>12/14/2021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6DD1F-5C14-4F73-98CB-D9283BC8DB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5075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F6199F-9AE4-45D4-B2DC-EE9C8D19449C}" type="datetimeFigureOut">
              <a:rPr lang="en-US" smtClean="0"/>
              <a:t>12/14/2021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6DD1F-5C14-4F73-98CB-D9283BC8DB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09669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image" Target="../media/image2.png"/></Relationships>
</file>

<file path=ppt/slideMasters/_rels/slideMaster4.xml.rels><?xml version="1.0" encoding="UTF-8" standalone="yes"?>
<Relationships xmlns="http://schemas.openxmlformats.org/package/2006/relationships"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35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0.xml"/><Relationship Id="rId10" Type="http://schemas.openxmlformats.org/officeDocument/2006/relationships/slideLayout" Target="../slideLayouts/slideLayout45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F6199F-9AE4-45D4-B2DC-EE9C8D19449C}" type="datetimeFigureOut">
              <a:rPr lang="en-US" smtClean="0"/>
              <a:t>12/14/2021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96DD1F-5C14-4F73-98CB-D9283BC8DB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24943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784" r:id="rId12"/>
  </p:sldLayoutIdLst>
  <p:txStyles>
    <p:titleStyle>
      <a:lvl1pPr algn="ctr" defTabSz="1219170" rtl="0" eaLnBrk="1" latinLnBrk="0" hangingPunct="1"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89" indent="-457189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0" hangingPunct="1">
        <a:spcBef>
          <a:spcPct val="20000"/>
        </a:spcBef>
        <a:buFont typeface="Arial" panose="020B0604020202020204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08E231-020E-454B-814C-04386EE4B12D}" type="datetimeFigureOut">
              <a:rPr lang="zh-CN" altLang="en-US" smtClean="0"/>
              <a:t>2021/12/14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  <p:grpSp>
        <p:nvGrpSpPr>
          <p:cNvPr id="7" name="组合 6"/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8" name="矩形 7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rgbClr val="FFEB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矩形 8"/>
            <p:cNvSpPr/>
            <p:nvPr/>
          </p:nvSpPr>
          <p:spPr>
            <a:xfrm>
              <a:off x="247650" y="266578"/>
              <a:ext cx="11696700" cy="632484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8889422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C39D9B-1707-4BC2-A8DF-A9A95A2D1DDF}" type="datetimeFigureOut">
              <a:rPr lang="en-US" smtClean="0"/>
              <a:t>12/14/2021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A picture containing flower, plant, bouquet&#10;&#10;Description automatically generated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1654" y="-14085"/>
            <a:ext cx="1223705" cy="1041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0631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  <p:sldLayoutId id="2147483714" r:id="rId4"/>
    <p:sldLayoutId id="2147483715" r:id="rId5"/>
    <p:sldLayoutId id="2147483716" r:id="rId6"/>
    <p:sldLayoutId id="2147483717" r:id="rId7"/>
    <p:sldLayoutId id="2147483718" r:id="rId8"/>
    <p:sldLayoutId id="2147483719" r:id="rId9"/>
    <p:sldLayoutId id="2147483720" r:id="rId10"/>
    <p:sldLayoutId id="214748372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EC9D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51736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5" r:id="rId1"/>
  </p:sldLayoutIdLst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xStyles>
    <p:titleStyle>
      <a:lvl1pPr algn="l" defTabSz="514350" rtl="0" eaLnBrk="1" latinLnBrk="0" hangingPunct="1">
        <a:lnSpc>
          <a:spcPct val="90000"/>
        </a:lnSpc>
        <a:spcBef>
          <a:spcPct val="0"/>
        </a:spcBef>
        <a:buNone/>
        <a:defRPr sz="247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8905" indent="-128270" algn="l" defTabSz="514350" rtl="0" eaLnBrk="1" latinLnBrk="0" hangingPunct="1">
        <a:lnSpc>
          <a:spcPct val="90000"/>
        </a:lnSpc>
        <a:spcBef>
          <a:spcPct val="113000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608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325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43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4pPr>
      <a:lvl5pPr marL="115760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5pPr>
      <a:lvl6pPr marL="141478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6pPr>
      <a:lvl7pPr marL="167195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7pPr>
      <a:lvl8pPr marL="192913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8pPr>
      <a:lvl9pPr marL="218630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rotWithShape="0">
          <a:blip r:embed="rId1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961361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1" r:id="rId1"/>
    <p:sldLayoutId id="2147483762" r:id="rId2"/>
    <p:sldLayoutId id="2147483763" r:id="rId3"/>
    <p:sldLayoutId id="2147483764" r:id="rId4"/>
    <p:sldLayoutId id="2147483765" r:id="rId5"/>
    <p:sldLayoutId id="2147483766" r:id="rId6"/>
    <p:sldLayoutId id="2147483767" r:id="rId7"/>
    <p:sldLayoutId id="2147483768" r:id="rId8"/>
    <p:sldLayoutId id="2147483769" r:id="rId9"/>
    <p:sldLayoutId id="2147483770" r:id="rId10"/>
    <p:sldLayoutId id="2147483771" r:id="rId11"/>
  </p:sldLayoutIdLst>
  <p:hf sldNum="0"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5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5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97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05470" y="1337218"/>
            <a:ext cx="7381060" cy="1445623"/>
          </a:xfrm>
        </p:spPr>
        <p:txBody>
          <a:bodyPr>
            <a:normAutofit fontScale="90000"/>
          </a:bodyPr>
          <a:lstStyle/>
          <a:p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Chào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mừng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các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em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đến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với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vi-VN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tiết</a:t>
            </a:r>
            <a:r>
              <a:rPr lang="en-US" altLang="vi-VN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Tiếng Việt - Lớp 2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42460" y="2948940"/>
            <a:ext cx="3286125" cy="3909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4206581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2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 rot="16200000" flipV="1">
            <a:off x="2637125" y="-2667000"/>
            <a:ext cx="6858000" cy="12192000"/>
          </a:xfrm>
          <a:prstGeom prst="rect">
            <a:avLst/>
          </a:prstGeom>
        </p:spPr>
      </p:pic>
      <p:sp>
        <p:nvSpPr>
          <p:cNvPr id="21" name="20"/>
          <p:cNvSpPr/>
          <p:nvPr/>
        </p:nvSpPr>
        <p:spPr>
          <a:xfrm>
            <a:off x="4275390" y="2197892"/>
            <a:ext cx="5332043" cy="246221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numCol="1" anchor="t" anchorCtr="0" compatLnSpc="1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1" i="0" u="none" strike="noStrike" kern="1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alibri"/>
                <a:ea typeface="+mn-ea"/>
                <a:cs typeface="Times New Roman" panose="02020603050405020304"/>
              </a:rPr>
              <a:t>CỦNG CỐ BÀI HỌC</a:t>
            </a:r>
          </a:p>
        </p:txBody>
      </p:sp>
      <p:pic>
        <p:nvPicPr>
          <p:cNvPr id="18" name="Picture 2" descr="Kết nối tri thức với cuộc số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902" y="-27809"/>
            <a:ext cx="1422400" cy="14224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4" name="Group 13"/>
          <p:cNvGrpSpPr/>
          <p:nvPr/>
        </p:nvGrpSpPr>
        <p:grpSpPr>
          <a:xfrm>
            <a:off x="0" y="6557554"/>
            <a:ext cx="12194509" cy="328254"/>
            <a:chOff x="0" y="6557554"/>
            <a:chExt cx="12194509" cy="328254"/>
          </a:xfrm>
        </p:grpSpPr>
        <p:sp>
          <p:nvSpPr>
            <p:cNvPr id="15" name="Rectangle 14"/>
            <p:cNvSpPr/>
            <p:nvPr/>
          </p:nvSpPr>
          <p:spPr>
            <a:xfrm>
              <a:off x="2418028" y="6557554"/>
              <a:ext cx="2426910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0" name="Rectangle 19"/>
            <p:cNvSpPr/>
            <p:nvPr/>
          </p:nvSpPr>
          <p:spPr>
            <a:xfrm>
              <a:off x="4826269" y="6557554"/>
              <a:ext cx="2479712" cy="328254"/>
            </a:xfrm>
            <a:prstGeom prst="rect">
              <a:avLst/>
            </a:prstGeom>
            <a:solidFill>
              <a:srgbClr val="ED2F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2" name="Rectangle 21"/>
            <p:cNvSpPr/>
            <p:nvPr/>
          </p:nvSpPr>
          <p:spPr>
            <a:xfrm>
              <a:off x="7300745" y="6557554"/>
              <a:ext cx="2479712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3" name="Rectangle 22"/>
            <p:cNvSpPr/>
            <p:nvPr/>
          </p:nvSpPr>
          <p:spPr>
            <a:xfrm>
              <a:off x="9714797" y="6557554"/>
              <a:ext cx="2479712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4" name="Rectangle 23"/>
            <p:cNvSpPr/>
            <p:nvPr/>
          </p:nvSpPr>
          <p:spPr>
            <a:xfrm>
              <a:off x="0" y="6557554"/>
              <a:ext cx="2426910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pic>
        <p:nvPicPr>
          <p:cNvPr id="25" name="18"/>
          <p:cNvPicPr>
            <a:picLocks noChangeAspect="1"/>
          </p:cNvPicPr>
          <p:nvPr/>
        </p:nvPicPr>
        <p:blipFill rotWithShape="1">
          <a:blip r:embed="rId5" cstate="screen"/>
          <a:srcRect/>
          <a:stretch>
            <a:fillRect/>
          </a:stretch>
        </p:blipFill>
        <p:spPr>
          <a:xfrm>
            <a:off x="9714797" y="3429000"/>
            <a:ext cx="2263295" cy="3827929"/>
          </a:xfrm>
          <a:prstGeom prst="rect">
            <a:avLst/>
          </a:prstGeom>
        </p:spPr>
      </p:pic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3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3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-54593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4FEA66F5-FD50-4DD8-AB4A-C54262D6B7D9}"/>
              </a:ext>
            </a:extLst>
          </p:cNvPr>
          <p:cNvSpPr txBox="1"/>
          <p:nvPr/>
        </p:nvSpPr>
        <p:spPr>
          <a:xfrm>
            <a:off x="2781625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05" r="1550"/>
          <a:stretch/>
        </p:blipFill>
        <p:spPr>
          <a:xfrm>
            <a:off x="1658280" y="70055"/>
            <a:ext cx="9480775" cy="7109445"/>
          </a:xfrm>
          <a:prstGeom prst="rect">
            <a:avLst/>
          </a:prstGeom>
        </p:spPr>
      </p:pic>
      <p:pic>
        <p:nvPicPr>
          <p:cNvPr id="16" name="图片 40964" descr="1-4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74" y="-52495"/>
            <a:ext cx="13271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B1FFA95B-FBE4-475F-9D2C-8B116AB94D7A}"/>
              </a:ext>
            </a:extLst>
          </p:cNvPr>
          <p:cNvSpPr txBox="1"/>
          <p:nvPr/>
        </p:nvSpPr>
        <p:spPr>
          <a:xfrm>
            <a:off x="70206" y="492963"/>
            <a:ext cx="107885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Thứ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lang="en-US" altLang="zh-CN" sz="3200" b="1" noProof="0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Ba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ngày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14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tháng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12 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năm 2021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4D5F768A-B94A-4C92-956B-B20901D8F566}"/>
              </a:ext>
            </a:extLst>
          </p:cNvPr>
          <p:cNvSpPr txBox="1"/>
          <p:nvPr/>
        </p:nvSpPr>
        <p:spPr>
          <a:xfrm>
            <a:off x="877365" y="1104279"/>
            <a:ext cx="89863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Tiếng Việt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4EB15F7E-FD8A-4A9C-ACD0-F837E70F697C}"/>
              </a:ext>
            </a:extLst>
          </p:cNvPr>
          <p:cNvSpPr txBox="1"/>
          <p:nvPr/>
        </p:nvSpPr>
        <p:spPr>
          <a:xfrm>
            <a:off x="2504059" y="1729243"/>
            <a:ext cx="663995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Nói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và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nghe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: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Sự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tích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cây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vú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sữa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.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xmlns="" id="{D4865F9E-7F91-425F-8658-6F97DBAF12B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852" r="8408"/>
          <a:stretch/>
        </p:blipFill>
        <p:spPr>
          <a:xfrm>
            <a:off x="11092247" y="70054"/>
            <a:ext cx="684543" cy="7109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242567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iagram&#10;&#10;Description automatically generated">
            <a:extLst>
              <a:ext uri="{FF2B5EF4-FFF2-40B4-BE49-F238E27FC236}">
                <a16:creationId xmlns="" xmlns:a16="http://schemas.microsoft.com/office/drawing/2014/main" id="{B80D0EB7-DF85-47E0-B213-35FEB93946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4912" y="590842"/>
            <a:ext cx="10635174" cy="626715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24A2EDBD-34C3-42B9-8A4D-2A8751B7423A}"/>
              </a:ext>
            </a:extLst>
          </p:cNvPr>
          <p:cNvSpPr txBox="1"/>
          <p:nvPr/>
        </p:nvSpPr>
        <p:spPr>
          <a:xfrm>
            <a:off x="474784" y="34288"/>
            <a:ext cx="1171721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1. </a:t>
            </a:r>
            <a:r>
              <a:rPr lang="en-US" sz="3200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Dựa</a:t>
            </a:r>
            <a:r>
              <a:rPr lang="en-US" sz="3200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vào</a:t>
            </a:r>
            <a:r>
              <a:rPr lang="en-US" sz="3200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câu</a:t>
            </a:r>
            <a:r>
              <a:rPr lang="en-US" sz="3200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hỏi</a:t>
            </a:r>
            <a:r>
              <a:rPr lang="en-US" sz="3200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gợi</a:t>
            </a:r>
            <a:r>
              <a:rPr lang="en-US" sz="3200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ý, </a:t>
            </a:r>
            <a:r>
              <a:rPr lang="en-US" sz="3200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đoán</a:t>
            </a:r>
            <a:r>
              <a:rPr lang="en-US" sz="3200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nội</a:t>
            </a:r>
            <a:r>
              <a:rPr lang="en-US" sz="3200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dung </a:t>
            </a:r>
            <a:r>
              <a:rPr lang="en-US" sz="3200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của</a:t>
            </a:r>
            <a:r>
              <a:rPr lang="en-US" sz="3200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từng</a:t>
            </a:r>
            <a:r>
              <a:rPr lang="en-US" sz="3200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tranh</a:t>
            </a:r>
            <a:r>
              <a:rPr lang="en-US" sz="3200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lang="en-US" sz="3200" dirty="0">
              <a:solidFill>
                <a:srgbClr val="0070C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78945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24A2EDBD-34C3-42B9-8A4D-2A8751B7423A}"/>
              </a:ext>
            </a:extLst>
          </p:cNvPr>
          <p:cNvSpPr txBox="1"/>
          <p:nvPr/>
        </p:nvSpPr>
        <p:spPr>
          <a:xfrm>
            <a:off x="474784" y="34288"/>
            <a:ext cx="1171721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2</a:t>
            </a:r>
            <a:r>
              <a:rPr lang="en-US" sz="3200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3200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Nghe</a:t>
            </a:r>
            <a:r>
              <a:rPr lang="en-US" sz="3200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kể</a:t>
            </a:r>
            <a:r>
              <a:rPr lang="en-US" sz="3200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chuyện</a:t>
            </a:r>
            <a:r>
              <a:rPr lang="en-US" sz="3200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lang="en-US" sz="3200" dirty="0">
              <a:solidFill>
                <a:srgbClr val="0070C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5" name="video bai 27">
            <a:hlinkClick r:id="" action="ppaction://media"/>
            <a:extLst>
              <a:ext uri="{FF2B5EF4-FFF2-40B4-BE49-F238E27FC236}">
                <a16:creationId xmlns="" xmlns:a16="http://schemas.microsoft.com/office/drawing/2014/main" id="{DD95A089-6771-4DB6-B6C0-9458EABA32A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618978"/>
            <a:ext cx="12192000" cy="62390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003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3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  <p:bldLst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iagram&#10;&#10;Description automatically generated">
            <a:extLst>
              <a:ext uri="{FF2B5EF4-FFF2-40B4-BE49-F238E27FC236}">
                <a16:creationId xmlns="" xmlns:a16="http://schemas.microsoft.com/office/drawing/2014/main" id="{B80D0EB7-DF85-47E0-B213-35FEB93946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4912" y="590842"/>
            <a:ext cx="10635174" cy="626715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24A2EDBD-34C3-42B9-8A4D-2A8751B7423A}"/>
              </a:ext>
            </a:extLst>
          </p:cNvPr>
          <p:cNvSpPr txBox="1"/>
          <p:nvPr/>
        </p:nvSpPr>
        <p:spPr>
          <a:xfrm>
            <a:off x="474784" y="34288"/>
            <a:ext cx="1171721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3</a:t>
            </a:r>
            <a:r>
              <a:rPr lang="en-US" sz="3200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3200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Chọn</a:t>
            </a:r>
            <a:r>
              <a:rPr lang="en-US" sz="3200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kể</a:t>
            </a:r>
            <a:r>
              <a:rPr lang="en-US" sz="3200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1-2 </a:t>
            </a:r>
            <a:r>
              <a:rPr lang="en-US" sz="3200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đoạn</a:t>
            </a:r>
            <a:r>
              <a:rPr lang="en-US" sz="3200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của</a:t>
            </a:r>
            <a:r>
              <a:rPr lang="en-US" sz="3200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câu</a:t>
            </a:r>
            <a:r>
              <a:rPr lang="en-US" sz="3200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chuyện</a:t>
            </a:r>
            <a:r>
              <a:rPr lang="en-US" sz="3200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theo</a:t>
            </a:r>
            <a:r>
              <a:rPr lang="en-US" sz="3200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tranh</a:t>
            </a:r>
            <a:r>
              <a:rPr lang="en-US" sz="3200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lang="en-US" sz="3200" dirty="0">
              <a:solidFill>
                <a:srgbClr val="0070C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16662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6">
            <a:extLst>
              <a:ext uri="{FF2B5EF4-FFF2-40B4-BE49-F238E27FC236}">
                <a16:creationId xmlns:a16="http://schemas.microsoft.com/office/drawing/2014/main" xmlns="" id="{F239F57B-F203-4AE3-AB1C-0AC06A6CC6B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1035" b="9032"/>
          <a:stretch/>
        </p:blipFill>
        <p:spPr>
          <a:xfrm>
            <a:off x="0" y="6108700"/>
            <a:ext cx="12192000" cy="744715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xmlns="" id="{7A807A5E-B68A-410C-AB0D-1D86BD6E42C7}"/>
              </a:ext>
            </a:extLst>
          </p:cNvPr>
          <p:cNvGrpSpPr/>
          <p:nvPr/>
        </p:nvGrpSpPr>
        <p:grpSpPr>
          <a:xfrm>
            <a:off x="0" y="0"/>
            <a:ext cx="12192000" cy="368301"/>
            <a:chOff x="0" y="-127508"/>
            <a:chExt cx="12192000" cy="1361811"/>
          </a:xfrm>
        </p:grpSpPr>
        <p:sp>
          <p:nvSpPr>
            <p:cNvPr id="5" name="Rectangle: Top Corners Rounded 17">
              <a:extLst>
                <a:ext uri="{FF2B5EF4-FFF2-40B4-BE49-F238E27FC236}">
                  <a16:creationId xmlns:a16="http://schemas.microsoft.com/office/drawing/2014/main" xmlns="" id="{0BDFF578-A78A-4078-813E-DF3D4663EE4C}"/>
                </a:ext>
              </a:extLst>
            </p:cNvPr>
            <p:cNvSpPr/>
            <p:nvPr/>
          </p:nvSpPr>
          <p:spPr>
            <a:xfrm rot="10800000">
              <a:off x="0" y="64722"/>
              <a:ext cx="12192000" cy="116958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AFDF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" name="Rectangle: Top Corners Rounded 18">
              <a:extLst>
                <a:ext uri="{FF2B5EF4-FFF2-40B4-BE49-F238E27FC236}">
                  <a16:creationId xmlns:a16="http://schemas.microsoft.com/office/drawing/2014/main" xmlns="" id="{AA290BAB-356E-4044-AAEE-F4B059773AF2}"/>
                </a:ext>
              </a:extLst>
            </p:cNvPr>
            <p:cNvSpPr/>
            <p:nvPr/>
          </p:nvSpPr>
          <p:spPr>
            <a:xfrm rot="10800000">
              <a:off x="0" y="-127508"/>
              <a:ext cx="12192000" cy="79829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71C6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3616" y="2848866"/>
            <a:ext cx="5067286" cy="307793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849932"/>
            <a:ext cx="2331214" cy="233121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0" y="61730"/>
            <a:ext cx="1524000" cy="1644399"/>
          </a:xfrm>
          <a:prstGeom prst="rect">
            <a:avLst/>
          </a:prstGeom>
        </p:spPr>
      </p:pic>
      <p:sp>
        <p:nvSpPr>
          <p:cNvPr id="41" name="Cloud Callout 51">
            <a:extLst>
              <a:ext uri="{FF2B5EF4-FFF2-40B4-BE49-F238E27FC236}">
                <a16:creationId xmlns:a16="http://schemas.microsoft.com/office/drawing/2014/main" xmlns="" id="{C5271F82-8A3C-4998-B4CC-8A81F2BA9CD7}"/>
              </a:ext>
            </a:extLst>
          </p:cNvPr>
          <p:cNvSpPr/>
          <p:nvPr/>
        </p:nvSpPr>
        <p:spPr>
          <a:xfrm>
            <a:off x="5461840" y="738939"/>
            <a:ext cx="4891981" cy="2299447"/>
          </a:xfrm>
          <a:prstGeom prst="cloudCallout">
            <a:avLst>
              <a:gd name="adj1" fmla="val -58789"/>
              <a:gd name="adj2" fmla="val 77120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xmlns="" id="{1AFDEF80-9E56-4571-BA2D-400CF94D8EBC}"/>
              </a:ext>
            </a:extLst>
          </p:cNvPr>
          <p:cNvSpPr txBox="1"/>
          <p:nvPr/>
        </p:nvSpPr>
        <p:spPr>
          <a:xfrm>
            <a:off x="5900831" y="1565449"/>
            <a:ext cx="43234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KỂ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NHÓM 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63757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animBg="1"/>
      <p:bldP spid="41" grpId="1" animBg="1"/>
      <p:bldP spid="42" grpId="0"/>
      <p:bldP spid="42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iagram&#10;&#10;Description automatically generated">
            <a:extLst>
              <a:ext uri="{FF2B5EF4-FFF2-40B4-BE49-F238E27FC236}">
                <a16:creationId xmlns="" xmlns:a16="http://schemas.microsoft.com/office/drawing/2014/main" id="{B80D0EB7-DF85-47E0-B213-35FEB93946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4912" y="590842"/>
            <a:ext cx="10635174" cy="626715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24A2EDBD-34C3-42B9-8A4D-2A8751B7423A}"/>
              </a:ext>
            </a:extLst>
          </p:cNvPr>
          <p:cNvSpPr txBox="1"/>
          <p:nvPr/>
        </p:nvSpPr>
        <p:spPr>
          <a:xfrm>
            <a:off x="474784" y="34288"/>
            <a:ext cx="1171721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Kể</a:t>
            </a:r>
            <a:r>
              <a:rPr lang="en-US" sz="3200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nối</a:t>
            </a:r>
            <a:r>
              <a:rPr lang="en-US" sz="3200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tiếp</a:t>
            </a:r>
            <a:r>
              <a:rPr lang="en-US" sz="3200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4 </a:t>
            </a:r>
            <a:r>
              <a:rPr lang="en-US" sz="3200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đoạn</a:t>
            </a:r>
            <a:r>
              <a:rPr lang="en-US" sz="3200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của</a:t>
            </a:r>
            <a:r>
              <a:rPr lang="en-US" sz="3200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câu</a:t>
            </a:r>
            <a:r>
              <a:rPr lang="en-US" sz="3200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chuyện</a:t>
            </a:r>
            <a:r>
              <a:rPr lang="en-US" sz="3200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lang="en-US" sz="3200" dirty="0">
              <a:solidFill>
                <a:srgbClr val="0070C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8833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24A2EDBD-34C3-42B9-8A4D-2A8751B7423A}"/>
              </a:ext>
            </a:extLst>
          </p:cNvPr>
          <p:cNvSpPr txBox="1"/>
          <p:nvPr/>
        </p:nvSpPr>
        <p:spPr>
          <a:xfrm>
            <a:off x="1783080" y="582930"/>
            <a:ext cx="904113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rút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ra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được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bài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học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gì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từ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câu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chuyện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trên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</a:p>
        </p:txBody>
      </p:sp>
      <p:sp>
        <p:nvSpPr>
          <p:cNvPr id="4" name="Scroll: Vertical 3">
            <a:extLst>
              <a:ext uri="{FF2B5EF4-FFF2-40B4-BE49-F238E27FC236}">
                <a16:creationId xmlns="" xmlns:a16="http://schemas.microsoft.com/office/drawing/2014/main" id="{E04FDEBC-5EB7-4148-B63F-2F433DE0C91C}"/>
              </a:ext>
            </a:extLst>
          </p:cNvPr>
          <p:cNvSpPr/>
          <p:nvPr/>
        </p:nvSpPr>
        <p:spPr>
          <a:xfrm>
            <a:off x="2208629" y="1840230"/>
            <a:ext cx="8426546" cy="2183130"/>
          </a:xfrm>
          <a:prstGeom prst="vertic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rút</a:t>
            </a:r>
            <a:r>
              <a:rPr lang="en-US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ra </a:t>
            </a:r>
            <a:r>
              <a:rPr lang="en-US" sz="36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bài</a:t>
            </a:r>
            <a:r>
              <a:rPr lang="en-US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học</a:t>
            </a:r>
            <a:r>
              <a:rPr lang="en-US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: </a:t>
            </a:r>
            <a:endParaRPr lang="en-US" sz="3600" dirty="0" smtClean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algn="ctr"/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Hãy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hiếu</a:t>
            </a:r>
            <a:r>
              <a:rPr lang="en-US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thảo</a:t>
            </a:r>
            <a:r>
              <a:rPr lang="en-US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và</a:t>
            </a:r>
            <a:r>
              <a:rPr lang="en-US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yêu</a:t>
            </a:r>
            <a:r>
              <a:rPr lang="en-US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thương</a:t>
            </a:r>
            <a:r>
              <a:rPr lang="en-US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bố</a:t>
            </a:r>
            <a:r>
              <a:rPr lang="en-US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mẹ</a:t>
            </a:r>
            <a:endParaRPr lang="en-US" sz="36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01626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545" y="1961124"/>
            <a:ext cx="1210628" cy="10653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angle 1"/>
          <p:cNvSpPr/>
          <p:nvPr/>
        </p:nvSpPr>
        <p:spPr>
          <a:xfrm>
            <a:off x="1448964" y="2194560"/>
            <a:ext cx="10480439" cy="73152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700" dirty="0" smtClean="0"/>
              <a:t>Theo </a:t>
            </a:r>
            <a:r>
              <a:rPr lang="en-US" sz="2700" dirty="0" err="1" smtClean="0"/>
              <a:t>em</a:t>
            </a:r>
            <a:r>
              <a:rPr lang="en-US" sz="2700" dirty="0" smtClean="0"/>
              <a:t>, </a:t>
            </a:r>
            <a:r>
              <a:rPr lang="en-US" sz="2700" dirty="0" err="1" smtClean="0"/>
              <a:t>nếu</a:t>
            </a:r>
            <a:r>
              <a:rPr lang="en-US" sz="2700" dirty="0" smtClean="0"/>
              <a:t> </a:t>
            </a:r>
            <a:r>
              <a:rPr lang="en-US" sz="2700" dirty="0" err="1" smtClean="0"/>
              <a:t>được</a:t>
            </a:r>
            <a:r>
              <a:rPr lang="en-US" sz="2700" dirty="0" smtClean="0"/>
              <a:t> </a:t>
            </a:r>
            <a:r>
              <a:rPr lang="en-US" sz="2700" dirty="0" err="1" smtClean="0"/>
              <a:t>gặp</a:t>
            </a:r>
            <a:r>
              <a:rPr lang="en-US" sz="2700" dirty="0" smtClean="0"/>
              <a:t> </a:t>
            </a:r>
            <a:r>
              <a:rPr lang="en-US" sz="2700" dirty="0" err="1" smtClean="0"/>
              <a:t>lại</a:t>
            </a:r>
            <a:r>
              <a:rPr lang="en-US" sz="2700" dirty="0" smtClean="0"/>
              <a:t> </a:t>
            </a:r>
            <a:r>
              <a:rPr lang="en-US" sz="2700" dirty="0" err="1" smtClean="0"/>
              <a:t>mẹ</a:t>
            </a:r>
            <a:r>
              <a:rPr lang="en-US" sz="2700" dirty="0" smtClean="0"/>
              <a:t>, </a:t>
            </a:r>
            <a:r>
              <a:rPr lang="en-US" sz="2700" dirty="0" err="1" smtClean="0"/>
              <a:t>cậu</a:t>
            </a:r>
            <a:r>
              <a:rPr lang="en-US" sz="2700" dirty="0" smtClean="0"/>
              <a:t> </a:t>
            </a:r>
            <a:r>
              <a:rPr lang="en-US" sz="2700" dirty="0" err="1" smtClean="0"/>
              <a:t>bé</a:t>
            </a:r>
            <a:r>
              <a:rPr lang="en-US" sz="2700" dirty="0" smtClean="0"/>
              <a:t> </a:t>
            </a:r>
            <a:r>
              <a:rPr lang="en-US" sz="2700" dirty="0" err="1" smtClean="0"/>
              <a:t>trong</a:t>
            </a:r>
            <a:r>
              <a:rPr lang="en-US" sz="2700" dirty="0" smtClean="0"/>
              <a:t> </a:t>
            </a:r>
            <a:r>
              <a:rPr lang="en-US" sz="2700" dirty="0" err="1" smtClean="0"/>
              <a:t>câu</a:t>
            </a:r>
            <a:r>
              <a:rPr lang="en-US" sz="2700" dirty="0" smtClean="0"/>
              <a:t> </a:t>
            </a:r>
            <a:r>
              <a:rPr lang="en-US" sz="2700" dirty="0" err="1" smtClean="0"/>
              <a:t>chuyện</a:t>
            </a:r>
            <a:r>
              <a:rPr lang="en-US" sz="2700" dirty="0" smtClean="0"/>
              <a:t> </a:t>
            </a:r>
            <a:r>
              <a:rPr lang="en-US" sz="2700" dirty="0" err="1" smtClean="0"/>
              <a:t>sẽ</a:t>
            </a:r>
            <a:r>
              <a:rPr lang="en-US" sz="2700" dirty="0" smtClean="0"/>
              <a:t> </a:t>
            </a:r>
            <a:r>
              <a:rPr lang="en-US" sz="2700" dirty="0" err="1" smtClean="0"/>
              <a:t>nói</a:t>
            </a:r>
            <a:r>
              <a:rPr lang="en-US" sz="2700" dirty="0" smtClean="0"/>
              <a:t> </a:t>
            </a:r>
            <a:r>
              <a:rPr lang="en-US" sz="2700" dirty="0" err="1" smtClean="0"/>
              <a:t>gì</a:t>
            </a:r>
            <a:r>
              <a:rPr lang="en-US" sz="2700" dirty="0" smtClean="0"/>
              <a:t>?</a:t>
            </a:r>
            <a:endParaRPr lang="en-US" sz="2700" dirty="0"/>
          </a:p>
        </p:txBody>
      </p:sp>
    </p:spTree>
    <p:extLst>
      <p:ext uri="{BB962C8B-B14F-4D97-AF65-F5344CB8AC3E}">
        <p14:creationId xmlns:p14="http://schemas.microsoft.com/office/powerpoint/2010/main" val="31056951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5_Office Theme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8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522</TotalTime>
  <Words>129</Words>
  <Application>Microsoft Office PowerPoint</Application>
  <PresentationFormat>Custom</PresentationFormat>
  <Paragraphs>17</Paragraphs>
  <Slides>10</Slides>
  <Notes>2</Notes>
  <HiddenSlides>0</HiddenSlides>
  <MMClips>1</MMClips>
  <ScaleCrop>false</ScaleCrop>
  <HeadingPairs>
    <vt:vector size="4" baseType="variant">
      <vt:variant>
        <vt:lpstr>Theme</vt:lpstr>
      </vt:variant>
      <vt:variant>
        <vt:i4>5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1_Office Theme</vt:lpstr>
      <vt:lpstr>2_Office 主题​​</vt:lpstr>
      <vt:lpstr>4_Office Theme</vt:lpstr>
      <vt:lpstr>5_Office Theme</vt:lpstr>
      <vt:lpstr>8_Office Theme</vt:lpstr>
      <vt:lpstr>Chào mừng các em đến với tiết Tiếng Việt - Lớp 2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 thao</dc:creator>
  <cp:lastModifiedBy>AnhBinh</cp:lastModifiedBy>
  <cp:revision>46</cp:revision>
  <dcterms:created xsi:type="dcterms:W3CDTF">2021-05-27T07:23:15Z</dcterms:created>
  <dcterms:modified xsi:type="dcterms:W3CDTF">2021-12-14T03:58:26Z</dcterms:modified>
</cp:coreProperties>
</file>