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4" r:id="rId2"/>
    <p:sldMasterId id="2147483719" r:id="rId3"/>
    <p:sldMasterId id="2147483733" r:id="rId4"/>
    <p:sldMasterId id="2147483745" r:id="rId5"/>
  </p:sldMasterIdLst>
  <p:notesMasterIdLst>
    <p:notesMasterId r:id="rId19"/>
  </p:notesMasterIdLst>
  <p:sldIdLst>
    <p:sldId id="268" r:id="rId6"/>
    <p:sldId id="2007577165" r:id="rId7"/>
    <p:sldId id="2007577166" r:id="rId8"/>
    <p:sldId id="260" r:id="rId9"/>
    <p:sldId id="2007577137" r:id="rId10"/>
    <p:sldId id="265" r:id="rId11"/>
    <p:sldId id="283" r:id="rId12"/>
    <p:sldId id="285" r:id="rId13"/>
    <p:sldId id="2007577138" r:id="rId14"/>
    <p:sldId id="286" r:id="rId15"/>
    <p:sldId id="287" r:id="rId16"/>
    <p:sldId id="2007577167" r:id="rId17"/>
    <p:sldId id="2895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4BACC6"/>
    <a:srgbClr val="F15441"/>
    <a:srgbClr val="000000"/>
    <a:srgbClr val="F8B1A9"/>
    <a:srgbClr val="002060"/>
    <a:srgbClr val="D7AA80"/>
    <a:srgbClr val="D3E5BB"/>
    <a:srgbClr val="E1D299"/>
    <a:srgbClr val="ADD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ABDDB-EA0D-4A47-B4CF-4AC6F311CBA5}" type="datetimeFigureOut">
              <a:rPr lang="vi-VN" smtClean="0"/>
              <a:t>13/04/2022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AE448-0E73-4B39-8019-E332BEC2721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159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7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C5EDB2-2432-4562-A07F-96DD67ADB98D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53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942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13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26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58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6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5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9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8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93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360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23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40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62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9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99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58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4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9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8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2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2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4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2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4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452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27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0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5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1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2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7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3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93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4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5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8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xmlns="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xmlns="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99" r:id="rId5"/>
    <p:sldLayoutId id="2147483675" r:id="rId6"/>
    <p:sldLayoutId id="2147483692" r:id="rId7"/>
    <p:sldLayoutId id="2147483694" r:id="rId8"/>
    <p:sldLayoutId id="2147483693" r:id="rId9"/>
    <p:sldLayoutId id="2147483691" r:id="rId10"/>
    <p:sldLayoutId id="2147483676" r:id="rId11"/>
    <p:sldLayoutId id="2147483677" r:id="rId12"/>
    <p:sldLayoutId id="2147483678" r:id="rId13"/>
    <p:sldLayoutId id="2147483679" r:id="rId14"/>
    <p:sldLayoutId id="2147483700" r:id="rId15"/>
    <p:sldLayoutId id="2147483680" r:id="rId16"/>
    <p:sldLayoutId id="2147483695" r:id="rId17"/>
    <p:sldLayoutId id="2147483696" r:id="rId18"/>
    <p:sldLayoutId id="2147483697" r:id="rId19"/>
    <p:sldLayoutId id="2147483698" r:id="rId20"/>
    <p:sldLayoutId id="21474837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667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5213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9579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pPr>
                <a:defRPr/>
              </a:pPr>
              <a:t>13/4/2022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3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6" Type="http://schemas.microsoft.com/office/2007/relationships/hdphoto" Target="../media/hdphoto5.wdp"/><Relationship Id="rId5" Type="http://schemas.openxmlformats.org/officeDocument/2006/relationships/image" Target="../media/image24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microsoft.com/office/2007/relationships/hdphoto" Target="../media/hdphoto7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175657" y="979711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935467" y="367021"/>
            <a:ext cx="7307196" cy="570588"/>
            <a:chOff x="1183343" y="1464304"/>
            <a:chExt cx="7307196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err="1"/>
                <a:t>tranh</a:t>
              </a:r>
              <a:r>
                <a:rPr lang="en-US" sz="2800"/>
                <a:t> rồi </a:t>
              </a:r>
              <a:r>
                <a:rPr lang="en-US" sz="2800" err="1"/>
                <a:t>trả</a:t>
              </a:r>
              <a:r>
                <a:rPr lang="en-US" sz="2800"/>
                <a:t> lời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792" y="689411"/>
            <a:ext cx="5938334" cy="25371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273" y="971734"/>
            <a:ext cx="6689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2800" dirty="0" err="1"/>
              <a:t>Số</a:t>
            </a:r>
            <a:r>
              <a:rPr lang="en-US" sz="2800" dirty="0"/>
              <a:t>   ?</a:t>
            </a:r>
          </a:p>
          <a:p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nhiêu</a:t>
            </a:r>
            <a:r>
              <a:rPr lang="en-US" sz="2800" dirty="0"/>
              <a:t> con?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19850"/>
              </p:ext>
            </p:extLst>
          </p:nvPr>
        </p:nvGraphicFramePr>
        <p:xfrm>
          <a:off x="687273" y="2012902"/>
          <a:ext cx="4830519" cy="11483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0173">
                  <a:extLst>
                    <a:ext uri="{9D8B030D-6E8A-4147-A177-3AD203B41FA5}">
                      <a16:colId xmlns:a16="http://schemas.microsoft.com/office/drawing/2014/main" xmlns="" val="3282746171"/>
                    </a:ext>
                  </a:extLst>
                </a:gridCol>
                <a:gridCol w="1610173">
                  <a:extLst>
                    <a:ext uri="{9D8B030D-6E8A-4147-A177-3AD203B41FA5}">
                      <a16:colId xmlns:a16="http://schemas.microsoft.com/office/drawing/2014/main" xmlns="" val="4209947731"/>
                    </a:ext>
                  </a:extLst>
                </a:gridCol>
                <a:gridCol w="1610173">
                  <a:extLst>
                    <a:ext uri="{9D8B030D-6E8A-4147-A177-3AD203B41FA5}">
                      <a16:colId xmlns:a16="http://schemas.microsoft.com/office/drawing/2014/main" xmlns="" val="1695973288"/>
                    </a:ext>
                  </a:extLst>
                </a:gridCol>
              </a:tblGrid>
              <a:tr h="5741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Gà</a:t>
                      </a:r>
                      <a:r>
                        <a:rPr lang="en-US" sz="2800" baseline="0" dirty="0"/>
                        <a:t> </a:t>
                      </a:r>
                      <a:r>
                        <a:rPr lang="en-US" sz="2800" baseline="0" dirty="0" err="1"/>
                        <a:t>trống</a:t>
                      </a:r>
                      <a:endParaRPr lang="en-US" sz="2800" dirty="0"/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Gà</a:t>
                      </a:r>
                      <a:r>
                        <a:rPr lang="en-US" sz="2800" baseline="0" dirty="0"/>
                        <a:t> </a:t>
                      </a:r>
                      <a:r>
                        <a:rPr lang="en-US" sz="2800" baseline="0" dirty="0" err="1"/>
                        <a:t>mái</a:t>
                      </a:r>
                      <a:endParaRPr lang="en-US" sz="2800" dirty="0"/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Gà</a:t>
                      </a:r>
                      <a:r>
                        <a:rPr lang="en-US" sz="2800" baseline="0" dirty="0"/>
                        <a:t> con</a:t>
                      </a:r>
                      <a:endParaRPr lang="en-US" sz="2800" dirty="0"/>
                    </a:p>
                  </a:txBody>
                  <a:tcPr anchor="ctr">
                    <a:solidFill>
                      <a:srgbClr val="F8B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9722692"/>
                  </a:ext>
                </a:extLst>
              </a:tr>
              <a:tr h="5741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921658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22909" y="2637985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59324" y="2637985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7016" y="2637985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21" y="3265707"/>
            <a:ext cx="103900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/>
              <a:t>b)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câu</a:t>
            </a:r>
            <a:r>
              <a:rPr lang="en-US" sz="2800" dirty="0"/>
              <a:t> </a:t>
            </a:r>
            <a:r>
              <a:rPr lang="en-US" sz="2800" dirty="0" err="1"/>
              <a:t>trả</a:t>
            </a:r>
            <a:r>
              <a:rPr lang="en-US" sz="2800" dirty="0"/>
              <a:t> </a:t>
            </a:r>
            <a:r>
              <a:rPr lang="en-US" sz="2800" err="1"/>
              <a:t>lời</a:t>
            </a:r>
            <a:r>
              <a:rPr lang="en-US" sz="2800"/>
              <a:t> đúng.</a:t>
            </a:r>
            <a:endParaRPr lang="en-US" sz="2800" dirty="0"/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err="1"/>
              <a:t>nhiều</a:t>
            </a:r>
            <a:r>
              <a:rPr lang="en-US" sz="2800"/>
              <a:t> nhất?</a:t>
            </a:r>
            <a:endParaRPr lang="en-US" sz="2800" dirty="0"/>
          </a:p>
          <a:p>
            <a:pPr marL="514350" indent="-514350">
              <a:lnSpc>
                <a:spcPts val="4000"/>
              </a:lnSpc>
              <a:buAutoNum type="alphaUcPeriod"/>
            </a:pP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trống</a:t>
            </a:r>
            <a:r>
              <a:rPr lang="en-US" sz="2800" dirty="0"/>
              <a:t>                     B. </a:t>
            </a: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mái</a:t>
            </a:r>
            <a:r>
              <a:rPr lang="en-US" sz="2800" dirty="0"/>
              <a:t>                  C. </a:t>
            </a:r>
            <a:r>
              <a:rPr lang="en-US" sz="2800" dirty="0" err="1"/>
              <a:t>Gà</a:t>
            </a:r>
            <a:r>
              <a:rPr lang="en-US" sz="2800" dirty="0"/>
              <a:t> con</a:t>
            </a:r>
          </a:p>
          <a:p>
            <a:pPr marL="457200" indent="-4572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2800" dirty="0" err="1"/>
              <a:t>Loại</a:t>
            </a:r>
            <a:r>
              <a:rPr lang="en-US" sz="2800" dirty="0"/>
              <a:t> </a:t>
            </a: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err="1"/>
              <a:t>ít</a:t>
            </a:r>
            <a:r>
              <a:rPr lang="en-US" sz="2800"/>
              <a:t> nhất?</a:t>
            </a:r>
            <a:endParaRPr lang="en-US" sz="2800" dirty="0"/>
          </a:p>
          <a:p>
            <a:pPr marL="514350" indent="-514350">
              <a:lnSpc>
                <a:spcPts val="4000"/>
              </a:lnSpc>
              <a:buAutoNum type="alphaUcPeriod"/>
            </a:pP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trống</a:t>
            </a:r>
            <a:r>
              <a:rPr lang="en-US" sz="2800" dirty="0"/>
              <a:t>                     B. </a:t>
            </a:r>
            <a:r>
              <a:rPr lang="en-US" sz="2800" dirty="0" err="1"/>
              <a:t>Gà</a:t>
            </a:r>
            <a:r>
              <a:rPr lang="en-US" sz="2800" dirty="0"/>
              <a:t> </a:t>
            </a:r>
            <a:r>
              <a:rPr lang="en-US" sz="2800" dirty="0" err="1"/>
              <a:t>mái</a:t>
            </a:r>
            <a:r>
              <a:rPr lang="en-US" sz="2800" dirty="0"/>
              <a:t>                  C. </a:t>
            </a:r>
            <a:r>
              <a:rPr lang="en-US" sz="2800" dirty="0" err="1"/>
              <a:t>Gà</a:t>
            </a:r>
            <a:r>
              <a:rPr lang="en-US" sz="2800" dirty="0"/>
              <a:t> con</a:t>
            </a:r>
          </a:p>
          <a:p>
            <a:pPr>
              <a:lnSpc>
                <a:spcPts val="4000"/>
              </a:lnSpc>
            </a:pPr>
            <a:r>
              <a:rPr lang="en-US" sz="2800" dirty="0"/>
              <a:t>c)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nhiêu</a:t>
            </a:r>
            <a:r>
              <a:rPr lang="en-US" sz="2800" dirty="0"/>
              <a:t> con </a:t>
            </a:r>
            <a:r>
              <a:rPr lang="en-US" sz="2800" dirty="0" err="1"/>
              <a:t>gà</a:t>
            </a:r>
            <a:r>
              <a:rPr lang="en-US" sz="2800" dirty="0"/>
              <a:t>?</a:t>
            </a:r>
          </a:p>
        </p:txBody>
      </p:sp>
      <p:sp>
        <p:nvSpPr>
          <p:cNvPr id="13" name="Oval 12"/>
          <p:cNvSpPr/>
          <p:nvPr/>
        </p:nvSpPr>
        <p:spPr>
          <a:xfrm>
            <a:off x="7950236" y="4328241"/>
            <a:ext cx="496389" cy="496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3836" y="5356022"/>
            <a:ext cx="496389" cy="49638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88333" y="5842707"/>
            <a:ext cx="4323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2 + 7 + 9 = 18 </a:t>
            </a:r>
            <a:r>
              <a:rPr lang="en-US" sz="2800">
                <a:solidFill>
                  <a:srgbClr val="C00000"/>
                </a:solidFill>
              </a:rPr>
              <a:t>(con gà)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36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uiExpand="1" build="p"/>
      <p:bldP spid="9" grpId="0"/>
      <p:bldP spid="10" grpId="0"/>
      <p:bldP spid="11" grpId="0"/>
      <p:bldP spid="12" grpId="0" uiExpand="1" build="p"/>
      <p:bldP spid="13" grpId="0" animBg="1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35467" y="367021"/>
            <a:ext cx="7307196" cy="570588"/>
            <a:chOff x="1183343" y="1464304"/>
            <a:chExt cx="7307196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66892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Quan</a:t>
              </a:r>
              <a:r>
                <a:rPr lang="en-US" sz="2800" dirty="0"/>
                <a:t>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err="1"/>
                <a:t>trả</a:t>
              </a:r>
              <a:r>
                <a:rPr lang="en-US" sz="2800"/>
                <a:t> lời câu hỏi.</a:t>
              </a:r>
              <a:endParaRPr lang="en-US" sz="28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2"/>
          <a:stretch/>
        </p:blipFill>
        <p:spPr>
          <a:xfrm>
            <a:off x="4898042" y="1089009"/>
            <a:ext cx="6439988" cy="29046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35467" y="1236061"/>
            <a:ext cx="461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a. Mai </a:t>
            </a:r>
            <a:r>
              <a:rPr lang="en-US" sz="2800" dirty="0" err="1"/>
              <a:t>gấp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nhiêu</a:t>
            </a:r>
            <a:r>
              <a:rPr lang="en-US" sz="2800" dirty="0"/>
              <a:t> con </a:t>
            </a:r>
            <a:r>
              <a:rPr lang="en-US" sz="2800" dirty="0" err="1"/>
              <a:t>hạc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?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835515"/>
              </p:ext>
            </p:extLst>
          </p:nvPr>
        </p:nvGraphicFramePr>
        <p:xfrm>
          <a:off x="803163" y="2488620"/>
          <a:ext cx="3657600" cy="11483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2391">
                  <a:extLst>
                    <a:ext uri="{9D8B030D-6E8A-4147-A177-3AD203B41FA5}">
                      <a16:colId xmlns:a16="http://schemas.microsoft.com/office/drawing/2014/main" xmlns="" val="328274617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xmlns="" val="4209947731"/>
                    </a:ext>
                  </a:extLst>
                </a:gridCol>
                <a:gridCol w="1195049">
                  <a:extLst>
                    <a:ext uri="{9D8B030D-6E8A-4147-A177-3AD203B41FA5}">
                      <a16:colId xmlns:a16="http://schemas.microsoft.com/office/drawing/2014/main" xmlns="" val="1695973288"/>
                    </a:ext>
                  </a:extLst>
                </a:gridCol>
              </a:tblGrid>
              <a:tr h="5741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9722692"/>
                  </a:ext>
                </a:extLst>
              </a:tr>
              <a:tr h="5741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15441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C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4BACC6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921658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20761" y="3062771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9736" y="3086864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6651" y="3113702"/>
            <a:ext cx="461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5</a:t>
            </a: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55" r="65666" b="46107"/>
          <a:stretch/>
        </p:blipFill>
        <p:spPr>
          <a:xfrm>
            <a:off x="1073390" y="2566753"/>
            <a:ext cx="570588" cy="410809"/>
          </a:xfrm>
          <a:prstGeom prst="roundRect">
            <a:avLst>
              <a:gd name="adj" fmla="val 29875"/>
            </a:avLst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55" t="39509" r="35011" b="24153"/>
          <a:stretch/>
        </p:blipFill>
        <p:spPr>
          <a:xfrm>
            <a:off x="2244315" y="2566752"/>
            <a:ext cx="570588" cy="410809"/>
          </a:xfrm>
          <a:prstGeom prst="roundRect">
            <a:avLst>
              <a:gd name="adj" fmla="val 29875"/>
            </a:avLst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6" t="62618" r="-360" b="1044"/>
          <a:stretch/>
        </p:blipFill>
        <p:spPr>
          <a:xfrm>
            <a:off x="3607089" y="2566752"/>
            <a:ext cx="570588" cy="410809"/>
          </a:xfrm>
          <a:prstGeom prst="roundRect">
            <a:avLst>
              <a:gd name="adj" fmla="val 29875"/>
            </a:avLst>
          </a:prstGeom>
        </p:spPr>
      </p:pic>
      <p:sp>
        <p:nvSpPr>
          <p:cNvPr id="15" name="TextBox 14"/>
          <p:cNvSpPr txBox="1"/>
          <p:nvPr/>
        </p:nvSpPr>
        <p:spPr>
          <a:xfrm>
            <a:off x="1062416" y="4184235"/>
            <a:ext cx="74770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b. </a:t>
            </a:r>
            <a:r>
              <a:rPr lang="en-US" sz="2800" dirty="0" err="1"/>
              <a:t>Hạc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nhiều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</a:t>
            </a:r>
            <a:r>
              <a:rPr lang="en-US" sz="2800" dirty="0" err="1"/>
              <a:t>Hạc</a:t>
            </a:r>
            <a:r>
              <a:rPr lang="en-US" sz="2800" dirty="0"/>
              <a:t> </a:t>
            </a:r>
            <a:r>
              <a:rPr lang="en-US" sz="2800" dirty="0" err="1"/>
              <a:t>giấy</a:t>
            </a:r>
            <a:r>
              <a:rPr lang="en-US" sz="2800" dirty="0"/>
              <a:t>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ít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55" t="39509" r="35011" b="24153"/>
          <a:stretch/>
        </p:blipFill>
        <p:spPr>
          <a:xfrm>
            <a:off x="6515870" y="4335566"/>
            <a:ext cx="570588" cy="410809"/>
          </a:xfrm>
          <a:prstGeom prst="roundRect">
            <a:avLst>
              <a:gd name="adj" fmla="val 29875"/>
            </a:avLst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26" t="62618" r="-360" b="1044"/>
          <a:stretch/>
        </p:blipFill>
        <p:spPr>
          <a:xfrm>
            <a:off x="5814712" y="4996444"/>
            <a:ext cx="570588" cy="410809"/>
          </a:xfrm>
          <a:prstGeom prst="roundRect">
            <a:avLst>
              <a:gd name="adj" fmla="val 29875"/>
            </a:avLst>
          </a:prstGeom>
        </p:spPr>
      </p:pic>
    </p:spTree>
    <p:extLst>
      <p:ext uri="{BB962C8B-B14F-4D97-AF65-F5344CB8AC3E}">
        <p14:creationId xmlns:p14="http://schemas.microsoft.com/office/powerpoint/2010/main" val="269932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13/4/2022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3870" y="3466002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55 + 56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40881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91 + 92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47571" y="5296573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68892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Con đã nhận tiền ăn thừa tháng 4/2021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35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11620" y="3006461"/>
            <a:ext cx="4410333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 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2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 Name Is - D Billions Kids Songs">
            <a:hlinkClick r:id="" action="ppaction://media"/>
            <a:extLst>
              <a:ext uri="{FF2B5EF4-FFF2-40B4-BE49-F238E27FC236}">
                <a16:creationId xmlns:a16="http://schemas.microsoft.com/office/drawing/2014/main" xmlns="" id="{3ECB2E67-3C89-4598-B58C-E31CB7F742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0344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868" y="2194562"/>
            <a:ext cx="8125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64:</a:t>
            </a:r>
          </a:p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THU THẬP, PHÂN LOẠI, </a:t>
            </a:r>
          </a:p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KIỂM ĐẾM SỐ LƯỢNG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xmlns="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xmlns="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13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002060"/>
                </a:solidFill>
                <a:latin typeface="+mj-lt"/>
              </a:rPr>
              <a:t>LÀM QUEN VỚI YẾU TỐ THỐNG KÊ XÁC SUẤT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8243" y="1720193"/>
            <a:ext cx="992057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64: Thu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thập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phân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loại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,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kiểm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đếm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lang="en-US" sz="3100" b="1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số</a:t>
            </a:r>
            <a:r>
              <a:rPr lang="en-US" sz="31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 liệu.</a:t>
            </a:r>
            <a:endParaRPr lang="en-US" sz="32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5AB286F-0F5D-4EFA-A2D1-A65C954E0312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3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4336" y="1433293"/>
            <a:ext cx="35410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</a:t>
            </a:r>
            <a:r>
              <a:rPr lang="en-US" sz="2800" dirty="0" err="1"/>
              <a:t>Rô</a:t>
            </a:r>
            <a:r>
              <a:rPr lang="en-US" sz="2800" dirty="0"/>
              <a:t> </a:t>
            </a:r>
            <a:r>
              <a:rPr lang="en-US" sz="2800" dirty="0" err="1"/>
              <a:t>bốt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giao</a:t>
            </a:r>
            <a:r>
              <a:rPr lang="en-US" sz="2800" dirty="0"/>
              <a:t> </a:t>
            </a:r>
            <a:r>
              <a:rPr lang="en-US" sz="2800" dirty="0" err="1"/>
              <a:t>nhiệm</a:t>
            </a:r>
            <a:r>
              <a:rPr lang="en-US" sz="2800" dirty="0"/>
              <a:t> </a:t>
            </a:r>
            <a:r>
              <a:rPr lang="en-US" sz="2800" dirty="0" err="1"/>
              <a:t>vụ</a:t>
            </a:r>
            <a:r>
              <a:rPr lang="en-US" sz="2800" dirty="0"/>
              <a:t> </a:t>
            </a:r>
            <a:r>
              <a:rPr lang="en-US" sz="2800" dirty="0" err="1"/>
              <a:t>kiểm</a:t>
            </a:r>
            <a:r>
              <a:rPr lang="en-US" sz="2800" dirty="0"/>
              <a:t> </a:t>
            </a:r>
            <a:r>
              <a:rPr lang="en-US" sz="2800" dirty="0" err="1"/>
              <a:t>tra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phòng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nghệ</a:t>
            </a:r>
            <a:r>
              <a:rPr lang="en-US" sz="2800" dirty="0"/>
              <a:t> </a:t>
            </a:r>
            <a:r>
              <a:rPr lang="en-US" sz="2800" dirty="0" err="1"/>
              <a:t>thuật</a:t>
            </a:r>
            <a:r>
              <a:rPr lang="en-US" sz="2800" dirty="0"/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886" y="546516"/>
            <a:ext cx="7051179" cy="377828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02016"/>
              </p:ext>
            </p:extLst>
          </p:nvPr>
        </p:nvGraphicFramePr>
        <p:xfrm>
          <a:off x="1463041" y="5136219"/>
          <a:ext cx="9323976" cy="115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0994">
                  <a:extLst>
                    <a:ext uri="{9D8B030D-6E8A-4147-A177-3AD203B41FA5}">
                      <a16:colId xmlns:a16="http://schemas.microsoft.com/office/drawing/2014/main" xmlns="" val="943914287"/>
                    </a:ext>
                  </a:extLst>
                </a:gridCol>
                <a:gridCol w="2330994">
                  <a:extLst>
                    <a:ext uri="{9D8B030D-6E8A-4147-A177-3AD203B41FA5}">
                      <a16:colId xmlns:a16="http://schemas.microsoft.com/office/drawing/2014/main" xmlns="" val="3338658073"/>
                    </a:ext>
                  </a:extLst>
                </a:gridCol>
                <a:gridCol w="2330994">
                  <a:extLst>
                    <a:ext uri="{9D8B030D-6E8A-4147-A177-3AD203B41FA5}">
                      <a16:colId xmlns:a16="http://schemas.microsoft.com/office/drawing/2014/main" xmlns="" val="3052687361"/>
                    </a:ext>
                  </a:extLst>
                </a:gridCol>
                <a:gridCol w="2330994">
                  <a:extLst>
                    <a:ext uri="{9D8B030D-6E8A-4147-A177-3AD203B41FA5}">
                      <a16:colId xmlns:a16="http://schemas.microsoft.com/office/drawing/2014/main" xmlns="" val="845566035"/>
                    </a:ext>
                  </a:extLst>
                </a:gridCol>
              </a:tblGrid>
              <a:tr h="576557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Giá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baseline="0" dirty="0" err="1">
                          <a:solidFill>
                            <a:schemeClr val="tx1"/>
                          </a:solidFill>
                        </a:rPr>
                        <a:t>vẽ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hồ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Bức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tượng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solidFill>
                            <a:schemeClr val="tx1"/>
                          </a:solidFill>
                        </a:rPr>
                        <a:t>Ghế</a:t>
                      </a:r>
                      <a:endParaRPr lang="en-US" sz="2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040209"/>
                  </a:ext>
                </a:extLst>
              </a:tr>
              <a:tr h="57655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857901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67988" y="5136219"/>
            <a:ext cx="1502229" cy="447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28886" y="5175408"/>
            <a:ext cx="1502229" cy="447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89784" y="5175408"/>
            <a:ext cx="1787565" cy="447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701909" y="5175408"/>
            <a:ext cx="1787565" cy="4474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67988" y="5788010"/>
            <a:ext cx="1502229" cy="44742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245429" y="5788010"/>
            <a:ext cx="1502229" cy="44742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532451" y="5788010"/>
            <a:ext cx="1502229" cy="44742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26070" y="5788010"/>
            <a:ext cx="1502229" cy="44742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DDBBD5D-B53E-4884-AE8C-98D38D9B48D0}"/>
              </a:ext>
            </a:extLst>
          </p:cNvPr>
          <p:cNvSpPr txBox="1"/>
          <p:nvPr/>
        </p:nvSpPr>
        <p:spPr>
          <a:xfrm>
            <a:off x="1011935" y="4324805"/>
            <a:ext cx="8882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ấy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sát</a:t>
            </a:r>
            <a:r>
              <a:rPr lang="en-US" sz="2800" dirty="0"/>
              <a:t>, </a:t>
            </a:r>
            <a:r>
              <a:rPr lang="en-US" sz="2800" dirty="0" err="1"/>
              <a:t>đếm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ghi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lượng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4559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39032" y="783911"/>
            <a:ext cx="7357300" cy="584775"/>
            <a:chOff x="1183343" y="1450117"/>
            <a:chExt cx="7357300" cy="584775"/>
          </a:xfrm>
        </p:grpSpPr>
        <p:sp>
          <p:nvSpPr>
            <p:cNvPr id="3" name="TextBox 2"/>
            <p:cNvSpPr txBox="1"/>
            <p:nvPr/>
          </p:nvSpPr>
          <p:spPr>
            <a:xfrm>
              <a:off x="1851402" y="1450117"/>
              <a:ext cx="66892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/>
                <a:t>Quan</a:t>
              </a:r>
              <a:r>
                <a:rPr lang="en-US" sz="3200" dirty="0"/>
                <a:t> </a:t>
              </a:r>
              <a:r>
                <a:rPr lang="en-US" sz="3200" dirty="0" err="1"/>
                <a:t>sát</a:t>
              </a:r>
              <a:r>
                <a:rPr lang="en-US" sz="3200" dirty="0"/>
                <a:t> </a:t>
              </a:r>
              <a:r>
                <a:rPr lang="en-US" sz="3200" err="1"/>
                <a:t>tranh</a:t>
              </a:r>
              <a:r>
                <a:rPr lang="en-US" sz="3200"/>
                <a:t> rồi </a:t>
              </a:r>
              <a:r>
                <a:rPr lang="en-US" sz="3200" dirty="0" err="1"/>
                <a:t>tìm</a:t>
              </a:r>
              <a:r>
                <a:rPr lang="en-US" sz="3200" dirty="0"/>
                <a:t> </a:t>
              </a:r>
              <a:r>
                <a:rPr lang="en-US" sz="3200" dirty="0" err="1"/>
                <a:t>số</a:t>
              </a:r>
              <a:r>
                <a:rPr lang="en-US" sz="3200" dirty="0"/>
                <a:t> </a:t>
              </a:r>
              <a:r>
                <a:rPr lang="en-US" sz="3200" err="1"/>
                <a:t>thích</a:t>
              </a:r>
              <a:r>
                <a:rPr lang="en-US" sz="3200"/>
                <a:t> hợp.</a:t>
              </a:r>
              <a:endParaRPr lang="en-US" sz="32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83987" y="2728954"/>
            <a:ext cx="5597819" cy="3554282"/>
            <a:chOff x="5583987" y="2728954"/>
            <a:chExt cx="5597819" cy="3554282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8" r="1896"/>
            <a:stretch/>
          </p:blipFill>
          <p:spPr>
            <a:xfrm>
              <a:off x="5708193" y="2728954"/>
              <a:ext cx="5473613" cy="355428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Rectangle 6"/>
            <p:cNvSpPr/>
            <p:nvPr/>
          </p:nvSpPr>
          <p:spPr>
            <a:xfrm>
              <a:off x="5583987" y="3198094"/>
              <a:ext cx="2063932" cy="8098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14400" y="2229907"/>
            <a:ext cx="8719930" cy="2597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Xung</a:t>
            </a:r>
            <a:r>
              <a:rPr lang="en-US" sz="2800" dirty="0"/>
              <a:t> </a:t>
            </a:r>
            <a:r>
              <a:rPr lang="en-US" sz="2800" dirty="0" err="1"/>
              <a:t>quanh</a:t>
            </a:r>
            <a:r>
              <a:rPr lang="en-US" sz="2800" dirty="0"/>
              <a:t> </a:t>
            </a:r>
            <a:r>
              <a:rPr lang="en-US" sz="2800" dirty="0" err="1"/>
              <a:t>quạ</a:t>
            </a:r>
            <a:r>
              <a:rPr lang="en-US" sz="2800" dirty="0"/>
              <a:t> </a:t>
            </a:r>
            <a:r>
              <a:rPr lang="en-US" sz="2800" dirty="0" err="1"/>
              <a:t>đen</a:t>
            </a:r>
            <a:r>
              <a:rPr lang="en-US" sz="2800" dirty="0"/>
              <a:t> </a:t>
            </a:r>
            <a:r>
              <a:rPr lang="en-US" sz="2800" err="1"/>
              <a:t>có</a:t>
            </a:r>
            <a:r>
              <a:rPr lang="en-US" sz="2800"/>
              <a:t>   ?    viên </a:t>
            </a:r>
            <a:r>
              <a:rPr lang="en-US" sz="2800" dirty="0" err="1"/>
              <a:t>sỏi</a:t>
            </a:r>
            <a:r>
              <a:rPr lang="en-US" sz="2800" dirty="0"/>
              <a:t>, </a:t>
            </a:r>
            <a:r>
              <a:rPr lang="en-US" sz="2800" dirty="0" err="1"/>
              <a:t>bao</a:t>
            </a:r>
            <a:r>
              <a:rPr lang="en-US" sz="2800" dirty="0"/>
              <a:t> </a:t>
            </a:r>
            <a:r>
              <a:rPr lang="en-US" sz="2800" dirty="0" err="1"/>
              <a:t>gồm</a:t>
            </a:r>
            <a:r>
              <a:rPr lang="en-US" sz="2800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? 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sỏi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khối</a:t>
            </a:r>
            <a:r>
              <a:rPr lang="en-US" sz="2800" dirty="0"/>
              <a:t> </a:t>
            </a:r>
            <a:r>
              <a:rPr lang="en-US" sz="2800" dirty="0" err="1"/>
              <a:t>lập</a:t>
            </a:r>
            <a:r>
              <a:rPr lang="en-US" sz="2800" dirty="0"/>
              <a:t> </a:t>
            </a:r>
            <a:r>
              <a:rPr lang="en-US" sz="2800" dirty="0" err="1"/>
              <a:t>phương</a:t>
            </a:r>
            <a:r>
              <a:rPr lang="en-US" sz="2800" dirty="0"/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? 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sỏi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khối</a:t>
            </a:r>
            <a:r>
              <a:rPr lang="en-US" sz="2800" dirty="0"/>
              <a:t> </a:t>
            </a:r>
            <a:r>
              <a:rPr lang="en-US" sz="2800" dirty="0" err="1"/>
              <a:t>trụ</a:t>
            </a:r>
            <a:r>
              <a:rPr lang="en-US" sz="2800" dirty="0"/>
              <a:t>;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?  </a:t>
            </a:r>
            <a:r>
              <a:rPr lang="en-US" sz="2800" dirty="0" err="1"/>
              <a:t>viên</a:t>
            </a:r>
            <a:r>
              <a:rPr lang="en-US" sz="2800" dirty="0"/>
              <a:t> </a:t>
            </a:r>
            <a:r>
              <a:rPr lang="en-US" sz="2800" dirty="0" err="1"/>
              <a:t>sỏi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err="1"/>
              <a:t>khối</a:t>
            </a:r>
            <a:r>
              <a:rPr lang="en-US" sz="2800"/>
              <a:t> cầu</a:t>
            </a:r>
            <a:r>
              <a:rPr lang="en-US" sz="2800"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848592" y="2375074"/>
            <a:ext cx="735395" cy="457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979715" y="3043854"/>
            <a:ext cx="457200" cy="457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979715" y="3681420"/>
            <a:ext cx="457200" cy="457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979715" y="4315001"/>
            <a:ext cx="457200" cy="457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be 12"/>
          <p:cNvSpPr/>
          <p:nvPr/>
        </p:nvSpPr>
        <p:spPr>
          <a:xfrm>
            <a:off x="6946106" y="4985874"/>
            <a:ext cx="267494" cy="247650"/>
          </a:xfrm>
          <a:prstGeom prst="cube">
            <a:avLst>
              <a:gd name="adj" fmla="val 2307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524875" y="4949825"/>
            <a:ext cx="190500" cy="190500"/>
          </a:xfrm>
          <a:prstGeom prst="ellips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Magnetic Disk 15"/>
          <p:cNvSpPr/>
          <p:nvPr/>
        </p:nvSpPr>
        <p:spPr>
          <a:xfrm>
            <a:off x="7235825" y="5553075"/>
            <a:ext cx="231775" cy="374650"/>
          </a:xfrm>
          <a:prstGeom prst="flowChartMagneticDisk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015794" y="3057010"/>
            <a:ext cx="385042" cy="43088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0" rIns="91440" bIns="0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6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28857" y="3690498"/>
            <a:ext cx="385042" cy="43088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0" rIns="91440" bIns="0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5794" y="4341314"/>
            <a:ext cx="385042" cy="43088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0" rIns="91440" bIns="0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D8C0CDF-B48F-4101-8415-9C27A26AB7C3}"/>
              </a:ext>
            </a:extLst>
          </p:cNvPr>
          <p:cNvSpPr txBox="1"/>
          <p:nvPr/>
        </p:nvSpPr>
        <p:spPr>
          <a:xfrm>
            <a:off x="4923580" y="2405963"/>
            <a:ext cx="585417" cy="430887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0" rIns="91440" bIns="0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19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9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7" presetClass="emph" presetSubtype="0" fill="remove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mph" presetSubtype="0" repeatCount="5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6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9" grpId="0" uiExpand="1" animBg="1"/>
      <p:bldP spid="10" grpId="0" animBg="1"/>
      <p:bldP spid="11" grpId="0" animBg="1"/>
      <p:bldP spid="12" grpId="0" animBg="1"/>
      <p:bldP spid="13" grpId="0" animBg="1"/>
      <p:bldP spid="13" grpId="2" animBg="1"/>
      <p:bldP spid="13" grpId="3" animBg="1"/>
      <p:bldP spid="14" grpId="0" animBg="1"/>
      <p:bldP spid="14" grpId="1" animBg="1"/>
      <p:bldP spid="14" grpId="2" animBg="1"/>
      <p:bldP spid="16" grpId="0" animBg="1"/>
      <p:bldP spid="16" grpId="1" animBg="1"/>
      <p:bldP spid="16" grpId="2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13631" y="1720193"/>
            <a:ext cx="992057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64: Thu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thập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phân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loại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kiểm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đếm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số</a:t>
            </a:r>
            <a:r>
              <a:rPr kumimoji="0" lang="en-US" sz="31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 liệu.</a:t>
            </a:r>
            <a:endParaRPr kumimoji="0" lang="en-US" sz="3200" b="0" i="0" u="none" strike="noStrike" kern="1200" cap="none" spc="0" normalizeH="0" baseline="0" noProof="0" dirty="0">
              <a:ln>
                <a:solidFill>
                  <a:srgbClr val="333F50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C24D52F-9D6D-4840-B39F-B29028E736FA}"/>
              </a:ext>
            </a:extLst>
          </p:cNvPr>
          <p:cNvSpPr txBox="1"/>
          <p:nvPr/>
        </p:nvSpPr>
        <p:spPr>
          <a:xfrm>
            <a:off x="2301521" y="2352709"/>
            <a:ext cx="3310906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 err="1">
                <a:latin typeface="HP001 5 hàng" pitchFamily="34" charset="0"/>
                <a:cs typeface="Times New Roman" pitchFamily="18" charset="0"/>
                <a:sym typeface="Arial"/>
              </a:rPr>
              <a:t>Bài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  <a:sym typeface="Arial"/>
              </a:rPr>
              <a:t> 1 ( </a:t>
            </a:r>
            <a:r>
              <a:rPr lang="en-US" sz="3100" b="1" dirty="0" err="1">
                <a:latin typeface="HP001 5 hàng" pitchFamily="34" charset="0"/>
                <a:cs typeface="Times New Roman" pitchFamily="18" charset="0"/>
                <a:sym typeface="Arial"/>
              </a:rPr>
              <a:t>tr</a:t>
            </a:r>
            <a:r>
              <a:rPr lang="en-US" sz="3100" b="1" dirty="0">
                <a:latin typeface="HP001 5 hàng" pitchFamily="34" charset="0"/>
                <a:cs typeface="Times New Roman" pitchFamily="18" charset="0"/>
                <a:sym typeface="Arial"/>
              </a:rPr>
              <a:t> 100</a:t>
            </a:r>
            <a:r>
              <a:rPr lang="en-US" sz="3100" b="1" dirty="0" smtClean="0">
                <a:latin typeface="HP001 5 hàng" pitchFamily="34" charset="0"/>
                <a:cs typeface="Times New Roman" pitchFamily="18" charset="0"/>
                <a:sym typeface="Arial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solidFill>
                  <a:srgbClr val="333F50">
                    <a:lumMod val="50000"/>
                  </a:srgbClr>
                </a:solidFill>
              </a:ln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8A9407-D45D-4FC8-9A3E-6D01E492AC01}"/>
              </a:ext>
            </a:extLst>
          </p:cNvPr>
          <p:cNvSpPr txBox="1"/>
          <p:nvPr/>
        </p:nvSpPr>
        <p:spPr>
          <a:xfrm>
            <a:off x="2529879" y="2691831"/>
            <a:ext cx="9276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6000" b="1" dirty="0">
                <a:solidFill>
                  <a:srgbClr val="7030A0"/>
                </a:solidFill>
                <a:latin typeface="HP001 4 hàng" panose="020B0603050302020204" pitchFamily="34" charset="0"/>
              </a:rPr>
              <a:t>-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Xung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quanh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quạ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đen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……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viên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sỏi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bao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</a:rPr>
              <a:t>gồm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</a:rPr>
              <a:t>: </a:t>
            </a:r>
            <a:endParaRPr lang="vi-VN" sz="3200" b="1" dirty="0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C05CFB9-F85B-4507-A301-4A6372A67062}"/>
              </a:ext>
            </a:extLst>
          </p:cNvPr>
          <p:cNvSpPr txBox="1"/>
          <p:nvPr/>
        </p:nvSpPr>
        <p:spPr>
          <a:xfrm>
            <a:off x="3194268" y="3567790"/>
            <a:ext cx="66944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…….. viên sỏi dạng khối lập phương;</a:t>
            </a:r>
            <a:endParaRPr lang="vi-VN" sz="32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FA50984-0CD9-4047-91B1-08D8F3CCF652}"/>
              </a:ext>
            </a:extLst>
          </p:cNvPr>
          <p:cNvSpPr txBox="1"/>
          <p:nvPr/>
        </p:nvSpPr>
        <p:spPr>
          <a:xfrm>
            <a:off x="3212267" y="4189646"/>
            <a:ext cx="5043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…….. viên sỏi dạng khối trụ;</a:t>
            </a:r>
            <a:endParaRPr lang="vi-VN" sz="32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2103ACD-33CB-450B-8866-5DAA147A3D22}"/>
              </a:ext>
            </a:extLst>
          </p:cNvPr>
          <p:cNvSpPr txBox="1"/>
          <p:nvPr/>
        </p:nvSpPr>
        <p:spPr>
          <a:xfrm>
            <a:off x="3212267" y="4811502"/>
            <a:ext cx="5094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0"/>
              </a:rPr>
              <a:t>…….. viên sỏi dạng khối cầu.</a:t>
            </a:r>
            <a:endParaRPr lang="vi-VN" sz="3200" b="1">
              <a:solidFill>
                <a:srgbClr val="7030A0"/>
              </a:solidFill>
              <a:latin typeface="HP001 4 hàng" panose="020B06030503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AF7D4A2-AD18-4F57-86F9-CED8BA5198C5}"/>
              </a:ext>
            </a:extLst>
          </p:cNvPr>
          <p:cNvSpPr txBox="1"/>
          <p:nvPr/>
        </p:nvSpPr>
        <p:spPr>
          <a:xfrm>
            <a:off x="7715067" y="2964474"/>
            <a:ext cx="587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HP001 4 hàng" panose="020B0603050302020204" pitchFamily="34" charset="0"/>
              </a:rPr>
              <a:t>19</a:t>
            </a:r>
            <a:endParaRPr lang="vi-VN" sz="3200" b="1" dirty="0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5E3B163-612A-43DC-953E-363BF2564116}"/>
              </a:ext>
            </a:extLst>
          </p:cNvPr>
          <p:cNvSpPr txBox="1"/>
          <p:nvPr/>
        </p:nvSpPr>
        <p:spPr>
          <a:xfrm>
            <a:off x="3334339" y="3567789"/>
            <a:ext cx="439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HP001 4 hàng" panose="020B0603050302020204" pitchFamily="34" charset="0"/>
              </a:rPr>
              <a:t>6</a:t>
            </a:r>
            <a:endParaRPr lang="vi-VN" sz="3200" b="1" dirty="0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7F7330A4-6705-4F38-9961-3E44877CDA0E}"/>
              </a:ext>
            </a:extLst>
          </p:cNvPr>
          <p:cNvSpPr txBox="1"/>
          <p:nvPr/>
        </p:nvSpPr>
        <p:spPr>
          <a:xfrm>
            <a:off x="3306166" y="4190643"/>
            <a:ext cx="431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HP001 4 hàng" panose="020B0603050302020204" pitchFamily="34" charset="0"/>
              </a:rPr>
              <a:t>5</a:t>
            </a:r>
            <a:endParaRPr lang="vi-VN" sz="3200" b="1" dirty="0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3030278-1E64-4D45-AB6D-5DD035D3A4C9}"/>
              </a:ext>
            </a:extLst>
          </p:cNvPr>
          <p:cNvSpPr txBox="1"/>
          <p:nvPr/>
        </p:nvSpPr>
        <p:spPr>
          <a:xfrm>
            <a:off x="3310380" y="4819416"/>
            <a:ext cx="420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HP001 4 hàng" panose="020B0603050302020204" pitchFamily="34" charset="0"/>
              </a:rPr>
              <a:t>8</a:t>
            </a:r>
            <a:endParaRPr lang="vi-VN" sz="3200" b="1">
              <a:solidFill>
                <a:srgbClr val="00B05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451</Words>
  <Application>Microsoft Office PowerPoint</Application>
  <PresentationFormat>Custom</PresentationFormat>
  <Paragraphs>89</Paragraphs>
  <Slides>13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Office Theme</vt:lpstr>
      <vt:lpstr>自定义设计方案</vt:lpstr>
      <vt:lpstr>第一PPT，www.1ppt.com</vt:lpstr>
      <vt:lpstr>1_Office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85</cp:revision>
  <dcterms:created xsi:type="dcterms:W3CDTF">2021-06-02T01:34:28Z</dcterms:created>
  <dcterms:modified xsi:type="dcterms:W3CDTF">2022-04-13T09:31:59Z</dcterms:modified>
</cp:coreProperties>
</file>