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3" r:id="rId3"/>
  </p:sldMasterIdLst>
  <p:sldIdLst>
    <p:sldId id="355" r:id="rId4"/>
    <p:sldId id="285" r:id="rId5"/>
    <p:sldId id="2007577120" r:id="rId6"/>
    <p:sldId id="307" r:id="rId7"/>
    <p:sldId id="353" r:id="rId8"/>
    <p:sldId id="343" r:id="rId9"/>
    <p:sldId id="354" r:id="rId10"/>
    <p:sldId id="346" r:id="rId11"/>
    <p:sldId id="2007577121" r:id="rId12"/>
  </p:sldIdLst>
  <p:sldSz cx="12192000" cy="6858000"/>
  <p:notesSz cx="6858000" cy="9144000"/>
  <p:custDataLst>
    <p:tags r:id="rId13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E6"/>
    <a:srgbClr val="EA70AA"/>
    <a:srgbClr val="ABE1FD"/>
    <a:srgbClr val="FCFAF8"/>
    <a:srgbClr val="B7DEE8"/>
    <a:srgbClr val="D89E68"/>
    <a:srgbClr val="BED88C"/>
    <a:srgbClr val="88A8D8"/>
    <a:srgbClr val="B9CDE5"/>
    <a:srgbClr val="96A3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4660"/>
  </p:normalViewPr>
  <p:slideViewPr>
    <p:cSldViewPr snapToGrid="0">
      <p:cViewPr varScale="1">
        <p:scale>
          <a:sx n="57" d="100"/>
          <a:sy n="57" d="100"/>
        </p:scale>
        <p:origin x="-78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gs" Target="tags/tag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4.xml"/><Relationship Id="rId7" Type="http://schemas.openxmlformats.org/officeDocument/2006/relationships/image" Target="../media/image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3" Type="http://schemas.openxmlformats.org/officeDocument/2006/relationships/image" Target="../media/image19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2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0594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696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9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01363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29546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1236173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25182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1322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530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09401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32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84680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xmlns="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xmlns="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xmlns="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xmlns="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xmlns="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xmlns="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xmlns="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xmlns="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xmlns="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xmlns="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xmlns="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xmlns="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xmlns="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xmlns="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xmlns="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xmlns="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xmlns="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xmlns="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xmlns="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xmlns="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xmlns="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xmlns="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xmlns="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xmlns="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xmlns="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xmlns="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xmlns="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xmlns="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xmlns="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xmlns="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xmlns="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xmlns="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xmlns="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xmlns="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xmlns="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xmlns="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xmlns="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xmlns="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xmlns="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xmlns="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xmlns="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xmlns="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66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63545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22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5889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675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125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13670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8112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6271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725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7919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8434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75859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4636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0212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9686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9764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33761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586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0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725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12/5/2022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374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469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9.xml"/><Relationship Id="rId5" Type="http://schemas.openxmlformats.org/officeDocument/2006/relationships/image" Target="../media/image48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0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1.xml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479C6D-4457-4FD6-8712-08CDB240C306}"/>
              </a:ext>
            </a:extLst>
          </p:cNvPr>
          <p:cNvSpPr txBox="1"/>
          <p:nvPr/>
        </p:nvSpPr>
        <p:spPr>
          <a:xfrm>
            <a:off x="312419" y="1363317"/>
            <a:ext cx="111639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thầy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cô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đến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môn</a:t>
            </a: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-Rounded"/>
                <a:cs typeface="+mn-cs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Arial-Rounded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D5C811F-626F-E6E3-79B8-A723022DAE8D}"/>
              </a:ext>
            </a:extLst>
          </p:cNvPr>
          <p:cNvSpPr/>
          <p:nvPr/>
        </p:nvSpPr>
        <p:spPr>
          <a:xfrm>
            <a:off x="9263270" y="0"/>
            <a:ext cx="2928730" cy="318052"/>
          </a:xfrm>
          <a:prstGeom prst="rect">
            <a:avLst/>
          </a:prstGeom>
          <a:solidFill>
            <a:srgbClr val="B0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696940" cy="980661"/>
            <a:chOff x="1523998" y="0"/>
            <a:chExt cx="2208945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:a16="http://schemas.microsoft.com/office/drawing/2014/main" xmlns="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190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7030A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7030A0"/>
                  </a:solidFill>
                  <a:latin typeface="+mj-lt"/>
                </a:rPr>
                <a:t>14</a:t>
              </a:r>
              <a:endParaRPr lang="vi-VN" sz="32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E1D5657-02F9-4206-8D9F-84DE1BC35A4E}"/>
              </a:ext>
            </a:extLst>
          </p:cNvPr>
          <p:cNvSpPr txBox="1"/>
          <p:nvPr/>
        </p:nvSpPr>
        <p:spPr>
          <a:xfrm>
            <a:off x="3172735" y="317237"/>
            <a:ext cx="5938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7030A0"/>
                </a:solidFill>
                <a:latin typeface="+mj-lt"/>
              </a:rPr>
              <a:t>ÔN TẬP </a:t>
            </a:r>
            <a:r>
              <a:rPr lang="en-US" sz="3600" dirty="0">
                <a:solidFill>
                  <a:srgbClr val="7030A0"/>
                </a:solidFill>
                <a:latin typeface="+mj-lt"/>
              </a:rPr>
              <a:t>CUỐI NĂM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A2A65E-4925-443C-973E-2B692A7DB1DB}"/>
              </a:ext>
            </a:extLst>
          </p:cNvPr>
          <p:cNvSpPr txBox="1"/>
          <p:nvPr/>
        </p:nvSpPr>
        <p:spPr>
          <a:xfrm>
            <a:off x="1066960" y="1906833"/>
            <a:ext cx="9035459" cy="28032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54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BÀI </a:t>
            </a:r>
            <a:r>
              <a:rPr lang="en-US" sz="54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74</a:t>
            </a:r>
            <a:endParaRPr lang="vi-VN" sz="5400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ÔN </a:t>
            </a:r>
            <a:r>
              <a:rPr lang="en-US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TẬP KIỂM ĐẾM SỐ LƯỢNG VÀ</a:t>
            </a:r>
          </a:p>
          <a:p>
            <a:pPr algn="ctr">
              <a:lnSpc>
                <a:spcPct val="120000"/>
              </a:lnSpc>
            </a:pPr>
            <a:r>
              <a:rPr lang="en-US" sz="480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+mj-lt"/>
              </a:rPr>
              <a:t>LỰA CHỌN KHẢ NĂNG</a:t>
            </a:r>
            <a:endParaRPr lang="vi-VN" sz="4800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7063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ư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67310" y="1626003"/>
            <a:ext cx="9486145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74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Ôn tập kiểm đếm số lượng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và lựa</a:t>
            </a:r>
            <a:r>
              <a:rPr kumimoji="0" lang="en-US" sz="31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chọn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2C7477A-42C6-3964-EA26-03ABEDB1F8F3}"/>
              </a:ext>
            </a:extLst>
          </p:cNvPr>
          <p:cNvSpPr txBox="1"/>
          <p:nvPr/>
        </p:nvSpPr>
        <p:spPr>
          <a:xfrm>
            <a:off x="2526834" y="2222652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khả </a:t>
            </a:r>
            <a:r>
              <a:rPr lang="en-US" sz="3100" b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năng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51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6BB468C9-B9CC-43D2-9E95-8A0CCCD78668}"/>
              </a:ext>
            </a:extLst>
          </p:cNvPr>
          <p:cNvGrpSpPr/>
          <p:nvPr/>
        </p:nvGrpSpPr>
        <p:grpSpPr>
          <a:xfrm>
            <a:off x="149730" y="180633"/>
            <a:ext cx="12042270" cy="1754326"/>
            <a:chOff x="4799705" y="437251"/>
            <a:chExt cx="11061290" cy="175432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19B20532-FB07-4848-91BB-7181F8B0E95B}"/>
                </a:ext>
              </a:extLst>
            </p:cNvPr>
            <p:cNvSpPr/>
            <p:nvPr/>
          </p:nvSpPr>
          <p:spPr>
            <a:xfrm>
              <a:off x="4799705" y="466747"/>
              <a:ext cx="432161" cy="490517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  <a:endParaRPr lang="vi-VN" sz="3600" b="1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9D20F8D-7545-4E33-BF00-A45C28ABB1F4}"/>
                </a:ext>
              </a:extLst>
            </p:cNvPr>
            <p:cNvSpPr txBox="1"/>
            <p:nvPr/>
          </p:nvSpPr>
          <p:spPr>
            <a:xfrm>
              <a:off x="5412412" y="437251"/>
              <a:ext cx="1044858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err="1"/>
                <a:t>Rô</a:t>
              </a:r>
              <a:r>
                <a:rPr lang="en-US" sz="3600"/>
                <a:t> </a:t>
              </a:r>
              <a:r>
                <a:rPr lang="en-US" sz="3600" smtClean="0"/>
                <a:t>- </a:t>
              </a:r>
              <a:r>
                <a:rPr lang="en-US" sz="3600" dirty="0" err="1"/>
                <a:t>bốt</a:t>
              </a:r>
              <a:r>
                <a:rPr lang="en-US" sz="3600" dirty="0"/>
                <a:t> </a:t>
              </a:r>
              <a:r>
                <a:rPr lang="en-US" sz="3600" dirty="0" err="1"/>
                <a:t>cắt</a:t>
              </a:r>
              <a:r>
                <a:rPr lang="en-US" sz="3600" dirty="0"/>
                <a:t> </a:t>
              </a:r>
              <a:r>
                <a:rPr lang="en-US" sz="3600" dirty="0" err="1"/>
                <a:t>giấy</a:t>
              </a:r>
              <a:r>
                <a:rPr lang="en-US" sz="3600" dirty="0"/>
                <a:t> </a:t>
              </a:r>
              <a:r>
                <a:rPr lang="en-US" sz="3600" dirty="0" err="1"/>
                <a:t>màu</a:t>
              </a:r>
              <a:r>
                <a:rPr lang="en-US" sz="3600" dirty="0"/>
                <a:t> </a:t>
              </a:r>
              <a:r>
                <a:rPr lang="en-US" sz="3600" dirty="0" err="1"/>
                <a:t>được</a:t>
              </a:r>
              <a:r>
                <a:rPr lang="en-US" sz="3600" dirty="0"/>
                <a:t> </a:t>
              </a:r>
              <a:r>
                <a:rPr lang="en-US" sz="3600" dirty="0" err="1"/>
                <a:t>các</a:t>
              </a:r>
              <a:r>
                <a:rPr lang="en-US" sz="3600" dirty="0"/>
                <a:t> </a:t>
              </a:r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/>
                <a:t>gồm</a:t>
              </a:r>
              <a:r>
                <a:rPr lang="en-US" sz="3600" dirty="0"/>
                <a:t> </a:t>
              </a:r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/>
                <a:t>vuông</a:t>
              </a:r>
              <a:r>
                <a:rPr lang="en-US" sz="3600" dirty="0"/>
                <a:t>, </a:t>
              </a:r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/>
                <a:t>tròn</a:t>
              </a:r>
              <a:r>
                <a:rPr lang="en-US" sz="3600" dirty="0"/>
                <a:t>, </a:t>
              </a:r>
              <a:r>
                <a:rPr lang="en-US" sz="3600" dirty="0" err="1"/>
                <a:t>hình</a:t>
              </a:r>
              <a:r>
                <a:rPr lang="en-US" sz="3600" dirty="0"/>
                <a:t> tam </a:t>
              </a:r>
              <a:r>
                <a:rPr lang="en-US" sz="3600" dirty="0" err="1"/>
                <a:t>giác</a:t>
              </a:r>
              <a:r>
                <a:rPr lang="en-US" sz="3600" dirty="0"/>
                <a:t> </a:t>
              </a:r>
              <a:r>
                <a:rPr lang="en-US" sz="3600" dirty="0" err="1"/>
                <a:t>rồi</a:t>
              </a:r>
              <a:r>
                <a:rPr lang="en-US" sz="3600" dirty="0"/>
                <a:t> </a:t>
              </a:r>
              <a:r>
                <a:rPr lang="en-US" sz="3600" dirty="0" err="1"/>
                <a:t>trang</a:t>
              </a:r>
              <a:r>
                <a:rPr lang="en-US" sz="3600" dirty="0"/>
                <a:t> </a:t>
              </a:r>
              <a:r>
                <a:rPr lang="en-US" sz="3600" dirty="0" err="1"/>
                <a:t>trí</a:t>
              </a:r>
              <a:r>
                <a:rPr lang="en-US" sz="3600" dirty="0"/>
                <a:t> </a:t>
              </a:r>
              <a:r>
                <a:rPr lang="en-US" sz="3600" dirty="0" err="1"/>
                <a:t>lên</a:t>
              </a:r>
              <a:r>
                <a:rPr lang="en-US" sz="3600" dirty="0"/>
                <a:t> </a:t>
              </a:r>
              <a:r>
                <a:rPr lang="en-US" sz="3600" dirty="0" err="1"/>
                <a:t>cây</a:t>
              </a:r>
              <a:r>
                <a:rPr lang="en-US" sz="3600" dirty="0"/>
                <a:t> </a:t>
              </a:r>
              <a:r>
                <a:rPr lang="en-US" sz="3600" dirty="0" err="1"/>
                <a:t>như</a:t>
              </a:r>
              <a:r>
                <a:rPr lang="en-US" sz="3600" dirty="0"/>
                <a:t> </a:t>
              </a:r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/>
                <a:t>vẽ</a:t>
              </a:r>
              <a:r>
                <a:rPr lang="en-US" sz="3600" dirty="0"/>
                <a:t>.</a:t>
              </a:r>
              <a:endParaRPr lang="vi-VN" sz="3600" dirty="0"/>
            </a:p>
          </p:txBody>
        </p:sp>
      </p:grpSp>
      <p:pic>
        <p:nvPicPr>
          <p:cNvPr id="1071" name="Picture 1070">
            <a:extLst>
              <a:ext uri="{FF2B5EF4-FFF2-40B4-BE49-F238E27FC236}">
                <a16:creationId xmlns:a16="http://schemas.microsoft.com/office/drawing/2014/main" xmlns="" id="{41AE5AD3-2569-4744-9407-23979E4C96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3118"/>
          <a:stretch/>
        </p:blipFill>
        <p:spPr>
          <a:xfrm>
            <a:off x="1660639" y="1846943"/>
            <a:ext cx="8493352" cy="4508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525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41B23A8-E1B5-4C59-BD7A-0F6A72EEEC0B}"/>
              </a:ext>
            </a:extLst>
          </p:cNvPr>
          <p:cNvGrpSpPr/>
          <p:nvPr/>
        </p:nvGrpSpPr>
        <p:grpSpPr>
          <a:xfrm>
            <a:off x="225" y="178495"/>
            <a:ext cx="1419574" cy="729953"/>
            <a:chOff x="1931814" y="1425627"/>
            <a:chExt cx="1040913" cy="49708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E9A9971A-828A-449F-9E30-48D7D251FE09}"/>
                </a:ext>
              </a:extLst>
            </p:cNvPr>
            <p:cNvGrpSpPr/>
            <p:nvPr/>
          </p:nvGrpSpPr>
          <p:grpSpPr>
            <a:xfrm>
              <a:off x="1931814" y="1440654"/>
              <a:ext cx="714922" cy="482056"/>
              <a:chOff x="1931814" y="1440654"/>
              <a:chExt cx="714922" cy="48205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7BB206A6-89F4-4451-B9B2-F4275CB50E13}"/>
                  </a:ext>
                </a:extLst>
              </p:cNvPr>
              <p:cNvSpPr/>
              <p:nvPr/>
            </p:nvSpPr>
            <p:spPr>
              <a:xfrm>
                <a:off x="1931814" y="1475578"/>
                <a:ext cx="71492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8E62D072-B7DD-4FA8-A053-236DCC43C27A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638160" cy="482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err="1"/>
                  <a:t>Số</a:t>
                </a:r>
                <a:endParaRPr lang="vi-VN" sz="4000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DD2E8722-6CC5-489F-8519-1FDD2A8C9561}"/>
                </a:ext>
              </a:extLst>
            </p:cNvPr>
            <p:cNvSpPr txBox="1"/>
            <p:nvPr/>
          </p:nvSpPr>
          <p:spPr>
            <a:xfrm>
              <a:off x="2492427" y="1425627"/>
              <a:ext cx="480300" cy="482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 dirty="0"/>
                <a:t>?</a:t>
              </a:r>
            </a:p>
          </p:txBody>
        </p:sp>
      </p:grp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xmlns="" id="{17E8B740-BC60-4CF3-99B1-32AE01E20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025175"/>
              </p:ext>
            </p:extLst>
          </p:nvPr>
        </p:nvGraphicFramePr>
        <p:xfrm>
          <a:off x="1597809" y="55130"/>
          <a:ext cx="10515952" cy="20199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88">
                  <a:extLst>
                    <a:ext uri="{9D8B030D-6E8A-4147-A177-3AD203B41FA5}">
                      <a16:colId xmlns:a16="http://schemas.microsoft.com/office/drawing/2014/main" xmlns="" val="830967614"/>
                    </a:ext>
                  </a:extLst>
                </a:gridCol>
                <a:gridCol w="2628988">
                  <a:extLst>
                    <a:ext uri="{9D8B030D-6E8A-4147-A177-3AD203B41FA5}">
                      <a16:colId xmlns:a16="http://schemas.microsoft.com/office/drawing/2014/main" xmlns="" val="3413534761"/>
                    </a:ext>
                  </a:extLst>
                </a:gridCol>
                <a:gridCol w="2628988">
                  <a:extLst>
                    <a:ext uri="{9D8B030D-6E8A-4147-A177-3AD203B41FA5}">
                      <a16:colId xmlns:a16="http://schemas.microsoft.com/office/drawing/2014/main" xmlns="" val="2669805008"/>
                    </a:ext>
                  </a:extLst>
                </a:gridCol>
                <a:gridCol w="2628988">
                  <a:extLst>
                    <a:ext uri="{9D8B030D-6E8A-4147-A177-3AD203B41FA5}">
                      <a16:colId xmlns:a16="http://schemas.microsoft.com/office/drawing/2014/main" xmlns="" val="3701947888"/>
                    </a:ext>
                  </a:extLst>
                </a:gridCol>
              </a:tblGrid>
              <a:tr h="95318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Hình</a:t>
                      </a:r>
                      <a:endParaRPr lang="en-US" sz="32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Hình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vuông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Hình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tròn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Hình</a:t>
                      </a:r>
                      <a:r>
                        <a:rPr lang="en-US" sz="3200" dirty="0"/>
                        <a:t> tam </a:t>
                      </a:r>
                      <a:r>
                        <a:rPr lang="en-US" sz="3200" dirty="0" err="1"/>
                        <a:t>giác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94434943"/>
                  </a:ext>
                </a:extLst>
              </a:tr>
              <a:tr h="95318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hình</a:t>
                      </a:r>
                      <a:endParaRPr lang="en-US" sz="32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8916447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C795BA8-C643-492B-B76E-6E928470FE15}"/>
              </a:ext>
            </a:extLst>
          </p:cNvPr>
          <p:cNvSpPr txBox="1"/>
          <p:nvPr/>
        </p:nvSpPr>
        <p:spPr>
          <a:xfrm>
            <a:off x="1071390" y="59710"/>
            <a:ext cx="58514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a)</a:t>
            </a:r>
          </a:p>
        </p:txBody>
      </p:sp>
      <p:graphicFrame>
        <p:nvGraphicFramePr>
          <p:cNvPr id="11" name="Table 9">
            <a:extLst>
              <a:ext uri="{FF2B5EF4-FFF2-40B4-BE49-F238E27FC236}">
                <a16:creationId xmlns:a16="http://schemas.microsoft.com/office/drawing/2014/main" xmlns="" id="{FB0DC7A0-7A6E-4EC4-AFB3-14A678613B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279143"/>
              </p:ext>
            </p:extLst>
          </p:nvPr>
        </p:nvGraphicFramePr>
        <p:xfrm>
          <a:off x="1570752" y="2236206"/>
          <a:ext cx="10515952" cy="20199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88">
                  <a:extLst>
                    <a:ext uri="{9D8B030D-6E8A-4147-A177-3AD203B41FA5}">
                      <a16:colId xmlns:a16="http://schemas.microsoft.com/office/drawing/2014/main" xmlns="" val="830967614"/>
                    </a:ext>
                  </a:extLst>
                </a:gridCol>
                <a:gridCol w="2628988">
                  <a:extLst>
                    <a:ext uri="{9D8B030D-6E8A-4147-A177-3AD203B41FA5}">
                      <a16:colId xmlns:a16="http://schemas.microsoft.com/office/drawing/2014/main" xmlns="" val="3413534761"/>
                    </a:ext>
                  </a:extLst>
                </a:gridCol>
                <a:gridCol w="2628988">
                  <a:extLst>
                    <a:ext uri="{9D8B030D-6E8A-4147-A177-3AD203B41FA5}">
                      <a16:colId xmlns:a16="http://schemas.microsoft.com/office/drawing/2014/main" xmlns="" val="2669805008"/>
                    </a:ext>
                  </a:extLst>
                </a:gridCol>
                <a:gridCol w="2628988">
                  <a:extLst>
                    <a:ext uri="{9D8B030D-6E8A-4147-A177-3AD203B41FA5}">
                      <a16:colId xmlns:a16="http://schemas.microsoft.com/office/drawing/2014/main" xmlns="" val="3701947888"/>
                    </a:ext>
                  </a:extLst>
                </a:gridCol>
              </a:tblGrid>
              <a:tr h="95318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Hình</a:t>
                      </a:r>
                      <a:endParaRPr lang="en-US" sz="32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Hình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màu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đỏ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Hình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màu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vàng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Hình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màu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xanh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94434943"/>
                  </a:ext>
                </a:extLst>
              </a:tr>
              <a:tr h="95318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hình</a:t>
                      </a:r>
                      <a:endParaRPr lang="en-US" sz="32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8916447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2644DE4-6A38-418A-82A4-3328745567D7}"/>
              </a:ext>
            </a:extLst>
          </p:cNvPr>
          <p:cNvSpPr txBox="1"/>
          <p:nvPr/>
        </p:nvSpPr>
        <p:spPr>
          <a:xfrm>
            <a:off x="1064027" y="2170600"/>
            <a:ext cx="58514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b)</a:t>
            </a:r>
          </a:p>
        </p:txBody>
      </p:sp>
      <p:graphicFrame>
        <p:nvGraphicFramePr>
          <p:cNvPr id="13" name="Table 9">
            <a:extLst>
              <a:ext uri="{FF2B5EF4-FFF2-40B4-BE49-F238E27FC236}">
                <a16:creationId xmlns:a16="http://schemas.microsoft.com/office/drawing/2014/main" xmlns="" id="{0A79A7F4-9526-4298-871A-D256EC991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560103"/>
              </p:ext>
            </p:extLst>
          </p:nvPr>
        </p:nvGraphicFramePr>
        <p:xfrm>
          <a:off x="1587377" y="4403640"/>
          <a:ext cx="10515952" cy="24127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88">
                  <a:extLst>
                    <a:ext uri="{9D8B030D-6E8A-4147-A177-3AD203B41FA5}">
                      <a16:colId xmlns:a16="http://schemas.microsoft.com/office/drawing/2014/main" xmlns="" val="830967614"/>
                    </a:ext>
                  </a:extLst>
                </a:gridCol>
                <a:gridCol w="2628988">
                  <a:extLst>
                    <a:ext uri="{9D8B030D-6E8A-4147-A177-3AD203B41FA5}">
                      <a16:colId xmlns:a16="http://schemas.microsoft.com/office/drawing/2014/main" xmlns="" val="3413534761"/>
                    </a:ext>
                  </a:extLst>
                </a:gridCol>
                <a:gridCol w="2628988">
                  <a:extLst>
                    <a:ext uri="{9D8B030D-6E8A-4147-A177-3AD203B41FA5}">
                      <a16:colId xmlns:a16="http://schemas.microsoft.com/office/drawing/2014/main" xmlns="" val="2669805008"/>
                    </a:ext>
                  </a:extLst>
                </a:gridCol>
                <a:gridCol w="2628988">
                  <a:extLst>
                    <a:ext uri="{9D8B030D-6E8A-4147-A177-3AD203B41FA5}">
                      <a16:colId xmlns:a16="http://schemas.microsoft.com/office/drawing/2014/main" xmlns="" val="3701947888"/>
                    </a:ext>
                  </a:extLst>
                </a:gridCol>
              </a:tblGrid>
              <a:tr h="150487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Hình</a:t>
                      </a:r>
                      <a:endParaRPr lang="en-US" sz="24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Hình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vuông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màu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đỏ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Hình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tròn</a:t>
                      </a:r>
                      <a:r>
                        <a:rPr lang="en-US" sz="2400" dirty="0"/>
                        <a:t> </a:t>
                      </a:r>
                    </a:p>
                    <a:p>
                      <a:pPr algn="ctr"/>
                      <a:r>
                        <a:rPr lang="en-US" sz="2400" dirty="0" err="1"/>
                        <a:t>màu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vàng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Hình</a:t>
                      </a:r>
                      <a:r>
                        <a:rPr lang="en-US" sz="2400" dirty="0"/>
                        <a:t> tam </a:t>
                      </a:r>
                      <a:r>
                        <a:rPr lang="en-US" sz="2400" dirty="0" err="1"/>
                        <a:t>giác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màu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xanh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94434943"/>
                  </a:ext>
                </a:extLst>
              </a:tr>
              <a:tr h="90792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Số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hình</a:t>
                      </a:r>
                      <a:endParaRPr lang="en-US" sz="2400" dirty="0"/>
                    </a:p>
                  </a:txBody>
                  <a:tcPr anchor="ctr">
                    <a:solidFill>
                      <a:srgbClr val="ABE1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8916447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6698129-53D6-4ECC-9336-B60CFD9F11B4}"/>
              </a:ext>
            </a:extLst>
          </p:cNvPr>
          <p:cNvSpPr txBox="1"/>
          <p:nvPr/>
        </p:nvSpPr>
        <p:spPr>
          <a:xfrm>
            <a:off x="1025090" y="4396908"/>
            <a:ext cx="58514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/>
              <a:t>c)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0C01302-5D3D-4F9D-8700-FBE7C950376B}"/>
              </a:ext>
            </a:extLst>
          </p:cNvPr>
          <p:cNvSpPr txBox="1"/>
          <p:nvPr/>
        </p:nvSpPr>
        <p:spPr>
          <a:xfrm>
            <a:off x="5421347" y="1268406"/>
            <a:ext cx="4720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8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CB544D-E7A6-48A5-A3F3-B47A3EACC162}"/>
              </a:ext>
            </a:extLst>
          </p:cNvPr>
          <p:cNvSpPr txBox="1"/>
          <p:nvPr/>
        </p:nvSpPr>
        <p:spPr>
          <a:xfrm>
            <a:off x="7807212" y="1291767"/>
            <a:ext cx="7406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11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DA7301A-2885-4CCD-AECF-CB244F75F0B0}"/>
              </a:ext>
            </a:extLst>
          </p:cNvPr>
          <p:cNvSpPr txBox="1"/>
          <p:nvPr/>
        </p:nvSpPr>
        <p:spPr>
          <a:xfrm>
            <a:off x="10512718" y="1291767"/>
            <a:ext cx="4720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5E19F0F-10D3-4E16-B344-D5EEE14395E1}"/>
              </a:ext>
            </a:extLst>
          </p:cNvPr>
          <p:cNvSpPr txBox="1"/>
          <p:nvPr/>
        </p:nvSpPr>
        <p:spPr>
          <a:xfrm>
            <a:off x="5285053" y="3442617"/>
            <a:ext cx="4720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9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26834FE-E782-4DBF-9875-71C427614559}"/>
              </a:ext>
            </a:extLst>
          </p:cNvPr>
          <p:cNvSpPr txBox="1"/>
          <p:nvPr/>
        </p:nvSpPr>
        <p:spPr>
          <a:xfrm>
            <a:off x="7899115" y="3461667"/>
            <a:ext cx="4720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20D8F41-CAF9-4263-9431-8D48FD61B132}"/>
              </a:ext>
            </a:extLst>
          </p:cNvPr>
          <p:cNvSpPr txBox="1"/>
          <p:nvPr/>
        </p:nvSpPr>
        <p:spPr>
          <a:xfrm>
            <a:off x="10449483" y="3516738"/>
            <a:ext cx="7406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10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772C6B7-197A-443C-B2F3-A4DAEB400494}"/>
              </a:ext>
            </a:extLst>
          </p:cNvPr>
          <p:cNvSpPr txBox="1"/>
          <p:nvPr/>
        </p:nvSpPr>
        <p:spPr>
          <a:xfrm>
            <a:off x="5318303" y="6064072"/>
            <a:ext cx="4720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D0EA9B1-4356-4DEC-8473-4A55615F0AD7}"/>
              </a:ext>
            </a:extLst>
          </p:cNvPr>
          <p:cNvSpPr txBox="1"/>
          <p:nvPr/>
        </p:nvSpPr>
        <p:spPr>
          <a:xfrm>
            <a:off x="7941468" y="6064072"/>
            <a:ext cx="4720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77D08A8-A30E-4D60-A478-16540468AFB9}"/>
              </a:ext>
            </a:extLst>
          </p:cNvPr>
          <p:cNvSpPr txBox="1"/>
          <p:nvPr/>
        </p:nvSpPr>
        <p:spPr>
          <a:xfrm>
            <a:off x="10449483" y="6064072"/>
            <a:ext cx="7547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0</a:t>
            </a:r>
            <a:endParaRPr lang="vi-VN" sz="36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840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E973BF3-0203-4E9C-8833-E578E88AB284}"/>
              </a:ext>
            </a:extLst>
          </p:cNvPr>
          <p:cNvGrpSpPr/>
          <p:nvPr/>
        </p:nvGrpSpPr>
        <p:grpSpPr>
          <a:xfrm>
            <a:off x="109388" y="77708"/>
            <a:ext cx="12082612" cy="1569660"/>
            <a:chOff x="4245839" y="241102"/>
            <a:chExt cx="12082612" cy="156966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769D8FC0-0EC4-4351-9B17-CC1FB8418DC4}"/>
                </a:ext>
              </a:extLst>
            </p:cNvPr>
            <p:cNvSpPr/>
            <p:nvPr/>
          </p:nvSpPr>
          <p:spPr>
            <a:xfrm>
              <a:off x="4245839" y="434857"/>
              <a:ext cx="519258" cy="545454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  <a:endParaRPr lang="vi-VN" sz="3600" b="1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32335C47-CB55-4622-AF94-4CD818D2150A}"/>
                </a:ext>
              </a:extLst>
            </p:cNvPr>
            <p:cNvSpPr txBox="1"/>
            <p:nvPr/>
          </p:nvSpPr>
          <p:spPr>
            <a:xfrm>
              <a:off x="4864847" y="241102"/>
              <a:ext cx="114636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dirty="0"/>
                <a:t>Cho </a:t>
              </a:r>
              <a:r>
                <a:rPr lang="en-US" sz="3200" dirty="0" err="1"/>
                <a:t>biểu</a:t>
              </a:r>
              <a:r>
                <a:rPr lang="en-US" sz="3200" dirty="0"/>
                <a:t> </a:t>
              </a:r>
              <a:r>
                <a:rPr lang="en-US" sz="3200" dirty="0" err="1"/>
                <a:t>đồ</a:t>
              </a:r>
              <a:r>
                <a:rPr lang="en-US" sz="3200" dirty="0"/>
                <a:t> </a:t>
              </a:r>
              <a:r>
                <a:rPr lang="en-US" sz="3200" dirty="0" err="1"/>
                <a:t>về</a:t>
              </a:r>
              <a:r>
                <a:rPr lang="en-US" sz="3200" dirty="0"/>
                <a:t> </a:t>
              </a:r>
              <a:r>
                <a:rPr lang="en-US" sz="3200" dirty="0" err="1"/>
                <a:t>số</a:t>
              </a:r>
              <a:r>
                <a:rPr lang="en-US" sz="3200" dirty="0"/>
                <a:t> </a:t>
              </a:r>
              <a:r>
                <a:rPr lang="en-US" sz="3200" dirty="0" err="1"/>
                <a:t>quả</a:t>
              </a:r>
              <a:r>
                <a:rPr lang="en-US" sz="3200" dirty="0"/>
                <a:t> cam, </a:t>
              </a:r>
              <a:r>
                <a:rPr lang="en-US" sz="3200" dirty="0" err="1"/>
                <a:t>quả</a:t>
              </a:r>
              <a:r>
                <a:rPr lang="en-US" sz="3200" dirty="0"/>
                <a:t> </a:t>
              </a:r>
              <a:r>
                <a:rPr lang="en-US" sz="3200" dirty="0" err="1"/>
                <a:t>táo</a:t>
              </a:r>
              <a:r>
                <a:rPr lang="en-US" sz="3200" dirty="0"/>
                <a:t>, </a:t>
              </a:r>
              <a:r>
                <a:rPr lang="en-US" sz="3200" dirty="0" err="1"/>
                <a:t>quả</a:t>
              </a:r>
              <a:r>
                <a:rPr lang="en-US" sz="3200" dirty="0"/>
                <a:t> </a:t>
              </a:r>
              <a:r>
                <a:rPr lang="en-US" sz="3200" dirty="0" err="1"/>
                <a:t>xoài</a:t>
              </a:r>
              <a:r>
                <a:rPr lang="en-US" sz="3200" dirty="0"/>
                <a:t> ở </a:t>
              </a:r>
              <a:r>
                <a:rPr lang="en-US" sz="3200" dirty="0" err="1"/>
                <a:t>một</a:t>
              </a:r>
              <a:r>
                <a:rPr lang="en-US" sz="3200" dirty="0"/>
                <a:t> </a:t>
              </a:r>
              <a:r>
                <a:rPr lang="en-US" sz="3200" dirty="0" err="1"/>
                <a:t>cửa</a:t>
              </a:r>
              <a:r>
                <a:rPr lang="en-US" sz="3200" dirty="0"/>
                <a:t> </a:t>
              </a:r>
              <a:r>
                <a:rPr lang="en-US" sz="3200" dirty="0" err="1"/>
                <a:t>hàng</a:t>
              </a:r>
              <a:r>
                <a:rPr lang="en-US" sz="3200" dirty="0"/>
                <a:t> </a:t>
              </a:r>
              <a:r>
                <a:rPr lang="en-US" sz="3200" dirty="0" err="1"/>
                <a:t>bán</a:t>
              </a:r>
              <a:r>
                <a:rPr lang="en-US" sz="3200" dirty="0"/>
                <a:t> </a:t>
              </a:r>
              <a:r>
                <a:rPr lang="en-US" sz="3200" dirty="0" err="1"/>
                <a:t>hoa</a:t>
              </a:r>
              <a:r>
                <a:rPr lang="en-US" sz="3200" dirty="0"/>
                <a:t> </a:t>
              </a:r>
              <a:r>
                <a:rPr lang="en-US" sz="3200" dirty="0" err="1"/>
                <a:t>quả</a:t>
              </a:r>
              <a:r>
                <a:rPr lang="en-US" sz="3200" dirty="0"/>
                <a:t> </a:t>
              </a:r>
              <a:r>
                <a:rPr lang="en-US" sz="3200" dirty="0" err="1"/>
                <a:t>trong</a:t>
              </a:r>
              <a:r>
                <a:rPr lang="en-US" sz="3200" dirty="0"/>
                <a:t> </a:t>
              </a:r>
              <a:r>
                <a:rPr lang="en-US" sz="3200" dirty="0" err="1"/>
                <a:t>chợ</a:t>
              </a:r>
              <a:r>
                <a:rPr lang="en-US" sz="3200" dirty="0"/>
                <a:t>.</a:t>
              </a:r>
              <a:endParaRPr lang="vi-VN" sz="32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81D8D446-CD20-44BC-9C43-8F5B7FC4BAAB}"/>
              </a:ext>
            </a:extLst>
          </p:cNvPr>
          <p:cNvGrpSpPr/>
          <p:nvPr/>
        </p:nvGrpSpPr>
        <p:grpSpPr>
          <a:xfrm>
            <a:off x="1685533" y="1556127"/>
            <a:ext cx="8771877" cy="4971904"/>
            <a:chOff x="1685533" y="1556127"/>
            <a:chExt cx="8771877" cy="497190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A1A8DD88-1645-4CB4-9E0E-956DDC53EEA8}"/>
                </a:ext>
              </a:extLst>
            </p:cNvPr>
            <p:cNvGrpSpPr/>
            <p:nvPr/>
          </p:nvGrpSpPr>
          <p:grpSpPr>
            <a:xfrm>
              <a:off x="1685533" y="1556127"/>
              <a:ext cx="8608094" cy="4077758"/>
              <a:chOff x="2243290" y="2176074"/>
              <a:chExt cx="7410450" cy="3510419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7A95C942-9AF4-4ED7-BC18-771EBAF5E6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t="10691" b="2105"/>
              <a:stretch/>
            </p:blipFill>
            <p:spPr>
              <a:xfrm>
                <a:off x="2243290" y="2654711"/>
                <a:ext cx="7410450" cy="3031782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DD1E96C5-BF62-438F-A793-378C43EB3FD9}"/>
                  </a:ext>
                </a:extLst>
              </p:cNvPr>
              <p:cNvSpPr txBox="1"/>
              <p:nvPr/>
            </p:nvSpPr>
            <p:spPr>
              <a:xfrm>
                <a:off x="2845243" y="2176074"/>
                <a:ext cx="6148926" cy="427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b="1" dirty="0">
                    <a:solidFill>
                      <a:srgbClr val="EA70AA"/>
                    </a:solidFill>
                  </a:rPr>
                  <a:t>SỐ QUẢ CAM, QUẢ TÁO, QUẢ XOÀI Ở MỘT CỬA HÀNG</a:t>
                </a:r>
                <a:endParaRPr lang="vi-VN" sz="2000" b="1" dirty="0">
                  <a:solidFill>
                    <a:srgbClr val="EA70AA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CDA51ED4-EF94-47D1-83FF-5C4A30A5A65E}"/>
                </a:ext>
              </a:extLst>
            </p:cNvPr>
            <p:cNvGrpSpPr/>
            <p:nvPr/>
          </p:nvGrpSpPr>
          <p:grpSpPr>
            <a:xfrm>
              <a:off x="1898373" y="5697034"/>
              <a:ext cx="8559037" cy="830997"/>
              <a:chOff x="1898373" y="5697034"/>
              <a:chExt cx="8559037" cy="830997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4B40074A-8EFA-44EE-BE9C-9A2752E683BA}"/>
                  </a:ext>
                </a:extLst>
              </p:cNvPr>
              <p:cNvSpPr txBox="1"/>
              <p:nvPr/>
            </p:nvSpPr>
            <p:spPr>
              <a:xfrm>
                <a:off x="1898373" y="5697034"/>
                <a:ext cx="855903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i="1" dirty="0" err="1"/>
                  <a:t>Ghi</a:t>
                </a:r>
                <a:r>
                  <a:rPr lang="en-US" sz="3200" b="1" i="1" dirty="0"/>
                  <a:t> </a:t>
                </a:r>
                <a:r>
                  <a:rPr lang="en-US" sz="3200" b="1" i="1" dirty="0" err="1"/>
                  <a:t>chú</a:t>
                </a:r>
                <a:r>
                  <a:rPr lang="en-US" sz="3200" b="1" i="1" dirty="0"/>
                  <a:t>: </a:t>
                </a:r>
                <a:r>
                  <a:rPr lang="en-US" sz="3200" dirty="0" err="1"/>
                  <a:t>Mỗi</a:t>
                </a:r>
                <a:r>
                  <a:rPr lang="en-US" sz="3200" dirty="0"/>
                  <a:t>        </a:t>
                </a:r>
                <a:r>
                  <a:rPr lang="en-US" sz="3200" dirty="0" err="1"/>
                  <a:t>là</a:t>
                </a:r>
                <a:r>
                  <a:rPr lang="en-US" sz="3200" dirty="0"/>
                  <a:t> 10 </a:t>
                </a:r>
                <a:r>
                  <a:rPr lang="en-US" sz="3200" dirty="0" err="1"/>
                  <a:t>quả</a:t>
                </a:r>
                <a:r>
                  <a:rPr lang="en-US" sz="3200" dirty="0"/>
                  <a:t>, </a:t>
                </a:r>
                <a:r>
                  <a:rPr lang="en-US" sz="3200" err="1"/>
                  <a:t>mỗi</a:t>
                </a:r>
                <a:r>
                  <a:rPr lang="en-US" sz="3200"/>
                  <a:t>      </a:t>
                </a:r>
                <a:r>
                  <a:rPr lang="en-US" sz="3200" smtClean="0"/>
                  <a:t>là </a:t>
                </a:r>
                <a:r>
                  <a:rPr lang="en-US" sz="3200" dirty="0"/>
                  <a:t>1 </a:t>
                </a:r>
                <a:r>
                  <a:rPr lang="en-US" sz="3200" dirty="0" err="1"/>
                  <a:t>quả</a:t>
                </a:r>
                <a:r>
                  <a:rPr lang="en-US" sz="2400" dirty="0"/>
                  <a:t>.</a:t>
                </a:r>
                <a:endParaRPr lang="vi-VN" sz="2400" dirty="0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CC41C095-6768-4BE5-A209-404B52BFE0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FF3D6"/>
                  </a:clrFrom>
                  <a:clrTo>
                    <a:srgbClr val="FFF3D6">
                      <a:alpha val="0"/>
                    </a:srgbClr>
                  </a:clrTo>
                </a:clrChange>
              </a:blip>
              <a:srcRect t="10690" r="87942" b="65405"/>
              <a:stretch/>
            </p:blipFill>
            <p:spPr>
              <a:xfrm>
                <a:off x="4390424" y="5768411"/>
                <a:ext cx="669702" cy="622847"/>
              </a:xfrm>
              <a:prstGeom prst="rect">
                <a:avLst/>
              </a:prstGeom>
            </p:spPr>
          </p:pic>
          <p:sp>
            <p:nvSpPr>
              <p:cNvPr id="21" name="Flowchart: Connector 20">
                <a:extLst>
                  <a:ext uri="{FF2B5EF4-FFF2-40B4-BE49-F238E27FC236}">
                    <a16:creationId xmlns:a16="http://schemas.microsoft.com/office/drawing/2014/main" xmlns="" id="{38A7D731-DFDC-4EC9-9BEE-87FFC819D872}"/>
                  </a:ext>
                </a:extLst>
              </p:cNvPr>
              <p:cNvSpPr/>
              <p:nvPr/>
            </p:nvSpPr>
            <p:spPr>
              <a:xfrm>
                <a:off x="7966325" y="5925289"/>
                <a:ext cx="372918" cy="372918"/>
              </a:xfrm>
              <a:prstGeom prst="flowChartConnector">
                <a:avLst/>
              </a:prstGeom>
              <a:solidFill>
                <a:srgbClr val="00B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3241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D032D34-A59A-4656-9D15-3C45853BB36E}"/>
              </a:ext>
            </a:extLst>
          </p:cNvPr>
          <p:cNvGrpSpPr/>
          <p:nvPr/>
        </p:nvGrpSpPr>
        <p:grpSpPr>
          <a:xfrm>
            <a:off x="708642" y="1227773"/>
            <a:ext cx="5582356" cy="4690889"/>
            <a:chOff x="1685533" y="1556127"/>
            <a:chExt cx="8608094" cy="484489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B6A9C8D-6102-4269-9F3D-587C97A1D6FC}"/>
                </a:ext>
              </a:extLst>
            </p:cNvPr>
            <p:cNvGrpSpPr/>
            <p:nvPr/>
          </p:nvGrpSpPr>
          <p:grpSpPr>
            <a:xfrm>
              <a:off x="1685533" y="1556127"/>
              <a:ext cx="8608094" cy="4077758"/>
              <a:chOff x="2243290" y="2176074"/>
              <a:chExt cx="7410450" cy="3510419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F9227D7B-7623-4E57-A910-B2BE971A95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t="10691" b="2105"/>
              <a:stretch/>
            </p:blipFill>
            <p:spPr>
              <a:xfrm>
                <a:off x="2243290" y="2654711"/>
                <a:ext cx="7410450" cy="3031782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35A2D9C9-D319-42ED-A0D6-5A2B82C4C4D6}"/>
                  </a:ext>
                </a:extLst>
              </p:cNvPr>
              <p:cNvSpPr txBox="1"/>
              <p:nvPr/>
            </p:nvSpPr>
            <p:spPr>
              <a:xfrm>
                <a:off x="2243290" y="2176074"/>
                <a:ext cx="7410450" cy="552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rgbClr val="EA70AA"/>
                    </a:solidFill>
                  </a:rPr>
                  <a:t>SỐ QUẢ CAM, QUẢ TÁO, QUẢ XOÀI Ở MỘT CỬA HÀNG</a:t>
                </a:r>
                <a:endParaRPr lang="vi-VN" sz="1600" b="1" dirty="0">
                  <a:solidFill>
                    <a:srgbClr val="EA70AA"/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F07E4A57-9A50-4026-9272-E7847741EA5A}"/>
                </a:ext>
              </a:extLst>
            </p:cNvPr>
            <p:cNvGrpSpPr/>
            <p:nvPr/>
          </p:nvGrpSpPr>
          <p:grpSpPr>
            <a:xfrm>
              <a:off x="1898374" y="5697034"/>
              <a:ext cx="8093209" cy="703985"/>
              <a:chOff x="1898374" y="5697034"/>
              <a:chExt cx="8093209" cy="703985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4B8DBC6C-2D48-41F9-B2DF-1EFFEF380A21}"/>
                  </a:ext>
                </a:extLst>
              </p:cNvPr>
              <p:cNvSpPr txBox="1"/>
              <p:nvPr/>
            </p:nvSpPr>
            <p:spPr>
              <a:xfrm>
                <a:off x="1898374" y="5697034"/>
                <a:ext cx="8093209" cy="703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i="1" dirty="0" err="1"/>
                  <a:t>Ghi</a:t>
                </a:r>
                <a:r>
                  <a:rPr lang="en-US" b="1" i="1" dirty="0"/>
                  <a:t> </a:t>
                </a:r>
                <a:r>
                  <a:rPr lang="en-US" b="1" i="1" dirty="0" err="1"/>
                  <a:t>chú</a:t>
                </a:r>
                <a:r>
                  <a:rPr lang="en-US" b="1" i="1" dirty="0"/>
                  <a:t>: </a:t>
                </a:r>
                <a:r>
                  <a:rPr lang="en-US" dirty="0" err="1"/>
                  <a:t>Mỗi</a:t>
                </a:r>
                <a:r>
                  <a:rPr lang="en-US" dirty="0"/>
                  <a:t>        </a:t>
                </a:r>
                <a:r>
                  <a:rPr lang="en-US" dirty="0" err="1"/>
                  <a:t>là</a:t>
                </a:r>
                <a:r>
                  <a:rPr lang="en-US" dirty="0"/>
                  <a:t> 10 </a:t>
                </a:r>
                <a:r>
                  <a:rPr lang="en-US" dirty="0" err="1"/>
                  <a:t>quả</a:t>
                </a:r>
                <a:r>
                  <a:rPr lang="en-US" dirty="0"/>
                  <a:t>, </a:t>
                </a:r>
                <a:r>
                  <a:rPr lang="en-US" dirty="0" err="1"/>
                  <a:t>mỗi</a:t>
                </a:r>
                <a:r>
                  <a:rPr lang="en-US" dirty="0"/>
                  <a:t>        </a:t>
                </a:r>
                <a:r>
                  <a:rPr lang="en-US" dirty="0" err="1"/>
                  <a:t>là</a:t>
                </a:r>
                <a:r>
                  <a:rPr lang="en-US" dirty="0"/>
                  <a:t> 1 </a:t>
                </a:r>
                <a:r>
                  <a:rPr lang="en-US" dirty="0" err="1"/>
                  <a:t>quả</a:t>
                </a:r>
                <a:r>
                  <a:rPr lang="en-US" dirty="0"/>
                  <a:t>.</a:t>
                </a:r>
                <a:endParaRPr lang="vi-VN" dirty="0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xmlns="" id="{F7386821-5B95-4191-80F4-99327F2CE7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clrChange>
                  <a:clrFrom>
                    <a:srgbClr val="FFF3D6"/>
                  </a:clrFrom>
                  <a:clrTo>
                    <a:srgbClr val="FFF3D6">
                      <a:alpha val="0"/>
                    </a:srgbClr>
                  </a:clrTo>
                </a:clrChange>
              </a:blip>
              <a:srcRect t="10690" r="87942" b="65405"/>
              <a:stretch/>
            </p:blipFill>
            <p:spPr>
              <a:xfrm>
                <a:off x="4206652" y="5737601"/>
                <a:ext cx="669702" cy="622847"/>
              </a:xfrm>
              <a:prstGeom prst="rect">
                <a:avLst/>
              </a:prstGeom>
            </p:spPr>
          </p:pic>
          <p:sp>
            <p:nvSpPr>
              <p:cNvPr id="14" name="Flowchart: Connector 13">
                <a:extLst>
                  <a:ext uri="{FF2B5EF4-FFF2-40B4-BE49-F238E27FC236}">
                    <a16:creationId xmlns:a16="http://schemas.microsoft.com/office/drawing/2014/main" xmlns="" id="{D708D661-2875-4133-8F2E-5DCBB5BF60DC}"/>
                  </a:ext>
                </a:extLst>
              </p:cNvPr>
              <p:cNvSpPr/>
              <p:nvPr/>
            </p:nvSpPr>
            <p:spPr>
              <a:xfrm>
                <a:off x="7462891" y="5987530"/>
                <a:ext cx="372919" cy="372918"/>
              </a:xfrm>
              <a:prstGeom prst="flowChartConnector">
                <a:avLst/>
              </a:prstGeom>
              <a:solidFill>
                <a:srgbClr val="00B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BF37C88-8A0E-4D5D-8F31-DD5FCA7F907F}"/>
              </a:ext>
            </a:extLst>
          </p:cNvPr>
          <p:cNvSpPr txBox="1"/>
          <p:nvPr/>
        </p:nvSpPr>
        <p:spPr>
          <a:xfrm>
            <a:off x="6421302" y="1533280"/>
            <a:ext cx="564877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dirty="0"/>
              <a:t>b) </a:t>
            </a:r>
            <a:r>
              <a:rPr lang="en-US" sz="2600" dirty="0" err="1"/>
              <a:t>Chọn</a:t>
            </a:r>
            <a:r>
              <a:rPr lang="en-US" sz="2600" dirty="0"/>
              <a:t> </a:t>
            </a:r>
            <a:r>
              <a:rPr lang="en-US" sz="2600" dirty="0" err="1"/>
              <a:t>câu</a:t>
            </a:r>
            <a:r>
              <a:rPr lang="en-US" sz="2600" dirty="0"/>
              <a:t> </a:t>
            </a:r>
            <a:r>
              <a:rPr lang="en-US" sz="2600" dirty="0" err="1"/>
              <a:t>trả</a:t>
            </a:r>
            <a:r>
              <a:rPr lang="en-US" sz="2600" dirty="0"/>
              <a:t> </a:t>
            </a:r>
            <a:r>
              <a:rPr lang="en-US" sz="2600" dirty="0" err="1"/>
              <a:t>lời</a:t>
            </a:r>
            <a:r>
              <a:rPr lang="en-US" sz="2600" dirty="0"/>
              <a:t> </a:t>
            </a:r>
            <a:r>
              <a:rPr lang="en-US" sz="2600" dirty="0" err="1"/>
              <a:t>đúng</a:t>
            </a:r>
            <a:r>
              <a:rPr lang="en-US" sz="2600" dirty="0"/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2600" dirty="0"/>
              <a:t>* </a:t>
            </a:r>
            <a:r>
              <a:rPr lang="en-US" sz="2600" dirty="0" err="1"/>
              <a:t>Loại</a:t>
            </a:r>
            <a:r>
              <a:rPr lang="en-US" sz="2600" dirty="0"/>
              <a:t> </a:t>
            </a:r>
            <a:r>
              <a:rPr lang="en-US" sz="2600" dirty="0" err="1"/>
              <a:t>quả</a:t>
            </a:r>
            <a:r>
              <a:rPr lang="en-US" sz="2600" dirty="0"/>
              <a:t> </a:t>
            </a:r>
            <a:r>
              <a:rPr lang="en-US" sz="2600" dirty="0" err="1"/>
              <a:t>nào</a:t>
            </a:r>
            <a:r>
              <a:rPr lang="en-US" sz="2600" dirty="0"/>
              <a:t>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nhiều</a:t>
            </a:r>
            <a:r>
              <a:rPr lang="en-US" sz="2600" dirty="0"/>
              <a:t> </a:t>
            </a:r>
            <a:r>
              <a:rPr lang="en-US" sz="2600" dirty="0" err="1"/>
              <a:t>nhất</a:t>
            </a:r>
            <a:r>
              <a:rPr lang="en-US" sz="2600" dirty="0"/>
              <a:t>?</a:t>
            </a:r>
          </a:p>
          <a:p>
            <a:pPr algn="just">
              <a:lnSpc>
                <a:spcPct val="200000"/>
              </a:lnSpc>
            </a:pPr>
            <a:r>
              <a:rPr lang="en-US" sz="2600" dirty="0">
                <a:solidFill>
                  <a:srgbClr val="FF0066"/>
                </a:solidFill>
              </a:rPr>
              <a:t>A. </a:t>
            </a:r>
            <a:r>
              <a:rPr lang="en-US" sz="2600" dirty="0"/>
              <a:t>Cam	</a:t>
            </a:r>
            <a:r>
              <a:rPr lang="en-US" sz="2600" dirty="0">
                <a:solidFill>
                  <a:srgbClr val="FF0066"/>
                </a:solidFill>
              </a:rPr>
              <a:t>B. </a:t>
            </a:r>
            <a:r>
              <a:rPr lang="en-US" sz="2600" dirty="0" err="1"/>
              <a:t>Táo</a:t>
            </a:r>
            <a:r>
              <a:rPr lang="en-US" sz="2600" dirty="0"/>
              <a:t>	</a:t>
            </a:r>
            <a:r>
              <a:rPr lang="en-US" sz="2600" dirty="0">
                <a:solidFill>
                  <a:srgbClr val="FF0066"/>
                </a:solidFill>
              </a:rPr>
              <a:t>C. </a:t>
            </a:r>
            <a:r>
              <a:rPr lang="en-US" sz="2600" dirty="0" err="1"/>
              <a:t>Xoài</a:t>
            </a:r>
            <a:endParaRPr lang="en-US" sz="2600" dirty="0"/>
          </a:p>
          <a:p>
            <a:pPr algn="just">
              <a:lnSpc>
                <a:spcPct val="200000"/>
              </a:lnSpc>
            </a:pPr>
            <a:r>
              <a:rPr lang="en-US" sz="2600" dirty="0"/>
              <a:t>* </a:t>
            </a:r>
            <a:r>
              <a:rPr lang="en-US" sz="2600" dirty="0" err="1"/>
              <a:t>Loại</a:t>
            </a:r>
            <a:r>
              <a:rPr lang="en-US" sz="2600" dirty="0"/>
              <a:t> </a:t>
            </a:r>
            <a:r>
              <a:rPr lang="en-US" sz="2600" dirty="0" err="1"/>
              <a:t>quả</a:t>
            </a:r>
            <a:r>
              <a:rPr lang="en-US" sz="2600" dirty="0"/>
              <a:t> </a:t>
            </a:r>
            <a:r>
              <a:rPr lang="en-US" sz="2600" dirty="0" err="1"/>
              <a:t>nào</a:t>
            </a:r>
            <a:r>
              <a:rPr lang="en-US" sz="2600" dirty="0"/>
              <a:t>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ít</a:t>
            </a:r>
            <a:r>
              <a:rPr lang="en-US" sz="2600" dirty="0"/>
              <a:t> </a:t>
            </a:r>
            <a:r>
              <a:rPr lang="en-US" sz="2600" dirty="0" err="1"/>
              <a:t>nhất</a:t>
            </a:r>
            <a:r>
              <a:rPr lang="en-US" sz="2600" dirty="0"/>
              <a:t>?</a:t>
            </a:r>
          </a:p>
          <a:p>
            <a:pPr algn="just">
              <a:lnSpc>
                <a:spcPct val="200000"/>
              </a:lnSpc>
            </a:pPr>
            <a:r>
              <a:rPr lang="en-US" sz="2600" dirty="0">
                <a:solidFill>
                  <a:srgbClr val="FF0066"/>
                </a:solidFill>
              </a:rPr>
              <a:t>A. </a:t>
            </a:r>
            <a:r>
              <a:rPr lang="en-US" sz="2600" dirty="0"/>
              <a:t>Cam	</a:t>
            </a:r>
            <a:r>
              <a:rPr lang="en-US" sz="2600" dirty="0">
                <a:solidFill>
                  <a:srgbClr val="FF0066"/>
                </a:solidFill>
              </a:rPr>
              <a:t>B. </a:t>
            </a:r>
            <a:r>
              <a:rPr lang="en-US" sz="2600" dirty="0" err="1"/>
              <a:t>Táo</a:t>
            </a:r>
            <a:r>
              <a:rPr lang="en-US" sz="2600" dirty="0"/>
              <a:t>	</a:t>
            </a:r>
            <a:r>
              <a:rPr lang="en-US" sz="2600" dirty="0">
                <a:solidFill>
                  <a:srgbClr val="FF0066"/>
                </a:solidFill>
              </a:rPr>
              <a:t>C. </a:t>
            </a:r>
            <a:r>
              <a:rPr lang="en-US" sz="2600" dirty="0" err="1"/>
              <a:t>Xoài</a:t>
            </a:r>
            <a:endParaRPr lang="en-US" sz="26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A7A6D4D8-D53D-42DC-BAC0-57213FBE4680}"/>
              </a:ext>
            </a:extLst>
          </p:cNvPr>
          <p:cNvSpPr/>
          <p:nvPr/>
        </p:nvSpPr>
        <p:spPr>
          <a:xfrm>
            <a:off x="8153300" y="3370944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E92EEC42-D2FE-4685-B21E-EA72E2BEFFCD}"/>
              </a:ext>
            </a:extLst>
          </p:cNvPr>
          <p:cNvGrpSpPr/>
          <p:nvPr/>
        </p:nvGrpSpPr>
        <p:grpSpPr>
          <a:xfrm>
            <a:off x="113037" y="210646"/>
            <a:ext cx="1494102" cy="782978"/>
            <a:chOff x="7512490" y="494279"/>
            <a:chExt cx="1494102" cy="7829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960D36FE-D222-4F4E-AC9A-B71CC9B4F614}"/>
                </a:ext>
              </a:extLst>
            </p:cNvPr>
            <p:cNvGrpSpPr/>
            <p:nvPr/>
          </p:nvGrpSpPr>
          <p:grpSpPr>
            <a:xfrm>
              <a:off x="8019503" y="754037"/>
              <a:ext cx="987089" cy="523220"/>
              <a:chOff x="1931814" y="1440654"/>
              <a:chExt cx="987089" cy="52322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xmlns="" id="{6AFC3175-2757-4ED6-ABA9-7BE29F98B2D0}"/>
                  </a:ext>
                </a:extLst>
              </p:cNvPr>
              <p:cNvGrpSpPr/>
              <p:nvPr/>
            </p:nvGrpSpPr>
            <p:grpSpPr>
              <a:xfrm>
                <a:off x="1931814" y="1440654"/>
                <a:ext cx="714922" cy="523220"/>
                <a:chOff x="1931814" y="1440654"/>
                <a:chExt cx="714922" cy="523220"/>
              </a:xfrm>
            </p:grpSpPr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xmlns="" id="{AF3DA7D1-C4E9-4CCB-9603-3C9D1BF503BF}"/>
                    </a:ext>
                  </a:extLst>
                </p:cNvPr>
                <p:cNvSpPr/>
                <p:nvPr/>
              </p:nvSpPr>
              <p:spPr>
                <a:xfrm>
                  <a:off x="1931814" y="1475577"/>
                  <a:ext cx="714922" cy="431837"/>
                </a:xfrm>
                <a:prstGeom prst="roundRect">
                  <a:avLst/>
                </a:prstGeom>
                <a:solidFill>
                  <a:srgbClr val="FFD974"/>
                </a:solidFill>
                <a:ln>
                  <a:solidFill>
                    <a:srgbClr val="FFD97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dirty="0"/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xmlns="" id="{3C692766-36CB-4C17-8115-4AA4079CF460}"/>
                    </a:ext>
                  </a:extLst>
                </p:cNvPr>
                <p:cNvSpPr txBox="1"/>
                <p:nvPr/>
              </p:nvSpPr>
              <p:spPr>
                <a:xfrm>
                  <a:off x="1969023" y="1440654"/>
                  <a:ext cx="62388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err="1"/>
                    <a:t>Số</a:t>
                  </a:r>
                  <a:endParaRPr lang="vi-VN" sz="2800" dirty="0"/>
                </a:p>
              </p:txBody>
            </p: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3BC613DB-C8F6-431B-A045-FD304514E373}"/>
                  </a:ext>
                </a:extLst>
              </p:cNvPr>
              <p:cNvSpPr txBox="1"/>
              <p:nvPr/>
            </p:nvSpPr>
            <p:spPr>
              <a:xfrm>
                <a:off x="2592912" y="1475578"/>
                <a:ext cx="3259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400" dirty="0"/>
                  <a:t>?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8FE99E6-A8ED-420A-8105-CEC2B7BD0030}"/>
                </a:ext>
              </a:extLst>
            </p:cNvPr>
            <p:cNvSpPr txBox="1"/>
            <p:nvPr/>
          </p:nvSpPr>
          <p:spPr>
            <a:xfrm>
              <a:off x="7512490" y="494279"/>
              <a:ext cx="487397" cy="768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sz="2600" dirty="0"/>
                <a:t>a)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71ACCF8B-063D-43C7-8A3D-9990043E2970}"/>
              </a:ext>
            </a:extLst>
          </p:cNvPr>
          <p:cNvGrpSpPr/>
          <p:nvPr/>
        </p:nvGrpSpPr>
        <p:grpSpPr>
          <a:xfrm>
            <a:off x="1595651" y="27444"/>
            <a:ext cx="10141936" cy="1200329"/>
            <a:chOff x="1795343" y="27444"/>
            <a:chExt cx="6758179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3EB114C-CBD2-4517-BBE6-36392B80047F}"/>
                </a:ext>
              </a:extLst>
            </p:cNvPr>
            <p:cNvSpPr txBox="1"/>
            <p:nvPr/>
          </p:nvSpPr>
          <p:spPr>
            <a:xfrm>
              <a:off x="1795343" y="27444"/>
              <a:ext cx="67581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sz="3600" dirty="0" err="1"/>
                <a:t>Có</a:t>
              </a:r>
              <a:r>
                <a:rPr lang="en-US" sz="3600" dirty="0"/>
                <a:t>        </a:t>
              </a:r>
              <a:r>
                <a:rPr lang="en-US" sz="3600" dirty="0" err="1"/>
                <a:t>quả</a:t>
              </a:r>
              <a:r>
                <a:rPr lang="en-US" sz="3600" dirty="0"/>
                <a:t> cam</a:t>
              </a:r>
              <a:r>
                <a:rPr lang="en-US" sz="3600"/>
                <a:t>,       </a:t>
              </a:r>
              <a:r>
                <a:rPr lang="en-US" sz="3600" smtClean="0"/>
                <a:t> quả </a:t>
              </a:r>
              <a:r>
                <a:rPr lang="en-US" sz="3600" dirty="0" err="1"/>
                <a:t>táo</a:t>
              </a:r>
              <a:r>
                <a:rPr lang="en-US" sz="3600"/>
                <a:t>,       </a:t>
              </a:r>
              <a:r>
                <a:rPr lang="en-US" sz="3600" smtClean="0"/>
                <a:t> quả </a:t>
              </a:r>
              <a:r>
                <a:rPr lang="en-US" sz="3600" dirty="0" err="1"/>
                <a:t>xoài</a:t>
              </a:r>
              <a:r>
                <a:rPr lang="en-US" sz="3600" dirty="0"/>
                <a:t>.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xmlns="" id="{E3D71578-0D38-4024-958C-3BBA8C37C714}"/>
                </a:ext>
              </a:extLst>
            </p:cNvPr>
            <p:cNvSpPr/>
            <p:nvPr/>
          </p:nvSpPr>
          <p:spPr>
            <a:xfrm>
              <a:off x="2315896" y="496413"/>
              <a:ext cx="490006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?</a:t>
              </a:r>
              <a:endParaRPr lang="vi-VN" sz="32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xmlns="" id="{8CC3A578-F0FB-494A-9574-7F5D68F047BD}"/>
                </a:ext>
              </a:extLst>
            </p:cNvPr>
            <p:cNvSpPr/>
            <p:nvPr/>
          </p:nvSpPr>
          <p:spPr>
            <a:xfrm>
              <a:off x="4303605" y="531960"/>
              <a:ext cx="490006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?</a:t>
              </a:r>
              <a:endParaRPr lang="vi-VN" sz="3200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xmlns="" id="{7F5048FB-5B8A-47E7-9EF8-300AB991481C}"/>
                </a:ext>
              </a:extLst>
            </p:cNvPr>
            <p:cNvSpPr/>
            <p:nvPr/>
          </p:nvSpPr>
          <p:spPr>
            <a:xfrm>
              <a:off x="6047956" y="505327"/>
              <a:ext cx="490006" cy="46166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?</a:t>
              </a:r>
              <a:endParaRPr lang="vi-VN" sz="3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23433197-CEA8-4717-BC09-AFE65286AEED}"/>
              </a:ext>
            </a:extLst>
          </p:cNvPr>
          <p:cNvSpPr/>
          <p:nvPr/>
        </p:nvSpPr>
        <p:spPr>
          <a:xfrm>
            <a:off x="2253957" y="433678"/>
            <a:ext cx="1021257" cy="621599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36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F51AC6F2-034D-42B7-9393-ED7EC12BAD83}"/>
              </a:ext>
            </a:extLst>
          </p:cNvPr>
          <p:cNvSpPr/>
          <p:nvPr/>
        </p:nvSpPr>
        <p:spPr>
          <a:xfrm>
            <a:off x="5172103" y="442125"/>
            <a:ext cx="989163" cy="641828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50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8E87D3E0-431E-4D62-A58D-3C356EF544F6}"/>
              </a:ext>
            </a:extLst>
          </p:cNvPr>
          <p:cNvSpPr/>
          <p:nvPr/>
        </p:nvSpPr>
        <p:spPr>
          <a:xfrm>
            <a:off x="7764086" y="450303"/>
            <a:ext cx="1092213" cy="621599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42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979E8FF6-3DA5-4958-9B5D-D20B6136418D}"/>
              </a:ext>
            </a:extLst>
          </p:cNvPr>
          <p:cNvSpPr/>
          <p:nvPr/>
        </p:nvSpPr>
        <p:spPr>
          <a:xfrm>
            <a:off x="6320700" y="4943017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569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899712A-1118-48BB-97BF-77E4ECD5A9F7}"/>
              </a:ext>
            </a:extLst>
          </p:cNvPr>
          <p:cNvGrpSpPr/>
          <p:nvPr/>
        </p:nvGrpSpPr>
        <p:grpSpPr>
          <a:xfrm>
            <a:off x="246684" y="221656"/>
            <a:ext cx="11945316" cy="1569660"/>
            <a:chOff x="4383135" y="353475"/>
            <a:chExt cx="10474370" cy="156966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EF0AA84C-B66C-402C-8845-6300F7CB6573}"/>
                </a:ext>
              </a:extLst>
            </p:cNvPr>
            <p:cNvSpPr/>
            <p:nvPr/>
          </p:nvSpPr>
          <p:spPr>
            <a:xfrm>
              <a:off x="4383135" y="356740"/>
              <a:ext cx="559555" cy="559554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  <a:endParaRPr lang="vi-VN" sz="36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A81ACD8A-716D-4E1E-A4C8-C1DAE7C548C2}"/>
                </a:ext>
              </a:extLst>
            </p:cNvPr>
            <p:cNvSpPr txBox="1"/>
            <p:nvPr/>
          </p:nvSpPr>
          <p:spPr>
            <a:xfrm>
              <a:off x="5030038" y="353475"/>
              <a:ext cx="982746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/>
                <a:t>Nam </a:t>
              </a:r>
              <a:r>
                <a:rPr lang="en-US" sz="3200" dirty="0" err="1"/>
                <a:t>cho</a:t>
              </a:r>
              <a:r>
                <a:rPr lang="en-US" sz="3200" dirty="0"/>
                <a:t> 2 </a:t>
              </a:r>
              <a:r>
                <a:rPr lang="en-US" sz="3200" dirty="0" err="1"/>
                <a:t>quả</a:t>
              </a:r>
              <a:r>
                <a:rPr lang="en-US" sz="3200" dirty="0"/>
                <a:t> </a:t>
              </a:r>
              <a:r>
                <a:rPr lang="en-US" sz="3200" dirty="0" err="1"/>
                <a:t>bóng</a:t>
              </a:r>
              <a:r>
                <a:rPr lang="en-US" sz="3200" dirty="0"/>
                <a:t> </a:t>
              </a:r>
              <a:r>
                <a:rPr lang="en-US" sz="3200" dirty="0" err="1"/>
                <a:t>xanh</a:t>
              </a:r>
              <a:r>
                <a:rPr lang="en-US" sz="3200" dirty="0"/>
                <a:t> </a:t>
              </a:r>
              <a:r>
                <a:rPr lang="en-US" sz="3200" dirty="0" err="1"/>
                <a:t>và</a:t>
              </a:r>
              <a:r>
                <a:rPr lang="en-US" sz="3200" dirty="0"/>
                <a:t> 1 </a:t>
              </a:r>
              <a:r>
                <a:rPr lang="en-US" sz="3200" dirty="0" err="1"/>
                <a:t>quả</a:t>
              </a:r>
              <a:r>
                <a:rPr lang="en-US" sz="3200" dirty="0"/>
                <a:t> </a:t>
              </a:r>
              <a:r>
                <a:rPr lang="en-US" sz="3200" dirty="0" err="1"/>
                <a:t>bóng</a:t>
              </a:r>
              <a:r>
                <a:rPr lang="en-US" sz="3200" dirty="0"/>
                <a:t> </a:t>
              </a:r>
              <a:r>
                <a:rPr lang="en-US" sz="3200" dirty="0" err="1"/>
                <a:t>đỏ</a:t>
              </a:r>
              <a:r>
                <a:rPr lang="en-US" sz="3200" dirty="0"/>
                <a:t> </a:t>
              </a:r>
              <a:r>
                <a:rPr lang="en-US" sz="3200" dirty="0" err="1"/>
                <a:t>vào</a:t>
              </a:r>
              <a:r>
                <a:rPr lang="en-US" sz="3200" dirty="0"/>
                <a:t> </a:t>
              </a:r>
              <a:r>
                <a:rPr lang="en-US" sz="3200" dirty="0" err="1"/>
                <a:t>hộp</a:t>
              </a:r>
              <a:r>
                <a:rPr lang="en-US" sz="3200" dirty="0"/>
                <a:t>. </a:t>
              </a:r>
              <a:r>
                <a:rPr lang="en-US" sz="3200" dirty="0" err="1"/>
                <a:t>Không</a:t>
              </a:r>
              <a:r>
                <a:rPr lang="en-US" sz="3200" dirty="0"/>
                <a:t> </a:t>
              </a:r>
              <a:r>
                <a:rPr lang="en-US" sz="3200" dirty="0" err="1"/>
                <a:t>nhìn</a:t>
              </a:r>
              <a:r>
                <a:rPr lang="en-US" sz="3200" dirty="0"/>
                <a:t> </a:t>
              </a:r>
              <a:r>
                <a:rPr lang="en-US" sz="3200" dirty="0" err="1"/>
                <a:t>vào</a:t>
              </a:r>
              <a:r>
                <a:rPr lang="en-US" sz="3200" dirty="0"/>
                <a:t> </a:t>
              </a:r>
              <a:r>
                <a:rPr lang="en-US" sz="3200" dirty="0" err="1"/>
                <a:t>hộp</a:t>
              </a:r>
              <a:r>
                <a:rPr lang="en-US" sz="3200" dirty="0"/>
                <a:t>, </a:t>
              </a:r>
              <a:r>
                <a:rPr lang="en-US" sz="3200" dirty="0" err="1"/>
                <a:t>Rô</a:t>
              </a:r>
              <a:r>
                <a:rPr lang="en-US" sz="3200" dirty="0"/>
                <a:t> – </a:t>
              </a:r>
              <a:r>
                <a:rPr lang="en-US" sz="3200" dirty="0" err="1"/>
                <a:t>bốt</a:t>
              </a:r>
              <a:r>
                <a:rPr lang="en-US" sz="3200" dirty="0"/>
                <a:t> </a:t>
              </a:r>
              <a:r>
                <a:rPr lang="en-US" sz="3200" dirty="0" err="1"/>
                <a:t>lấy</a:t>
              </a:r>
              <a:r>
                <a:rPr lang="en-US" sz="3200" dirty="0"/>
                <a:t> ra 2 </a:t>
              </a:r>
              <a:r>
                <a:rPr lang="en-US" sz="3200" dirty="0" err="1"/>
                <a:t>quả</a:t>
              </a:r>
              <a:r>
                <a:rPr lang="en-US" sz="3200" dirty="0"/>
                <a:t> </a:t>
              </a:r>
              <a:r>
                <a:rPr lang="en-US" sz="3200" dirty="0" err="1"/>
                <a:t>bóng</a:t>
              </a:r>
              <a:r>
                <a:rPr lang="en-US" sz="3200" dirty="0"/>
                <a:t>. </a:t>
              </a:r>
              <a:r>
                <a:rPr lang="en-US" sz="3200" dirty="0" err="1"/>
                <a:t>Chọn</a:t>
              </a:r>
              <a:r>
                <a:rPr lang="en-US" sz="3200" dirty="0"/>
                <a:t> </a:t>
              </a:r>
              <a:r>
                <a:rPr lang="en-US" sz="3200" dirty="0" err="1"/>
                <a:t>khả</a:t>
              </a:r>
              <a:r>
                <a:rPr lang="en-US" sz="3200" dirty="0"/>
                <a:t> </a:t>
              </a:r>
              <a:r>
                <a:rPr lang="en-US" sz="3200" dirty="0" err="1"/>
                <a:t>năng</a:t>
              </a:r>
              <a:r>
                <a:rPr lang="en-US" sz="3200" dirty="0"/>
                <a:t> </a:t>
              </a:r>
              <a:r>
                <a:rPr lang="en-US" sz="3200" dirty="0" err="1"/>
                <a:t>xảy</a:t>
              </a:r>
              <a:r>
                <a:rPr lang="en-US" sz="3200" dirty="0"/>
                <a:t> ra </a:t>
              </a:r>
              <a:r>
                <a:rPr lang="en-US" sz="3200" dirty="0" err="1"/>
                <a:t>trong</a:t>
              </a:r>
              <a:r>
                <a:rPr lang="en-US" sz="3200" dirty="0"/>
                <a:t> </a:t>
              </a:r>
              <a:r>
                <a:rPr lang="en-US" sz="3200" dirty="0" err="1"/>
                <a:t>mỗi</a:t>
              </a:r>
              <a:r>
                <a:rPr lang="en-US" sz="3200" dirty="0"/>
                <a:t> </a:t>
              </a:r>
              <a:r>
                <a:rPr lang="en-US" sz="3200" dirty="0" err="1"/>
                <a:t>trường</a:t>
              </a:r>
              <a:r>
                <a:rPr lang="en-US" sz="3200" dirty="0"/>
                <a:t> </a:t>
              </a:r>
              <a:r>
                <a:rPr lang="en-US" sz="3200" dirty="0" err="1"/>
                <a:t>hợp</a:t>
              </a:r>
              <a:r>
                <a:rPr lang="en-US" sz="3200" dirty="0"/>
                <a:t> </a:t>
              </a:r>
              <a:r>
                <a:rPr lang="en-US" sz="3200" dirty="0" err="1"/>
                <a:t>sau</a:t>
              </a:r>
              <a:r>
                <a:rPr lang="en-US" sz="3200" dirty="0"/>
                <a:t>:</a:t>
              </a:r>
              <a:endParaRPr lang="vi-VN" sz="3200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01DC812-343D-4E22-A17F-35FA5B6953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938" b="55200"/>
          <a:stretch/>
        </p:blipFill>
        <p:spPr>
          <a:xfrm>
            <a:off x="8119383" y="2923946"/>
            <a:ext cx="2984046" cy="153193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8E65E5-4513-4145-B374-3BB52CE4B3E0}"/>
              </a:ext>
            </a:extLst>
          </p:cNvPr>
          <p:cNvSpPr txBox="1"/>
          <p:nvPr/>
        </p:nvSpPr>
        <p:spPr>
          <a:xfrm>
            <a:off x="838640" y="1772901"/>
            <a:ext cx="9219761" cy="4769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600" dirty="0"/>
              <a:t>a) </a:t>
            </a:r>
            <a:r>
              <a:rPr lang="en-US" sz="2600" dirty="0" err="1"/>
              <a:t>Cả</a:t>
            </a:r>
            <a:r>
              <a:rPr lang="en-US" sz="2600" dirty="0"/>
              <a:t> </a:t>
            </a:r>
            <a:r>
              <a:rPr lang="en-US" sz="2600" dirty="0" err="1"/>
              <a:t>hai</a:t>
            </a:r>
            <a:r>
              <a:rPr lang="en-US" sz="2600" dirty="0"/>
              <a:t> </a:t>
            </a:r>
            <a:r>
              <a:rPr lang="en-US" sz="2600" dirty="0" err="1"/>
              <a:t>quả</a:t>
            </a:r>
            <a:r>
              <a:rPr lang="en-US" sz="2600" dirty="0"/>
              <a:t> </a:t>
            </a:r>
            <a:r>
              <a:rPr lang="en-US" sz="2600" dirty="0" err="1"/>
              <a:t>lấy</a:t>
            </a:r>
            <a:r>
              <a:rPr lang="en-US" sz="2600" dirty="0"/>
              <a:t> ra </a:t>
            </a:r>
            <a:r>
              <a:rPr lang="en-US" sz="2600" dirty="0" err="1"/>
              <a:t>đều</a:t>
            </a:r>
            <a:r>
              <a:rPr lang="en-US" sz="2600" dirty="0"/>
              <a:t> </a:t>
            </a:r>
            <a:r>
              <a:rPr lang="en-US" sz="2600" dirty="0" err="1"/>
              <a:t>là</a:t>
            </a:r>
            <a:r>
              <a:rPr lang="en-US" sz="2600" dirty="0"/>
              <a:t> </a:t>
            </a:r>
            <a:r>
              <a:rPr lang="en-US" sz="2600" dirty="0" err="1"/>
              <a:t>bóng</a:t>
            </a:r>
            <a:r>
              <a:rPr lang="en-US" sz="2600" dirty="0"/>
              <a:t> </a:t>
            </a:r>
            <a:r>
              <a:rPr lang="en-US" sz="2600" dirty="0" err="1"/>
              <a:t>xanh</a:t>
            </a:r>
            <a:r>
              <a:rPr lang="en-US" sz="2600" dirty="0"/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2600" dirty="0">
                <a:solidFill>
                  <a:srgbClr val="FF0066"/>
                </a:solidFill>
              </a:rPr>
              <a:t>A. </a:t>
            </a:r>
            <a:r>
              <a:rPr lang="en-US" sz="2600" dirty="0" err="1"/>
              <a:t>Chắc</a:t>
            </a:r>
            <a:r>
              <a:rPr lang="en-US" sz="2600" dirty="0"/>
              <a:t> </a:t>
            </a:r>
            <a:r>
              <a:rPr lang="en-US" sz="2600" dirty="0" err="1"/>
              <a:t>chắn</a:t>
            </a:r>
            <a:r>
              <a:rPr lang="en-US" sz="2600" dirty="0"/>
              <a:t>	</a:t>
            </a:r>
            <a:r>
              <a:rPr lang="en-US" sz="2600" dirty="0">
                <a:solidFill>
                  <a:srgbClr val="FF0066"/>
                </a:solidFill>
              </a:rPr>
              <a:t>B. </a:t>
            </a:r>
            <a:r>
              <a:rPr lang="en-US" sz="2600" dirty="0" err="1"/>
              <a:t>Không</a:t>
            </a:r>
            <a:r>
              <a:rPr lang="en-US" sz="2600" dirty="0"/>
              <a:t> </a:t>
            </a:r>
            <a:r>
              <a:rPr lang="en-US" sz="2600" dirty="0" err="1"/>
              <a:t>thể</a:t>
            </a:r>
            <a:r>
              <a:rPr lang="en-US" sz="2600" dirty="0"/>
              <a:t>	</a:t>
            </a:r>
            <a:r>
              <a:rPr lang="en-US" sz="2600" dirty="0">
                <a:solidFill>
                  <a:srgbClr val="FF0066"/>
                </a:solidFill>
              </a:rPr>
              <a:t>C.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thể</a:t>
            </a:r>
            <a:endParaRPr lang="en-US" sz="2600" dirty="0"/>
          </a:p>
          <a:p>
            <a:pPr algn="just">
              <a:lnSpc>
                <a:spcPct val="200000"/>
              </a:lnSpc>
            </a:pPr>
            <a:r>
              <a:rPr lang="en-US" sz="2600" dirty="0"/>
              <a:t>b) </a:t>
            </a:r>
            <a:r>
              <a:rPr lang="en-US" sz="2600" dirty="0" err="1"/>
              <a:t>Cả</a:t>
            </a:r>
            <a:r>
              <a:rPr lang="en-US" sz="2600" dirty="0"/>
              <a:t> </a:t>
            </a:r>
            <a:r>
              <a:rPr lang="en-US" sz="2600" dirty="0" err="1"/>
              <a:t>hai</a:t>
            </a:r>
            <a:r>
              <a:rPr lang="en-US" sz="2600" dirty="0"/>
              <a:t> </a:t>
            </a:r>
            <a:r>
              <a:rPr lang="en-US" sz="2600" dirty="0" err="1"/>
              <a:t>quả</a:t>
            </a:r>
            <a:r>
              <a:rPr lang="en-US" sz="2600" dirty="0"/>
              <a:t> </a:t>
            </a:r>
            <a:r>
              <a:rPr lang="en-US" sz="2600" dirty="0" err="1"/>
              <a:t>lấy</a:t>
            </a:r>
            <a:r>
              <a:rPr lang="en-US" sz="2600" dirty="0"/>
              <a:t> ra </a:t>
            </a:r>
            <a:r>
              <a:rPr lang="en-US" sz="2600" dirty="0" err="1"/>
              <a:t>đều</a:t>
            </a:r>
            <a:r>
              <a:rPr lang="en-US" sz="2600" dirty="0"/>
              <a:t> </a:t>
            </a:r>
            <a:r>
              <a:rPr lang="en-US" sz="2600" dirty="0" err="1"/>
              <a:t>là</a:t>
            </a:r>
            <a:r>
              <a:rPr lang="en-US" sz="2600" dirty="0"/>
              <a:t> </a:t>
            </a:r>
            <a:r>
              <a:rPr lang="en-US" sz="2600" dirty="0" err="1"/>
              <a:t>bóng</a:t>
            </a:r>
            <a:r>
              <a:rPr lang="en-US" sz="2600" dirty="0"/>
              <a:t> </a:t>
            </a:r>
            <a:r>
              <a:rPr lang="en-US" sz="2600" dirty="0" err="1"/>
              <a:t>đỏ</a:t>
            </a:r>
            <a:r>
              <a:rPr lang="en-US" sz="2600" dirty="0"/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2600" dirty="0">
                <a:solidFill>
                  <a:srgbClr val="FF0066"/>
                </a:solidFill>
              </a:rPr>
              <a:t>A. </a:t>
            </a:r>
            <a:r>
              <a:rPr lang="en-US" sz="2600" dirty="0" err="1"/>
              <a:t>Chắc</a:t>
            </a:r>
            <a:r>
              <a:rPr lang="en-US" sz="2600" dirty="0"/>
              <a:t> </a:t>
            </a:r>
            <a:r>
              <a:rPr lang="en-US" sz="2600" dirty="0" err="1"/>
              <a:t>chắn</a:t>
            </a:r>
            <a:r>
              <a:rPr lang="en-US" sz="2600" dirty="0"/>
              <a:t>	</a:t>
            </a:r>
            <a:r>
              <a:rPr lang="en-US" sz="2600" dirty="0">
                <a:solidFill>
                  <a:srgbClr val="FF0066"/>
                </a:solidFill>
              </a:rPr>
              <a:t>B. </a:t>
            </a:r>
            <a:r>
              <a:rPr lang="en-US" sz="2600" dirty="0" err="1"/>
              <a:t>Không</a:t>
            </a:r>
            <a:r>
              <a:rPr lang="en-US" sz="2600" dirty="0"/>
              <a:t> </a:t>
            </a:r>
            <a:r>
              <a:rPr lang="en-US" sz="2600" dirty="0" err="1"/>
              <a:t>thể</a:t>
            </a:r>
            <a:r>
              <a:rPr lang="en-US" sz="2600" dirty="0"/>
              <a:t>	</a:t>
            </a:r>
            <a:r>
              <a:rPr lang="en-US" sz="2600" dirty="0">
                <a:solidFill>
                  <a:srgbClr val="FF0066"/>
                </a:solidFill>
              </a:rPr>
              <a:t>C.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thể</a:t>
            </a:r>
            <a:endParaRPr lang="en-US" sz="2600" dirty="0"/>
          </a:p>
          <a:p>
            <a:pPr algn="just">
              <a:lnSpc>
                <a:spcPct val="200000"/>
              </a:lnSpc>
            </a:pPr>
            <a:r>
              <a:rPr lang="en-US" sz="2600" dirty="0"/>
              <a:t>c) </a:t>
            </a:r>
            <a:r>
              <a:rPr lang="en-US" sz="2600" dirty="0" err="1"/>
              <a:t>Trong</a:t>
            </a:r>
            <a:r>
              <a:rPr lang="en-US" sz="2600" dirty="0"/>
              <a:t> 2 </a:t>
            </a:r>
            <a:r>
              <a:rPr lang="en-US" sz="2600" dirty="0" err="1"/>
              <a:t>quả</a:t>
            </a:r>
            <a:r>
              <a:rPr lang="en-US" sz="2600" dirty="0"/>
              <a:t> </a:t>
            </a:r>
            <a:r>
              <a:rPr lang="en-US" sz="2600" dirty="0" err="1"/>
              <a:t>lấy</a:t>
            </a:r>
            <a:r>
              <a:rPr lang="en-US" sz="2600" dirty="0"/>
              <a:t> ra,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ít</a:t>
            </a:r>
            <a:r>
              <a:rPr lang="en-US" sz="2600" dirty="0"/>
              <a:t> </a:t>
            </a:r>
            <a:r>
              <a:rPr lang="en-US" sz="2600" dirty="0" err="1"/>
              <a:t>nhất</a:t>
            </a:r>
            <a:r>
              <a:rPr lang="en-US" sz="2600" dirty="0"/>
              <a:t> 1 </a:t>
            </a:r>
            <a:r>
              <a:rPr lang="en-US" sz="2600" dirty="0" err="1"/>
              <a:t>bóng</a:t>
            </a:r>
            <a:r>
              <a:rPr lang="en-US" sz="2600" dirty="0"/>
              <a:t> </a:t>
            </a:r>
            <a:r>
              <a:rPr lang="en-US" sz="2600" dirty="0" err="1"/>
              <a:t>xanh</a:t>
            </a:r>
            <a:r>
              <a:rPr lang="en-US" sz="2600" dirty="0"/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2600" dirty="0">
                <a:solidFill>
                  <a:srgbClr val="FF0066"/>
                </a:solidFill>
              </a:rPr>
              <a:t>A. </a:t>
            </a:r>
            <a:r>
              <a:rPr lang="en-US" sz="2600" dirty="0" err="1"/>
              <a:t>Chắc</a:t>
            </a:r>
            <a:r>
              <a:rPr lang="en-US" sz="2600" dirty="0"/>
              <a:t> </a:t>
            </a:r>
            <a:r>
              <a:rPr lang="en-US" sz="2600" dirty="0" err="1"/>
              <a:t>chắn</a:t>
            </a:r>
            <a:r>
              <a:rPr lang="en-US" sz="2600" dirty="0"/>
              <a:t>	</a:t>
            </a:r>
            <a:r>
              <a:rPr lang="en-US" sz="2600" dirty="0">
                <a:solidFill>
                  <a:srgbClr val="FF0066"/>
                </a:solidFill>
              </a:rPr>
              <a:t>B. </a:t>
            </a:r>
            <a:r>
              <a:rPr lang="en-US" sz="2600" dirty="0" err="1"/>
              <a:t>Không</a:t>
            </a:r>
            <a:r>
              <a:rPr lang="en-US" sz="2600" dirty="0"/>
              <a:t> </a:t>
            </a:r>
            <a:r>
              <a:rPr lang="en-US" sz="2600" dirty="0" err="1"/>
              <a:t>thể</a:t>
            </a:r>
            <a:r>
              <a:rPr lang="en-US" sz="2600" dirty="0"/>
              <a:t>	</a:t>
            </a:r>
            <a:r>
              <a:rPr lang="en-US" sz="2600" dirty="0">
                <a:solidFill>
                  <a:srgbClr val="FF0066"/>
                </a:solidFill>
              </a:rPr>
              <a:t>C.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thể</a:t>
            </a:r>
            <a:endParaRPr lang="en-US" sz="26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2DCB63B-3334-4BA7-9321-695966F79B01}"/>
              </a:ext>
            </a:extLst>
          </p:cNvPr>
          <p:cNvSpPr/>
          <p:nvPr/>
        </p:nvSpPr>
        <p:spPr>
          <a:xfrm>
            <a:off x="6233237" y="2825903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BB983A68-E2D7-4ED5-B18B-3DF7BFDCE88B}"/>
              </a:ext>
            </a:extLst>
          </p:cNvPr>
          <p:cNvSpPr/>
          <p:nvPr/>
        </p:nvSpPr>
        <p:spPr>
          <a:xfrm>
            <a:off x="3513063" y="4397829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D11937B2-FF92-4D63-8D58-3B81FAEF4792}"/>
              </a:ext>
            </a:extLst>
          </p:cNvPr>
          <p:cNvSpPr/>
          <p:nvPr/>
        </p:nvSpPr>
        <p:spPr>
          <a:xfrm>
            <a:off x="745435" y="5935141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692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11/5/2022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627471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………………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: 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6213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7" y="3461064"/>
            <a:ext cx="93051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Tiếng Việt làm bài 6,7 tr71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8" y="4091844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Toán làm bài 1, 2, 3 tr123, 124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37026" y="4703766"/>
            <a:ext cx="93051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Con đã nhận tiền học câu lạc bộ năm 2021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58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33.Ontapphepcong,pheptrutrongphamvi20,100[20210615094449804].mdb"/>
  <p:tag name="ARS_RESPONSE_PERSONNUM" val="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4722</TotalTime>
  <Words>377</Words>
  <Application>Microsoft Office PowerPoint</Application>
  <PresentationFormat>Custom</PresentationFormat>
  <Paragraphs>90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Office Theme</vt:lpstr>
      <vt:lpstr>2_Office Theme</vt:lpstr>
      <vt:lpstr>https://www.freeppt7.com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453</cp:revision>
  <dcterms:created xsi:type="dcterms:W3CDTF">2021-06-02T01:34:28Z</dcterms:created>
  <dcterms:modified xsi:type="dcterms:W3CDTF">2022-05-12T08:08:34Z</dcterms:modified>
</cp:coreProperties>
</file>