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2"/>
  </p:notesMasterIdLst>
  <p:sldIdLst>
    <p:sldId id="257" r:id="rId2"/>
    <p:sldId id="282" r:id="rId3"/>
    <p:sldId id="258" r:id="rId4"/>
    <p:sldId id="283" r:id="rId5"/>
    <p:sldId id="284" r:id="rId6"/>
    <p:sldId id="285" r:id="rId7"/>
    <p:sldId id="286" r:id="rId8"/>
    <p:sldId id="287" r:id="rId9"/>
    <p:sldId id="288" r:id="rId10"/>
    <p:sldId id="281" r:id="rId11"/>
  </p:sldIdLst>
  <p:sldSz cx="12192000" cy="6858000"/>
  <p:notesSz cx="6858000" cy="9144000"/>
  <p:embeddedFontLst>
    <p:embeddedFont>
      <p:font typeface="等线" panose="02010600030101010101" pitchFamily="2" charset="-122"/>
      <p:regular r:id="rId13"/>
      <p:bold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alibri Light" panose="020F0302020204030204" pitchFamily="34" charset="0"/>
      <p:regular r:id="rId19"/>
      <p:italic r:id="rId20"/>
    </p:embeddedFont>
    <p:embeddedFont>
      <p:font typeface="UTM Atlas" panose="02040603050506020204" pitchFamily="18" charset="0"/>
      <p:regular r:id="rId21"/>
      <p:bold r:id="rId22"/>
    </p:embeddedFont>
    <p:embeddedFont>
      <p:font typeface="UTM Bienvenue" panose="02040603050506020204" pitchFamily="18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37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31F1C5-0775-400D-B7D4-1C40E10D3D61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174133-C9BD-4EF0-80B0-E1C18F474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309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718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16" t="3503" r="31515" b="3345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867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FFCF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4610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005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565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9770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4056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+mn-ea"/>
                <a:ea typeface="+mn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177337-1161-4CB2-8B69-3E24C9ADD514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B0604020202020204" charset="-122"/>
                <a:ea typeface="等线" panose="020B0604020202020204" charset="-122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2022/10/11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B0604020202020204" charset="-122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B0604020202020204" charset="-122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ED884B-F155-42E3-9801-487CD0C3BEE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B0604020202020204" charset="-122"/>
                <a:ea typeface="等线" panose="020B0604020202020204" charset="-122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B0604020202020204" charset="-122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8699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6751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3137" y="561344"/>
            <a:ext cx="12416590" cy="493943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609" y="3956122"/>
            <a:ext cx="4537113" cy="324118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76" y="4913170"/>
            <a:ext cx="3234145" cy="2284139"/>
          </a:xfrm>
          <a:prstGeom prst="rect">
            <a:avLst/>
          </a:prstGeom>
        </p:spPr>
      </p:pic>
      <p:sp>
        <p:nvSpPr>
          <p:cNvPr id="9" name="文本框 6">
            <a:extLst>
              <a:ext uri="{FF2B5EF4-FFF2-40B4-BE49-F238E27FC236}">
                <a16:creationId xmlns:a16="http://schemas.microsoft.com/office/drawing/2014/main" id="{27B9A3CB-F6A8-4E68-B6EF-DA5134FD9820}"/>
              </a:ext>
            </a:extLst>
          </p:cNvPr>
          <p:cNvSpPr txBox="1"/>
          <p:nvPr/>
        </p:nvSpPr>
        <p:spPr>
          <a:xfrm>
            <a:off x="1440823" y="2058784"/>
            <a:ext cx="844449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b="1" dirty="0" err="1">
                <a:ln>
                  <a:solidFill>
                    <a:srgbClr val="E4CBCB"/>
                  </a:solidFill>
                </a:ln>
                <a:solidFill>
                  <a:srgbClr val="E4729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tlas" panose="02040603050506020204" pitchFamily="18" charset="0"/>
                <a:ea typeface="包图小白体" panose="02010601030101010101" pitchFamily="2" charset="-122"/>
              </a:rPr>
              <a:t>Luyện</a:t>
            </a:r>
            <a:r>
              <a:rPr lang="en-US" altLang="zh-CN" sz="6600" b="1" dirty="0">
                <a:ln>
                  <a:solidFill>
                    <a:srgbClr val="E4CBCB"/>
                  </a:solidFill>
                </a:ln>
                <a:solidFill>
                  <a:srgbClr val="E4729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tlas" panose="02040603050506020204" pitchFamily="18" charset="0"/>
                <a:ea typeface="包图小白体" panose="02010601030101010101" pitchFamily="2" charset="-122"/>
              </a:rPr>
              <a:t> </a:t>
            </a:r>
            <a:r>
              <a:rPr lang="en-US" altLang="zh-CN" sz="6600" b="1" dirty="0" err="1">
                <a:ln>
                  <a:solidFill>
                    <a:srgbClr val="E4CBCB"/>
                  </a:solidFill>
                </a:ln>
                <a:solidFill>
                  <a:srgbClr val="E4729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tlas" panose="02040603050506020204" pitchFamily="18" charset="0"/>
                <a:ea typeface="包图小白体" panose="02010601030101010101" pitchFamily="2" charset="-122"/>
              </a:rPr>
              <a:t>tập</a:t>
            </a:r>
            <a:r>
              <a:rPr lang="en-US" altLang="zh-CN" sz="6600" b="1" dirty="0">
                <a:ln>
                  <a:solidFill>
                    <a:srgbClr val="E4CBCB"/>
                  </a:solidFill>
                </a:ln>
                <a:solidFill>
                  <a:srgbClr val="E4729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tlas" panose="02040603050506020204" pitchFamily="18" charset="0"/>
                <a:ea typeface="包图小白体" panose="02010601030101010101" pitchFamily="2" charset="-122"/>
              </a:rPr>
              <a:t> </a:t>
            </a:r>
            <a:r>
              <a:rPr lang="en-US" altLang="zh-CN" sz="6600" b="1" dirty="0" err="1">
                <a:ln>
                  <a:solidFill>
                    <a:srgbClr val="E4CBCB"/>
                  </a:solidFill>
                </a:ln>
                <a:solidFill>
                  <a:srgbClr val="E4729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tlas" panose="02040603050506020204" pitchFamily="18" charset="0"/>
                <a:ea typeface="包图小白体" panose="02010601030101010101" pitchFamily="2" charset="-122"/>
              </a:rPr>
              <a:t>chung</a:t>
            </a:r>
            <a:endParaRPr lang="en-US" altLang="zh-CN" sz="6600" b="1" dirty="0">
              <a:ln>
                <a:solidFill>
                  <a:srgbClr val="E4CBCB"/>
                </a:solidFill>
              </a:ln>
              <a:solidFill>
                <a:srgbClr val="E4729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Atlas" panose="02040603050506020204" pitchFamily="18" charset="0"/>
              <a:ea typeface="包图小白体" panose="02010601030101010101" pitchFamily="2" charset="-122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18181" y="596439"/>
            <a:ext cx="17513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22225">
                  <a:solidFill>
                    <a:srgbClr val="6FA5CF"/>
                  </a:solidFill>
                  <a:prstDash val="solid"/>
                </a:ln>
                <a:solidFill>
                  <a:srgbClr val="B3DEE5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UTM Bienvenue" panose="02040603050506020204" pitchFamily="18" charset="0"/>
              </a:rPr>
              <a:t>Toán</a:t>
            </a:r>
            <a:endParaRPr lang="en-US" sz="5400" b="1" cap="none" spc="0" dirty="0">
              <a:ln w="22225">
                <a:solidFill>
                  <a:srgbClr val="6FA5CF"/>
                </a:solidFill>
                <a:prstDash val="solid"/>
              </a:ln>
              <a:solidFill>
                <a:srgbClr val="B3DEE5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UTM Bienvenu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66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7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4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9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99" tmFilter="0, 0; 0.125,0.2665; 0.25,0.4; 0.375,0.465; 0.5,0.5;  0.625,0.535; 0.75,0.6; 0.875,0.7335; 1,1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tmFilter="0, 0; 0.125,0.2665; 0.25,0.4; 0.375,0.465; 0.5,0.5;  0.625,0.535; 0.75,0.6; 0.875,0.7335; 1,1">
                                          <p:stCondLst>
                                            <p:cond delay="39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9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8">
                                          <p:stCondLst>
                                            <p:cond delay="19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50" decel="50000">
                                          <p:stCondLst>
                                            <p:cond delay="203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8">
                                          <p:stCondLst>
                                            <p:cond delay="39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50" decel="50000">
                                          <p:stCondLst>
                                            <p:cond delay="40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8">
                                          <p:stCondLst>
                                            <p:cond delay="493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5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8">
                                          <p:stCondLst>
                                            <p:cond delay="5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50" decel="50000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524" y="0"/>
            <a:ext cx="10130752" cy="652819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609" y="3956122"/>
            <a:ext cx="4537113" cy="324118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76" y="4913170"/>
            <a:ext cx="3234145" cy="228413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104144" y="2143996"/>
            <a:ext cx="592059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Chúc</a:t>
            </a:r>
            <a:r>
              <a:rPr lang="en-US" sz="8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8000" b="1" cap="none" spc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cá</a:t>
            </a:r>
            <a:r>
              <a:rPr lang="en-US" sz="80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</a:t>
            </a:r>
            <a:r>
              <a:rPr lang="en-US" sz="8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80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bạn</a:t>
            </a:r>
            <a:r>
              <a:rPr lang="en-US" sz="8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</a:p>
          <a:p>
            <a:pPr algn="ctr"/>
            <a:r>
              <a:rPr lang="en-US" sz="80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học</a:t>
            </a:r>
            <a:r>
              <a:rPr lang="en-US" sz="8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80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giỏi</a:t>
            </a:r>
            <a:endParaRPr lang="en-US" sz="8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4123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673768" y="625642"/>
            <a:ext cx="10905424" cy="4947385"/>
          </a:xfrm>
          <a:prstGeom prst="roundRect">
            <a:avLst/>
          </a:prstGeom>
          <a:solidFill>
            <a:schemeClr val="bg1"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520550" y="1780016"/>
            <a:ext cx="89988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 sz="3200" b="1" dirty="0">
                <a:solidFill>
                  <a:schemeClr val="tx2"/>
                </a:solidFill>
                <a:latin typeface="+mj-lt"/>
                <a:cs typeface="Arial" charset="0"/>
              </a:rPr>
              <a:t>a) Viết số tự nhiên </a:t>
            </a:r>
            <a:r>
              <a:rPr lang="vi-VN" sz="3200" b="1" dirty="0">
                <a:solidFill>
                  <a:srgbClr val="FF0000"/>
                </a:solidFill>
                <a:latin typeface="+mj-lt"/>
                <a:cs typeface="Arial" charset="0"/>
              </a:rPr>
              <a:t>liền sau </a:t>
            </a:r>
            <a:r>
              <a:rPr lang="vi-VN" sz="3200" b="1" dirty="0">
                <a:solidFill>
                  <a:schemeClr val="tx2"/>
                </a:solidFill>
                <a:latin typeface="+mj-lt"/>
                <a:cs typeface="Arial" charset="0"/>
              </a:rPr>
              <a:t>của số 2 835 917.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520550" y="2777529"/>
            <a:ext cx="982290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 sz="3200" b="1" dirty="0">
                <a:solidFill>
                  <a:schemeClr val="tx2"/>
                </a:solidFill>
                <a:latin typeface="+mj-lt"/>
                <a:cs typeface="Arial" charset="0"/>
              </a:rPr>
              <a:t>b) Viết số tự nhiên </a:t>
            </a:r>
            <a:r>
              <a:rPr lang="vi-VN" sz="3200" b="1" dirty="0">
                <a:solidFill>
                  <a:srgbClr val="FF0000"/>
                </a:solidFill>
                <a:latin typeface="+mj-lt"/>
                <a:cs typeface="Arial" charset="0"/>
              </a:rPr>
              <a:t>liền trước </a:t>
            </a:r>
            <a:r>
              <a:rPr lang="vi-VN" sz="3200" b="1" dirty="0">
                <a:solidFill>
                  <a:schemeClr val="tx2"/>
                </a:solidFill>
                <a:latin typeface="+mj-lt"/>
                <a:cs typeface="Arial" charset="0"/>
              </a:rPr>
              <a:t>của số 2 835 917.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553523" y="3709415"/>
            <a:ext cx="11257569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 sz="3200" b="1" dirty="0">
                <a:solidFill>
                  <a:schemeClr val="tx2"/>
                </a:solidFill>
                <a:latin typeface="+mj-lt"/>
                <a:cs typeface="Arial" charset="0"/>
              </a:rPr>
              <a:t>c) Đọc số rồi nêu giá trị của </a:t>
            </a:r>
            <a:r>
              <a:rPr lang="vi-VN" sz="3200" b="1" dirty="0">
                <a:solidFill>
                  <a:srgbClr val="FF0000"/>
                </a:solidFill>
                <a:latin typeface="+mj-lt"/>
                <a:cs typeface="Arial" charset="0"/>
              </a:rPr>
              <a:t>chữ số 2 </a:t>
            </a:r>
            <a:r>
              <a:rPr lang="vi-VN" sz="3200" b="1" dirty="0">
                <a:solidFill>
                  <a:schemeClr val="tx2"/>
                </a:solidFill>
                <a:latin typeface="+mj-lt"/>
                <a:cs typeface="Arial" charset="0"/>
              </a:rPr>
              <a:t>trong mỗi số sau:</a:t>
            </a:r>
            <a:endParaRPr lang="en-US" sz="3200" b="1" dirty="0">
              <a:solidFill>
                <a:schemeClr val="tx2"/>
              </a:solidFill>
              <a:latin typeface="+mj-lt"/>
              <a:cs typeface="Arial" charset="0"/>
            </a:endParaRPr>
          </a:p>
          <a:p>
            <a:pPr>
              <a:defRPr/>
            </a:pPr>
            <a:r>
              <a:rPr lang="en-US" sz="3200" b="1" dirty="0">
                <a:solidFill>
                  <a:schemeClr val="tx2"/>
                </a:solidFill>
                <a:cs typeface="Arial" pitchFamily="34" charset="0"/>
              </a:rPr>
              <a:t>			</a:t>
            </a:r>
            <a:r>
              <a:rPr lang="vi-VN" sz="32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82 360</a:t>
            </a:r>
            <a:r>
              <a:rPr lang="en-US" sz="32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vi-VN" sz="32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945</a:t>
            </a:r>
            <a:r>
              <a:rPr lang="en-US" sz="32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; </a:t>
            </a:r>
            <a:r>
              <a:rPr lang="vi-VN" sz="32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7 283 096 </a:t>
            </a:r>
            <a:r>
              <a:rPr lang="en-US" sz="32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; </a:t>
            </a:r>
            <a:r>
              <a:rPr lang="vi-VN" sz="32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1 547 238</a:t>
            </a:r>
            <a:endParaRPr lang="en-US" sz="32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  <a:p>
            <a:pPr>
              <a:defRPr/>
            </a:pPr>
            <a:endParaRPr lang="en-US" sz="32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  <a:p>
            <a:pPr>
              <a:defRPr/>
            </a:pPr>
            <a:endParaRPr lang="en-US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vi-VN" sz="3200" b="1" dirty="0">
              <a:solidFill>
                <a:schemeClr val="tx2"/>
              </a:solidFill>
              <a:latin typeface="+mj-lt"/>
              <a:cs typeface="Arial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07578" y="824844"/>
            <a:ext cx="2236060" cy="766212"/>
            <a:chOff x="2701700" y="824844"/>
            <a:chExt cx="2236060" cy="766212"/>
          </a:xfrm>
        </p:grpSpPr>
        <p:sp>
          <p:nvSpPr>
            <p:cNvPr id="9" name="云形 10">
              <a:extLst>
                <a:ext uri="{FF2B5EF4-FFF2-40B4-BE49-F238E27FC236}">
                  <a16:creationId xmlns:a16="http://schemas.microsoft.com/office/drawing/2014/main" id="{76F68FC0-4CC4-4EBA-89FC-540C19368067}"/>
                </a:ext>
              </a:extLst>
            </p:cNvPr>
            <p:cNvSpPr/>
            <p:nvPr/>
          </p:nvSpPr>
          <p:spPr>
            <a:xfrm>
              <a:off x="2701700" y="835659"/>
              <a:ext cx="2236060" cy="755397"/>
            </a:xfrm>
            <a:prstGeom prst="cloud">
              <a:avLst/>
            </a:prstGeom>
            <a:noFill/>
            <a:ln>
              <a:solidFill>
                <a:srgbClr val="D27C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210764" y="824844"/>
              <a:ext cx="1309975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000" b="1" u="sng" cap="none" spc="0" dirty="0" err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4000" b="1" u="sng" cap="none" spc="0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1</a:t>
              </a: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251" y="-68526"/>
            <a:ext cx="3768494" cy="21480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825" y="-933459"/>
            <a:ext cx="2539920" cy="2539920"/>
          </a:xfrm>
          <a:prstGeom prst="rect">
            <a:avLst/>
          </a:prstGeom>
        </p:spPr>
      </p:pic>
      <p:pic>
        <p:nvPicPr>
          <p:cNvPr id="14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603" y="4448992"/>
            <a:ext cx="3365754" cy="2692603"/>
          </a:xfrm>
          <a:prstGeom prst="rect">
            <a:avLst/>
          </a:prstGeom>
        </p:spPr>
      </p:pic>
      <p:pic>
        <p:nvPicPr>
          <p:cNvPr id="15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20963">
            <a:off x="-502870" y="313788"/>
            <a:ext cx="5130997" cy="353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865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23B19184-A05F-4803-A46C-DF429272D4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17" y="2839834"/>
            <a:ext cx="5685247" cy="3900587"/>
          </a:xfrm>
          <a:prstGeom prst="rect">
            <a:avLst/>
          </a:prstGeom>
        </p:spPr>
      </p:pic>
      <p:pic>
        <p:nvPicPr>
          <p:cNvPr id="10" name="图片 4">
            <a:extLst>
              <a:ext uri="{FF2B5EF4-FFF2-40B4-BE49-F238E27FC236}">
                <a16:creationId xmlns:a16="http://schemas.microsoft.com/office/drawing/2014/main" id="{23B19184-A05F-4803-A46C-DF429272D4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35" y="112964"/>
            <a:ext cx="5685247" cy="390058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014086" y="2196749"/>
            <a:ext cx="502883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6000" b="1" dirty="0">
                <a:solidFill>
                  <a:srgbClr val="FF0000"/>
                </a:solidFill>
                <a:latin typeface="+mj-lt"/>
                <a:cs typeface="Arial" charset="0"/>
              </a:rPr>
              <a:t>2 835 917</a:t>
            </a:r>
            <a:endParaRPr lang="en-US" sz="6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  <p:pic>
        <p:nvPicPr>
          <p:cNvPr id="12" name="图片 4">
            <a:extLst>
              <a:ext uri="{FF2B5EF4-FFF2-40B4-BE49-F238E27FC236}">
                <a16:creationId xmlns:a16="http://schemas.microsoft.com/office/drawing/2014/main" id="{23B19184-A05F-4803-A46C-DF429272D4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486" y="2593338"/>
            <a:ext cx="5599371" cy="4197285"/>
          </a:xfrm>
          <a:prstGeom prst="rect">
            <a:avLst/>
          </a:prstGeom>
        </p:spPr>
      </p:pic>
      <p:pic>
        <p:nvPicPr>
          <p:cNvPr id="14" name="图片 4">
            <a:extLst>
              <a:ext uri="{FF2B5EF4-FFF2-40B4-BE49-F238E27FC236}">
                <a16:creationId xmlns:a16="http://schemas.microsoft.com/office/drawing/2014/main" id="{23B19184-A05F-4803-A46C-DF429272D4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841" y="-211166"/>
            <a:ext cx="5599371" cy="419728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755838" y="1891515"/>
            <a:ext cx="326243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000" b="1" cap="none" spc="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2 835 918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076282" y="4687942"/>
            <a:ext cx="502883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6000" b="1" dirty="0">
                <a:solidFill>
                  <a:srgbClr val="FF0000"/>
                </a:solidFill>
                <a:latin typeface="+mj-lt"/>
                <a:cs typeface="Arial" charset="0"/>
              </a:rPr>
              <a:t>2 835 917</a:t>
            </a:r>
            <a:endParaRPr lang="en-US" sz="6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97288" y="4687942"/>
            <a:ext cx="326243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000" b="1" cap="none" spc="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2 835 916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754" y="1005365"/>
            <a:ext cx="1253277" cy="125077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52" y="3906570"/>
            <a:ext cx="1253277" cy="1250778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2159186" y="757467"/>
            <a:ext cx="2236060" cy="766212"/>
            <a:chOff x="2701700" y="824844"/>
            <a:chExt cx="2236060" cy="766212"/>
          </a:xfrm>
        </p:grpSpPr>
        <p:sp>
          <p:nvSpPr>
            <p:cNvPr id="22" name="云形 10">
              <a:extLst>
                <a:ext uri="{FF2B5EF4-FFF2-40B4-BE49-F238E27FC236}">
                  <a16:creationId xmlns:a16="http://schemas.microsoft.com/office/drawing/2014/main" id="{76F68FC0-4CC4-4EBA-89FC-540C19368067}"/>
                </a:ext>
              </a:extLst>
            </p:cNvPr>
            <p:cNvSpPr/>
            <p:nvPr/>
          </p:nvSpPr>
          <p:spPr>
            <a:xfrm>
              <a:off x="2701700" y="835659"/>
              <a:ext cx="2236060" cy="755397"/>
            </a:xfrm>
            <a:prstGeom prst="cloud">
              <a:avLst/>
            </a:prstGeom>
            <a:noFill/>
            <a:ln>
              <a:solidFill>
                <a:srgbClr val="D27C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210764" y="824844"/>
              <a:ext cx="1309975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000" b="1" u="sng" cap="none" spc="0" dirty="0" err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4000" b="1" u="sng" cap="none" spc="0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1</a:t>
              </a:r>
            </a:p>
          </p:txBody>
        </p:sp>
      </p:grpSp>
      <p:pic>
        <p:nvPicPr>
          <p:cNvPr id="24" name="图片 17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152020" y="-86891"/>
            <a:ext cx="2246182" cy="150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51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136">
            <a:extLst>
              <a:ext uri="{FF2B5EF4-FFF2-40B4-BE49-F238E27FC236}">
                <a16:creationId xmlns:a16="http://schemas.microsoft.com/office/drawing/2014/main" id="{40862FB7-9F3C-4F68-8D76-01BD7923A6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8673012"/>
              </p:ext>
            </p:extLst>
          </p:nvPr>
        </p:nvGraphicFramePr>
        <p:xfrm>
          <a:off x="487097" y="1648226"/>
          <a:ext cx="11027570" cy="4741276"/>
        </p:xfrm>
        <a:graphic>
          <a:graphicData uri="http://schemas.openxmlformats.org/drawingml/2006/table">
            <a:tbl>
              <a:tblPr/>
              <a:tblGrid>
                <a:gridCol w="1951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8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7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09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</a:p>
                  </a:txBody>
                  <a:tcPr marT="45734" marB="4573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 SỐ</a:t>
                      </a:r>
                    </a:p>
                  </a:txBody>
                  <a:tcPr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 TRỊ CỦA CHỮ SỐ 2</a:t>
                      </a:r>
                    </a:p>
                  </a:txBody>
                  <a:tcPr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02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 b="1" dirty="0">
                        <a:solidFill>
                          <a:srgbClr val="2006BA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800" b="1" dirty="0">
                          <a:solidFill>
                            <a:srgbClr val="2006BA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82 360</a:t>
                      </a:r>
                      <a:r>
                        <a:rPr lang="en-US" sz="2800" b="1" dirty="0">
                          <a:solidFill>
                            <a:srgbClr val="2006BA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b="1" dirty="0">
                          <a:solidFill>
                            <a:srgbClr val="2006BA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CC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4" marB="4573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22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dirty="0">
                        <a:solidFill>
                          <a:srgbClr val="2006BA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800" b="1" dirty="0">
                          <a:solidFill>
                            <a:srgbClr val="2006BA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7 283 096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CC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4" marB="4573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24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dirty="0">
                        <a:solidFill>
                          <a:srgbClr val="2006BA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800" b="1" dirty="0">
                          <a:solidFill>
                            <a:srgbClr val="2006BA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1 547 238</a:t>
                      </a:r>
                      <a:endParaRPr lang="en-US" sz="2800" b="1" dirty="0">
                        <a:solidFill>
                          <a:srgbClr val="2006BA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CCC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4" marB="4573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014375" y="2323883"/>
            <a:ext cx="584672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vi-VN" sz="2800" b="1" dirty="0">
                <a:solidFill>
                  <a:srgbClr val="C00000"/>
                </a:solidFill>
                <a:latin typeface="+mj-lt"/>
              </a:rPr>
              <a:t>Tám mươi hai triệu ba trăm sáu mươi nghìn chín trăm bốn mươi lăm.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075798" y="3708878"/>
            <a:ext cx="572388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vi-VN" sz="2800" b="1" dirty="0">
                <a:solidFill>
                  <a:srgbClr val="C00000"/>
                </a:solidFill>
                <a:latin typeface="+mj-lt"/>
              </a:rPr>
              <a:t>Bảy triệu hai trăm tám mươi ba nghìn không trăm chín mươi sáu.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084591" y="5051627"/>
            <a:ext cx="602281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vi-VN" sz="2800" b="1" dirty="0">
                <a:solidFill>
                  <a:srgbClr val="C00000"/>
                </a:solidFill>
                <a:latin typeface="+mj-lt"/>
              </a:rPr>
              <a:t>Một triệu năm trăm bốn mươi bảy nghìn hai trăm ba mươi tám</a:t>
            </a:r>
            <a:r>
              <a:rPr lang="en-US" sz="2800" b="1" dirty="0">
                <a:solidFill>
                  <a:srgbClr val="C00000"/>
                </a:solidFill>
                <a:latin typeface="+mj-lt"/>
              </a:rPr>
              <a:t>.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9589990" y="2740088"/>
            <a:ext cx="162095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2 000 000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9732396" y="4005043"/>
            <a:ext cx="1351652" cy="66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200 000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0001700" y="5192541"/>
            <a:ext cx="81304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8C8159B-8F97-4362-A645-37142829E1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617" y="404964"/>
            <a:ext cx="11936260" cy="1109923"/>
          </a:xfrm>
          <a:prstGeom prst="rect">
            <a:avLst/>
          </a:prstGeom>
        </p:spPr>
      </p:pic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2922935" y="759275"/>
            <a:ext cx="8458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>
                <a:solidFill>
                  <a:srgbClr val="FF0000"/>
                </a:solidFill>
                <a:latin typeface="+mj-lt"/>
                <a:cs typeface="Arial" charset="0"/>
              </a:rPr>
              <a:t>c. </a:t>
            </a:r>
            <a:r>
              <a:rPr lang="vi-VN" sz="2800" b="1" dirty="0">
                <a:solidFill>
                  <a:srgbClr val="FF0000"/>
                </a:solidFill>
                <a:latin typeface="+mj-lt"/>
                <a:cs typeface="Arial" charset="0"/>
              </a:rPr>
              <a:t>Đọc số rồi nêu giá trị của chữ số 2 trong mỗi số sau: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29" y="264109"/>
            <a:ext cx="1253277" cy="125077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926215" y="698315"/>
            <a:ext cx="97174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u="sng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3263790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" t="20540" r="32012" b="6125"/>
          <a:stretch/>
        </p:blipFill>
        <p:spPr>
          <a:xfrm>
            <a:off x="1575619" y="1272988"/>
            <a:ext cx="9040761" cy="53084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75619" y="441991"/>
            <a:ext cx="9040761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HỌC SINH GIỎI TOÁN KHỐI LỚP BA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LÊ QUÝ ĐÔN NĂM HỌC 2004 - 2005</a:t>
            </a:r>
          </a:p>
        </p:txBody>
      </p:sp>
      <p:pic>
        <p:nvPicPr>
          <p:cNvPr id="6" name="图片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605" y="1078155"/>
            <a:ext cx="10122732" cy="71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67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" t="20513" r="32012" b="6125"/>
          <a:stretch/>
        </p:blipFill>
        <p:spPr>
          <a:xfrm>
            <a:off x="0" y="1809750"/>
            <a:ext cx="5892746" cy="425058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92E84E7-E2D5-44FB-9B9B-A9F9544BCB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546" y="-733690"/>
            <a:ext cx="8624231" cy="75916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816764" y="407748"/>
            <a:ext cx="130997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321699" y="2694155"/>
            <a:ext cx="4595924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......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....................</a:t>
            </a:r>
          </a:p>
        </p:txBody>
      </p:sp>
      <p:sp>
        <p:nvSpPr>
          <p:cNvPr id="8" name="Rectangle 7"/>
          <p:cNvSpPr/>
          <p:nvPr/>
        </p:nvSpPr>
        <p:spPr>
          <a:xfrm>
            <a:off x="9820576" y="2952384"/>
            <a:ext cx="769677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9" name="Rectangle 8"/>
          <p:cNvSpPr/>
          <p:nvPr/>
        </p:nvSpPr>
        <p:spPr>
          <a:xfrm>
            <a:off x="6529283" y="4559427"/>
            <a:ext cx="1207965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3A,</a:t>
            </a:r>
          </a:p>
        </p:txBody>
      </p:sp>
      <p:sp>
        <p:nvSpPr>
          <p:cNvPr id="10" name="Rectangle 9"/>
          <p:cNvSpPr/>
          <p:nvPr/>
        </p:nvSpPr>
        <p:spPr>
          <a:xfrm>
            <a:off x="7237582" y="4574506"/>
            <a:ext cx="1207965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3B,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992664" y="4574506"/>
            <a:ext cx="1207965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3C.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225" y="4337703"/>
            <a:ext cx="1552956" cy="138800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85635" y="1224975"/>
            <a:ext cx="5607111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HỌC SINH GIỎI TOÁN KHỐI LỚP BA</a:t>
            </a: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LÊ QUÝ ĐÔN NĂM HỌC 2004 - 2005</a:t>
            </a:r>
          </a:p>
        </p:txBody>
      </p:sp>
    </p:spTree>
    <p:extLst>
      <p:ext uri="{BB962C8B-B14F-4D97-AF65-F5344CB8AC3E}">
        <p14:creationId xmlns:p14="http://schemas.microsoft.com/office/powerpoint/2010/main" val="360147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" t="21294" r="32012" b="6125"/>
          <a:stretch/>
        </p:blipFill>
        <p:spPr>
          <a:xfrm>
            <a:off x="0" y="1790700"/>
            <a:ext cx="5892746" cy="426963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92E84E7-E2D5-44FB-9B9B-A9F9544BCB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735" y="-1125090"/>
            <a:ext cx="9282969" cy="75916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052738" y="157025"/>
            <a:ext cx="130997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623767" y="2212600"/>
            <a:ext cx="5974907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3A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…..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3B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…...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3C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.....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7261143" y="4514694"/>
            <a:ext cx="1345223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</a:p>
        </p:txBody>
      </p:sp>
      <p:sp>
        <p:nvSpPr>
          <p:cNvPr id="9" name="Rectangle 8"/>
          <p:cNvSpPr/>
          <p:nvPr/>
        </p:nvSpPr>
        <p:spPr>
          <a:xfrm>
            <a:off x="7261143" y="3811776"/>
            <a:ext cx="1345223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52738" y="2351311"/>
            <a:ext cx="1345223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2817" y="1236425"/>
            <a:ext cx="5607111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HỌC SINH GIỎI TOÁN KHỐI LỚP BA</a:t>
            </a: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LÊ QUÝ ĐÔN NĂM HỌC 2004 - 2005</a:t>
            </a:r>
          </a:p>
        </p:txBody>
      </p:sp>
    </p:spTree>
    <p:extLst>
      <p:ext uri="{BB962C8B-B14F-4D97-AF65-F5344CB8AC3E}">
        <p14:creationId xmlns:p14="http://schemas.microsoft.com/office/powerpoint/2010/main" val="1362406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" t="21294" r="32012" b="6125"/>
          <a:stretch/>
        </p:blipFill>
        <p:spPr>
          <a:xfrm>
            <a:off x="96253" y="1790700"/>
            <a:ext cx="5892746" cy="42696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9070" y="1236425"/>
            <a:ext cx="5607111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HỌC SINH GIỎI TOÁN KHỐI LỚP BA</a:t>
            </a: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LÊ QUÝ ĐÔN NĂM HỌC 2004 - 2005</a:t>
            </a:r>
          </a:p>
        </p:txBody>
      </p:sp>
      <p:pic>
        <p:nvPicPr>
          <p:cNvPr id="6" name="图片 4">
            <a:extLst>
              <a:ext uri="{FF2B5EF4-FFF2-40B4-BE49-F238E27FC236}">
                <a16:creationId xmlns:a16="http://schemas.microsoft.com/office/drawing/2014/main" id="{892E84E7-E2D5-44FB-9B9B-A9F9544BCB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666" y="-665068"/>
            <a:ext cx="8624231" cy="7591690"/>
          </a:xfrm>
          <a:prstGeom prst="rect">
            <a:avLst/>
          </a:prstGeom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480036" y="2455021"/>
            <a:ext cx="5096286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Ba: 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......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…....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7299115" y="3287952"/>
            <a:ext cx="928651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3B </a:t>
            </a:r>
          </a:p>
        </p:txBody>
      </p:sp>
      <p:sp>
        <p:nvSpPr>
          <p:cNvPr id="9" name="Rectangle 8"/>
          <p:cNvSpPr/>
          <p:nvPr/>
        </p:nvSpPr>
        <p:spPr>
          <a:xfrm>
            <a:off x="9746881" y="4017427"/>
            <a:ext cx="861417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3A</a:t>
            </a:r>
          </a:p>
        </p:txBody>
      </p:sp>
      <p:sp>
        <p:nvSpPr>
          <p:cNvPr id="10" name="Rectangle 9"/>
          <p:cNvSpPr/>
          <p:nvPr/>
        </p:nvSpPr>
        <p:spPr>
          <a:xfrm>
            <a:off x="7913017" y="407748"/>
            <a:ext cx="130997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3660912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CAC8DD8-1EE6-4214-A347-CF19DDA1F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45616" y="1971066"/>
            <a:ext cx="5063653" cy="4141204"/>
          </a:xfrm>
          <a:prstGeom prst="rect">
            <a:avLst/>
          </a:prstGeom>
        </p:spPr>
      </p:pic>
      <p:pic>
        <p:nvPicPr>
          <p:cNvPr id="5" name="图片 5">
            <a:extLst>
              <a:ext uri="{FF2B5EF4-FFF2-40B4-BE49-F238E27FC236}">
                <a16:creationId xmlns:a16="http://schemas.microsoft.com/office/drawing/2014/main" id="{16C1D499-813C-4582-9565-F8964FF94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841291" y="1970523"/>
            <a:ext cx="5134426" cy="391644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101855" y="2955292"/>
            <a:ext cx="3587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ctr">
              <a:buAutoNum type="alphaLcParenR"/>
            </a:pPr>
            <a:r>
              <a:rPr lang="vi-VN" sz="4000" b="1" dirty="0">
                <a:solidFill>
                  <a:srgbClr val="2006B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 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sz="4000" b="1" dirty="0">
                <a:solidFill>
                  <a:srgbClr val="2006B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thuộc thế kỉ nào</a:t>
            </a:r>
            <a:r>
              <a:rPr lang="en-US" sz="4000" b="1" dirty="0">
                <a:solidFill>
                  <a:srgbClr val="2006B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>
                <a:solidFill>
                  <a:srgbClr val="2006B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b="1" dirty="0">
              <a:solidFill>
                <a:srgbClr val="2006B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40058" y="2795183"/>
            <a:ext cx="3587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2006B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 </a:t>
            </a:r>
            <a:r>
              <a:rPr lang="vi-VN" sz="4000" b="1" dirty="0">
                <a:solidFill>
                  <a:srgbClr val="2006B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200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>
                <a:solidFill>
                  <a:srgbClr val="2006B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 thế kỉ nào</a:t>
            </a:r>
            <a:r>
              <a:rPr lang="en-US" sz="4000" b="1" dirty="0">
                <a:solidFill>
                  <a:srgbClr val="2006B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>
                <a:solidFill>
                  <a:srgbClr val="2006B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b="1" dirty="0">
              <a:solidFill>
                <a:srgbClr val="2006B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369380" y="717393"/>
            <a:ext cx="8638993" cy="103202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2D4E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vi-VN" sz="3600" b="1" dirty="0">
              <a:solidFill>
                <a:srgbClr val="2006B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91799" y="664499"/>
            <a:ext cx="83941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Bài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4: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Trả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lời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các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câu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hỏi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sau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: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16880" y="2955292"/>
            <a:ext cx="3587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ctr">
              <a:buAutoNum type="alphaLcParenR"/>
            </a:pPr>
            <a:r>
              <a:rPr lang="vi-VN" sz="4000" b="1" dirty="0">
                <a:solidFill>
                  <a:srgbClr val="2006B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 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sz="4000" b="1" dirty="0">
                <a:solidFill>
                  <a:srgbClr val="2006B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thuộc thế kỉ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640058" y="2799706"/>
            <a:ext cx="3587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2006B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 </a:t>
            </a:r>
            <a:r>
              <a:rPr lang="vi-VN" sz="4000" b="1" dirty="0">
                <a:solidFill>
                  <a:srgbClr val="2006B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200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>
                <a:solidFill>
                  <a:srgbClr val="2006B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 thế kỉ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XXI</a:t>
            </a:r>
          </a:p>
        </p:txBody>
      </p:sp>
      <p:pic>
        <p:nvPicPr>
          <p:cNvPr id="1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370" y="4816505"/>
            <a:ext cx="2259447" cy="2259447"/>
          </a:xfrm>
          <a:prstGeom prst="rect">
            <a:avLst/>
          </a:prstGeom>
        </p:spPr>
      </p:pic>
      <p:pic>
        <p:nvPicPr>
          <p:cNvPr id="14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0617">
            <a:off x="4336620" y="3195271"/>
            <a:ext cx="5646675" cy="3989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330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11" grpId="0"/>
    </p:bld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E6406"/>
      </a:accent1>
      <a:accent2>
        <a:srgbClr val="FF7E2F"/>
      </a:accent2>
      <a:accent3>
        <a:srgbClr val="FC670C"/>
      </a:accent3>
      <a:accent4>
        <a:srgbClr val="EA8908"/>
      </a:accent4>
      <a:accent5>
        <a:srgbClr val="E55A0D"/>
      </a:accent5>
      <a:accent6>
        <a:srgbClr val="CF4507"/>
      </a:accent6>
      <a:hlink>
        <a:srgbClr val="FE6406"/>
      </a:hlink>
      <a:folHlink>
        <a:srgbClr val="BFBFBF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379</Words>
  <Application>Microsoft Office PowerPoint</Application>
  <PresentationFormat>Widescreen</PresentationFormat>
  <Paragraphs>64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UTM Bienvenue</vt:lpstr>
      <vt:lpstr>Calibri</vt:lpstr>
      <vt:lpstr>UTM Atlas</vt:lpstr>
      <vt:lpstr>Calibri Light</vt:lpstr>
      <vt:lpstr>等线</vt:lpstr>
      <vt:lpstr>Times New Roman</vt:lpstr>
      <vt:lpstr>Arial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MANG NON</dc:creator>
  <cp:keywords>MANG NON</cp:keywords>
  <cp:lastModifiedBy>Dương Thị Lan Anh</cp:lastModifiedBy>
  <cp:revision>4</cp:revision>
  <dcterms:created xsi:type="dcterms:W3CDTF">2022-07-05T09:21:52Z</dcterms:created>
  <dcterms:modified xsi:type="dcterms:W3CDTF">2022-10-11T07:09:29Z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2022-10-09T16:40:27Z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06f2ac4d-675e-442a-866a-493693a1e6b4</vt:lpwstr>
  </property>
  <property fmtid="{D5CDD505-2E9C-101B-9397-08002B2CF9AE}" pid="8" name="MSIP_Label_defa4170-0d19-0005-0004-bc88714345d2_ContentBits">
    <vt:lpwstr>0</vt:lpwstr>
  </property>
</Properties>
</file>