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26" r:id="rId2"/>
    <p:sldId id="257" r:id="rId3"/>
    <p:sldId id="309" r:id="rId4"/>
    <p:sldId id="259" r:id="rId5"/>
    <p:sldId id="327" r:id="rId6"/>
    <p:sldId id="318" r:id="rId7"/>
    <p:sldId id="319" r:id="rId8"/>
    <p:sldId id="320" r:id="rId9"/>
    <p:sldId id="321" r:id="rId10"/>
    <p:sldId id="323" r:id="rId11"/>
    <p:sldId id="324" r:id="rId12"/>
    <p:sldId id="297" r:id="rId13"/>
    <p:sldId id="311" r:id="rId14"/>
    <p:sldId id="306" r:id="rId15"/>
    <p:sldId id="262" r:id="rId16"/>
    <p:sldId id="325" r:id="rId17"/>
    <p:sldId id="286" r:id="rId18"/>
    <p:sldId id="268" r:id="rId19"/>
    <p:sldId id="272" r:id="rId20"/>
    <p:sldId id="281" r:id="rId21"/>
    <p:sldId id="282" r:id="rId22"/>
    <p:sldId id="284" r:id="rId23"/>
    <p:sldId id="305" r:id="rId24"/>
    <p:sldId id="285" r:id="rId25"/>
    <p:sldId id="308" r:id="rId26"/>
    <p:sldId id="275" r:id="rId27"/>
    <p:sldId id="336" r:id="rId28"/>
    <p:sldId id="337" r:id="rId29"/>
    <p:sldId id="338" r:id="rId30"/>
    <p:sldId id="339" r:id="rId31"/>
    <p:sldId id="313" r:id="rId32"/>
    <p:sldId id="314" r:id="rId33"/>
    <p:sldId id="312" r:id="rId34"/>
    <p:sldId id="315" r:id="rId35"/>
    <p:sldId id="316" r:id="rId36"/>
    <p:sldId id="335" r:id="rId37"/>
    <p:sldId id="340" r:id="rId38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96F"/>
    <a:srgbClr val="FF19AD"/>
    <a:srgbClr val="FAE460"/>
    <a:srgbClr val="FFFF85"/>
    <a:srgbClr val="FDF4BF"/>
    <a:srgbClr val="FBE879"/>
    <a:srgbClr val="FAE14C"/>
    <a:srgbClr val="FCC94A"/>
    <a:srgbClr val="FACDA8"/>
    <a:srgbClr val="64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5" autoAdjust="0"/>
    <p:restoredTop sz="90747" autoAdjust="0"/>
  </p:normalViewPr>
  <p:slideViewPr>
    <p:cSldViewPr>
      <p:cViewPr varScale="1">
        <p:scale>
          <a:sx n="67" d="100"/>
          <a:sy n="67" d="100"/>
        </p:scale>
        <p:origin x="552" y="6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81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94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6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3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</a:t>
            </a:r>
            <a:r>
              <a:rPr lang="en-US" baseline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3"/>
          <p:cNvSpPr/>
          <p:nvPr/>
        </p:nvSpPr>
        <p:spPr>
          <a:xfrm flipH="1">
            <a:off x="10647835" y="5421039"/>
            <a:ext cx="1615120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3"/>
          <p:cNvSpPr/>
          <p:nvPr/>
        </p:nvSpPr>
        <p:spPr>
          <a:xfrm rot="10800000" flipH="1">
            <a:off x="-100717" y="-90926"/>
            <a:ext cx="1649951" cy="1521094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3140" y="559767"/>
            <a:ext cx="81912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3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688" name="Google Shape;688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23"/>
          <p:cNvGrpSpPr/>
          <p:nvPr/>
        </p:nvGrpSpPr>
        <p:grpSpPr>
          <a:xfrm rot="10800000" flipH="1">
            <a:off x="90149" y="4316777"/>
            <a:ext cx="2647696" cy="2466445"/>
            <a:chOff x="817100" y="238125"/>
            <a:chExt cx="5912375" cy="5495644"/>
          </a:xfrm>
        </p:grpSpPr>
        <p:sp>
          <p:nvSpPr>
            <p:cNvPr id="706" name="Google Shape;706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613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34" y="-320041"/>
            <a:ext cx="10945654" cy="1143000"/>
          </a:xfrm>
        </p:spPr>
        <p:txBody>
          <a:bodyPr/>
          <a:lstStyle/>
          <a:p>
            <a:r>
              <a:rPr lang="en-US" smtClean="0"/>
              <a:t>Luyện đọc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7319" y="761999"/>
            <a:ext cx="283923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m</a:t>
            </a:r>
            <a:r>
              <a:rPr lang="en-US" sz="5400" smtClean="0">
                <a:solidFill>
                  <a:srgbClr val="FF0000"/>
                </a:solidFill>
              </a:rPr>
              <a:t>ập mạp</a:t>
            </a:r>
          </a:p>
          <a:p>
            <a:r>
              <a:rPr lang="en-US" sz="5400">
                <a:solidFill>
                  <a:srgbClr val="FF0000"/>
                </a:solidFill>
              </a:rPr>
              <a:t>s</a:t>
            </a:r>
            <a:r>
              <a:rPr lang="en-US" sz="5400" smtClean="0">
                <a:solidFill>
                  <a:srgbClr val="FF0000"/>
                </a:solidFill>
              </a:rPr>
              <a:t>ắp đặt</a:t>
            </a:r>
          </a:p>
          <a:p>
            <a:r>
              <a:rPr lang="en-US" sz="5400">
                <a:solidFill>
                  <a:srgbClr val="FF0000"/>
                </a:solidFill>
              </a:rPr>
              <a:t>t</a:t>
            </a:r>
            <a:r>
              <a:rPr lang="en-US" sz="5400" smtClean="0">
                <a:solidFill>
                  <a:srgbClr val="FF0000"/>
                </a:solidFill>
              </a:rPr>
              <a:t>ơi xốp</a:t>
            </a:r>
            <a:endParaRPr lang="en-US" sz="54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9319" y="807719"/>
            <a:ext cx="232262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7030A0"/>
                </a:solidFill>
              </a:rPr>
              <a:t>b</a:t>
            </a:r>
            <a:r>
              <a:rPr lang="en-US" sz="5400" smtClean="0">
                <a:solidFill>
                  <a:srgbClr val="7030A0"/>
                </a:solidFill>
              </a:rPr>
              <a:t>ão táp</a:t>
            </a:r>
          </a:p>
          <a:p>
            <a:r>
              <a:rPr lang="en-US" sz="5400" smtClean="0">
                <a:solidFill>
                  <a:srgbClr val="7030A0"/>
                </a:solidFill>
              </a:rPr>
              <a:t>đầy ắp</a:t>
            </a:r>
          </a:p>
          <a:p>
            <a:r>
              <a:rPr lang="en-US" sz="5400" smtClean="0">
                <a:solidFill>
                  <a:srgbClr val="7030A0"/>
                </a:solidFill>
              </a:rPr>
              <a:t>đất sét</a:t>
            </a:r>
            <a:endParaRPr lang="en-US" sz="540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52719" y="807719"/>
            <a:ext cx="254185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rgbClr val="00B050"/>
                </a:solidFill>
              </a:rPr>
              <a:t>c</a:t>
            </a:r>
            <a:r>
              <a:rPr lang="en-US" sz="5400" smtClean="0">
                <a:solidFill>
                  <a:srgbClr val="00B050"/>
                </a:solidFill>
              </a:rPr>
              <a:t>háo vịt</a:t>
            </a:r>
          </a:p>
          <a:p>
            <a:r>
              <a:rPr lang="en-US" sz="5400">
                <a:solidFill>
                  <a:srgbClr val="00B050"/>
                </a:solidFill>
              </a:rPr>
              <a:t>k</a:t>
            </a:r>
            <a:r>
              <a:rPr lang="en-US" sz="5400" smtClean="0">
                <a:solidFill>
                  <a:srgbClr val="00B050"/>
                </a:solidFill>
              </a:rPr>
              <a:t>em xốp</a:t>
            </a:r>
          </a:p>
          <a:p>
            <a:r>
              <a:rPr lang="en-US" sz="5400">
                <a:solidFill>
                  <a:srgbClr val="00B050"/>
                </a:solidFill>
              </a:rPr>
              <a:t>d</a:t>
            </a:r>
            <a:r>
              <a:rPr lang="en-US" sz="5400" smtClean="0">
                <a:solidFill>
                  <a:srgbClr val="00B050"/>
                </a:solidFill>
              </a:rPr>
              <a:t>ấu vết</a:t>
            </a:r>
            <a:endParaRPr lang="en-US" sz="540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6919" y="3581400"/>
            <a:ext cx="1112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chemeClr val="accent6">
                    <a:lumMod val="75000"/>
                  </a:schemeClr>
                </a:solidFill>
              </a:rPr>
              <a:t>- Hạt mưa rơi lộp bộp trên mái tôn.</a:t>
            </a:r>
          </a:p>
          <a:p>
            <a:pPr marL="285750" indent="-285750">
              <a:buFontTx/>
              <a:buChar char="-"/>
            </a:pPr>
            <a:r>
              <a:rPr lang="en-US" sz="6000" smtClean="0">
                <a:solidFill>
                  <a:srgbClr val="FF19AD"/>
                </a:solidFill>
              </a:rPr>
              <a:t>Hôm nay, bố đi họp lớp hồi cấp 3.</a:t>
            </a:r>
          </a:p>
          <a:p>
            <a:pPr marL="285750" indent="-285750">
              <a:buFontTx/>
              <a:buChar char="-"/>
            </a:pPr>
            <a:r>
              <a:rPr lang="en-US" sz="6000" smtClean="0">
                <a:solidFill>
                  <a:srgbClr val="00B050"/>
                </a:solidFill>
              </a:rPr>
              <a:t>Mai xếp quần áo rất ngăn nắp. </a:t>
            </a:r>
            <a:endParaRPr lang="en-US" sz="60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2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947319" y="533400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chớp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19" y="360346"/>
            <a:ext cx="1076325" cy="1076325"/>
          </a:xfrm>
          <a:prstGeom prst="rect">
            <a:avLst/>
          </a:prstGeom>
        </p:spPr>
      </p:pic>
      <p:sp>
        <p:nvSpPr>
          <p:cNvPr id="5" name="AutoShape 2" descr="Khám phá bí ẩn các tia chớ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320" y="2209800"/>
            <a:ext cx="4572000" cy="4038600"/>
          </a:xfrm>
          <a:prstGeom prst="rect">
            <a:avLst/>
          </a:prstGeom>
        </p:spPr>
      </p:pic>
      <p:pic>
        <p:nvPicPr>
          <p:cNvPr id="1030" name="Picture 6" descr="Giải mã tia chớp lúc nào cũng đi ngoằn nghoèo, không bao giờ là một đường  thẳng - Tin Mới Cuộc Số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320" y="2209800"/>
            <a:ext cx="50292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4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13822" y="377651"/>
            <a:ext cx="3048000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</a:t>
            </a:r>
            <a:r>
              <a:rPr lang="en-US" sz="48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sen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119" y="228600"/>
            <a:ext cx="1076325" cy="1076325"/>
          </a:xfrm>
          <a:prstGeom prst="rect">
            <a:avLst/>
          </a:prstGeom>
        </p:spPr>
      </p:pic>
      <p:pic>
        <p:nvPicPr>
          <p:cNvPr id="5" name="Picture 2" descr="Cách Làm Các Loại Mứt Truyền Thống Đãi Tết Cho Những Người Bận Rộn | Nguyễn  K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19" y="1670662"/>
            <a:ext cx="6858000" cy="473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thành phần thuốc Liên nhụ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670662"/>
            <a:ext cx="4191000" cy="471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0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460642"/>
            <a:ext cx="1137285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xám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xịt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sầm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sập</a:t>
            </a:r>
            <a:r>
              <a:rPr lang="en-US" sz="54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trút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Sấm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sét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ì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lộp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ló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khỏi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chân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028461" y="1810404"/>
            <a:ext cx="129038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292592" y="517233"/>
            <a:ext cx="520456" cy="458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2122616" y="1390351"/>
            <a:ext cx="692445" cy="458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8172364" y="1550683"/>
            <a:ext cx="129038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093960" y="2365642"/>
            <a:ext cx="141942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8543675" y="1431988"/>
            <a:ext cx="572502" cy="41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5699919" y="3199770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458154" y="2280692"/>
            <a:ext cx="572502" cy="41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375678" y="4002537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252909" y="3100127"/>
            <a:ext cx="572502" cy="4333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3566319" y="4817496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853981" y="3961911"/>
            <a:ext cx="572502" cy="41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29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3519" y="304800"/>
            <a:ext cx="11658600" cy="6172200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xám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xịt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sầm</a:t>
            </a:r>
            <a:r>
              <a:rPr lang="en-US" sz="60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sập 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trút</a:t>
            </a:r>
            <a:r>
              <a:rPr lang="en-US" sz="6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Sấm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sét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ì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ầm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ngả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lộp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độp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dứt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</a:t>
            </a:r>
            <a:r>
              <a:rPr lang="en-US" sz="6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ló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khỏi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chân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60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Vạn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60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4800" dirty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194182"/>
            <a:ext cx="11372850" cy="4861560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xám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xịt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sầm</a:t>
            </a:r>
            <a:r>
              <a:rPr lang="en-US" sz="5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sập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trút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Sấm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sét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ì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ầm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lúc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lộp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ló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khỏi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chân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974025" y="990600"/>
            <a:ext cx="31455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18519" y="1828800"/>
            <a:ext cx="6629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667481" y="5531047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Bầu trời có màu sắc như thế nào lúc có mưa?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9052719" y="3453168"/>
            <a:ext cx="2819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20187" y="4256688"/>
            <a:ext cx="54417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437438" y="4256688"/>
            <a:ext cx="472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67481" y="5531047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 sấm sét như thế nào?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7481" y="5531047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 </a:t>
            </a: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cơn </a:t>
            </a:r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 có gì xuất hiện?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2880" y="5531047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 cơn mưa, vạn vật như thế nào?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963066" y="5003188"/>
            <a:ext cx="77848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4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13719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EB77-9EFC-42CE-9CE3-0F4E88B3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1E0C90BD-D8EE-405B-B13D-6F9D734230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5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1119" y="2403133"/>
            <a:ext cx="12560344" cy="2080402"/>
            <a:chOff x="-15081" y="2184691"/>
            <a:chExt cx="15198016" cy="251728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-15081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7583927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-1412039" y="3080960"/>
            <a:ext cx="13499608" cy="116935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6800">
                <a:solidFill>
                  <a:srgbClr val="FF0000"/>
                </a:solidFill>
                <a:latin typeface="HP001 4 hàng" pitchFamily="34" charset="0"/>
              </a:rPr>
              <a:t> Gần hồ có wgŧ </a:t>
            </a:r>
            <a:r>
              <a:rPr lang="el-GR" sz="6800">
                <a:solidFill>
                  <a:srgbClr val="FF0000"/>
                </a:solidFill>
                <a:latin typeface="HP001 4 hàng" pitchFamily="34" charset="0"/>
              </a:rPr>
              <a:t>κ</a:t>
            </a:r>
            <a:r>
              <a:rPr lang="vi-VN" sz="6800">
                <a:solidFill>
                  <a:srgbClr val="FF0000"/>
                </a:solidFill>
                <a:latin typeface="HP001 4 hàng" pitchFamily="34" charset="0"/>
              </a:rPr>
              <a:t>áp cao </a:t>
            </a:r>
            <a:r>
              <a:rPr lang="el-GR" sz="6800">
                <a:solidFill>
                  <a:srgbClr val="FF0000"/>
                </a:solidFill>
                <a:latin typeface="HP001 4 hàng" pitchFamily="34" charset="0"/>
              </a:rPr>
              <a:t>ν</a:t>
            </a:r>
            <a:r>
              <a:rPr lang="vi-VN" sz="6800">
                <a:solidFill>
                  <a:srgbClr val="FF0000"/>
                </a:solidFill>
                <a:latin typeface="HP001 4 hàng" pitchFamily="34" charset="0"/>
              </a:rPr>
              <a:t>Ǽt</a:t>
            </a:r>
            <a:r>
              <a:rPr lang="en-US" sz="6800">
                <a:solidFill>
                  <a:srgbClr val="FF0000"/>
                </a:solidFill>
                <a:latin typeface="HP001 4 hàng" pitchFamily="34" charset="0"/>
              </a:rPr>
              <a:t>.</a:t>
            </a:r>
            <a:r>
              <a:rPr lang="vi-VN" sz="68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68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99719" y="525474"/>
            <a:ext cx="7223919" cy="6019800"/>
            <a:chOff x="3776643" y="1064242"/>
            <a:chExt cx="5055113" cy="455489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29" t="38146" r="31418" b="34483"/>
            <a:stretch/>
          </p:blipFill>
          <p:spPr bwMode="auto">
            <a:xfrm>
              <a:off x="3815813" y="1064242"/>
              <a:ext cx="5015943" cy="1996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29419" r="30948" b="35290"/>
            <a:stretch/>
          </p:blipFill>
          <p:spPr bwMode="auto">
            <a:xfrm>
              <a:off x="3776643" y="3037537"/>
              <a:ext cx="4963037" cy="25816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581" y="2362200"/>
            <a:ext cx="2029025" cy="234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2499519" y="1098401"/>
            <a:ext cx="7772400" cy="5720242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15396" y="203422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pic>
        <p:nvPicPr>
          <p:cNvPr id="2" name="Kể chuyện Mật ong của gấu con">
            <a:hlinkClick r:id="" action="ppaction://media"/>
            <a:extLst>
              <a:ext uri="{FF2B5EF4-FFF2-40B4-BE49-F238E27FC236}">
                <a16:creationId xmlns:a16="http://schemas.microsoft.com/office/drawing/2014/main" id="{4D1E3D4E-94F6-48F0-BE7F-9C2FBCB2A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88756" y="1493082"/>
            <a:ext cx="7115042" cy="38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273" y="4205879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30445" y="3228685"/>
            <a:ext cx="3555782" cy="771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11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</a:t>
            </a: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122, 123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94909" y="327016"/>
            <a:ext cx="10934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Mật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ong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gấu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" t="30652" r="52856" b="38420"/>
          <a:stretch/>
        </p:blipFill>
        <p:spPr>
          <a:xfrm>
            <a:off x="1356724" y="1342679"/>
            <a:ext cx="10210800" cy="54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7" t="29919" r="7946" b="39153"/>
          <a:stretch/>
        </p:blipFill>
        <p:spPr>
          <a:xfrm>
            <a:off x="899319" y="304800"/>
            <a:ext cx="109728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" t="61581" r="52781" b="7491"/>
          <a:stretch/>
        </p:blipFill>
        <p:spPr>
          <a:xfrm>
            <a:off x="670719" y="0"/>
            <a:ext cx="10896600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95" t="61486" r="-1" b="7586"/>
          <a:stretch/>
        </p:blipFill>
        <p:spPr>
          <a:xfrm>
            <a:off x="1127919" y="838199"/>
            <a:ext cx="12115800" cy="69623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3119" y="228600"/>
            <a:ext cx="10934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Chia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mật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ong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gấu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connghĩ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12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2719" y="457200"/>
            <a:ext cx="9940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Mật</a:t>
            </a:r>
            <a:r>
              <a:rPr lang="en-US" sz="54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ong</a:t>
            </a:r>
            <a:r>
              <a:rPr lang="en-US" sz="54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54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gấu</a:t>
            </a:r>
            <a:r>
              <a:rPr lang="en-US" sz="54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" t="30558" b="7586"/>
          <a:stretch/>
        </p:blipFill>
        <p:spPr>
          <a:xfrm>
            <a:off x="1057083" y="1380530"/>
            <a:ext cx="11811000" cy="527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1000" r="-12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3719" y="152400"/>
            <a:ext cx="9525000" cy="3886200"/>
          </a:xfrm>
        </p:spPr>
        <p:txBody>
          <a:bodyPr>
            <a:noAutofit/>
          </a:bodyPr>
          <a:lstStyle/>
          <a:p>
            <a:pPr algn="l"/>
            <a:r>
              <a:rPr lang="en-US" u="sng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u="sng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u="sng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lang="en-US" u="sng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sống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chúng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nên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biết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chia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không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nên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ích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kỉ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tham</a:t>
            </a:r>
            <a:r>
              <a:rPr lang="en-US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lam.  </a:t>
            </a:r>
          </a:p>
        </p:txBody>
      </p:sp>
    </p:spTree>
    <p:extLst>
      <p:ext uri="{BB962C8B-B14F-4D97-AF65-F5344CB8AC3E}">
        <p14:creationId xmlns:p14="http://schemas.microsoft.com/office/powerpoint/2010/main" val="335486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44" y="2068731"/>
            <a:ext cx="6116066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p,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2627793" y="-2676046"/>
            <a:ext cx="6906251" cy="121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4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Downloads\ảnh viết chữ p,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0" y="72571"/>
            <a:ext cx="12074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8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hkg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570379" y="-2557008"/>
            <a:ext cx="7021082" cy="121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96775" y="355189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</a:p>
        </p:txBody>
      </p:sp>
      <p:sp>
        <p:nvSpPr>
          <p:cNvPr id="22" name="1"/>
          <p:cNvSpPr txBox="1">
            <a:spLocks/>
          </p:cNvSpPr>
          <p:nvPr/>
        </p:nvSpPr>
        <p:spPr>
          <a:xfrm>
            <a:off x="0" y="4348717"/>
            <a:ext cx="3530713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ràn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 nghập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23" name="2"/>
          <p:cNvSpPr txBox="1">
            <a:spLocks/>
          </p:cNvSpPr>
          <p:nvPr/>
        </p:nvSpPr>
        <p:spPr>
          <a:xfrm>
            <a:off x="442119" y="2817808"/>
            <a:ext cx="3105437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ặp tóc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24" name="4"/>
          <p:cNvSpPr txBox="1">
            <a:spLocks/>
          </p:cNvSpPr>
          <p:nvPr/>
        </p:nvSpPr>
        <p:spPr>
          <a:xfrm>
            <a:off x="4328319" y="4409803"/>
            <a:ext cx="3124200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ia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 chớp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28" name="5"/>
          <p:cNvSpPr txBox="1">
            <a:spLocks/>
          </p:cNvSpPr>
          <p:nvPr/>
        </p:nvSpPr>
        <p:spPr>
          <a:xfrm>
            <a:off x="4589667" y="2788276"/>
            <a:ext cx="3015251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ớp học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29" name="8"/>
          <p:cNvSpPr txBox="1">
            <a:spLocks/>
          </p:cNvSpPr>
          <p:nvPr/>
        </p:nvSpPr>
        <p:spPr>
          <a:xfrm>
            <a:off x="8252319" y="4348717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áp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 treo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30" name="9"/>
          <p:cNvSpPr txBox="1">
            <a:spLocks/>
          </p:cNvSpPr>
          <p:nvPr/>
        </p:nvSpPr>
        <p:spPr>
          <a:xfrm>
            <a:off x="8267718" y="278827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noProof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ứt xen</a:t>
            </a:r>
            <a:endParaRPr kumimoji="0" lang="vi-VN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3463220" y="3093142"/>
            <a:ext cx="675409" cy="6664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441953" y="4588345"/>
            <a:ext cx="675409" cy="66649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7319063" y="4658783"/>
            <a:ext cx="675409" cy="66649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0779293" y="4637906"/>
            <a:ext cx="675409" cy="66649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430508" y="3014049"/>
            <a:ext cx="675409" cy="6664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10771265" y="3064344"/>
            <a:ext cx="675409" cy="66649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4197220" y="111434"/>
            <a:ext cx="1447800" cy="14286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5641245" y="129577"/>
            <a:ext cx="1447800" cy="14286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30298" y="1593526"/>
            <a:ext cx="25202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l</a:t>
            </a:r>
            <a:r>
              <a:rPr lang="en-US" sz="6000" smtClean="0">
                <a:solidFill>
                  <a:srgbClr val="FF0000"/>
                </a:solidFill>
              </a:rPr>
              <a:t>ớp học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57926" y="1607003"/>
            <a:ext cx="27831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m</a:t>
            </a:r>
            <a:r>
              <a:rPr lang="en-US" sz="6000" smtClean="0">
                <a:solidFill>
                  <a:srgbClr val="FF0000"/>
                </a:solidFill>
              </a:rPr>
              <a:t>ứt sen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393" y="5527847"/>
            <a:ext cx="31666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t</a:t>
            </a:r>
            <a:r>
              <a:rPr lang="en-US" sz="6000" smtClean="0">
                <a:solidFill>
                  <a:srgbClr val="FF0000"/>
                </a:solidFill>
              </a:rPr>
              <a:t>ràn ngập</a:t>
            </a:r>
            <a:endParaRPr lang="en-US" sz="6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43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Downloads\ảnh viết chữ h, k, g, 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030" y="0"/>
            <a:ext cx="5933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5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823119" y="1185956"/>
            <a:ext cx="11537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</a:t>
            </a:r>
            <a:r>
              <a:rPr lang="en-US" sz="54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rác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bừa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bãi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291952" y="548450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ứt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310207" y="260793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cất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310207" y="4046221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898784" y="5715083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898784" y="2839717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898784" y="4168370"/>
            <a:ext cx="675409" cy="666497"/>
          </a:xfrm>
          <a:prstGeom prst="rect">
            <a:avLst/>
          </a:prstGeom>
        </p:spPr>
      </p:pic>
      <p:pic>
        <p:nvPicPr>
          <p:cNvPr id="4098" name="Picture 2" descr="Trailer] HÃY BỎ RÁC ĐÚNG NƠI QUY ĐỊNH - YouTub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641273"/>
            <a:ext cx="6019800" cy="399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1519" y="1139789"/>
            <a:ext cx="1428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BD196F"/>
                </a:solidFill>
              </a:rPr>
              <a:t>v</a:t>
            </a:r>
            <a:r>
              <a:rPr lang="en-US" sz="6000" smtClean="0">
                <a:solidFill>
                  <a:srgbClr val="BD196F"/>
                </a:solidFill>
              </a:rPr>
              <a:t>ứt </a:t>
            </a:r>
            <a:endParaRPr lang="en-US" sz="6000">
              <a:solidFill>
                <a:srgbClr val="BD1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564308" y="492043"/>
            <a:ext cx="10597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60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60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……vút </a:t>
            </a:r>
            <a:r>
              <a:rPr lang="en-US" sz="60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60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60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60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674487" y="2518402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bay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674487" y="5361419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BD196F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íu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BD196F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Patrick Hand SC"/>
              </a:rPr>
              <a:t> rít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680877" y="3895743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hót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281319" y="2626497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21828" y="5587193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40445" y="4106845"/>
            <a:ext cx="675409" cy="666497"/>
          </a:xfrm>
          <a:prstGeom prst="rect">
            <a:avLst/>
          </a:prstGeom>
        </p:spPr>
      </p:pic>
      <p:pic>
        <p:nvPicPr>
          <p:cNvPr id="2052" name="Picture 4" descr="Tại sao đàn chim di cư lại bay theo đội hình chữ V ngược? - DKN New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9" y="2767539"/>
            <a:ext cx="4321332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4377" y="355674"/>
            <a:ext cx="1514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smtClean="0">
                <a:solidFill>
                  <a:srgbClr val="BD196F"/>
                </a:solidFill>
              </a:rPr>
              <a:t>bay</a:t>
            </a:r>
            <a:endParaRPr lang="en-US" sz="7200">
              <a:solidFill>
                <a:srgbClr val="BD19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6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737519" y="612220"/>
            <a:ext cx="10287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6461919" y="4031661"/>
            <a:ext cx="2951863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</a:t>
            </a: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nẻ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6487069" y="2719124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4400" noProof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hô</a:t>
            </a:r>
            <a:r>
              <a:rPr lang="en-US" sz="4400" noProof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héo</a:t>
            </a:r>
            <a:r>
              <a:rPr lang="en-US" sz="4400" noProof="0" smtClean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6461919" y="5369969"/>
            <a:ext cx="2951863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ềm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mại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413782" y="4221848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1319" y="2850828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281319" y="5592868"/>
            <a:ext cx="675409" cy="6664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719" y="1981200"/>
            <a:ext cx="5460822" cy="45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1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1432719" y="412598"/>
            <a:ext cx="108815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66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071519" y="4933002"/>
            <a:ext cx="285820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găn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nắp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322889" y="1909445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đủ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315338" y="3400364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ôi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thôi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959090" y="5310661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959091" y="2205372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959091" y="3700336"/>
            <a:ext cx="675409" cy="6664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19" y="1982226"/>
            <a:ext cx="6019800" cy="439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5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9AB93-5B6B-4F58-A51D-749BF9FA3CC3}"/>
              </a:ext>
            </a:extLst>
          </p:cNvPr>
          <p:cNvSpPr txBox="1"/>
          <p:nvPr/>
        </p:nvSpPr>
        <p:spPr>
          <a:xfrm>
            <a:off x="2118519" y="731835"/>
            <a:ext cx="1173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…….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lộp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độp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tán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E5DF73E4-07DB-492B-9343-CC207EA0271E}"/>
              </a:ext>
            </a:extLst>
          </p:cNvPr>
          <p:cNvSpPr txBox="1">
            <a:spLocks/>
          </p:cNvSpPr>
          <p:nvPr/>
        </p:nvSpPr>
        <p:spPr>
          <a:xfrm>
            <a:off x="7360287" y="3676968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</a:t>
            </a:r>
            <a:r>
              <a:rPr lang="en-US" sz="4400" noProof="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noProof="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7" name="5">
            <a:extLst>
              <a:ext uri="{FF2B5EF4-FFF2-40B4-BE49-F238E27FC236}">
                <a16:creationId xmlns:a16="http://schemas.microsoft.com/office/drawing/2014/main" id="{E622D60E-A9F6-4EB0-ABA3-10FF76FBC60F}"/>
              </a:ext>
            </a:extLst>
          </p:cNvPr>
          <p:cNvSpPr txBox="1">
            <a:spLocks/>
          </p:cNvSpPr>
          <p:nvPr/>
        </p:nvSpPr>
        <p:spPr>
          <a:xfrm>
            <a:off x="7081158" y="1964647"/>
            <a:ext cx="2889929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3600"/>
              <a:buFont typeface="Patrick Hand SC"/>
              <a:buNone/>
              <a:tabLst/>
              <a:defRPr/>
            </a:pP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Cơn</a:t>
            </a: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57975A29-67D6-44D9-8BCE-EE527B55157A}"/>
              </a:ext>
            </a:extLst>
          </p:cNvPr>
          <p:cNvSpPr txBox="1">
            <a:spLocks/>
          </p:cNvSpPr>
          <p:nvPr/>
        </p:nvSpPr>
        <p:spPr>
          <a:xfrm>
            <a:off x="7360287" y="5111764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lvl="0">
              <a:lnSpc>
                <a:spcPct val="150000"/>
              </a:lnSpc>
              <a:buClr>
                <a:srgbClr val="9BBB59"/>
              </a:buClr>
              <a:defRPr/>
            </a:pP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Gió</a:t>
            </a:r>
            <a:r>
              <a:rPr lang="en-US" sz="4400" dirty="0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BD196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bão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BD196F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Patrick Hand S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7B433C-EA79-4AD0-A400-AFE4B9ABC4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9967119" y="3862880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D42011-F935-46F0-B7D0-A6587DAE85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890919" y="2320609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53DC34-C85A-4D3E-BA9C-AB8C3AE0A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9971088" y="5241831"/>
            <a:ext cx="675409" cy="666497"/>
          </a:xfrm>
          <a:prstGeom prst="rect">
            <a:avLst/>
          </a:prstGeom>
        </p:spPr>
      </p:pic>
      <p:pic>
        <p:nvPicPr>
          <p:cNvPr id="13" name="Picture 12" descr="mua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36" y="1933116"/>
            <a:ext cx="5704684" cy="429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34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0"/>
            <a:ext cx="11536589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Dặn</a:t>
            </a:r>
            <a:r>
              <a:rPr lang="en-US" sz="3600" dirty="0" smtClean="0"/>
              <a:t> </a:t>
            </a:r>
            <a:r>
              <a:rPr lang="en-US" sz="3600" dirty="0" err="1" smtClean="0"/>
              <a:t>dò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</a:t>
            </a:r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ngày</a:t>
            </a:r>
            <a:r>
              <a:rPr lang="en-US" sz="3600" dirty="0" smtClean="0"/>
              <a:t> 3/12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255" y="762000"/>
            <a:ext cx="11097677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lại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</a:t>
            </a:r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từ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51 - 55 </a:t>
            </a:r>
            <a:r>
              <a:rPr lang="en-US" sz="3600" dirty="0" smtClean="0"/>
              <a:t>(</a:t>
            </a:r>
            <a:r>
              <a:rPr lang="en-US" sz="3600" dirty="0" err="1" smtClean="0"/>
              <a:t>tr</a:t>
            </a:r>
            <a:r>
              <a:rPr lang="en-US" sz="3600" dirty="0" smtClean="0"/>
              <a:t> </a:t>
            </a:r>
            <a:r>
              <a:rPr lang="en-US" sz="3600" dirty="0" smtClean="0"/>
              <a:t>114 </a:t>
            </a:r>
            <a:r>
              <a:rPr lang="en-US" sz="3600" dirty="0" smtClean="0"/>
              <a:t>- </a:t>
            </a:r>
            <a:r>
              <a:rPr lang="en-US" sz="3600" dirty="0" smtClean="0"/>
              <a:t>123) </a:t>
            </a:r>
            <a:r>
              <a:rPr lang="en-US" sz="3600" dirty="0" err="1" smtClean="0"/>
              <a:t>sách</a:t>
            </a:r>
            <a:r>
              <a:rPr lang="en-US" sz="3600" dirty="0" smtClean="0"/>
              <a:t> </a:t>
            </a:r>
            <a:r>
              <a:rPr lang="en-US" sz="3600" dirty="0" err="1" smtClean="0"/>
              <a:t>Tiếng</a:t>
            </a:r>
            <a:r>
              <a:rPr lang="en-US" sz="3600" dirty="0" smtClean="0"/>
              <a:t> </a:t>
            </a:r>
            <a:r>
              <a:rPr lang="en-US" sz="3600" dirty="0" err="1" smtClean="0"/>
              <a:t>Việt</a:t>
            </a:r>
            <a:r>
              <a:rPr lang="en-US" sz="3600" dirty="0" smtClean="0"/>
              <a:t> 1, </a:t>
            </a:r>
            <a:r>
              <a:rPr lang="en-US" sz="3600" dirty="0" err="1" smtClean="0"/>
              <a:t>bài</a:t>
            </a:r>
            <a:r>
              <a:rPr lang="en-US" sz="3600" dirty="0" smtClean="0"/>
              <a:t> 55 </a:t>
            </a:r>
            <a:r>
              <a:rPr lang="en-US" sz="3600" dirty="0" err="1" smtClean="0"/>
              <a:t>Vở</a:t>
            </a:r>
            <a:r>
              <a:rPr lang="en-US" sz="3600" dirty="0" smtClean="0"/>
              <a:t> </a:t>
            </a:r>
            <a:r>
              <a:rPr lang="en-US" sz="3600" dirty="0" err="1" smtClean="0"/>
              <a:t>luyện</a:t>
            </a:r>
            <a:r>
              <a:rPr lang="en-US" sz="3600" dirty="0" smtClean="0"/>
              <a:t> </a:t>
            </a:r>
            <a:r>
              <a:rPr lang="en-US" sz="3600" dirty="0" err="1" smtClean="0"/>
              <a:t>đọc</a:t>
            </a:r>
            <a:r>
              <a:rPr lang="en-US" sz="3600" dirty="0" smtClean="0"/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Khuyến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khích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con </a:t>
            </a:r>
            <a:r>
              <a:rPr lang="en-US" sz="3600" dirty="0" err="1" smtClean="0">
                <a:solidFill>
                  <a:srgbClr val="FF0000"/>
                </a:solidFill>
              </a:rPr>
              <a:t>đánh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vần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thầm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trơn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nhanh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vở</a:t>
            </a:r>
            <a:r>
              <a:rPr lang="en-US" sz="3600" dirty="0" smtClean="0"/>
              <a:t> </a:t>
            </a:r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viết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55 </a:t>
            </a:r>
            <a:r>
              <a:rPr lang="en-US" sz="3600" dirty="0" err="1" smtClean="0"/>
              <a:t>trang</a:t>
            </a:r>
            <a:r>
              <a:rPr lang="en-US" sz="3600" dirty="0" smtClean="0"/>
              <a:t> 35, 36.</a:t>
            </a:r>
          </a:p>
          <a:p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vở</a:t>
            </a:r>
            <a:r>
              <a:rPr lang="en-US" sz="3600" dirty="0" smtClean="0"/>
              <a:t> </a:t>
            </a:r>
            <a:r>
              <a:rPr lang="en-US" sz="3600" dirty="0" err="1" smtClean="0"/>
              <a:t>Luyện</a:t>
            </a:r>
            <a:r>
              <a:rPr lang="en-US" sz="3600" dirty="0" smtClean="0"/>
              <a:t> </a:t>
            </a:r>
            <a:r>
              <a:rPr lang="en-US" sz="3600" dirty="0" err="1" smtClean="0"/>
              <a:t>viết</a:t>
            </a:r>
            <a:r>
              <a:rPr lang="en-US" sz="3600" dirty="0" smtClean="0"/>
              <a:t> </a:t>
            </a:r>
            <a:r>
              <a:rPr lang="en-US" sz="3600" dirty="0" err="1" smtClean="0"/>
              <a:t>chữ</a:t>
            </a:r>
            <a:r>
              <a:rPr lang="en-US" sz="3600" dirty="0" smtClean="0"/>
              <a:t> </a:t>
            </a:r>
            <a:r>
              <a:rPr lang="en-US" sz="3600" dirty="0" err="1" smtClean="0"/>
              <a:t>nhỏ</a:t>
            </a:r>
            <a:r>
              <a:rPr lang="en-US" sz="3600" dirty="0" smtClean="0"/>
              <a:t> </a:t>
            </a:r>
            <a:r>
              <a:rPr lang="en-US" sz="3600" dirty="0" err="1" smtClean="0"/>
              <a:t>trang</a:t>
            </a:r>
            <a:r>
              <a:rPr lang="en-US" sz="3600" dirty="0" smtClean="0"/>
              <a:t> 2, 3, 4.</a:t>
            </a:r>
          </a:p>
          <a:p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chép</a:t>
            </a:r>
            <a:r>
              <a:rPr lang="en-US" sz="3600" dirty="0" smtClean="0"/>
              <a:t> </a:t>
            </a:r>
            <a:r>
              <a:rPr lang="en-US" sz="3600" dirty="0" err="1" smtClean="0"/>
              <a:t>theo</a:t>
            </a:r>
            <a:r>
              <a:rPr lang="en-US" sz="3600" dirty="0" smtClean="0"/>
              <a:t> </a:t>
            </a:r>
            <a:r>
              <a:rPr lang="en-US" sz="3600" dirty="0" err="1" smtClean="0"/>
              <a:t>mẫu</a:t>
            </a:r>
            <a:r>
              <a:rPr lang="en-US" sz="3600" dirty="0" smtClean="0"/>
              <a:t> </a:t>
            </a:r>
            <a:r>
              <a:rPr lang="en-US" sz="3600" dirty="0" err="1" smtClean="0"/>
              <a:t>cô</a:t>
            </a:r>
            <a:r>
              <a:rPr lang="en-US" sz="3600" dirty="0" smtClean="0"/>
              <a:t> </a:t>
            </a:r>
            <a:r>
              <a:rPr lang="en-US" sz="3600" dirty="0" err="1" smtClean="0"/>
              <a:t>giáo</a:t>
            </a:r>
            <a:r>
              <a:rPr lang="en-US" sz="3600" dirty="0" smtClean="0"/>
              <a:t> </a:t>
            </a:r>
            <a:r>
              <a:rPr lang="en-US" sz="3600" dirty="0" err="1" smtClean="0"/>
              <a:t>gửi</a:t>
            </a:r>
            <a:r>
              <a:rPr lang="en-US" sz="3600" dirty="0" smtClean="0"/>
              <a:t>. </a:t>
            </a:r>
            <a:endParaRPr lang="en-US" sz="3600" dirty="0" smtClean="0"/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13532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9" y="228600"/>
            <a:ext cx="10197227" cy="49709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5118" y="5410200"/>
            <a:ext cx="9740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Chữ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con </a:t>
            </a:r>
            <a:r>
              <a:rPr lang="en-US" sz="2400" dirty="0" err="1" smtClean="0">
                <a:solidFill>
                  <a:srgbClr val="FF0000"/>
                </a:solidFill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dòng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đầu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câu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chữ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hoa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dòng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</a:rPr>
              <a:t> 1 </a:t>
            </a:r>
            <a:r>
              <a:rPr lang="en-US" sz="2400" dirty="0" err="1" smtClean="0">
                <a:solidFill>
                  <a:srgbClr val="FF0000"/>
                </a:solidFill>
              </a:rPr>
              <a:t>lùi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vào</a:t>
            </a:r>
            <a:r>
              <a:rPr lang="en-US" sz="2400" dirty="0" smtClean="0">
                <a:solidFill>
                  <a:srgbClr val="FF0000"/>
                </a:solidFill>
              </a:rPr>
              <a:t> 1 ô, </a:t>
            </a:r>
            <a:r>
              <a:rPr lang="en-US" sz="2400" dirty="0" err="1" smtClean="0">
                <a:solidFill>
                  <a:srgbClr val="FF0000"/>
                </a:solidFill>
              </a:rPr>
              <a:t>dòng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lề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vở</a:t>
            </a:r>
            <a:r>
              <a:rPr lang="en-US" sz="2400" dirty="0" smtClean="0">
                <a:solidFill>
                  <a:srgbClr val="FF0000"/>
                </a:solidFill>
              </a:rPr>
              <a:t> PH ạ.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4919" y="13716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Lùi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vào</a:t>
            </a:r>
            <a:r>
              <a:rPr lang="en-US" sz="2400" dirty="0" smtClean="0">
                <a:solidFill>
                  <a:srgbClr val="FF0000"/>
                </a:solidFill>
              </a:rPr>
              <a:t> 5 ô li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737519" y="23622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10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769040"/>
              </p:ext>
            </p:extLst>
          </p:nvPr>
        </p:nvGraphicFramePr>
        <p:xfrm>
          <a:off x="852707" y="4038600"/>
          <a:ext cx="10873746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2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1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3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2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4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84457" y="-167309"/>
            <a:ext cx="11739552" cy="194935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4765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6566" y="78608"/>
            <a:ext cx="1422278" cy="86157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74295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dirty="0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55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0450" y="2209800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212149" y="6960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54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 VÀ KỂ CHUYỆN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1191437" y="422516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nét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2989466" y="422516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4803261" y="422516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thịt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6637961" y="422516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sút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8403243" y="4225162"/>
            <a:ext cx="148767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1078262" y="5105400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tháp</a:t>
            </a: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3002148" y="5105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4815943" y="5105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lấp</a:t>
            </a: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6524786" y="5105400"/>
            <a:ext cx="168973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chóp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8415925" y="5105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10195719" y="5105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39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3919" y="194697"/>
            <a:ext cx="500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Luyện đọc từ ứng dụng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119" y="1295400"/>
            <a:ext cx="344703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0070C0"/>
                </a:solidFill>
              </a:rPr>
              <a:t>n</a:t>
            </a:r>
            <a:r>
              <a:rPr lang="en-US" sz="7200" smtClean="0">
                <a:solidFill>
                  <a:srgbClr val="0070C0"/>
                </a:solidFill>
              </a:rPr>
              <a:t>ét chữ</a:t>
            </a:r>
          </a:p>
          <a:p>
            <a:r>
              <a:rPr lang="en-US" sz="7200">
                <a:solidFill>
                  <a:srgbClr val="0070C0"/>
                </a:solidFill>
              </a:rPr>
              <a:t>t</a:t>
            </a:r>
            <a:r>
              <a:rPr lang="en-US" sz="7200" smtClean="0">
                <a:solidFill>
                  <a:srgbClr val="0070C0"/>
                </a:solidFill>
              </a:rPr>
              <a:t>ấp nập</a:t>
            </a:r>
          </a:p>
          <a:p>
            <a:r>
              <a:rPr lang="en-US" sz="7200">
                <a:solidFill>
                  <a:srgbClr val="0070C0"/>
                </a:solidFill>
              </a:rPr>
              <a:t>g</a:t>
            </a:r>
            <a:r>
              <a:rPr lang="en-US" sz="7200" smtClean="0">
                <a:solidFill>
                  <a:srgbClr val="0070C0"/>
                </a:solidFill>
              </a:rPr>
              <a:t>om góp</a:t>
            </a:r>
          </a:p>
          <a:p>
            <a:r>
              <a:rPr lang="en-US" sz="7200">
                <a:solidFill>
                  <a:srgbClr val="0070C0"/>
                </a:solidFill>
              </a:rPr>
              <a:t>c</a:t>
            </a:r>
            <a:r>
              <a:rPr lang="en-US" sz="7200" smtClean="0">
                <a:solidFill>
                  <a:srgbClr val="0070C0"/>
                </a:solidFill>
              </a:rPr>
              <a:t>hút ít</a:t>
            </a:r>
            <a:endParaRPr lang="en-US" sz="720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4519" y="1297186"/>
            <a:ext cx="330250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7030A0"/>
                </a:solidFill>
              </a:rPr>
              <a:t>n</a:t>
            </a:r>
            <a:r>
              <a:rPr lang="en-US" sz="7200" smtClean="0">
                <a:solidFill>
                  <a:srgbClr val="7030A0"/>
                </a:solidFill>
              </a:rPr>
              <a:t>ết na</a:t>
            </a:r>
          </a:p>
          <a:p>
            <a:r>
              <a:rPr lang="en-US" sz="7200">
                <a:solidFill>
                  <a:srgbClr val="7030A0"/>
                </a:solidFill>
              </a:rPr>
              <a:t>x</a:t>
            </a:r>
            <a:r>
              <a:rPr lang="en-US" sz="7200" smtClean="0">
                <a:solidFill>
                  <a:srgbClr val="7030A0"/>
                </a:solidFill>
              </a:rPr>
              <a:t>e đạp </a:t>
            </a:r>
          </a:p>
          <a:p>
            <a:r>
              <a:rPr lang="en-US" sz="7200">
                <a:solidFill>
                  <a:srgbClr val="7030A0"/>
                </a:solidFill>
              </a:rPr>
              <a:t>h</a:t>
            </a:r>
            <a:r>
              <a:rPr lang="en-US" sz="7200" smtClean="0">
                <a:solidFill>
                  <a:srgbClr val="7030A0"/>
                </a:solidFill>
              </a:rPr>
              <a:t>ồi hộp</a:t>
            </a:r>
          </a:p>
          <a:p>
            <a:r>
              <a:rPr lang="en-US" sz="7200">
                <a:solidFill>
                  <a:srgbClr val="7030A0"/>
                </a:solidFill>
              </a:rPr>
              <a:t>m</a:t>
            </a:r>
            <a:r>
              <a:rPr lang="en-US" sz="7200" smtClean="0">
                <a:solidFill>
                  <a:srgbClr val="7030A0"/>
                </a:solidFill>
              </a:rPr>
              <a:t>ứt sen</a:t>
            </a:r>
            <a:endParaRPr lang="en-US" sz="720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719" y="1295399"/>
            <a:ext cx="368722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FF19AD"/>
                </a:solidFill>
              </a:rPr>
              <a:t>g</a:t>
            </a:r>
            <a:r>
              <a:rPr lang="en-US" sz="7200" smtClean="0">
                <a:solidFill>
                  <a:srgbClr val="FF19AD"/>
                </a:solidFill>
              </a:rPr>
              <a:t>ặp gỡ</a:t>
            </a:r>
          </a:p>
          <a:p>
            <a:r>
              <a:rPr lang="en-US" sz="7200">
                <a:solidFill>
                  <a:srgbClr val="FF19AD"/>
                </a:solidFill>
              </a:rPr>
              <a:t>t</a:t>
            </a:r>
            <a:r>
              <a:rPr lang="en-US" sz="7200" smtClean="0">
                <a:solidFill>
                  <a:srgbClr val="FF19AD"/>
                </a:solidFill>
              </a:rPr>
              <a:t>ia chớp</a:t>
            </a:r>
          </a:p>
          <a:p>
            <a:r>
              <a:rPr lang="en-US" sz="7200">
                <a:solidFill>
                  <a:srgbClr val="FF19AD"/>
                </a:solidFill>
              </a:rPr>
              <a:t>x</a:t>
            </a:r>
            <a:r>
              <a:rPr lang="en-US" sz="7200" smtClean="0">
                <a:solidFill>
                  <a:srgbClr val="FF19AD"/>
                </a:solidFill>
              </a:rPr>
              <a:t>ám xịt</a:t>
            </a:r>
          </a:p>
          <a:p>
            <a:r>
              <a:rPr lang="en-US" sz="7200" smtClean="0">
                <a:solidFill>
                  <a:srgbClr val="FF19AD"/>
                </a:solidFill>
              </a:rPr>
              <a:t>Tháp Rùa</a:t>
            </a:r>
            <a:endParaRPr lang="en-US" sz="7200">
              <a:solidFill>
                <a:srgbClr val="FF19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2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435899" y="2577766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nét</a:t>
            </a:r>
            <a:r>
              <a:rPr lang="en-US" sz="5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endParaRPr lang="en-US" sz="54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119" y="5557035"/>
            <a:ext cx="1076325" cy="1076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19" y="228600"/>
            <a:ext cx="6724024" cy="2800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9" y="3205128"/>
            <a:ext cx="6495424" cy="342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47319" y="515954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5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mít</a:t>
            </a:r>
            <a:endParaRPr lang="en-US" sz="54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988" y="85725"/>
            <a:ext cx="1076325" cy="1076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919" y="1676400"/>
            <a:ext cx="899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6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861148" y="525933"/>
            <a:ext cx="2515171" cy="845667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r>
              <a:rPr lang="en-US" sz="5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đạp</a:t>
            </a:r>
            <a:endParaRPr lang="en-US" sz="54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519" y="230204"/>
            <a:ext cx="1076325" cy="1076325"/>
          </a:xfrm>
          <a:prstGeom prst="rect">
            <a:avLst/>
          </a:prstGeom>
        </p:spPr>
      </p:pic>
      <p:pic>
        <p:nvPicPr>
          <p:cNvPr id="3078" name="Picture 6" descr="TOTEM ANGEL (AG) | xedap24h.v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9" y="927430"/>
            <a:ext cx="3695414" cy="341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Xe đạp thể thao địa hình bánh 20 inch cho bé 7-11 tuổi Tặng kèm dầu tra  xích + chuông la bàn (Giao màu ngẫu nhiên) | Tik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719" y="3467100"/>
            <a:ext cx="35052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1342" y="2209800"/>
            <a:ext cx="4419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71119" y="457200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119" y="284146"/>
            <a:ext cx="1076325" cy="1076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319" y="1752600"/>
            <a:ext cx="5352256" cy="4678362"/>
          </a:xfrm>
          <a:prstGeom prst="rect">
            <a:avLst/>
          </a:prstGeom>
        </p:spPr>
      </p:pic>
      <p:pic>
        <p:nvPicPr>
          <p:cNvPr id="7" name="Picture 4" descr="5 hoạt động ngày Tết mẹ và con không nên bỏ qua - Website của Nguyễn Thị  Phương A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19" y="1752600"/>
            <a:ext cx="5486400" cy="467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768" y="447170"/>
            <a:ext cx="22220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</a:t>
            </a:r>
            <a:r>
              <a:rPr lang="en-US" sz="5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</a:t>
            </a:r>
            <a:endParaRPr lang="en-US" sz="54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6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2618</TotalTime>
  <Words>461</Words>
  <Application>Microsoft Office PowerPoint</Application>
  <PresentationFormat>Custom</PresentationFormat>
  <Paragraphs>127</Paragraphs>
  <Slides>37</Slides>
  <Notes>9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.VnArialH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Patrick Hand SC</vt:lpstr>
      <vt:lpstr>Office Theme</vt:lpstr>
      <vt:lpstr>Luyện đọc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học:   Trong cuộc sống, chúng ta nên biết chia sẻ, không nên ích kỉ và tham lam.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bài tập ngày 3/12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303</cp:revision>
  <dcterms:created xsi:type="dcterms:W3CDTF">2021-05-08T14:00:55Z</dcterms:created>
  <dcterms:modified xsi:type="dcterms:W3CDTF">2021-12-03T03:55:04Z</dcterms:modified>
</cp:coreProperties>
</file>