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60" r:id="rId3"/>
    <p:sldId id="256" r:id="rId4"/>
    <p:sldId id="262" r:id="rId5"/>
    <p:sldId id="264" r:id="rId6"/>
    <p:sldId id="261" r:id="rId7"/>
    <p:sldId id="266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81" r:id="rId23"/>
    <p:sldId id="259" r:id="rId24"/>
    <p:sldId id="258" r:id="rId25"/>
    <p:sldId id="279" r:id="rId26"/>
    <p:sldId id="283" r:id="rId27"/>
    <p:sldId id="284" r:id="rId28"/>
    <p:sldId id="282" r:id="rId29"/>
    <p:sldId id="285" r:id="rId30"/>
  </p:sldIdLst>
  <p:sldSz cx="12192000" cy="6858000"/>
  <p:notesSz cx="6858000" cy="9144000"/>
  <p:embeddedFontLst>
    <p:embeddedFont>
      <p:font typeface="#9Slide03 AmpleSoft" panose="020B0604020202020204" charset="0"/>
      <p:regular r:id="rId31"/>
    </p:embeddedFont>
    <p:embeddedFont>
      <p:font typeface="#9Slide03 AmpleSoft Bold" panose="020B0604020202020204" charset="0"/>
      <p:regular r:id="rId32"/>
    </p:embeddedFont>
    <p:embeddedFont>
      <p:font typeface="#9Slide07 IcielStormtrooper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UTM Alberta Heavy" panose="02040603050506020204" pitchFamily="18" charset="0"/>
      <p:regular r:id="rId40"/>
    </p:embeddedFont>
    <p:embeddedFont>
      <p:font typeface="UTM Aristote" panose="02040603050506020204" pitchFamily="18" charset="0"/>
      <p:regular r:id="rId41"/>
    </p:embeddedFont>
    <p:embeddedFont>
      <p:font typeface="UTM Avo" panose="02040603050506020204" pitchFamily="18" charset="0"/>
      <p:regular r:id="rId42"/>
      <p:bold r:id="rId43"/>
      <p:italic r:id="rId44"/>
      <p:boldItalic r:id="rId45"/>
    </p:embeddedFont>
    <p:embeddedFont>
      <p:font typeface="UTM Edwardian" panose="02040603050506020204" pitchFamily="18" charset="0"/>
      <p:regular r:id="rId46"/>
      <p:bold r:id="rId47"/>
    </p:embeddedFont>
    <p:embeddedFont>
      <p:font typeface="UTM Erie Black" panose="02040603050506020204" pitchFamily="18" charset="0"/>
      <p:regular r:id="rId48"/>
    </p:embeddedFont>
    <p:embeddedFont>
      <p:font typeface="UVF MetroScript" panose="020B0604020202020204" charset="0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FEA4E2"/>
    <a:srgbClr val="FE9CE0"/>
    <a:srgbClr val="FEA0E1"/>
    <a:srgbClr val="FD67CF"/>
    <a:srgbClr val="FD77D4"/>
    <a:srgbClr val="B54B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28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1440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78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Administrator\Desktop\未标题-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4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9" y="273851"/>
            <a:ext cx="10972464" cy="1144120"/>
          </a:xfrm>
          <a:prstGeom prst="rect">
            <a:avLst/>
          </a:prstGeom>
        </p:spPr>
        <p:txBody>
          <a:bodyPr lIns="72567" tIns="36283" rIns="72567" bIns="36283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008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18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94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311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5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82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2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75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6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3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3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CAD8B9-922C-49C7-A477-3F0F8B794F5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990F3-16E0-44EF-A3AF-4DB9DFF3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43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图片 1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1981200"/>
            <a:ext cx="828675" cy="501874"/>
          </a:xfrm>
          <a:prstGeom prst="rect">
            <a:avLst/>
          </a:prstGeom>
        </p:spPr>
      </p:pic>
      <p:pic>
        <p:nvPicPr>
          <p:cNvPr id="17" name="图片 10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981200"/>
            <a:ext cx="787825" cy="50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0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90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83719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67436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451155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934872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62788" indent="-362788" algn="l" rtl="0" eaLnBrk="0" fontAlgn="base" hangingPunct="0">
        <a:spcBef>
          <a:spcPct val="20000"/>
        </a:spcBef>
        <a:spcAft>
          <a:spcPct val="0"/>
        </a:spcAft>
        <a:buChar char="•"/>
        <a:defRPr sz="3333">
          <a:solidFill>
            <a:schemeClr val="tx1"/>
          </a:solidFill>
          <a:latin typeface="+mn-lt"/>
          <a:ea typeface="+mn-ea"/>
          <a:cs typeface="+mn-cs"/>
        </a:defRPr>
      </a:lvl1pPr>
      <a:lvl2pPr marL="786041" indent="-302324" algn="l" rtl="0" eaLnBrk="0" fontAlgn="base" hangingPunct="0">
        <a:spcBef>
          <a:spcPct val="20000"/>
        </a:spcBef>
        <a:spcAft>
          <a:spcPct val="0"/>
        </a:spcAft>
        <a:buChar char="–"/>
        <a:defRPr sz="2933">
          <a:solidFill>
            <a:schemeClr val="tx1"/>
          </a:solidFill>
          <a:latin typeface="+mn-lt"/>
          <a:ea typeface="+mn-ea"/>
        </a:defRPr>
      </a:lvl2pPr>
      <a:lvl3pPr marL="1209295" indent="-241859" algn="l" rtl="0" eaLnBrk="0" fontAlgn="base" hangingPunct="0">
        <a:spcBef>
          <a:spcPct val="20000"/>
        </a:spcBef>
        <a:spcAft>
          <a:spcPct val="0"/>
        </a:spcAft>
        <a:buChar char="•"/>
        <a:defRPr sz="2533">
          <a:solidFill>
            <a:schemeClr val="tx1"/>
          </a:solidFill>
          <a:latin typeface="+mn-lt"/>
          <a:ea typeface="+mn-ea"/>
        </a:defRPr>
      </a:lvl3pPr>
      <a:lvl4pPr marL="1693014" indent="-241859" algn="l" rtl="0" eaLnBrk="0" fontAlgn="base" hangingPunct="0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  <a:ea typeface="+mn-ea"/>
        </a:defRPr>
      </a:lvl4pPr>
      <a:lvl5pPr marL="2176732" indent="-241859" algn="l" rtl="0" eaLnBrk="0" fontAlgn="base" hangingPunct="0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5pPr>
      <a:lvl6pPr marL="2660450" indent="-241859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6pPr>
      <a:lvl7pPr marL="3144167" indent="-241859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7pPr>
      <a:lvl8pPr marL="3627885" indent="-241859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8pPr>
      <a:lvl9pPr marL="4111604" indent="-241859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83719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67436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451155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934872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418591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02309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386026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69744" algn="l" defTabSz="96743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165" y="3264898"/>
            <a:ext cx="9333313" cy="6222209"/>
          </a:xfrm>
          <a:prstGeom prst="rect">
            <a:avLst/>
          </a:prstGeom>
        </p:spPr>
      </p:pic>
      <p:sp>
        <p:nvSpPr>
          <p:cNvPr id="5" name="TextBox 16">
            <a:extLst>
              <a:ext uri="{FF2B5EF4-FFF2-40B4-BE49-F238E27FC236}">
                <a16:creationId xmlns:a16="http://schemas.microsoft.com/office/drawing/2014/main" id="{75B2A314-1089-491B-B00A-B8CA2A397B0E}"/>
              </a:ext>
            </a:extLst>
          </p:cNvPr>
          <p:cNvSpPr txBox="1"/>
          <p:nvPr/>
        </p:nvSpPr>
        <p:spPr>
          <a:xfrm>
            <a:off x="191857" y="2232414"/>
            <a:ext cx="11432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8800" b="1" dirty="0">
                <a:ln w="19050">
                  <a:solidFill>
                    <a:schemeClr val="bg1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NƯỚc </a:t>
            </a:r>
            <a:r>
              <a:rPr lang="en-US" altLang="zh-CN" sz="8800" b="1" dirty="0">
                <a:ln w="19050">
                  <a:solidFill>
                    <a:schemeClr val="bg1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VĂN</a:t>
            </a:r>
            <a:r>
              <a:rPr lang="vi-VN" altLang="zh-CN" sz="8800" b="1" dirty="0">
                <a:ln w="19050">
                  <a:solidFill>
                    <a:schemeClr val="bg1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 </a:t>
            </a:r>
            <a:r>
              <a:rPr lang="en-US" altLang="zh-CN" sz="8800" b="1" dirty="0">
                <a:ln w="19050">
                  <a:solidFill>
                    <a:schemeClr val="bg1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LANG</a:t>
            </a:r>
            <a:endParaRPr lang="zh-CN" altLang="en-US" sz="8800" b="1" dirty="0">
              <a:ln w="19050">
                <a:solidFill>
                  <a:schemeClr val="bg1"/>
                </a:solidFill>
              </a:ln>
              <a:solidFill>
                <a:srgbClr val="FE6A80"/>
              </a:solidFill>
              <a:latin typeface="#9Slide07 IcielStormtrooper" panose="020B0500000000000000" pitchFamily="34" charset="0"/>
              <a:ea typeface="字魂35号-经典雅黑" panose="02000000000000000000" pitchFamily="2" charset="-122"/>
              <a:cs typeface="Montserrat SemiBold" panose="00000700000000000000" charset="0"/>
            </a:endParaRPr>
          </a:p>
        </p:txBody>
      </p:sp>
      <p:pic>
        <p:nvPicPr>
          <p:cNvPr id="7" name="图片 52">
            <a:extLst>
              <a:ext uri="{FF2B5EF4-FFF2-40B4-BE49-F238E27FC236}">
                <a16:creationId xmlns:a16="http://schemas.microsoft.com/office/drawing/2014/main" id="{82430B2C-0356-4C69-A8B7-8E991F3BAD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220" y="4349065"/>
            <a:ext cx="12206750" cy="26312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9901349">
            <a:off x="11397475" y="4337663"/>
            <a:ext cx="870397" cy="7959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9901349">
            <a:off x="8440633" y="5057654"/>
            <a:ext cx="870397" cy="7959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189970">
            <a:off x="6576090" y="4631965"/>
            <a:ext cx="1255053" cy="11476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9487681">
            <a:off x="3486563" y="4529508"/>
            <a:ext cx="1479139" cy="13525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578976">
            <a:off x="-18909" y="5557247"/>
            <a:ext cx="1043994" cy="9546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626598">
            <a:off x="5116302" y="5791275"/>
            <a:ext cx="1278879" cy="11694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9901349">
            <a:off x="7799173" y="6126651"/>
            <a:ext cx="870397" cy="7959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9901349">
            <a:off x="11549875" y="4490063"/>
            <a:ext cx="870397" cy="7959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9901349">
            <a:off x="8593033" y="5210054"/>
            <a:ext cx="870397" cy="79592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189970">
            <a:off x="6728490" y="4784365"/>
            <a:ext cx="1255053" cy="11476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9487681">
            <a:off x="3638963" y="4681908"/>
            <a:ext cx="1479139" cy="135258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578976">
            <a:off x="133491" y="5709647"/>
            <a:ext cx="1043994" cy="954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626598">
            <a:off x="5268702" y="5943675"/>
            <a:ext cx="1278879" cy="11694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00" b="52150" l="24750" r="50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9281" r="49870" b="48366"/>
          <a:stretch/>
        </p:blipFill>
        <p:spPr>
          <a:xfrm rot="19901349">
            <a:off x="7951573" y="6279051"/>
            <a:ext cx="870397" cy="79592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041502" y="817466"/>
            <a:ext cx="3428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000" b="1" dirty="0">
                <a:solidFill>
                  <a:srgbClr val="002060"/>
                </a:solidFill>
                <a:latin typeface="UTM Edwardian" panose="02040603050506020204" pitchFamily="18" charset="0"/>
              </a:rPr>
              <a:t>Lịc</a:t>
            </a:r>
            <a:r>
              <a:rPr lang="en-US" sz="7000" b="1" dirty="0">
                <a:solidFill>
                  <a:srgbClr val="002060"/>
                </a:solidFill>
                <a:latin typeface="UTM Edwardian" panose="02040603050506020204" pitchFamily="18" charset="0"/>
              </a:rPr>
              <a:t>h </a:t>
            </a:r>
            <a:r>
              <a:rPr lang="en-US" sz="7000" b="1" dirty="0" err="1">
                <a:solidFill>
                  <a:srgbClr val="002060"/>
                </a:solidFill>
                <a:latin typeface="UTM Edwardian" panose="02040603050506020204" pitchFamily="18" charset="0"/>
              </a:rPr>
              <a:t>sử</a:t>
            </a:r>
            <a:r>
              <a:rPr lang="vi-VN" sz="7000" b="1" dirty="0">
                <a:solidFill>
                  <a:srgbClr val="002060"/>
                </a:solidFill>
                <a:latin typeface="UTM Edwardian" panose="02040603050506020204" pitchFamily="18" charset="0"/>
              </a:rPr>
              <a:t> 4</a:t>
            </a:r>
            <a:endParaRPr lang="en-US" sz="7000" b="1" dirty="0">
              <a:solidFill>
                <a:srgbClr val="002060"/>
              </a:solidFill>
              <a:latin typeface="UTM Edwardian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7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4153" y="4179770"/>
            <a:ext cx="9333313" cy="622220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422400" y="4081547"/>
            <a:ext cx="10769600" cy="263541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31545" y="1286522"/>
            <a:ext cx="10769600" cy="26354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7473" y="1446132"/>
            <a:ext cx="104177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xưa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sử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Dưới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Hùng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nghề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chính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dân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ruộng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lúa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khoai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đỗ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ăn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rau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dưa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hấu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cũng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nấu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xôi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gói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bánh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chưng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bánh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giầy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mắm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,..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02606" y="4275869"/>
            <a:ext cx="104091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Ngoài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Việt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còn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đay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gai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dâu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nuôi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tằm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ươm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tơ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dệt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vải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cũng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đúc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đồng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giáo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mác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mũi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lưỡi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rìu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lưỡi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cày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vòng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tay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tai,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trống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chiêng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lục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,...,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nặn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nồi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niêu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đan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rổ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rá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gùi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nong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;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đan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thuyền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nan,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đóng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thuyền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gỗ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,...</a:t>
            </a:r>
          </a:p>
        </p:txBody>
      </p:sp>
      <p:sp>
        <p:nvSpPr>
          <p:cNvPr id="7" name="文本框 26"/>
          <p:cNvSpPr txBox="1"/>
          <p:nvPr/>
        </p:nvSpPr>
        <p:spPr>
          <a:xfrm rot="698201">
            <a:off x="8276334" y="436221"/>
            <a:ext cx="3846573" cy="10770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ristote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 rot="743211">
            <a:off x="8167095" y="557720"/>
            <a:ext cx="412279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000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Đọc thông tin:</a:t>
            </a:r>
          </a:p>
        </p:txBody>
      </p:sp>
    </p:spTree>
    <p:extLst>
      <p:ext uri="{BB962C8B-B14F-4D97-AF65-F5344CB8AC3E}">
        <p14:creationId xmlns:p14="http://schemas.microsoft.com/office/powerpoint/2010/main" val="36375463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3166" y="4564781"/>
            <a:ext cx="9333313" cy="6222209"/>
          </a:xfrm>
          <a:prstGeom prst="rect">
            <a:avLst/>
          </a:prstGeom>
        </p:spPr>
      </p:pic>
      <p:sp>
        <p:nvSpPr>
          <p:cNvPr id="5" name="文本框 26"/>
          <p:cNvSpPr txBox="1"/>
          <p:nvPr/>
        </p:nvSpPr>
        <p:spPr>
          <a:xfrm rot="630559">
            <a:off x="1102735" y="1193799"/>
            <a:ext cx="10134312" cy="4710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ristote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" name="Rectangle 3"/>
          <p:cNvSpPr/>
          <p:nvPr/>
        </p:nvSpPr>
        <p:spPr>
          <a:xfrm rot="694067">
            <a:off x="1251527" y="1708747"/>
            <a:ext cx="9836727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Ngoài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Việt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còn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trồng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đay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gai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trồng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dâu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nuôi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tằm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ươm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tơ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dệt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vải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cũng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đúc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đồng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giáo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mác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mũi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tên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lưỡi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rìu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lưỡi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cày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vòng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tay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hoa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tai,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trống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chiêng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lục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,...,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nặn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nồi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niêu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đan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rổ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rá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gùi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nong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;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đan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thuyền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nan,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đóng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thuyền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gỗ</a:t>
            </a:r>
            <a:r>
              <a:rPr lang="en-US" sz="35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,...</a:t>
            </a:r>
          </a:p>
        </p:txBody>
      </p:sp>
    </p:spTree>
    <p:extLst>
      <p:ext uri="{BB962C8B-B14F-4D97-AF65-F5344CB8AC3E}">
        <p14:creationId xmlns:p14="http://schemas.microsoft.com/office/powerpoint/2010/main" val="54244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6662644" y="4384921"/>
            <a:ext cx="4949529" cy="7493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rot="20810541">
            <a:off x="1624056" y="5207927"/>
            <a:ext cx="4025728" cy="7493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0_Luoi_cay_dong_jp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813509">
            <a:off x="650054" y="1084229"/>
            <a:ext cx="4661357" cy="4022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 rot="20716072">
            <a:off x="2051613" y="5317095"/>
            <a:ext cx="3170614" cy="551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Lưỡi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cày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đồng</a:t>
            </a:r>
            <a:endParaRPr lang="en-US" sz="3200" b="1" dirty="0">
              <a:solidFill>
                <a:srgbClr val="00B05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 descr="riu luoi xe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8423" y="200900"/>
            <a:ext cx="5185565" cy="3905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6397246" y="4492871"/>
            <a:ext cx="5480324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Lưỡi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vi-VN" sz="3200" b="1" dirty="0">
                <a:solidFill>
                  <a:srgbClr val="00B05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rìu xéo bằng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đồng</a:t>
            </a:r>
            <a:endParaRPr lang="en-US" sz="3200" b="1" dirty="0">
              <a:solidFill>
                <a:srgbClr val="00B05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456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13">
            <a:extLst>
              <a:ext uri="{FF2B5EF4-FFF2-40B4-BE49-F238E27FC236}">
                <a16:creationId xmlns:a16="http://schemas.microsoft.com/office/drawing/2014/main" id="{B123BE56-B922-4452-BE12-D2E606E936FE}"/>
              </a:ext>
            </a:extLst>
          </p:cNvPr>
          <p:cNvSpPr/>
          <p:nvPr userDrawn="1"/>
        </p:nvSpPr>
        <p:spPr>
          <a:xfrm rot="365149">
            <a:off x="463531" y="3670763"/>
            <a:ext cx="4919340" cy="2957373"/>
          </a:xfrm>
          <a:prstGeom prst="roundRect">
            <a:avLst/>
          </a:prstGeom>
          <a:solidFill>
            <a:schemeClr val="bg1"/>
          </a:solidFill>
          <a:ln w="1270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  <p:sp>
        <p:nvSpPr>
          <p:cNvPr id="25" name="圆角矩形 13">
            <a:extLst>
              <a:ext uri="{FF2B5EF4-FFF2-40B4-BE49-F238E27FC236}">
                <a16:creationId xmlns:a16="http://schemas.microsoft.com/office/drawing/2014/main" id="{B123BE56-B922-4452-BE12-D2E606E936FE}"/>
              </a:ext>
            </a:extLst>
          </p:cNvPr>
          <p:cNvSpPr/>
          <p:nvPr userDrawn="1"/>
        </p:nvSpPr>
        <p:spPr>
          <a:xfrm rot="275324">
            <a:off x="6684145" y="4019630"/>
            <a:ext cx="4988675" cy="2805058"/>
          </a:xfrm>
          <a:prstGeom prst="roundRect">
            <a:avLst/>
          </a:prstGeom>
          <a:solidFill>
            <a:schemeClr val="bg1"/>
          </a:solidFill>
          <a:ln w="1270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520646-CD66-466A-B40C-270D10F3970C}"/>
              </a:ext>
            </a:extLst>
          </p:cNvPr>
          <p:cNvGrpSpPr/>
          <p:nvPr/>
        </p:nvGrpSpPr>
        <p:grpSpPr>
          <a:xfrm rot="525402">
            <a:off x="6800533" y="113808"/>
            <a:ext cx="5122880" cy="3778656"/>
            <a:chOff x="2304476" y="4607604"/>
            <a:chExt cx="1490057" cy="181338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3F55AA0-71D0-4748-B516-A5538FB937ED}"/>
                </a:ext>
              </a:extLst>
            </p:cNvPr>
            <p:cNvGrpSpPr/>
            <p:nvPr/>
          </p:nvGrpSpPr>
          <p:grpSpPr>
            <a:xfrm rot="21266803">
              <a:off x="2304476" y="4716431"/>
              <a:ext cx="1490057" cy="1704556"/>
              <a:chOff x="8474987" y="2220698"/>
              <a:chExt cx="2806262" cy="3696355"/>
            </a:xfrm>
            <a:effectLst>
              <a:outerShdw blurRad="88900" dist="127000" dir="2700000" algn="tl" rotWithShape="0">
                <a:prstClr val="black">
                  <a:alpha val="42000"/>
                </a:prstClr>
              </a:outerShdw>
            </a:effectLst>
          </p:grpSpPr>
          <p:sp>
            <p:nvSpPr>
              <p:cNvPr id="20" name="Rectangle: Rounded Corners 263">
                <a:extLst>
                  <a:ext uri="{FF2B5EF4-FFF2-40B4-BE49-F238E27FC236}">
                    <a16:creationId xmlns:a16="http://schemas.microsoft.com/office/drawing/2014/main" id="{BB499D42-289C-4D7C-B3B3-B8AC2938DC3A}"/>
                  </a:ext>
                </a:extLst>
              </p:cNvPr>
              <p:cNvSpPr/>
              <p:nvPr/>
            </p:nvSpPr>
            <p:spPr>
              <a:xfrm>
                <a:off x="8474987" y="2220698"/>
                <a:ext cx="2806262" cy="3696355"/>
              </a:xfrm>
              <a:prstGeom prst="roundRect">
                <a:avLst>
                  <a:gd name="adj" fmla="val 486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64">
                <a:extLst>
                  <a:ext uri="{FF2B5EF4-FFF2-40B4-BE49-F238E27FC236}">
                    <a16:creationId xmlns:a16="http://schemas.microsoft.com/office/drawing/2014/main" id="{BD358A61-1700-4E9F-A132-7B89D83FFE0B}"/>
                  </a:ext>
                </a:extLst>
              </p:cNvPr>
              <p:cNvSpPr/>
              <p:nvPr/>
            </p:nvSpPr>
            <p:spPr>
              <a:xfrm>
                <a:off x="8627387" y="2373099"/>
                <a:ext cx="2495185" cy="2905374"/>
              </a:xfrm>
              <a:prstGeom prst="roundRect">
                <a:avLst>
                  <a:gd name="adj" fmla="val 3465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1B59CB6-EDC0-49B4-ABB9-BF38B3A557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98" t="47215" r="17463" b="35955"/>
            <a:stretch/>
          </p:blipFill>
          <p:spPr>
            <a:xfrm rot="21161754">
              <a:off x="2393293" y="4607604"/>
              <a:ext cx="1066479" cy="335812"/>
            </a:xfrm>
            <a:prstGeom prst="rect">
              <a:avLst/>
            </a:prstGeom>
            <a:effectLst/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520646-CD66-466A-B40C-270D10F3970C}"/>
              </a:ext>
            </a:extLst>
          </p:cNvPr>
          <p:cNvGrpSpPr/>
          <p:nvPr/>
        </p:nvGrpSpPr>
        <p:grpSpPr>
          <a:xfrm rot="525402">
            <a:off x="1020886" y="83870"/>
            <a:ext cx="5122880" cy="3778656"/>
            <a:chOff x="2304476" y="4607604"/>
            <a:chExt cx="1490057" cy="181338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3F55AA0-71D0-4748-B516-A5538FB937ED}"/>
                </a:ext>
              </a:extLst>
            </p:cNvPr>
            <p:cNvGrpSpPr/>
            <p:nvPr/>
          </p:nvGrpSpPr>
          <p:grpSpPr>
            <a:xfrm rot="21266803">
              <a:off x="2304476" y="4716431"/>
              <a:ext cx="1490057" cy="1704556"/>
              <a:chOff x="8474987" y="2220698"/>
              <a:chExt cx="2806262" cy="3696355"/>
            </a:xfrm>
            <a:effectLst>
              <a:outerShdw blurRad="88900" dist="127000" dir="2700000" algn="tl" rotWithShape="0">
                <a:prstClr val="black">
                  <a:alpha val="42000"/>
                </a:prstClr>
              </a:outerShdw>
            </a:effectLst>
          </p:grpSpPr>
          <p:sp>
            <p:nvSpPr>
              <p:cNvPr id="15" name="Rectangle: Rounded Corners 263">
                <a:extLst>
                  <a:ext uri="{FF2B5EF4-FFF2-40B4-BE49-F238E27FC236}">
                    <a16:creationId xmlns:a16="http://schemas.microsoft.com/office/drawing/2014/main" id="{BB499D42-289C-4D7C-B3B3-B8AC2938DC3A}"/>
                  </a:ext>
                </a:extLst>
              </p:cNvPr>
              <p:cNvSpPr/>
              <p:nvPr/>
            </p:nvSpPr>
            <p:spPr>
              <a:xfrm>
                <a:off x="8474987" y="2220698"/>
                <a:ext cx="2806262" cy="3696355"/>
              </a:xfrm>
              <a:prstGeom prst="roundRect">
                <a:avLst>
                  <a:gd name="adj" fmla="val 486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264">
                <a:extLst>
                  <a:ext uri="{FF2B5EF4-FFF2-40B4-BE49-F238E27FC236}">
                    <a16:creationId xmlns:a16="http://schemas.microsoft.com/office/drawing/2014/main" id="{BD358A61-1700-4E9F-A132-7B89D83FFE0B}"/>
                  </a:ext>
                </a:extLst>
              </p:cNvPr>
              <p:cNvSpPr/>
              <p:nvPr/>
            </p:nvSpPr>
            <p:spPr>
              <a:xfrm>
                <a:off x="8627387" y="2373099"/>
                <a:ext cx="2495185" cy="2905374"/>
              </a:xfrm>
              <a:prstGeom prst="roundRect">
                <a:avLst>
                  <a:gd name="adj" fmla="val 3465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1B59CB6-EDC0-49B4-ABB9-BF38B3A557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98" t="47215" r="17463" b="35955"/>
            <a:stretch/>
          </p:blipFill>
          <p:spPr>
            <a:xfrm rot="21161754">
              <a:off x="2393293" y="4607604"/>
              <a:ext cx="1066479" cy="335812"/>
            </a:xfrm>
            <a:prstGeom prst="rect">
              <a:avLst/>
            </a:prstGeom>
            <a:effectLst/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20" t="30833" r="28247" b="51815"/>
          <a:stretch/>
        </p:blipFill>
        <p:spPr>
          <a:xfrm rot="150447">
            <a:off x="6992448" y="408876"/>
            <a:ext cx="4784967" cy="2967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 rot="265792">
            <a:off x="6166150" y="3123663"/>
            <a:ext cx="5480324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Muôi (vá)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16" t="30452" r="49427" b="52951"/>
          <a:stretch/>
        </p:blipFill>
        <p:spPr>
          <a:xfrm rot="206911">
            <a:off x="1145550" y="357058"/>
            <a:ext cx="4835959" cy="301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7" t="56140" r="44210" b="22594"/>
          <a:stretch/>
        </p:blipFill>
        <p:spPr>
          <a:xfrm rot="374420">
            <a:off x="525490" y="3741835"/>
            <a:ext cx="4795421" cy="2661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16" t="62430" r="27260" b="20592"/>
          <a:stretch/>
        </p:blipFill>
        <p:spPr>
          <a:xfrm>
            <a:off x="6842853" y="3905981"/>
            <a:ext cx="4819113" cy="2607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 rot="229841">
            <a:off x="622682" y="3222390"/>
            <a:ext cx="5480324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Chõ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rot="729946">
            <a:off x="-769466" y="5927916"/>
            <a:ext cx="5480324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Nồi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 rot="286485">
            <a:off x="6438320" y="6259186"/>
            <a:ext cx="5480324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Trống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76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trang suc bang do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571967">
            <a:off x="878609" y="1011546"/>
            <a:ext cx="4300093" cy="3225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 rot="1571967">
            <a:off x="638307" y="4126118"/>
            <a:ext cx="3282094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sức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" t="19537" r="3334" b="10463"/>
          <a:stretch/>
        </p:blipFill>
        <p:spPr>
          <a:xfrm>
            <a:off x="7137400" y="227974"/>
            <a:ext cx="4622800" cy="589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7597907" y="6045348"/>
            <a:ext cx="3282094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sức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3297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14453"/>
            <a:ext cx="5532120" cy="46710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380" y="1540279"/>
            <a:ext cx="3749040" cy="501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3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96" y="711200"/>
            <a:ext cx="10964258" cy="5106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066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10"/>
          <p:cNvSpPr/>
          <p:nvPr/>
        </p:nvSpPr>
        <p:spPr>
          <a:xfrm>
            <a:off x="503139" y="1877130"/>
            <a:ext cx="1183906" cy="1179860"/>
          </a:xfrm>
          <a:prstGeom prst="ellipse">
            <a:avLst/>
          </a:prstGeom>
          <a:solidFill>
            <a:srgbClr val="45A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Erie Black" panose="02040603050506020204" pitchFamily="18" charset="0"/>
                <a:ea typeface="字魂35号-经典雅黑" panose="02000000000000000000" pitchFamily="2" charset="-122"/>
                <a:cs typeface="Montserrat SemiBold" panose="00000700000000000000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027" y="3556000"/>
            <a:ext cx="9333313" cy="6222209"/>
          </a:xfrm>
          <a:prstGeom prst="rect">
            <a:avLst/>
          </a:prstGeom>
        </p:spPr>
      </p:pic>
      <p:sp>
        <p:nvSpPr>
          <p:cNvPr id="8" name="TextBox 16">
            <a:extLst>
              <a:ext uri="{FF2B5EF4-FFF2-40B4-BE49-F238E27FC236}">
                <a16:creationId xmlns:a16="http://schemas.microsoft.com/office/drawing/2014/main" id="{75B2A314-1089-491B-B00A-B8CA2A397B0E}"/>
              </a:ext>
            </a:extLst>
          </p:cNvPr>
          <p:cNvSpPr txBox="1"/>
          <p:nvPr/>
        </p:nvSpPr>
        <p:spPr>
          <a:xfrm>
            <a:off x="-129568" y="1419930"/>
            <a:ext cx="114325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E6A80"/>
                </a:solidFill>
                <a:effectLst/>
                <a:uLnTx/>
                <a:uFillTx/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PHONG</a:t>
            </a:r>
            <a:r>
              <a:rPr kumimoji="0" lang="en-US" altLang="zh-CN" sz="90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FE6A80"/>
                </a:solidFill>
                <a:effectLst/>
                <a:uLnTx/>
                <a:uFillTx/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 </a:t>
            </a:r>
            <a:r>
              <a:rPr kumimoji="0" lang="vi-VN" altLang="zh-CN" sz="90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FE6A80"/>
                </a:solidFill>
                <a:effectLst/>
                <a:uLnTx/>
                <a:uFillTx/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TỤC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90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FE6A80"/>
                </a:solidFill>
                <a:effectLst/>
                <a:uLnTx/>
                <a:uFillTx/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VÀ TẬP QUÁN</a:t>
            </a:r>
            <a:endParaRPr kumimoji="0" lang="zh-CN" altLang="en-US" sz="90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E6A80"/>
              </a:solidFill>
              <a:effectLst/>
              <a:uLnTx/>
              <a:uFillTx/>
              <a:latin typeface="#9Slide07 IcielStormtrooper" panose="020B0500000000000000" pitchFamily="34" charset="0"/>
              <a:ea typeface="字魂35号-经典雅黑" panose="02000000000000000000" pitchFamily="2" charset="-122"/>
              <a:cs typeface="Montserrat SemiBold" panose="000007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190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71" y="256066"/>
            <a:ext cx="10173429" cy="42681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444135" y="420360"/>
            <a:ext cx="97917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Việt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tục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nhuộm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răng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đen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ăn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trầu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búi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tóc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cạo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trọc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đầu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,....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Phụ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thích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đeo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hoa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tai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nhiều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vòng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tay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đá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đồng</a:t>
            </a:r>
            <a:r>
              <a:rPr lang="en-US" sz="5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8445" r="2667" b="12667"/>
          <a:stretch/>
        </p:blipFill>
        <p:spPr>
          <a:xfrm>
            <a:off x="7620000" y="3794125"/>
            <a:ext cx="4445000" cy="29114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7578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00" y="224056"/>
            <a:ext cx="7975600" cy="950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748030"/>
              </p:ext>
            </p:extLst>
          </p:nvPr>
        </p:nvGraphicFramePr>
        <p:xfrm>
          <a:off x="711140" y="1319297"/>
          <a:ext cx="10829551" cy="510382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43825">
                  <a:extLst>
                    <a:ext uri="{9D8B030D-6E8A-4147-A177-3AD203B41FA5}">
                      <a16:colId xmlns:a16="http://schemas.microsoft.com/office/drawing/2014/main" val="3785277817"/>
                    </a:ext>
                  </a:extLst>
                </a:gridCol>
                <a:gridCol w="6685726">
                  <a:extLst>
                    <a:ext uri="{9D8B030D-6E8A-4147-A177-3AD203B41FA5}">
                      <a16:colId xmlns:a16="http://schemas.microsoft.com/office/drawing/2014/main" val="1151250637"/>
                    </a:ext>
                  </a:extLst>
                </a:gridCol>
              </a:tblGrid>
              <a:tr h="922560">
                <a:tc>
                  <a:txBody>
                    <a:bodyPr/>
                    <a:lstStyle/>
                    <a:p>
                      <a:endParaRPr lang="en-US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624931"/>
                  </a:ext>
                </a:extLst>
              </a:tr>
              <a:tr h="1018969">
                <a:tc>
                  <a:txBody>
                    <a:bodyPr/>
                    <a:lstStyle/>
                    <a:p>
                      <a:endParaRPr lang="en-US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357437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68238"/>
                  </a:ext>
                </a:extLst>
              </a:tr>
              <a:tr h="1104900">
                <a:tc>
                  <a:txBody>
                    <a:bodyPr/>
                    <a:lstStyle/>
                    <a:p>
                      <a:endParaRPr lang="en-US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394734"/>
                  </a:ext>
                </a:extLst>
              </a:tr>
              <a:tr h="1092200">
                <a:tc>
                  <a:txBody>
                    <a:bodyPr/>
                    <a:lstStyle/>
                    <a:p>
                      <a:endParaRPr lang="en-US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751019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372630" y="192408"/>
            <a:ext cx="78301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Hoàn thành sơ đồ đời sống vật chất và tinh thần của người dân Lạc Việt.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endParaRPr lang="en-US" sz="3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38382" y="1478815"/>
            <a:ext cx="657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660033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Lúa, khoai, cây ăn quả, đay, gai,...</a:t>
            </a:r>
            <a:endParaRPr lang="en-US" sz="2800" dirty="0">
              <a:solidFill>
                <a:srgbClr val="66003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07788" y="3492597"/>
            <a:ext cx="285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Ở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9764" y="1537866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Trồng trọt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7840" y="2250502"/>
            <a:ext cx="4285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Dụng cụ lao động, vũ khí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271160" y="4168218"/>
            <a:ext cx="657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Phong tục,</a:t>
            </a:r>
            <a:endParaRPr lang="en-US" sz="3200" b="1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/>
            <a:r>
              <a:rPr lang="vi-VN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tập quán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75410" y="5566374"/>
            <a:ext cx="657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Lễ hội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28111" y="2292330"/>
            <a:ext cx="657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660033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Giáo, mác, mũi tên, lưỡi rìu, lưỡi cày... </a:t>
            </a:r>
            <a:endParaRPr lang="en-US" sz="2800" dirty="0">
              <a:solidFill>
                <a:srgbClr val="66003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6525" y="3492597"/>
            <a:ext cx="657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660033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Nhà sàn, quây</a:t>
            </a:r>
            <a:endParaRPr lang="en-US" sz="2800" dirty="0">
              <a:solidFill>
                <a:srgbClr val="66003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98425" y="4356934"/>
            <a:ext cx="50925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660033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Ăn trầu cau, nhuộm răng, búi tóc, cạo trọc</a:t>
            </a:r>
            <a:r>
              <a:rPr lang="en-US" sz="2800" b="1" dirty="0">
                <a:solidFill>
                  <a:srgbClr val="660033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vi-VN" sz="2800" b="1" dirty="0">
                <a:solidFill>
                  <a:srgbClr val="660033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đầu</a:t>
            </a:r>
            <a:endParaRPr lang="en-US" sz="2800" dirty="0">
              <a:solidFill>
                <a:srgbClr val="66003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64710" y="5368412"/>
            <a:ext cx="5842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660033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Đua thuyền, đầu vật, vui chơi, nhảy múa, hóa trang,...</a:t>
            </a:r>
            <a:endParaRPr lang="en-US" sz="2800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018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7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42395"/>
            <a:ext cx="11988800" cy="67156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/>
          <p:cNvSpPr/>
          <p:nvPr/>
        </p:nvSpPr>
        <p:spPr>
          <a:xfrm>
            <a:off x="217054" y="634837"/>
            <a:ext cx="11757891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600" b="1" dirty="0">
                <a:latin typeface="UTM Avo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en-US" sz="26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600" dirty="0">
                <a:latin typeface="UTM Avo" panose="02040603050506020204" pitchFamily="18" charset="0"/>
                <a:ea typeface="Times New Roman" panose="02020603050405020304" pitchFamily="18" charset="0"/>
              </a:rPr>
              <a:t>- Nắm được một số sự kiện về nhà nước Văn Lang: thời gian ra đời, những nét chính về đời sống vật chất và tinh thần của người Việt cổ:</a:t>
            </a:r>
            <a:endParaRPr lang="en-US" sz="26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600" dirty="0">
                <a:latin typeface="UTM Avo" panose="02040603050506020204" pitchFamily="18" charset="0"/>
                <a:ea typeface="Times New Roman" panose="02020603050405020304" pitchFamily="18" charset="0"/>
              </a:rPr>
              <a:t>- Biết các tầng lớp của xã hội Văn Lang: Nô tì, Lạc dân, Lạc tướng, Lạc hầu, …</a:t>
            </a:r>
            <a:endParaRPr lang="en-US" sz="26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600" dirty="0">
                <a:latin typeface="UTM Avo" panose="02040603050506020204" pitchFamily="18" charset="0"/>
                <a:ea typeface="Times New Roman" panose="02020603050405020304" pitchFamily="18" charset="0"/>
              </a:rPr>
              <a:t>- Biết những tục lệ nào của người Lạc Việt còn tồn tại đến ngày nay: đua thuyền, đấu vật, …</a:t>
            </a:r>
            <a:endParaRPr lang="en-US" sz="26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600" b="1" dirty="0">
                <a:latin typeface="UTM Avo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en-US" sz="26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600" dirty="0">
                <a:latin typeface="UTM Avo" panose="02040603050506020204" pitchFamily="18" charset="0"/>
                <a:ea typeface="Times New Roman" panose="02020603050405020304" pitchFamily="18" charset="0"/>
              </a:rPr>
              <a:t>- Xác định trên lược đồ những khu vực mà người Lạc Việt đã từng sinh sống. </a:t>
            </a:r>
            <a:endParaRPr lang="en-US" sz="26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600" b="1" dirty="0">
                <a:latin typeface="UTM Avo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en-US" sz="26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600" dirty="0">
                <a:latin typeface="UTM Avo" panose="02040603050506020204" pitchFamily="18" charset="0"/>
                <a:ea typeface="Times New Roman" panose="02020603050405020304" pitchFamily="18" charset="0"/>
              </a:rPr>
              <a:t>- Hs có tinh thần học tập nghiem túc, tôn trọng lịch sử</a:t>
            </a:r>
            <a:endParaRPr lang="en-US" sz="26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600" b="1" dirty="0">
                <a:latin typeface="UTM Avo" panose="02040603050506020204" pitchFamily="18" charset="0"/>
                <a:ea typeface="Times New Roman" panose="02020603050405020304" pitchFamily="18" charset="0"/>
              </a:rPr>
              <a:t>4. Góp phần phát triển các năng lực</a:t>
            </a:r>
            <a:endParaRPr lang="en-US" sz="26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600" dirty="0">
                <a:latin typeface="UTM Avo" panose="02040603050506020204" pitchFamily="18" charset="0"/>
                <a:ea typeface="Times New Roman" panose="02020603050405020304" pitchFamily="18" charset="0"/>
              </a:rPr>
              <a:t>- NL ngôn ngữ, NL giao tiếp và hợp tác, NL giải quyết vấn đề và sáng tạo.</a:t>
            </a:r>
            <a:endParaRPr lang="en-US" sz="2600" dirty="0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68071" y="309975"/>
            <a:ext cx="65301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solidFill>
                  <a:srgbClr val="FF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YÊU CẦU CẦN ĐẠT: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48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66" y="1357626"/>
            <a:ext cx="10642097" cy="4999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1072550" y="1472021"/>
            <a:ext cx="1005425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Khoảng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năm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700 TCN,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nhà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đầu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tiên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ta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đã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đời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Tên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Văn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Lang.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được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gọi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Hùng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Vương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Việt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ruộng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ươm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tơ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dệt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lụa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đúc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đồng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vũ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khí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công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cụ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sản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xuất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cuộc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sống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làng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bản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giản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dị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vui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tươi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hòa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hợp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thiên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nhiên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nhiều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tục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lệ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riêng</a:t>
            </a:r>
            <a:r>
              <a:rPr lang="en-US" sz="3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2210" y="181461"/>
            <a:ext cx="47916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8000" b="1" dirty="0">
                <a:ln w="19050">
                  <a:solidFill>
                    <a:prstClr val="white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GHI NHỚ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601949666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3748" y="1423121"/>
            <a:ext cx="571662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9000" b="1" dirty="0">
                <a:ln w="19050">
                  <a:solidFill>
                    <a:prstClr val="white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TRÒ CHƠI</a:t>
            </a:r>
            <a:endParaRPr lang="en-US" sz="9000" dirty="0"/>
          </a:p>
        </p:txBody>
      </p:sp>
      <p:sp>
        <p:nvSpPr>
          <p:cNvPr id="6" name="TextBox 5"/>
          <p:cNvSpPr txBox="1"/>
          <p:nvPr/>
        </p:nvSpPr>
        <p:spPr>
          <a:xfrm>
            <a:off x="2312173" y="3032730"/>
            <a:ext cx="8842485" cy="36316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</a:pPr>
            <a:r>
              <a:rPr lang="vi-VN" altLang="zh-CN" sz="15000" b="1" dirty="0">
                <a:ln w="28575"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glow rad="101600">
                    <a:srgbClr val="595959">
                      <a:satMod val="175000"/>
                      <a:alpha val="40000"/>
                    </a:srgbClr>
                  </a:glow>
                </a:effectLst>
                <a:latin typeface="UVF MetroScript" panose="03060702040507070403" pitchFamily="66" charset="0"/>
                <a:ea typeface="宋体"/>
              </a:rPr>
              <a:t>Thử tài nhanh trí</a:t>
            </a:r>
          </a:p>
          <a:p>
            <a:pPr algn="ctr" defTabSz="914309" fontAlgn="base">
              <a:spcBef>
                <a:spcPct val="0"/>
              </a:spcBef>
              <a:spcAft>
                <a:spcPct val="0"/>
              </a:spcAft>
            </a:pPr>
            <a:endParaRPr lang="zh-CN" altLang="en-US" sz="7999" b="1" dirty="0">
              <a:ln w="28575">
                <a:solidFill>
                  <a:srgbClr val="FFFFFF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rgbClr val="595959">
                    <a:satMod val="175000"/>
                    <a:alpha val="40000"/>
                  </a:srgbClr>
                </a:glow>
              </a:effectLst>
              <a:latin typeface="UVF Funkydori" panose="02000503000000020003" pitchFamily="2" charset="0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02594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371600" y="472753"/>
            <a:ext cx="9451910" cy="584775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 1: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SAF" panose="02040603050506020204" pitchFamily="18" charset="0"/>
                <a:ea typeface="宋体"/>
                <a:cs typeface="Times New Roman" pitchFamily="18" charset="0"/>
              </a:rPr>
              <a:t>NHà nước đầu tiên của nước ta là?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VN-SAF" panose="02040603050506020204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71600" y="2020078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A.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Âu Việt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+mn-cs"/>
              </a:rPr>
              <a:t>.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371600" y="2934478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B.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Âu Lạc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+mn-cs"/>
              </a:rPr>
              <a:t>.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71600" y="3848878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 C. 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Văn Lang.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362456" y="4763278"/>
            <a:ext cx="5410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    D.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UTM Alberta Heavy" panose="02040603050506020204" pitchFamily="18" charset="0"/>
                <a:ea typeface="宋体"/>
                <a:cs typeface="Times New Roman" pitchFamily="18" charset="0"/>
              </a:rPr>
              <a:t> Lạc Việt.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UTM Alberta Heavy" panose="02040603050506020204" pitchFamily="18" charset="0"/>
              <a:ea typeface="宋体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149" y="3429000"/>
            <a:ext cx="9333313" cy="622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9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9496" y="214143"/>
            <a:ext cx="7351038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 2. </a:t>
            </a:r>
            <a:r>
              <a:rPr lang="vi-VN" sz="3200" b="1" dirty="0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NƯỚC VĂN LANG RA ĐỜI VÀO THỜI GIAN NÀO?</a:t>
            </a:r>
            <a:endParaRPr lang="en-US" sz="3200" b="1" dirty="0">
              <a:solidFill>
                <a:srgbClr val="FFC000"/>
              </a:solidFill>
              <a:latin typeface="SVN-SAF" panose="02040603050506020204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52099" y="1918607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A. </a:t>
            </a:r>
            <a:r>
              <a:rPr lang="vi-VN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NĂM 179 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84703" y="2961583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B. </a:t>
            </a:r>
            <a:r>
              <a:rPr lang="vi-VN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NĂM 938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113625" y="4066483"/>
            <a:ext cx="4401249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C.</a:t>
            </a:r>
            <a:r>
              <a:rPr lang="vi-VN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NĂM 700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UTM Alberta Heavy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084703" y="5171383"/>
            <a:ext cx="551061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D. </a:t>
            </a:r>
            <a:r>
              <a:rPr lang="vi-VN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KHOẢNG 700 NĂM TCN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UTM Alberta Heav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85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0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6635" y="125968"/>
            <a:ext cx="1000616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 3.</a:t>
            </a:r>
            <a:r>
              <a:rPr lang="vi-VN" sz="3200" b="1" dirty="0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r>
              <a:rPr lang="vi-VN" sz="3200" b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Người </a:t>
            </a:r>
            <a:r>
              <a:rPr lang="en-GB" sz="3200" b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L</a:t>
            </a:r>
            <a:r>
              <a:rPr lang="vi-VN" sz="3200" b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ạc </a:t>
            </a:r>
            <a:r>
              <a:rPr lang="en-GB" sz="3200" b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V</a:t>
            </a:r>
            <a:r>
              <a:rPr lang="vi-VN" sz="3200" b="1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iệt </a:t>
            </a:r>
            <a:r>
              <a:rPr lang="vi-VN" sz="3200" b="1" dirty="0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có những phong tục, tập quán gì?</a:t>
            </a:r>
            <a:r>
              <a:rPr lang="en-US" sz="3200" b="1" dirty="0">
                <a:solidFill>
                  <a:srgbClr val="C00000"/>
                </a:solidFill>
                <a:latin typeface="SVN-SAF" panose="02040603050506020204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FFC000"/>
              </a:solidFill>
              <a:latin typeface="SVN-SAF" panose="02040603050506020204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56953" y="1454161"/>
            <a:ext cx="3839047" cy="91915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lberta Heavy" panose="02040603050506020204" pitchFamily="18" charset="0"/>
                <a:cs typeface="Times New Roman" pitchFamily="18" charset="0"/>
              </a:rPr>
              <a:t>A. </a:t>
            </a:r>
            <a:r>
              <a:rPr lang="vi-VN" sz="3600" b="1" dirty="0">
                <a:solidFill>
                  <a:srgbClr val="002060"/>
                </a:solidFill>
                <a:latin typeface="UTM Alberta Heavy" panose="02040603050506020204" pitchFamily="18" charset="0"/>
                <a:cs typeface="Times New Roman" pitchFamily="18" charset="0"/>
              </a:rPr>
              <a:t>Ăn trầu</a:t>
            </a:r>
            <a:endParaRPr lang="en-US" sz="3600" b="1" dirty="0">
              <a:solidFill>
                <a:srgbClr val="002060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17850" y="2565789"/>
            <a:ext cx="6755615" cy="145539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lberta Heavy" panose="02040603050506020204" pitchFamily="18" charset="0"/>
                <a:cs typeface="Times New Roman" pitchFamily="18" charset="0"/>
              </a:rPr>
              <a:t>B. </a:t>
            </a:r>
            <a:r>
              <a:rPr lang="vi-VN" sz="3600" b="1" dirty="0">
                <a:solidFill>
                  <a:srgbClr val="002060"/>
                </a:solidFill>
                <a:latin typeface="UTM Alberta Heavy" panose="02040603050506020204" pitchFamily="18" charset="0"/>
                <a:cs typeface="Times New Roman" pitchFamily="18" charset="0"/>
              </a:rPr>
              <a:t>Ăn trầu, nhuộm răng đen, búi tóc, cạo trọc đầu,...</a:t>
            </a:r>
            <a:endParaRPr lang="en-US" sz="3600" b="1" dirty="0">
              <a:solidFill>
                <a:srgbClr val="002060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023369" y="4217174"/>
            <a:ext cx="4598507" cy="91915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lberta Heavy" panose="02040603050506020204" pitchFamily="18" charset="0"/>
                <a:cs typeface="Times New Roman" pitchFamily="18" charset="0"/>
              </a:rPr>
              <a:t>C. </a:t>
            </a:r>
            <a:r>
              <a:rPr lang="vi-VN" sz="3600" b="1" dirty="0">
                <a:solidFill>
                  <a:srgbClr val="002060"/>
                </a:solidFill>
                <a:latin typeface="UTM Alberta Heavy" panose="02040603050506020204" pitchFamily="18" charset="0"/>
                <a:cs typeface="Times New Roman" pitchFamily="18" charset="0"/>
              </a:rPr>
              <a:t>Nhuộm răng đen</a:t>
            </a:r>
            <a:endParaRPr lang="en-US" sz="3600" b="1" dirty="0">
              <a:solidFill>
                <a:srgbClr val="002060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87174" y="5375234"/>
            <a:ext cx="5578603" cy="10643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lberta Heavy" panose="02040603050506020204" pitchFamily="18" charset="0"/>
                <a:cs typeface="Times New Roman" pitchFamily="18" charset="0"/>
              </a:rPr>
              <a:t>D. </a:t>
            </a:r>
            <a:r>
              <a:rPr lang="vi-VN" sz="3600" b="1" dirty="0">
                <a:solidFill>
                  <a:srgbClr val="002060"/>
                </a:solidFill>
                <a:latin typeface="UTM Alberta Heavy" panose="02040603050506020204" pitchFamily="18" charset="0"/>
                <a:cs typeface="Times New Roman" pitchFamily="18" charset="0"/>
              </a:rPr>
              <a:t>Búi tóc (nữ), cạo trọc đầu (nam)</a:t>
            </a:r>
            <a:endParaRPr lang="en-US" sz="3600" b="1" dirty="0">
              <a:solidFill>
                <a:srgbClr val="002060"/>
              </a:solidFill>
              <a:latin typeface="UTM Alberta Heav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57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20726979">
            <a:off x="357110" y="1630075"/>
            <a:ext cx="7371336" cy="11855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206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0669636">
            <a:off x="459030" y="1675615"/>
            <a:ext cx="725551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ngược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xuôi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Nhớ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giỗ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tổ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mùng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mười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95290" y="66491"/>
            <a:ext cx="11437087" cy="14753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5" t="16650" r="17724" b="14067"/>
          <a:stretch/>
        </p:blipFill>
        <p:spPr>
          <a:xfrm rot="20669585">
            <a:off x="2367403" y="2784263"/>
            <a:ext cx="5399103" cy="34141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3" t="30282" r="20839" b="24524"/>
          <a:stretch/>
        </p:blipFill>
        <p:spPr>
          <a:xfrm rot="458276">
            <a:off x="8192116" y="399937"/>
            <a:ext cx="3631932" cy="5675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ectangle 11"/>
          <p:cNvSpPr/>
          <p:nvPr/>
        </p:nvSpPr>
        <p:spPr>
          <a:xfrm rot="410273">
            <a:off x="7585626" y="6025431"/>
            <a:ext cx="386195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Lăng</a:t>
            </a:r>
            <a:r>
              <a:rPr lang="en-US" sz="22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sz="22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Hùng</a:t>
            </a:r>
            <a:r>
              <a:rPr lang="en-US" sz="22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(</a:t>
            </a:r>
            <a:r>
              <a:rPr lang="en-US" sz="22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Phú</a:t>
            </a:r>
            <a:r>
              <a:rPr lang="en-US" sz="22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Thọ</a:t>
            </a:r>
            <a:r>
              <a:rPr lang="en-US" sz="22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)</a:t>
            </a:r>
            <a:endParaRPr lang="en-US" sz="22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71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069">
            <a:off x="6971262" y="3405358"/>
            <a:ext cx="4500636" cy="29816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1"/>
          <a:stretch/>
        </p:blipFill>
        <p:spPr>
          <a:xfrm rot="21043870">
            <a:off x="751544" y="459043"/>
            <a:ext cx="4941508" cy="31877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1585">
            <a:off x="7230201" y="424550"/>
            <a:ext cx="4529561" cy="2770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6" t="23671" r="33242" b="15602"/>
          <a:stretch/>
        </p:blipFill>
        <p:spPr>
          <a:xfrm rot="21220372">
            <a:off x="1980214" y="3636279"/>
            <a:ext cx="4607389" cy="2898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ounded Rectangle 10"/>
          <p:cNvSpPr/>
          <p:nvPr/>
        </p:nvSpPr>
        <p:spPr>
          <a:xfrm>
            <a:off x="4569751" y="5917792"/>
            <a:ext cx="4029438" cy="83099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15342" y="5937249"/>
            <a:ext cx="47382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Lễ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hội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giỗ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Hùng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Vương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khắp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vùng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miền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03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 rot="550904">
            <a:off x="293725" y="1377989"/>
            <a:ext cx="7655915" cy="1728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206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1676" y="4277895"/>
            <a:ext cx="9333313" cy="6222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09" y="48181"/>
            <a:ext cx="11437087" cy="14753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569503">
            <a:off x="229784" y="1654985"/>
            <a:ext cx="785503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Hùng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công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dựng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Bác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ta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cùng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giữ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endParaRPr lang="en-US" sz="2800" dirty="0"/>
          </a:p>
        </p:txBody>
      </p:sp>
      <p:sp>
        <p:nvSpPr>
          <p:cNvPr id="13" name="Cloud 12"/>
          <p:cNvSpPr/>
          <p:nvPr/>
        </p:nvSpPr>
        <p:spPr>
          <a:xfrm rot="1086114">
            <a:off x="721616" y="3079339"/>
            <a:ext cx="6068038" cy="3730873"/>
          </a:xfrm>
          <a:prstGeom prst="cloud">
            <a:avLst/>
          </a:prstGeom>
          <a:solidFill>
            <a:srgbClr val="FEA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521961">
            <a:off x="797369" y="4133597"/>
            <a:ext cx="57740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đã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giữ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gìn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xây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dựng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đất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sz="3500" b="1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lang="en-US" sz="3500" i="1" dirty="0">
              <a:solidFill>
                <a:srgbClr val="00206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9" t="36567" r="67035" b="19845"/>
          <a:stretch/>
        </p:blipFill>
        <p:spPr>
          <a:xfrm rot="410001">
            <a:off x="8277339" y="1293436"/>
            <a:ext cx="3500581" cy="507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6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13" grpId="0" animBg="1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418" y="3076841"/>
            <a:ext cx="10571380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0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10"/>
          <p:cNvSpPr/>
          <p:nvPr/>
        </p:nvSpPr>
        <p:spPr>
          <a:xfrm>
            <a:off x="377849" y="2522254"/>
            <a:ext cx="1183906" cy="1179860"/>
          </a:xfrm>
          <a:prstGeom prst="ellipse">
            <a:avLst/>
          </a:prstGeom>
          <a:solidFill>
            <a:srgbClr val="45A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7200" noProof="1">
                <a:solidFill>
                  <a:schemeClr val="bg1"/>
                </a:solidFill>
                <a:latin typeface="UTM Erie Black" panose="02040603050506020204" pitchFamily="18" charset="0"/>
                <a:ea typeface="字魂35号-经典雅黑" panose="02000000000000000000" pitchFamily="2" charset="-122"/>
                <a:cs typeface="Montserrat SemiBold" panose="00000700000000000000" charset="0"/>
              </a:rPr>
              <a:t>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662" y="3351525"/>
            <a:ext cx="9333313" cy="6222209"/>
          </a:xfrm>
          <a:prstGeom prst="rect">
            <a:avLst/>
          </a:prstGeom>
        </p:spPr>
      </p:pic>
      <p:sp>
        <p:nvSpPr>
          <p:cNvPr id="8" name="TextBox 16">
            <a:extLst>
              <a:ext uri="{FF2B5EF4-FFF2-40B4-BE49-F238E27FC236}">
                <a16:creationId xmlns:a16="http://schemas.microsoft.com/office/drawing/2014/main" id="{75B2A314-1089-491B-B00A-B8CA2A397B0E}"/>
              </a:ext>
            </a:extLst>
          </p:cNvPr>
          <p:cNvSpPr txBox="1"/>
          <p:nvPr/>
        </p:nvSpPr>
        <p:spPr>
          <a:xfrm>
            <a:off x="759432" y="2142688"/>
            <a:ext cx="1143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6000" b="1" dirty="0">
                <a:ln w="19050">
                  <a:solidFill>
                    <a:schemeClr val="bg1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THỜI GIAN VÀ ĐỊA PHẬN CỦA NƯỚC VĂN LANG</a:t>
            </a:r>
            <a:endParaRPr lang="zh-CN" altLang="en-US" sz="6000" b="1" dirty="0">
              <a:ln w="19050">
                <a:solidFill>
                  <a:schemeClr val="bg1"/>
                </a:solidFill>
              </a:ln>
              <a:solidFill>
                <a:srgbClr val="FE6A80"/>
              </a:solidFill>
              <a:latin typeface="#9Slide07 IcielStormtrooper" panose="020B0500000000000000" pitchFamily="34" charset="0"/>
              <a:ea typeface="字魂35号-经典雅黑" panose="02000000000000000000" pitchFamily="2" charset="-122"/>
              <a:cs typeface="Montserrat SemiBold" panose="000007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358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08000"/>
            <a:ext cx="11988800" cy="6057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6" name="Group 5"/>
          <p:cNvGrpSpPr/>
          <p:nvPr/>
        </p:nvGrpSpPr>
        <p:grpSpPr>
          <a:xfrm>
            <a:off x="6327378" y="1742938"/>
            <a:ext cx="5763492" cy="2647451"/>
            <a:chOff x="1288856" y="203676"/>
            <a:chExt cx="9785544" cy="1780095"/>
          </a:xfrm>
        </p:grpSpPr>
        <p:sp>
          <p:nvSpPr>
            <p:cNvPr id="7" name="矩形: 圆角 16">
              <a:extLst>
                <a:ext uri="{FF2B5EF4-FFF2-40B4-BE49-F238E27FC236}">
                  <a16:creationId xmlns:a16="http://schemas.microsoft.com/office/drawing/2014/main" id="{7A3F1664-1004-4E02-BB6A-892E258644E5}"/>
                </a:ext>
              </a:extLst>
            </p:cNvPr>
            <p:cNvSpPr/>
            <p:nvPr/>
          </p:nvSpPr>
          <p:spPr>
            <a:xfrm>
              <a:off x="1288856" y="203676"/>
              <a:ext cx="9785544" cy="178009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8" name="矩形: 圆角 16">
              <a:extLst>
                <a:ext uri="{FF2B5EF4-FFF2-40B4-BE49-F238E27FC236}">
                  <a16:creationId xmlns:a16="http://schemas.microsoft.com/office/drawing/2014/main" id="{7A3F1664-1004-4E02-BB6A-892E258644E5}"/>
                </a:ext>
              </a:extLst>
            </p:cNvPr>
            <p:cNvSpPr/>
            <p:nvPr/>
          </p:nvSpPr>
          <p:spPr>
            <a:xfrm>
              <a:off x="1493520" y="396240"/>
              <a:ext cx="9367520" cy="1393888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707892" y="2430501"/>
            <a:ext cx="532014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lược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55" y="718132"/>
            <a:ext cx="6451600" cy="5421736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 rot="2436872">
            <a:off x="2719956" y="2313015"/>
            <a:ext cx="1862325" cy="1507299"/>
          </a:xfrm>
          <a:prstGeom prst="ellipse">
            <a:avLst/>
          </a:prstGeom>
          <a:noFill/>
          <a:ln w="38100">
            <a:solidFill>
              <a:srgbClr val="FE6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rot="2436872">
            <a:off x="2285669" y="4079404"/>
            <a:ext cx="1494407" cy="886161"/>
          </a:xfrm>
          <a:prstGeom prst="ellipse">
            <a:avLst/>
          </a:prstGeom>
          <a:noFill/>
          <a:ln w="38100">
            <a:solidFill>
              <a:srgbClr val="FE6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4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71" y="230791"/>
            <a:ext cx="11837857" cy="6106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/>
          <p:cNvSpPr/>
          <p:nvPr/>
        </p:nvSpPr>
        <p:spPr>
          <a:xfrm>
            <a:off x="252542" y="859185"/>
            <a:ext cx="11686915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1.Th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ời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gian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địa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phận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Văn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Lang 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195186" y="1921016"/>
            <a:ext cx="9931399" cy="3411829"/>
            <a:chOff x="152400" y="1600200"/>
            <a:chExt cx="8763000" cy="2469521"/>
          </a:xfrm>
        </p:grpSpPr>
        <p:sp>
          <p:nvSpPr>
            <p:cNvPr id="17" name="Rectangle 16"/>
            <p:cNvSpPr/>
            <p:nvPr/>
          </p:nvSpPr>
          <p:spPr>
            <a:xfrm>
              <a:off x="152400" y="1600200"/>
              <a:ext cx="8763000" cy="609600"/>
            </a:xfrm>
            <a:prstGeom prst="rect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Nhà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nước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đầu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tiên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người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Lạc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Việt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2400" y="2209800"/>
              <a:ext cx="3581400" cy="523875"/>
            </a:xfrm>
            <a:prstGeom prst="rect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Tên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nước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52400" y="2733675"/>
              <a:ext cx="3581400" cy="561975"/>
            </a:xfrm>
            <a:prstGeom prst="rect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Thời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điểm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ra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đời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2400" y="3284354"/>
              <a:ext cx="3581400" cy="785367"/>
            </a:xfrm>
            <a:prstGeom prst="rect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Khu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vực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 panose="020B0604020202020204" pitchFamily="34" charset="0"/>
                </a:rPr>
                <a:t>thành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5254105" y="2763222"/>
            <a:ext cx="5872479" cy="723772"/>
          </a:xfrm>
          <a:prstGeom prst="rect">
            <a:avLst/>
          </a:prstGeom>
          <a:noFill/>
          <a:ln w="28575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E6A8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4105" y="3486994"/>
            <a:ext cx="5872479" cy="776410"/>
          </a:xfrm>
          <a:prstGeom prst="rect">
            <a:avLst/>
          </a:prstGeom>
          <a:noFill/>
          <a:ln w="28575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E6A8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4105" y="4247805"/>
            <a:ext cx="5872479" cy="1085040"/>
          </a:xfrm>
          <a:prstGeom prst="rect">
            <a:avLst/>
          </a:prstGeom>
          <a:noFill/>
          <a:ln w="28575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E6A8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89815" y="2807233"/>
            <a:ext cx="4490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Lang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9815" y="3577169"/>
            <a:ext cx="46334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Khoảng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700 </a:t>
            </a: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năm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TCN</a:t>
            </a:r>
          </a:p>
          <a:p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784271" y="4294676"/>
            <a:ext cx="48121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Khu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vực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Hồng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2800" b="1" dirty="0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E6A8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Mã</a:t>
            </a:r>
            <a:endParaRPr lang="en-US" sz="2800" b="1" dirty="0">
              <a:solidFill>
                <a:srgbClr val="FE6A8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8075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10"/>
          <p:cNvSpPr/>
          <p:nvPr/>
        </p:nvSpPr>
        <p:spPr>
          <a:xfrm>
            <a:off x="1051617" y="2347822"/>
            <a:ext cx="1183906" cy="1179860"/>
          </a:xfrm>
          <a:prstGeom prst="ellipse">
            <a:avLst/>
          </a:prstGeom>
          <a:solidFill>
            <a:srgbClr val="45A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7200" noProof="1">
                <a:solidFill>
                  <a:prstClr val="white"/>
                </a:solidFill>
                <a:latin typeface="UTM Erie Black" panose="02040603050506020204" pitchFamily="18" charset="0"/>
                <a:ea typeface="字魂35号-经典雅黑" panose="02000000000000000000" pitchFamily="2" charset="-122"/>
                <a:cs typeface="Montserrat SemiBold" panose="00000700000000000000" charset="0"/>
              </a:rPr>
              <a:t>2</a:t>
            </a:r>
            <a:endParaRPr kumimoji="0" lang="en-US" altLang="zh-CN" sz="72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Erie Black" panose="02040603050506020204" pitchFamily="18" charset="0"/>
              <a:ea typeface="字魂35号-经典雅黑" panose="02000000000000000000" pitchFamily="2" charset="-122"/>
              <a:cs typeface="Montserrat SemiBold" panose="0000070000000000000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07917" y="2044005"/>
            <a:ext cx="4619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IcielStormtrooper" panose="020B0500000000000000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IcielStormtrooper" panose="020B0500000000000000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027" y="3429000"/>
            <a:ext cx="9333313" cy="6222209"/>
          </a:xfrm>
          <a:prstGeom prst="rect">
            <a:avLst/>
          </a:prstGeom>
        </p:spPr>
      </p:pic>
      <p:sp>
        <p:nvSpPr>
          <p:cNvPr id="8" name="TextBox 16">
            <a:extLst>
              <a:ext uri="{FF2B5EF4-FFF2-40B4-BE49-F238E27FC236}">
                <a16:creationId xmlns:a16="http://schemas.microsoft.com/office/drawing/2014/main" id="{75B2A314-1089-491B-B00A-B8CA2A397B0E}"/>
              </a:ext>
            </a:extLst>
          </p:cNvPr>
          <p:cNvSpPr txBox="1"/>
          <p:nvPr/>
        </p:nvSpPr>
        <p:spPr>
          <a:xfrm>
            <a:off x="471756" y="1997839"/>
            <a:ext cx="1143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6000" b="1">
                <a:ln w="19050">
                  <a:solidFill>
                    <a:schemeClr val="bg1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CÁC TẦNG LỚP</a:t>
            </a:r>
          </a:p>
          <a:p>
            <a:pPr algn="ctr"/>
            <a:r>
              <a:rPr lang="vi-VN" altLang="zh-CN" sz="6000" b="1" dirty="0">
                <a:ln w="19050">
                  <a:solidFill>
                    <a:schemeClr val="bg1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 TRONG XÃ HỘI</a:t>
            </a:r>
            <a:endParaRPr lang="zh-CN" altLang="en-US" sz="6000" b="1" dirty="0">
              <a:ln w="19050">
                <a:solidFill>
                  <a:schemeClr val="bg1"/>
                </a:solidFill>
              </a:ln>
              <a:solidFill>
                <a:srgbClr val="FE6A80"/>
              </a:solidFill>
              <a:latin typeface="#9Slide07 IcielStormtrooper" panose="020B0500000000000000" pitchFamily="34" charset="0"/>
              <a:ea typeface="字魂35号-经典雅黑" panose="02000000000000000000" pitchFamily="2" charset="-122"/>
              <a:cs typeface="Montserrat SemiBold" panose="000007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538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6"/>
          <p:cNvSpPr txBox="1"/>
          <p:nvPr/>
        </p:nvSpPr>
        <p:spPr>
          <a:xfrm>
            <a:off x="1209963" y="1588655"/>
            <a:ext cx="10134312" cy="4710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ristote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2202" y="1858316"/>
            <a:ext cx="977207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Đứng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đầu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nhà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gọi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Hùng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Vương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Giúp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Hùng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cai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quản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đất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hầu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tướng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hầu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tướng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thuộc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tầng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giàu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xã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hội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Dân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thường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thì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được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gọi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lạc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dân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tầng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thấp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kém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nghèo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hèn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nhất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nô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</a:t>
            </a:r>
            <a:r>
              <a:rPr lang="en-US" sz="3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800" dirty="0">
              <a:latin typeface="UTM Avo" panose="02040603050506020204" pitchFamily="18" charset="0"/>
            </a:endParaRPr>
          </a:p>
        </p:txBody>
      </p:sp>
      <p:sp>
        <p:nvSpPr>
          <p:cNvPr id="9" name="文本框 26"/>
          <p:cNvSpPr txBox="1"/>
          <p:nvPr/>
        </p:nvSpPr>
        <p:spPr>
          <a:xfrm rot="490088">
            <a:off x="713644" y="388175"/>
            <a:ext cx="4014410" cy="12391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ristote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 rot="475114">
            <a:off x="659449" y="559075"/>
            <a:ext cx="412279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000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Đọc thông tin:</a:t>
            </a:r>
          </a:p>
        </p:txBody>
      </p:sp>
    </p:spTree>
    <p:extLst>
      <p:ext uri="{BB962C8B-B14F-4D97-AF65-F5344CB8AC3E}">
        <p14:creationId xmlns:p14="http://schemas.microsoft.com/office/powerpoint/2010/main" val="407883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 rot="242010">
            <a:off x="964581" y="242061"/>
            <a:ext cx="4838700" cy="122378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>
            <a:solidFill>
              <a:srgbClr val="00206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70514">
            <a:off x="5370146" y="935629"/>
            <a:ext cx="6403901" cy="5231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1626480" y="1592703"/>
            <a:ext cx="2603500" cy="7905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0773" y="3024764"/>
            <a:ext cx="4754563" cy="7905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99711" y="4537868"/>
            <a:ext cx="2943225" cy="790575"/>
          </a:xfrm>
          <a:prstGeom prst="rect">
            <a:avLst/>
          </a:prstGeom>
          <a:solidFill>
            <a:srgbClr val="B54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7731" y="5982927"/>
            <a:ext cx="1698625" cy="7905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4000" b="1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6200000" flipH="1">
            <a:off x="2681344" y="2708980"/>
            <a:ext cx="609600" cy="79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6200000" flipH="1">
            <a:off x="2751835" y="4179731"/>
            <a:ext cx="609600" cy="79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2828274" y="5674158"/>
            <a:ext cx="609600" cy="79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656">
            <a:off x="6217120" y="472004"/>
            <a:ext cx="4776987" cy="6078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Box 12"/>
          <p:cNvSpPr txBox="1"/>
          <p:nvPr/>
        </p:nvSpPr>
        <p:spPr>
          <a:xfrm rot="230670">
            <a:off x="564194" y="205644"/>
            <a:ext cx="54019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800" b="1" dirty="0">
                <a:solidFill>
                  <a:schemeClr val="bg1"/>
                </a:solidFill>
                <a:latin typeface="#9Slide03 AmpleSoft" panose="02000000000000000000" pitchFamily="2" charset="0"/>
              </a:rPr>
              <a:t>Hoàn thành sơ đồ các tầng lớp trong XH: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2065" y="1694857"/>
            <a:ext cx="2246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dirty="0">
                <a:latin typeface="#9Slide03 AmpleSoft Bold" panose="02000000000000000000" pitchFamily="2" charset="0"/>
              </a:rPr>
              <a:t>Vua Hùng</a:t>
            </a:r>
            <a:endParaRPr lang="en-US" sz="3000" dirty="0">
              <a:latin typeface="#9Slide03 AmpleSoft Bold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07117" y="4728490"/>
            <a:ext cx="31311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dirty="0">
                <a:latin typeface="#9Slide03 AmpleSoft Bold" panose="02000000000000000000" pitchFamily="2" charset="0"/>
              </a:rPr>
              <a:t>Lạc dân</a:t>
            </a:r>
            <a:endParaRPr lang="en-US" sz="3000" dirty="0">
              <a:latin typeface="#9Slide03 AmpleSoft Bold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42399" y="3188491"/>
            <a:ext cx="41122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dirty="0">
                <a:latin typeface="#9Slide03 AmpleSoft Bold" panose="02000000000000000000" pitchFamily="2" charset="0"/>
              </a:rPr>
              <a:t>Lạc hầu, lạc tướng</a:t>
            </a:r>
            <a:endParaRPr lang="en-US" sz="3000" dirty="0">
              <a:latin typeface="#9Slide03 AmpleSoft Bold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65008" y="6268079"/>
            <a:ext cx="31311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dirty="0">
                <a:latin typeface="#9Slide03 AmpleSoft Bold" panose="02000000000000000000" pitchFamily="2" charset="0"/>
              </a:rPr>
              <a:t>Nô tì</a:t>
            </a:r>
            <a:endParaRPr lang="en-US" sz="3000" dirty="0"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61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4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10"/>
          <p:cNvSpPr/>
          <p:nvPr/>
        </p:nvSpPr>
        <p:spPr>
          <a:xfrm>
            <a:off x="933456" y="2277260"/>
            <a:ext cx="1183906" cy="1179860"/>
          </a:xfrm>
          <a:prstGeom prst="ellipse">
            <a:avLst/>
          </a:prstGeom>
          <a:solidFill>
            <a:srgbClr val="45A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noProof="1">
                <a:solidFill>
                  <a:prstClr val="white"/>
                </a:solidFill>
                <a:latin typeface="UTM Erie Black" panose="02040603050506020204" pitchFamily="18" charset="0"/>
                <a:ea typeface="字魂35号-经典雅黑" panose="02000000000000000000" pitchFamily="2" charset="-122"/>
                <a:cs typeface="Montserrat SemiBold" panose="00000700000000000000" charset="0"/>
              </a:rPr>
              <a:t>3</a:t>
            </a:r>
            <a:endParaRPr kumimoji="0" lang="en-US" altLang="zh-CN" sz="72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Erie Black" panose="02040603050506020204" pitchFamily="18" charset="0"/>
              <a:ea typeface="字魂35号-经典雅黑" panose="02000000000000000000" pitchFamily="2" charset="-122"/>
              <a:cs typeface="Montserrat SemiBold" panose="00000700000000000000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027" y="3429000"/>
            <a:ext cx="9333313" cy="6222209"/>
          </a:xfrm>
          <a:prstGeom prst="rect">
            <a:avLst/>
          </a:prstGeom>
        </p:spPr>
      </p:pic>
      <p:sp>
        <p:nvSpPr>
          <p:cNvPr id="8" name="TextBox 16">
            <a:extLst>
              <a:ext uri="{FF2B5EF4-FFF2-40B4-BE49-F238E27FC236}">
                <a16:creationId xmlns:a16="http://schemas.microsoft.com/office/drawing/2014/main" id="{75B2A314-1089-491B-B00A-B8CA2A397B0E}"/>
              </a:ext>
            </a:extLst>
          </p:cNvPr>
          <p:cNvSpPr txBox="1"/>
          <p:nvPr/>
        </p:nvSpPr>
        <p:spPr>
          <a:xfrm>
            <a:off x="759432" y="2095531"/>
            <a:ext cx="114325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6500" b="1" dirty="0">
                <a:ln w="19050">
                  <a:solidFill>
                    <a:schemeClr val="bg1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ĐỜI SỐNG VẬT CHẤT </a:t>
            </a:r>
          </a:p>
          <a:p>
            <a:pPr algn="ctr"/>
            <a:r>
              <a:rPr lang="vi-VN" altLang="zh-CN" sz="6500" b="1" dirty="0">
                <a:ln w="19050">
                  <a:solidFill>
                    <a:schemeClr val="bg1"/>
                  </a:solidFill>
                </a:ln>
                <a:solidFill>
                  <a:srgbClr val="FE6A80"/>
                </a:solidFill>
                <a:latin typeface="#9Slide07 IcielStormtrooper" panose="020B0500000000000000" pitchFamily="34" charset="0"/>
                <a:ea typeface="字魂35号-经典雅黑" panose="02000000000000000000" pitchFamily="2" charset="-122"/>
                <a:cs typeface="Montserrat SemiBold" panose="00000700000000000000" charset="0"/>
              </a:rPr>
              <a:t>VÀ TINH THẦN</a:t>
            </a:r>
            <a:endParaRPr lang="zh-CN" altLang="en-US" sz="6500" b="1" dirty="0">
              <a:ln w="19050">
                <a:solidFill>
                  <a:schemeClr val="bg1"/>
                </a:solidFill>
              </a:ln>
              <a:solidFill>
                <a:srgbClr val="FE6A80"/>
              </a:solidFill>
              <a:latin typeface="#9Slide07 IcielStormtrooper" panose="020B0500000000000000" pitchFamily="34" charset="0"/>
              <a:ea typeface="字魂35号-经典雅黑" panose="02000000000000000000" pitchFamily="2" charset="-122"/>
              <a:cs typeface="Montserrat SemiBold" panose="000007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24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1">
      <a:dk1>
        <a:sysClr val="windowText" lastClr="000000"/>
      </a:dk1>
      <a:lt1>
        <a:srgbClr val="FFFFFF"/>
      </a:lt1>
      <a:dk2>
        <a:srgbClr val="FFFFFF"/>
      </a:dk2>
      <a:lt2>
        <a:srgbClr val="FFFFFF"/>
      </a:lt2>
      <a:accent1>
        <a:srgbClr val="7F7F7F"/>
      </a:accent1>
      <a:accent2>
        <a:srgbClr val="595959"/>
      </a:accent2>
      <a:accent3>
        <a:srgbClr val="BFBFBF"/>
      </a:accent3>
      <a:accent4>
        <a:srgbClr val="BFBFBF"/>
      </a:accent4>
      <a:accent5>
        <a:srgbClr val="A5A5A5"/>
      </a:accent5>
      <a:accent6>
        <a:srgbClr val="BFBFBF"/>
      </a:accent6>
      <a:hlink>
        <a:srgbClr val="BFBFBF"/>
      </a:hlink>
      <a:folHlink>
        <a:srgbClr val="7F7F7F"/>
      </a:folHlink>
    </a:clrScheme>
    <a:fontScheme name="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992</Words>
  <Application>Microsoft Office PowerPoint</Application>
  <PresentationFormat>Widescreen</PresentationFormat>
  <Paragraphs>93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UTM Alberta Heavy</vt:lpstr>
      <vt:lpstr>#9Slide03 AmpleSoft</vt:lpstr>
      <vt:lpstr>#9Slide07 IcielStormtrooper</vt:lpstr>
      <vt:lpstr>UVF MetroScript</vt:lpstr>
      <vt:lpstr>Calibri</vt:lpstr>
      <vt:lpstr>UTM Avo</vt:lpstr>
      <vt:lpstr>inpin heiti</vt:lpstr>
      <vt:lpstr>SVN-SAF</vt:lpstr>
      <vt:lpstr>UTM Aristote</vt:lpstr>
      <vt:lpstr>UTM Edwardian</vt:lpstr>
      <vt:lpstr>字魂70号-灵悦黑体</vt:lpstr>
      <vt:lpstr>#9Slide03 AmpleSoft Bold</vt:lpstr>
      <vt:lpstr>Calibri Light</vt:lpstr>
      <vt:lpstr>UVF Funkydori</vt:lpstr>
      <vt:lpstr>Arial</vt:lpstr>
      <vt:lpstr>UTM Erie Black</vt:lpstr>
      <vt:lpstr>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Măng non</dc:creator>
  <cp:keywords>MĂNG NON TEAM</cp:keywords>
  <cp:lastModifiedBy>Dương Thị Lan Anh</cp:lastModifiedBy>
  <cp:revision>55</cp:revision>
  <dcterms:created xsi:type="dcterms:W3CDTF">2022-07-11T14:41:13Z</dcterms:created>
  <dcterms:modified xsi:type="dcterms:W3CDTF">2022-09-20T03:05:59Z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2022-09-20T03:05:56Z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a8e1a833-8adf-444f-954d-4eb361601c64</vt:lpwstr>
  </property>
  <property fmtid="{D5CDD505-2E9C-101B-9397-08002B2CF9AE}" pid="8" name="MSIP_Label_defa4170-0d19-0005-0004-bc88714345d2_ContentBits">
    <vt:lpwstr>0</vt:lpwstr>
  </property>
</Properties>
</file>