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2"/>
  </p:notesMasterIdLst>
  <p:sldIdLst>
    <p:sldId id="404" r:id="rId2"/>
    <p:sldId id="443" r:id="rId3"/>
    <p:sldId id="422" r:id="rId4"/>
    <p:sldId id="468" r:id="rId5"/>
    <p:sldId id="489" r:id="rId6"/>
    <p:sldId id="481" r:id="rId7"/>
    <p:sldId id="455" r:id="rId8"/>
    <p:sldId id="447" r:id="rId9"/>
    <p:sldId id="490" r:id="rId10"/>
    <p:sldId id="409" r:id="rId11"/>
    <p:sldId id="491" r:id="rId12"/>
    <p:sldId id="411" r:id="rId13"/>
    <p:sldId id="473" r:id="rId14"/>
    <p:sldId id="492" r:id="rId15"/>
    <p:sldId id="493" r:id="rId16"/>
    <p:sldId id="494" r:id="rId17"/>
    <p:sldId id="495" r:id="rId18"/>
    <p:sldId id="417" r:id="rId19"/>
    <p:sldId id="487" r:id="rId20"/>
    <p:sldId id="49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60" autoAdjust="0"/>
    <p:restoredTop sz="94671" autoAdjust="0"/>
  </p:normalViewPr>
  <p:slideViewPr>
    <p:cSldViewPr snapToGrid="0">
      <p:cViewPr varScale="1">
        <p:scale>
          <a:sx n="68" d="100"/>
          <a:sy n="68" d="100"/>
        </p:scale>
        <p:origin x="-12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2585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17688" y="570278"/>
            <a:ext cx="3704147" cy="2299447"/>
            <a:chOff x="5990828" y="851481"/>
            <a:chExt cx="3704147" cy="2299447"/>
          </a:xfrm>
        </p:grpSpPr>
        <p:sp>
          <p:nvSpPr>
            <p:cNvPr id="18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85953"/>
                <a:gd name="adj2" fmla="val 5610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Oval Callout 6"/>
          <p:cNvSpPr/>
          <p:nvPr/>
        </p:nvSpPr>
        <p:spPr>
          <a:xfrm>
            <a:off x="2839812" y="3839985"/>
            <a:ext cx="2055743" cy="887337"/>
          </a:xfrm>
          <a:prstGeom prst="wedgeEllipseCallout">
            <a:avLst>
              <a:gd name="adj1" fmla="val 62593"/>
              <a:gd name="adj2" fmla="val 2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5649878" y="1984937"/>
            <a:ext cx="2055743" cy="887337"/>
          </a:xfrm>
          <a:prstGeom prst="wedgeEllipseCallout">
            <a:avLst>
              <a:gd name="adj1" fmla="val 19481"/>
              <a:gd name="adj2" fmla="val 931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9768598" y="2269136"/>
            <a:ext cx="2055743" cy="887337"/>
          </a:xfrm>
          <a:prstGeom prst="wedgeEllipseCallout">
            <a:avLst>
              <a:gd name="adj1" fmla="val -37317"/>
              <a:gd name="adj2" fmla="val 12170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</a:rPr>
              <a:t> 3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128" y="3191202"/>
            <a:ext cx="5274987" cy="304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823163"/>
            <a:ext cx="11816861" cy="574809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Nhắc </a:t>
            </a:r>
            <a:r>
              <a:rPr lang="vi-VN" sz="2600" dirty="0">
                <a:latin typeface="UTM Avo" panose="02040603050506020204" pitchFamily="18" charset="0"/>
              </a:rPr>
              <a:t>đến Trường Sa, ngoài các đảo, người ta nhắc đến biển. </a:t>
            </a:r>
            <a:r>
              <a:rPr lang="vi-VN" sz="2600" dirty="0">
                <a:latin typeface="UTM Avo" panose="02040603050506020204" pitchFamily="18" charset="0"/>
              </a:rPr>
              <a:t>Mà biển thì có muôn vàn điều kì thú. Thám hiểm đáy biển ở Trường Sa của nước ta sẽ thấy bao nhiều thú vị.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Biển </a:t>
            </a:r>
            <a:r>
              <a:rPr lang="vi-VN" sz="2600" dirty="0">
                <a:latin typeface="UTM Avo" panose="02040603050506020204" pitchFamily="18" charset="0"/>
              </a:rPr>
              <a:t>ở Trường Sa có những loài cá </a:t>
            </a:r>
            <a:r>
              <a:rPr lang="vi-VN" sz="2600" dirty="0" smtClean="0">
                <a:latin typeface="UTM Avo" panose="02040603050506020204" pitchFamily="18" charset="0"/>
              </a:rPr>
              <a:t>đẹp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rực rỡ và lạ mắt. Từng đàn cá đủ màu sắc,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dày </a:t>
            </a:r>
            <a:r>
              <a:rPr lang="vi-VN" sz="2600" dirty="0">
                <a:latin typeface="UTM Avo" panose="02040603050506020204" pitchFamily="18" charset="0"/>
              </a:rPr>
              <a:t>đặc đến hàng trăm con tạo nên một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tấm </a:t>
            </a:r>
            <a:r>
              <a:rPr lang="vi-VN" sz="2600" dirty="0">
                <a:latin typeface="UTM Avo" panose="02040603050506020204" pitchFamily="18" charset="0"/>
              </a:rPr>
              <a:t>thảm hoa di động. Những vỉa san hô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chạy </a:t>
            </a:r>
            <a:r>
              <a:rPr lang="vi-VN" sz="2600" dirty="0">
                <a:latin typeface="UTM Avo" panose="02040603050506020204" pitchFamily="18" charset="0"/>
              </a:rPr>
              <a:t>dài từ chân mỗi đảo xuống sâu dần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dưới </a:t>
            </a:r>
            <a:r>
              <a:rPr lang="vi-VN" sz="2600" dirty="0">
                <a:latin typeface="UTM Avo" panose="02040603050506020204" pitchFamily="18" charset="0"/>
              </a:rPr>
              <a:t>đáy biển. San hô làm cho đáy biển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trông </a:t>
            </a:r>
            <a:r>
              <a:rPr lang="vi-VN" sz="2600" dirty="0">
                <a:latin typeface="UTM Avo" panose="02040603050506020204" pitchFamily="18" charset="0"/>
              </a:rPr>
              <a:t>như một bức tranh khổng lồ, đẹp </a:t>
            </a:r>
            <a:r>
              <a:rPr lang="vi-VN" sz="2600" dirty="0" smtClean="0">
                <a:latin typeface="UTM Avo" panose="02040603050506020204" pitchFamily="18" charset="0"/>
              </a:rPr>
              <a:t>như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những tòa lâu đài trong truyện cổ tích.</a:t>
            </a:r>
          </a:p>
          <a:p>
            <a:pPr indent="272143" algn="just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Trường </a:t>
            </a:r>
            <a:r>
              <a:rPr lang="vi-VN" sz="2600" dirty="0">
                <a:latin typeface="UTM Avo" panose="02040603050506020204" pitchFamily="18" charset="0"/>
              </a:rPr>
              <a:t>Sa là vùng biển thân yêu của Tổ quốc, có cảnh đẹp kì thú và hàng nghìn loài vật sống dưới biển</a:t>
            </a:r>
            <a:r>
              <a:rPr lang="vi-VN" sz="2600" dirty="0" smtClean="0">
                <a:latin typeface="UTM Avo" panose="02040603050506020204" pitchFamily="18" charset="0"/>
              </a:rPr>
              <a:t>.</a:t>
            </a:r>
            <a:endParaRPr lang="en-US" sz="26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</a:t>
            </a:r>
            <a:r>
              <a:rPr lang="vi-VN" sz="2600" i="1" dirty="0">
                <a:latin typeface="UTM Avo" panose="02040603050506020204" pitchFamily="18" charset="0"/>
              </a:rPr>
              <a:t>Theo </a:t>
            </a:r>
            <a:r>
              <a:rPr lang="vi-VN" sz="2600" dirty="0">
                <a:latin typeface="UTM Avo" panose="02040603050506020204" pitchFamily="18" charset="0"/>
              </a:rPr>
              <a:t>Nguyễn Xuân </a:t>
            </a:r>
            <a:r>
              <a:rPr lang="vi-VN" sz="2600" dirty="0" smtClean="0">
                <a:latin typeface="UTM Avo" panose="02040603050506020204" pitchFamily="18" charset="0"/>
              </a:rPr>
              <a:t>Thủy)</a:t>
            </a:r>
            <a:endParaRPr lang="vi-VN" sz="2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2832349" y="140170"/>
            <a:ext cx="7072300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KHÁM PHÁ ĐÁY BIỂN Ở TRƯỜNG SA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743075"/>
            <a:ext cx="4711064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55621" y="876902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400972" y="209645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446290" y="5276708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Wave 8"/>
          <p:cNvSpPr/>
          <p:nvPr/>
        </p:nvSpPr>
        <p:spPr>
          <a:xfrm>
            <a:off x="3076048" y="6052839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Wave 10"/>
          <p:cNvSpPr/>
          <p:nvPr/>
        </p:nvSpPr>
        <p:spPr>
          <a:xfrm>
            <a:off x="3076047" y="6052838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toàn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84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336513"/>
            <a:ext cx="12065391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Nhắc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đến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Trường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Sa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ta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nhắc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đến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1231135"/>
            <a:ext cx="1181686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        </a:t>
            </a:r>
            <a:r>
              <a:rPr lang="vi-VN" sz="3600" dirty="0" smtClean="0">
                <a:latin typeface="UTM Avo" panose="02040603050506020204" pitchFamily="18" charset="0"/>
              </a:rPr>
              <a:t>Nhắc </a:t>
            </a:r>
            <a:r>
              <a:rPr lang="vi-VN" sz="3600" dirty="0">
                <a:latin typeface="UTM Avo" panose="02040603050506020204" pitchFamily="18" charset="0"/>
              </a:rPr>
              <a:t>đến Trường Sa, ngoài các đảo, người ta nhắc đến biển. </a:t>
            </a:r>
            <a:r>
              <a:rPr lang="vi-VN" sz="3600" dirty="0">
                <a:latin typeface="UTM Avo" panose="02040603050506020204" pitchFamily="18" charset="0"/>
              </a:rPr>
              <a:t>Mà biển thì có muôn vàn điều kì thú. </a:t>
            </a:r>
            <a:r>
              <a:rPr lang="vi-VN" sz="3600" dirty="0">
                <a:latin typeface="UTM Avo" panose="02040603050506020204" pitchFamily="18" charset="0"/>
              </a:rPr>
              <a:t>Thám hiểm đáy biển ở Trường Sa của nước ta sẽ thấy bao nhiều thú </a:t>
            </a:r>
            <a:r>
              <a:rPr lang="vi-VN" sz="3600" dirty="0" smtClean="0">
                <a:latin typeface="UTM Avo" panose="02040603050506020204" pitchFamily="18" charset="0"/>
              </a:rPr>
              <a:t>vị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  <a:endParaRPr lang="vi-VN" sz="3600" dirty="0"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5E5804A-2280-417A-A25F-06C32242F9E7}"/>
              </a:ext>
            </a:extLst>
          </p:cNvPr>
          <p:cNvSpPr/>
          <p:nvPr/>
        </p:nvSpPr>
        <p:spPr>
          <a:xfrm>
            <a:off x="3249299" y="1481163"/>
            <a:ext cx="5339362" cy="6390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45143" tIns="72571" rIns="145143" bIns="72571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thầm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1</a:t>
            </a:r>
            <a:endParaRPr lang="vi-VN" sz="3200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8764172" y="1814732"/>
            <a:ext cx="886265" cy="14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756593" y="2356138"/>
            <a:ext cx="985413" cy="14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Quần đảo Hoàng Sa và Trường Sa có bao nhiêu đảo? | Thời Đại">
            <a:extLst>
              <a:ext uri="{FF2B5EF4-FFF2-40B4-BE49-F238E27FC236}">
                <a16:creationId xmlns:a16="http://schemas.microsoft.com/office/drawing/2014/main" xmlns="" id="{46B820DC-8CD1-484A-BD95-F55B6BB96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45" y="3705653"/>
            <a:ext cx="4951440" cy="305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ác bài viết về Hải đăng Đại Lãnh - Mytour.vn">
            <a:extLst>
              <a:ext uri="{FF2B5EF4-FFF2-40B4-BE49-F238E27FC236}">
                <a16:creationId xmlns:a16="http://schemas.microsoft.com/office/drawing/2014/main" xmlns="" id="{CC382C83-0040-4DCC-9EF3-B382AE459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499" y="3705653"/>
            <a:ext cx="5435420" cy="30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590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336513"/>
            <a:ext cx="12065391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Vẻ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đẹp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loài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miêu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tả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 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5E5804A-2280-417A-A25F-06C32242F9E7}"/>
              </a:ext>
            </a:extLst>
          </p:cNvPr>
          <p:cNvSpPr/>
          <p:nvPr/>
        </p:nvSpPr>
        <p:spPr>
          <a:xfrm>
            <a:off x="3489624" y="1362389"/>
            <a:ext cx="5339362" cy="6390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45143" tIns="72571" rIns="145143" bIns="72571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thầm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2</a:t>
            </a:r>
            <a:endParaRPr lang="vi-VN" sz="32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1342543"/>
            <a:ext cx="12065392" cy="31012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</a:t>
            </a:r>
            <a:r>
              <a:rPr lang="vi-VN" sz="3200" dirty="0" smtClean="0">
                <a:latin typeface="UTM Avo" panose="02040603050506020204" pitchFamily="18" charset="0"/>
              </a:rPr>
              <a:t>Biển </a:t>
            </a:r>
            <a:r>
              <a:rPr lang="vi-VN" sz="3200" dirty="0">
                <a:latin typeface="UTM Avo" panose="02040603050506020204" pitchFamily="18" charset="0"/>
              </a:rPr>
              <a:t>ở Trường Sa có những loài cá </a:t>
            </a:r>
            <a:r>
              <a:rPr lang="vi-VN" sz="3200" dirty="0" smtClean="0">
                <a:latin typeface="UTM Avo" panose="02040603050506020204" pitchFamily="18" charset="0"/>
              </a:rPr>
              <a:t>đẹp </a:t>
            </a:r>
            <a:r>
              <a:rPr lang="vi-VN" sz="3200" dirty="0">
                <a:latin typeface="UTM Avo" panose="02040603050506020204" pitchFamily="18" charset="0"/>
              </a:rPr>
              <a:t>rực rỡ và lạ mắt. Từng đàn cá đủ màu </a:t>
            </a:r>
            <a:r>
              <a:rPr lang="vi-VN" sz="3200" dirty="0" smtClean="0"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vi-VN" sz="3200" dirty="0" smtClean="0">
                <a:latin typeface="UTM Avo" panose="02040603050506020204" pitchFamily="18" charset="0"/>
              </a:rPr>
              <a:t>dày </a:t>
            </a:r>
            <a:r>
              <a:rPr lang="vi-VN" sz="3200" dirty="0">
                <a:latin typeface="UTM Avo" panose="02040603050506020204" pitchFamily="18" charset="0"/>
              </a:rPr>
              <a:t>đặc đến hàng trăm con tạo nên </a:t>
            </a:r>
            <a:r>
              <a:rPr lang="vi-VN" sz="3200" dirty="0" smtClean="0"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tấm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thảm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vi-VN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>
                <a:latin typeface="UTM Avo" panose="02040603050506020204" pitchFamily="18" charset="0"/>
              </a:rPr>
              <a:t>di động. Những vỉa san </a:t>
            </a:r>
            <a:r>
              <a:rPr lang="vi-VN" sz="3200" dirty="0" smtClean="0">
                <a:latin typeface="UTM Avo" panose="02040603050506020204" pitchFamily="18" charset="0"/>
              </a:rPr>
              <a:t>hô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chạy </a:t>
            </a:r>
            <a:r>
              <a:rPr lang="vi-VN" sz="3200" dirty="0">
                <a:latin typeface="UTM Avo" panose="02040603050506020204" pitchFamily="18" charset="0"/>
              </a:rPr>
              <a:t>dài từ chân mỗi đảo xuống sâu </a:t>
            </a:r>
            <a:r>
              <a:rPr lang="vi-VN" sz="3200" dirty="0" smtClean="0">
                <a:latin typeface="UTM Avo" panose="02040603050506020204" pitchFamily="18" charset="0"/>
              </a:rPr>
              <a:t>dần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dưới </a:t>
            </a:r>
            <a:r>
              <a:rPr lang="vi-VN" sz="3200" dirty="0">
                <a:latin typeface="UTM Avo" panose="02040603050506020204" pitchFamily="18" charset="0"/>
              </a:rPr>
              <a:t>đáy biển. San hô làm cho đáy </a:t>
            </a:r>
            <a:r>
              <a:rPr lang="vi-VN" sz="3200" dirty="0" smtClean="0">
                <a:latin typeface="UTM Avo" panose="02040603050506020204" pitchFamily="18" charset="0"/>
              </a:rPr>
              <a:t>biển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trông </a:t>
            </a:r>
            <a:r>
              <a:rPr lang="vi-VN" sz="3200" dirty="0">
                <a:latin typeface="UTM Avo" panose="02040603050506020204" pitchFamily="18" charset="0"/>
              </a:rPr>
              <a:t>như một bức </a:t>
            </a:r>
            <a:r>
              <a:rPr lang="vi-VN" sz="3200" dirty="0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khổng </a:t>
            </a:r>
            <a:r>
              <a:rPr lang="vi-VN" sz="3200" dirty="0">
                <a:latin typeface="UTM Avo" panose="02040603050506020204" pitchFamily="18" charset="0"/>
              </a:rPr>
              <a:t>lồ, đẹp </a:t>
            </a:r>
            <a:r>
              <a:rPr lang="vi-VN" sz="3200" dirty="0" smtClean="0">
                <a:latin typeface="UTM Avo" panose="02040603050506020204" pitchFamily="18" charset="0"/>
              </a:rPr>
              <a:t>như </a:t>
            </a:r>
            <a:r>
              <a:rPr lang="vi-VN" sz="3200" dirty="0">
                <a:latin typeface="UTM Avo" panose="02040603050506020204" pitchFamily="18" charset="0"/>
              </a:rPr>
              <a:t>những tòa lâu đài trong truyện cổ tích</a:t>
            </a:r>
            <a:r>
              <a:rPr lang="vi-VN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940265" y="1889710"/>
            <a:ext cx="6818348" cy="14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96828" y="2375485"/>
            <a:ext cx="11576085" cy="14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2539" y="2878642"/>
            <a:ext cx="62325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10" y="4400892"/>
            <a:ext cx="4852987" cy="241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6" y="4415181"/>
            <a:ext cx="5181599" cy="235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49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336513"/>
            <a:ext cx="12065391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San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hô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dưới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đáy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biển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so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sánh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1171087"/>
            <a:ext cx="12065392" cy="31012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</a:t>
            </a:r>
            <a:r>
              <a:rPr lang="vi-VN" sz="3200" dirty="0" smtClean="0">
                <a:latin typeface="UTM Avo" panose="02040603050506020204" pitchFamily="18" charset="0"/>
              </a:rPr>
              <a:t>Biển </a:t>
            </a:r>
            <a:r>
              <a:rPr lang="vi-VN" sz="3200" dirty="0">
                <a:latin typeface="UTM Avo" panose="02040603050506020204" pitchFamily="18" charset="0"/>
              </a:rPr>
              <a:t>ở Trường Sa có những loài cá </a:t>
            </a:r>
            <a:r>
              <a:rPr lang="vi-VN" sz="3200" dirty="0" smtClean="0">
                <a:latin typeface="UTM Avo" panose="02040603050506020204" pitchFamily="18" charset="0"/>
              </a:rPr>
              <a:t>đẹp </a:t>
            </a:r>
            <a:r>
              <a:rPr lang="vi-VN" sz="3200" dirty="0">
                <a:latin typeface="UTM Avo" panose="02040603050506020204" pitchFamily="18" charset="0"/>
              </a:rPr>
              <a:t>rực rỡ và lạ mắt. Từng đàn cá đủ màu </a:t>
            </a:r>
            <a:r>
              <a:rPr lang="vi-VN" sz="3200" dirty="0" smtClean="0"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vi-VN" sz="3200" dirty="0" smtClean="0">
                <a:latin typeface="UTM Avo" panose="02040603050506020204" pitchFamily="18" charset="0"/>
              </a:rPr>
              <a:t>dày </a:t>
            </a:r>
            <a:r>
              <a:rPr lang="vi-VN" sz="3200" dirty="0">
                <a:latin typeface="UTM Avo" panose="02040603050506020204" pitchFamily="18" charset="0"/>
              </a:rPr>
              <a:t>đặc đến hàng trăm con tạo nên </a:t>
            </a:r>
            <a:r>
              <a:rPr lang="vi-VN" sz="3200" dirty="0" smtClean="0"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tấm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thảm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vi-VN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>
                <a:latin typeface="UTM Avo" panose="02040603050506020204" pitchFamily="18" charset="0"/>
              </a:rPr>
              <a:t>di động. Những vỉa san </a:t>
            </a:r>
            <a:r>
              <a:rPr lang="vi-VN" sz="3200" dirty="0" smtClean="0">
                <a:latin typeface="UTM Avo" panose="02040603050506020204" pitchFamily="18" charset="0"/>
              </a:rPr>
              <a:t>hô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chạy </a:t>
            </a:r>
            <a:r>
              <a:rPr lang="vi-VN" sz="3200" dirty="0">
                <a:latin typeface="UTM Avo" panose="02040603050506020204" pitchFamily="18" charset="0"/>
              </a:rPr>
              <a:t>dài từ chân mỗi đảo xuống sâu </a:t>
            </a:r>
            <a:r>
              <a:rPr lang="vi-VN" sz="3200" dirty="0" smtClean="0">
                <a:latin typeface="UTM Avo" panose="02040603050506020204" pitchFamily="18" charset="0"/>
              </a:rPr>
              <a:t>dần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dưới </a:t>
            </a:r>
            <a:r>
              <a:rPr lang="vi-VN" sz="3200" dirty="0">
                <a:latin typeface="UTM Avo" panose="02040603050506020204" pitchFamily="18" charset="0"/>
              </a:rPr>
              <a:t>đáy biển. San hô làm cho đáy </a:t>
            </a:r>
            <a:r>
              <a:rPr lang="vi-VN" sz="3200" dirty="0" smtClean="0">
                <a:latin typeface="UTM Avo" panose="02040603050506020204" pitchFamily="18" charset="0"/>
              </a:rPr>
              <a:t>biển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trông </a:t>
            </a:r>
            <a:r>
              <a:rPr lang="vi-VN" sz="3200" dirty="0">
                <a:latin typeface="UTM Avo" panose="02040603050506020204" pitchFamily="18" charset="0"/>
              </a:rPr>
              <a:t>như một bức </a:t>
            </a:r>
            <a:r>
              <a:rPr lang="vi-VN" sz="3200" dirty="0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vi-VN" sz="3200" dirty="0" smtClean="0">
                <a:latin typeface="UTM Avo" panose="02040603050506020204" pitchFamily="18" charset="0"/>
              </a:rPr>
              <a:t>khổng </a:t>
            </a:r>
            <a:r>
              <a:rPr lang="vi-VN" sz="3200" dirty="0">
                <a:latin typeface="UTM Avo" panose="02040603050506020204" pitchFamily="18" charset="0"/>
              </a:rPr>
              <a:t>lồ, đẹp </a:t>
            </a:r>
            <a:r>
              <a:rPr lang="vi-VN" sz="3200" dirty="0" smtClean="0">
                <a:latin typeface="UTM Avo" panose="02040603050506020204" pitchFamily="18" charset="0"/>
              </a:rPr>
              <a:t>như </a:t>
            </a:r>
            <a:r>
              <a:rPr lang="vi-VN" sz="3200" dirty="0">
                <a:latin typeface="UTM Avo" panose="02040603050506020204" pitchFamily="18" charset="0"/>
              </a:rPr>
              <a:t>những tòa lâu đài trong truyện cổ tích</a:t>
            </a:r>
            <a:r>
              <a:rPr lang="vi-VN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544177" y="3164385"/>
            <a:ext cx="12572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971925" y="3678735"/>
            <a:ext cx="65722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815635" y="3664447"/>
            <a:ext cx="700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71464" y="4129421"/>
            <a:ext cx="83581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72" y="4272301"/>
            <a:ext cx="4786312" cy="258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305" y="4279148"/>
            <a:ext cx="5013521" cy="257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51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-71440" y="22177"/>
            <a:ext cx="1245869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biết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thêm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điều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biển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ở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Trường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Sa?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2419356"/>
            <a:ext cx="10663237" cy="431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18363" y="875096"/>
            <a:ext cx="11682483" cy="149308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Sau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biết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thêm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Trường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Sa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vùng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thân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yêu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Tổ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quốc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cảnh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đẹp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kì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thú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rực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rỡ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nghìn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sống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dưới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958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823163"/>
            <a:ext cx="11816861" cy="574809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Nhắc </a:t>
            </a:r>
            <a:r>
              <a:rPr lang="vi-VN" sz="2600" dirty="0">
                <a:latin typeface="UTM Avo" panose="02040603050506020204" pitchFamily="18" charset="0"/>
              </a:rPr>
              <a:t>đến Trường Sa, ngoài các đảo, người ta nhắc đến biển. </a:t>
            </a:r>
            <a:r>
              <a:rPr lang="vi-VN" sz="2600" dirty="0">
                <a:latin typeface="UTM Avo" panose="02040603050506020204" pitchFamily="18" charset="0"/>
              </a:rPr>
              <a:t>Mà biển thì có muôn vàn điều kì thú. Thám hiểm đáy biển ở Trường Sa của nước ta sẽ thấy bao nhiều thú vị.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Biển </a:t>
            </a:r>
            <a:r>
              <a:rPr lang="vi-VN" sz="2600" dirty="0">
                <a:latin typeface="UTM Avo" panose="02040603050506020204" pitchFamily="18" charset="0"/>
              </a:rPr>
              <a:t>ở Trường Sa có những loài cá </a:t>
            </a:r>
            <a:r>
              <a:rPr lang="vi-VN" sz="2600" dirty="0" smtClean="0">
                <a:latin typeface="UTM Avo" panose="02040603050506020204" pitchFamily="18" charset="0"/>
              </a:rPr>
              <a:t>đẹp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rực rỡ và lạ mắt. Từng đàn cá đủ màu sắc,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dày </a:t>
            </a:r>
            <a:r>
              <a:rPr lang="vi-VN" sz="2600" dirty="0">
                <a:latin typeface="UTM Avo" panose="02040603050506020204" pitchFamily="18" charset="0"/>
              </a:rPr>
              <a:t>đặc đến hàng trăm con tạo nên một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tấm </a:t>
            </a:r>
            <a:r>
              <a:rPr lang="vi-VN" sz="2600" dirty="0">
                <a:latin typeface="UTM Avo" panose="02040603050506020204" pitchFamily="18" charset="0"/>
              </a:rPr>
              <a:t>thảm hoa di động. Những vỉa san hô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chạy </a:t>
            </a:r>
            <a:r>
              <a:rPr lang="vi-VN" sz="2600" dirty="0">
                <a:latin typeface="UTM Avo" panose="02040603050506020204" pitchFamily="18" charset="0"/>
              </a:rPr>
              <a:t>dài từ chân mỗi đảo xuống sâu dần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dưới </a:t>
            </a:r>
            <a:r>
              <a:rPr lang="vi-VN" sz="2600" dirty="0">
                <a:latin typeface="UTM Avo" panose="02040603050506020204" pitchFamily="18" charset="0"/>
              </a:rPr>
              <a:t>đáy biển. San hô làm cho đáy biển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trông </a:t>
            </a:r>
            <a:r>
              <a:rPr lang="vi-VN" sz="2600" dirty="0">
                <a:latin typeface="UTM Avo" panose="02040603050506020204" pitchFamily="18" charset="0"/>
              </a:rPr>
              <a:t>như một bức tranh khổng lồ, đẹp </a:t>
            </a:r>
            <a:r>
              <a:rPr lang="vi-VN" sz="2600" dirty="0" smtClean="0">
                <a:latin typeface="UTM Avo" panose="02040603050506020204" pitchFamily="18" charset="0"/>
              </a:rPr>
              <a:t>như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những tòa lâu đài trong truyện cổ tích.</a:t>
            </a:r>
          </a:p>
          <a:p>
            <a:pPr indent="272143" algn="just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Trường </a:t>
            </a:r>
            <a:r>
              <a:rPr lang="vi-VN" sz="2600" dirty="0">
                <a:latin typeface="UTM Avo" panose="02040603050506020204" pitchFamily="18" charset="0"/>
              </a:rPr>
              <a:t>Sa là vùng biển thân yêu của Tổ quốc, có cảnh đẹp kì thú và hàng nghìn loài vật sống dưới biển</a:t>
            </a:r>
            <a:r>
              <a:rPr lang="vi-VN" sz="2600" dirty="0" smtClean="0">
                <a:latin typeface="UTM Avo" panose="02040603050506020204" pitchFamily="18" charset="0"/>
              </a:rPr>
              <a:t>.</a:t>
            </a:r>
            <a:endParaRPr lang="en-US" sz="26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</a:t>
            </a:r>
            <a:r>
              <a:rPr lang="vi-VN" sz="2600" i="1" dirty="0">
                <a:latin typeface="UTM Avo" panose="02040603050506020204" pitchFamily="18" charset="0"/>
              </a:rPr>
              <a:t>Theo </a:t>
            </a:r>
            <a:r>
              <a:rPr lang="vi-VN" sz="2600" dirty="0">
                <a:latin typeface="UTM Avo" panose="02040603050506020204" pitchFamily="18" charset="0"/>
              </a:rPr>
              <a:t>Nguyễn Xuân </a:t>
            </a:r>
            <a:r>
              <a:rPr lang="vi-VN" sz="2600" dirty="0" smtClean="0">
                <a:latin typeface="UTM Avo" panose="02040603050506020204" pitchFamily="18" charset="0"/>
              </a:rPr>
              <a:t>Thủy)</a:t>
            </a:r>
            <a:endParaRPr lang="vi-VN" sz="2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2832349" y="140170"/>
            <a:ext cx="7072300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KHÁM PHÁ ĐÁY BIỂN Ở TRƯỜNG SA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743075"/>
            <a:ext cx="4711064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Wave 8"/>
          <p:cNvSpPr/>
          <p:nvPr/>
        </p:nvSpPr>
        <p:spPr>
          <a:xfrm>
            <a:off x="3076048" y="6052839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lại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675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2FBFD4-15DB-49E9-A7C6-FC744F56D9F1}"/>
              </a:ext>
            </a:extLst>
          </p:cNvPr>
          <p:cNvSpPr txBox="1"/>
          <p:nvPr/>
        </p:nvSpPr>
        <p:spPr>
          <a:xfrm>
            <a:off x="131698" y="341266"/>
            <a:ext cx="11600430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3200" dirty="0">
                <a:latin typeface="UTM Avo" panose="02040603050506020204" pitchFamily="18" charset="0"/>
              </a:rPr>
              <a:t>Tìm những từ chỉ đặc điểm trong các từ dưới đây.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DECBE4-693B-4267-9E9F-EF9BAC5F1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376" y="1775047"/>
            <a:ext cx="10647552" cy="94001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5825D16E-4DDE-4379-9B1E-B845D65F4F3B}"/>
              </a:ext>
            </a:extLst>
          </p:cNvPr>
          <p:cNvSpPr/>
          <p:nvPr/>
        </p:nvSpPr>
        <p:spPr>
          <a:xfrm>
            <a:off x="4340889" y="1795751"/>
            <a:ext cx="1737248" cy="820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5825D16E-4DDE-4379-9B1E-B845D65F4F3B}"/>
              </a:ext>
            </a:extLst>
          </p:cNvPr>
          <p:cNvSpPr/>
          <p:nvPr/>
        </p:nvSpPr>
        <p:spPr>
          <a:xfrm>
            <a:off x="6091152" y="1795751"/>
            <a:ext cx="1737248" cy="820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825D16E-4DDE-4379-9B1E-B845D65F4F3B}"/>
              </a:ext>
            </a:extLst>
          </p:cNvPr>
          <p:cNvSpPr/>
          <p:nvPr/>
        </p:nvSpPr>
        <p:spPr>
          <a:xfrm>
            <a:off x="9649544" y="1834636"/>
            <a:ext cx="1737248" cy="820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30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451088" y="1699858"/>
            <a:ext cx="9983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28: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Khám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phá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đáy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biển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Sa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t1+2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67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D440011-BC72-45D2-9164-D9F0FACF1420}"/>
              </a:ext>
            </a:extLst>
          </p:cNvPr>
          <p:cNvSpPr txBox="1"/>
          <p:nvPr/>
        </p:nvSpPr>
        <p:spPr>
          <a:xfrm>
            <a:off x="134330" y="418204"/>
            <a:ext cx="10414606" cy="86797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3600" dirty="0">
                <a:latin typeface="UTM Avo" panose="02040603050506020204" pitchFamily="18" charset="0"/>
              </a:rPr>
              <a:t>Đặt một câu với từ vừa tìm được.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69" y="1491044"/>
            <a:ext cx="10226376" cy="108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D440011-BC72-45D2-9164-D9F0FACF1420}"/>
              </a:ext>
            </a:extLst>
          </p:cNvPr>
          <p:cNvSpPr txBox="1"/>
          <p:nvPr/>
        </p:nvSpPr>
        <p:spPr>
          <a:xfrm>
            <a:off x="1653641" y="2795644"/>
            <a:ext cx="10414606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UTM Avo" panose="02040603050506020204" pitchFamily="18" charset="0"/>
              </a:rPr>
              <a:t>- </a:t>
            </a:r>
            <a:r>
              <a:rPr lang="en-US" sz="3600" dirty="0" err="1" smtClean="0">
                <a:latin typeface="UTM Avo" panose="02040603050506020204" pitchFamily="18" charset="0"/>
              </a:rPr>
              <a:t>Khủng</a:t>
            </a:r>
            <a:r>
              <a:rPr lang="en-US" sz="3600" dirty="0" smtClean="0">
                <a:latin typeface="UTM Avo" panose="02040603050506020204" pitchFamily="18" charset="0"/>
              </a:rPr>
              <a:t> long </a:t>
            </a:r>
            <a:r>
              <a:rPr lang="en-US" sz="3600" dirty="0" err="1" smtClean="0">
                <a:latin typeface="UTM Avo" panose="02040603050506020204" pitchFamily="18" charset="0"/>
              </a:rPr>
              <a:t>là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loài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vật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khổng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lồ</a:t>
            </a:r>
            <a:r>
              <a:rPr lang="en-US" sz="3600" dirty="0" smtClean="0">
                <a:latin typeface="UTM Avo" panose="02040603050506020204" pitchFamily="18" charset="0"/>
              </a:rPr>
              <a:t>.</a:t>
            </a:r>
            <a:endParaRPr lang="vi-VN" sz="36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455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77286" y="187807"/>
            <a:ext cx="9362940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điều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biết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biển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0" y="44940"/>
            <a:ext cx="982206" cy="88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" y="844185"/>
            <a:ext cx="10413242" cy="484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18363" y="5696984"/>
            <a:ext cx="11682483" cy="104424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vùng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nước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mặn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rộng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lớn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liền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đại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dương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nhau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Dưới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rất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nhiều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san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hô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rong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biển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...</a:t>
            </a:r>
            <a:endParaRPr lang="vi-VN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22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42" y="487410"/>
            <a:ext cx="10408052" cy="588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1206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823163"/>
            <a:ext cx="11816861" cy="574809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Nhắc </a:t>
            </a:r>
            <a:r>
              <a:rPr lang="vi-VN" sz="2600" dirty="0">
                <a:latin typeface="UTM Avo" panose="02040603050506020204" pitchFamily="18" charset="0"/>
              </a:rPr>
              <a:t>đến Trường Sa, ngoài các đảo, người ta nhắc đến biển. </a:t>
            </a:r>
            <a:r>
              <a:rPr lang="vi-VN" sz="2600" dirty="0">
                <a:latin typeface="UTM Avo" panose="02040603050506020204" pitchFamily="18" charset="0"/>
              </a:rPr>
              <a:t>Mà biển thì có muôn vàn điều kì thú. Thám hiểm đáy biển ở Trường Sa của nước ta sẽ thấy bao nhiều thú vị.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Biển </a:t>
            </a:r>
            <a:r>
              <a:rPr lang="vi-VN" sz="2600" dirty="0">
                <a:latin typeface="UTM Avo" panose="02040603050506020204" pitchFamily="18" charset="0"/>
              </a:rPr>
              <a:t>ở Trường Sa có những loài cá </a:t>
            </a:r>
            <a:r>
              <a:rPr lang="vi-VN" sz="2600" dirty="0" smtClean="0">
                <a:latin typeface="UTM Avo" panose="02040603050506020204" pitchFamily="18" charset="0"/>
              </a:rPr>
              <a:t>đẹp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rực rỡ và lạ mắt. Từng đàn cá đủ màu sắc,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dày </a:t>
            </a:r>
            <a:r>
              <a:rPr lang="vi-VN" sz="2600" dirty="0">
                <a:latin typeface="UTM Avo" panose="02040603050506020204" pitchFamily="18" charset="0"/>
              </a:rPr>
              <a:t>đặc đến hàng trăm con tạo nên một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tấm </a:t>
            </a:r>
            <a:r>
              <a:rPr lang="vi-VN" sz="2600" dirty="0">
                <a:latin typeface="UTM Avo" panose="02040603050506020204" pitchFamily="18" charset="0"/>
              </a:rPr>
              <a:t>thảm hoa di động. Những vỉa san hô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chạy </a:t>
            </a:r>
            <a:r>
              <a:rPr lang="vi-VN" sz="2600" dirty="0">
                <a:latin typeface="UTM Avo" panose="02040603050506020204" pitchFamily="18" charset="0"/>
              </a:rPr>
              <a:t>dài từ chân mỗi đảo xuống sâu dần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dưới </a:t>
            </a:r>
            <a:r>
              <a:rPr lang="vi-VN" sz="2600" dirty="0">
                <a:latin typeface="UTM Avo" panose="02040603050506020204" pitchFamily="18" charset="0"/>
              </a:rPr>
              <a:t>đáy biển. San hô làm cho đáy biển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trông </a:t>
            </a:r>
            <a:r>
              <a:rPr lang="vi-VN" sz="2600" dirty="0">
                <a:latin typeface="UTM Avo" panose="02040603050506020204" pitchFamily="18" charset="0"/>
              </a:rPr>
              <a:t>như một bức tranh khổng lồ, đẹp </a:t>
            </a:r>
            <a:r>
              <a:rPr lang="vi-VN" sz="2600" dirty="0" smtClean="0">
                <a:latin typeface="UTM Avo" panose="02040603050506020204" pitchFamily="18" charset="0"/>
              </a:rPr>
              <a:t>như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những tòa lâu đài trong truyện cổ tích.</a:t>
            </a:r>
          </a:p>
          <a:p>
            <a:pPr indent="272143" algn="just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Trường </a:t>
            </a:r>
            <a:r>
              <a:rPr lang="vi-VN" sz="2600" dirty="0">
                <a:latin typeface="UTM Avo" panose="02040603050506020204" pitchFamily="18" charset="0"/>
              </a:rPr>
              <a:t>Sa là vùng biển thân yêu của Tổ quốc, có cảnh đẹp kì thú và hàng nghìn loài vật sống dưới biển</a:t>
            </a:r>
            <a:r>
              <a:rPr lang="vi-VN" sz="2600" dirty="0" smtClean="0">
                <a:latin typeface="UTM Avo" panose="02040603050506020204" pitchFamily="18" charset="0"/>
              </a:rPr>
              <a:t>.</a:t>
            </a:r>
            <a:endParaRPr lang="en-US" sz="26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</a:t>
            </a:r>
            <a:r>
              <a:rPr lang="vi-VN" sz="2600" i="1" dirty="0">
                <a:latin typeface="UTM Avo" panose="02040603050506020204" pitchFamily="18" charset="0"/>
              </a:rPr>
              <a:t>Theo </a:t>
            </a:r>
            <a:r>
              <a:rPr lang="vi-VN" sz="2600" dirty="0">
                <a:latin typeface="UTM Avo" panose="02040603050506020204" pitchFamily="18" charset="0"/>
              </a:rPr>
              <a:t>Nguyễn Xuân </a:t>
            </a:r>
            <a:r>
              <a:rPr lang="vi-VN" sz="2600" dirty="0" smtClean="0">
                <a:latin typeface="UTM Avo" panose="02040603050506020204" pitchFamily="18" charset="0"/>
              </a:rPr>
              <a:t>Thủy)</a:t>
            </a:r>
            <a:endParaRPr lang="vi-VN" sz="2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2832349" y="140170"/>
            <a:ext cx="7072300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KHÁM PHÁ ĐÁY BIỂN Ở TRƯỜNG SA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743075"/>
            <a:ext cx="4711064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80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" y="0"/>
            <a:ext cx="118642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73870" y="2008704"/>
            <a:ext cx="3333604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latin typeface="UTM Avo" panose="02040603050506020204" pitchFamily="18" charset="0"/>
              </a:rPr>
              <a:t>hám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h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iểm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18443" y="2961572"/>
            <a:ext cx="3794899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v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ỉa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s</a:t>
            </a:r>
            <a:r>
              <a:rPr lang="en-US" sz="4000" b="1" dirty="0" smtClean="0">
                <a:latin typeface="UTM Avo" panose="02040603050506020204" pitchFamily="18" charset="0"/>
              </a:rPr>
              <a:t>an </a:t>
            </a:r>
            <a:r>
              <a:rPr lang="en-US" sz="4000" b="1" dirty="0" err="1" smtClean="0">
                <a:latin typeface="UTM Avo" panose="02040603050506020204" pitchFamily="18" charset="0"/>
              </a:rPr>
              <a:t>hô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22531" y="2008704"/>
            <a:ext cx="3812644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000" b="1" dirty="0" err="1" smtClean="0">
                <a:latin typeface="UTM Avo" panose="02040603050506020204" pitchFamily="18" charset="0"/>
              </a:rPr>
              <a:t>ường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</a:t>
            </a:r>
            <a:r>
              <a:rPr lang="en-US" sz="4000" b="1" dirty="0" err="1" smtClean="0">
                <a:latin typeface="UTM Avo" panose="02040603050506020204" pitchFamily="18" charset="0"/>
              </a:rPr>
              <a:t>a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822531" y="2980123"/>
            <a:ext cx="4305014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000" b="1" dirty="0" err="1" smtClean="0">
                <a:latin typeface="UTM Avo" panose="02040603050506020204" pitchFamily="18" charset="0"/>
              </a:rPr>
              <a:t>ực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000" b="1" dirty="0" err="1" smtClean="0">
                <a:latin typeface="UTM Avo" panose="02040603050506020204" pitchFamily="18" charset="0"/>
              </a:rPr>
              <a:t>ỡ</a:t>
            </a:r>
            <a:endParaRPr lang="en-US" sz="4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799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9D234F-530A-44B0-8C0B-D7E30AC1FB5D}"/>
              </a:ext>
            </a:extLst>
          </p:cNvPr>
          <p:cNvSpPr txBox="1"/>
          <p:nvPr/>
        </p:nvSpPr>
        <p:spPr>
          <a:xfrm>
            <a:off x="3025390" y="66953"/>
            <a:ext cx="6141220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Giải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nghĩa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1F1432A-BE85-4E86-9EFF-105953948C84}"/>
              </a:ext>
            </a:extLst>
          </p:cNvPr>
          <p:cNvSpPr txBox="1"/>
          <p:nvPr/>
        </p:nvSpPr>
        <p:spPr>
          <a:xfrm>
            <a:off x="267286" y="833045"/>
            <a:ext cx="11924714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Thám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hiểm</a:t>
            </a:r>
            <a:r>
              <a:rPr lang="vi-VN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đi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vào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vùng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xa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lạ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hiểm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trở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khám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phá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những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                  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điều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mới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lạ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9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2D03798F-6FE2-4857-86BB-9440F11B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01" y="1869470"/>
            <a:ext cx="4417283" cy="34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F1432A-BE85-4E86-9EFF-105953948C84}"/>
              </a:ext>
            </a:extLst>
          </p:cNvPr>
          <p:cNvSpPr txBox="1"/>
          <p:nvPr/>
        </p:nvSpPr>
        <p:spPr>
          <a:xfrm>
            <a:off x="267285" y="2189083"/>
            <a:ext cx="11924714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San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hô</a:t>
            </a:r>
            <a:r>
              <a:rPr lang="vi-VN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động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vật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biển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bộ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xương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dạng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cánh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nhiều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màu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9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            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sắc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9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3010580"/>
            <a:ext cx="7005637" cy="3847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F1432A-BE85-4E86-9EFF-105953948C84}"/>
              </a:ext>
            </a:extLst>
          </p:cNvPr>
          <p:cNvSpPr txBox="1"/>
          <p:nvPr/>
        </p:nvSpPr>
        <p:spPr>
          <a:xfrm>
            <a:off x="267286" y="3662765"/>
            <a:ext cx="1192471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Vỉa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san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hô</a:t>
            </a:r>
            <a:r>
              <a:rPr lang="vi-VN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san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hô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tập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trung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thành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bờ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như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bức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tường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đá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9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31836"/>
            <a:ext cx="11924714" cy="381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206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823163"/>
            <a:ext cx="11816861" cy="574809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21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Nhắc </a:t>
            </a:r>
            <a:r>
              <a:rPr lang="vi-VN" sz="2600" dirty="0">
                <a:latin typeface="UTM Avo" panose="02040603050506020204" pitchFamily="18" charset="0"/>
              </a:rPr>
              <a:t>đến Trường Sa, ngoài các đảo, người ta nhắc đến biển. </a:t>
            </a:r>
            <a:r>
              <a:rPr lang="vi-VN" sz="2600" dirty="0">
                <a:latin typeface="UTM Avo" panose="02040603050506020204" pitchFamily="18" charset="0"/>
              </a:rPr>
              <a:t>Mà biển thì có muôn vàn điều kì thú. Thám hiểm đáy biển ở Trường Sa của nước ta sẽ thấy bao nhiều thú vị.</a:t>
            </a:r>
          </a:p>
          <a:p>
            <a:pPr indent="272143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Biển </a:t>
            </a:r>
            <a:r>
              <a:rPr lang="vi-VN" sz="2600" dirty="0">
                <a:latin typeface="UTM Avo" panose="02040603050506020204" pitchFamily="18" charset="0"/>
              </a:rPr>
              <a:t>ở Trường Sa có những loài cá </a:t>
            </a:r>
            <a:r>
              <a:rPr lang="vi-VN" sz="2600" dirty="0" smtClean="0">
                <a:latin typeface="UTM Avo" panose="02040603050506020204" pitchFamily="18" charset="0"/>
              </a:rPr>
              <a:t>đẹp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rực rỡ và lạ mắt. Từng đàn cá đủ màu sắc,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dày </a:t>
            </a:r>
            <a:r>
              <a:rPr lang="vi-VN" sz="2600" dirty="0">
                <a:latin typeface="UTM Avo" panose="02040603050506020204" pitchFamily="18" charset="0"/>
              </a:rPr>
              <a:t>đặc đến hàng trăm con tạo nên một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tấm </a:t>
            </a:r>
            <a:r>
              <a:rPr lang="vi-VN" sz="2600" dirty="0">
                <a:latin typeface="UTM Avo" panose="02040603050506020204" pitchFamily="18" charset="0"/>
              </a:rPr>
              <a:t>thảm hoa di động. Những vỉa san hô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chạy </a:t>
            </a:r>
            <a:r>
              <a:rPr lang="vi-VN" sz="2600" dirty="0">
                <a:latin typeface="UTM Avo" panose="02040603050506020204" pitchFamily="18" charset="0"/>
              </a:rPr>
              <a:t>dài từ chân mỗi đảo xuống sâu dần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dưới </a:t>
            </a:r>
            <a:r>
              <a:rPr lang="vi-VN" sz="2600" dirty="0">
                <a:latin typeface="UTM Avo" panose="02040603050506020204" pitchFamily="18" charset="0"/>
              </a:rPr>
              <a:t>đáy biển. San hô làm cho đáy biển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trông </a:t>
            </a:r>
            <a:r>
              <a:rPr lang="vi-VN" sz="2600" dirty="0">
                <a:latin typeface="UTM Avo" panose="02040603050506020204" pitchFamily="18" charset="0"/>
              </a:rPr>
              <a:t>như một bức tranh khổng lồ, đẹp </a:t>
            </a:r>
            <a:r>
              <a:rPr lang="vi-VN" sz="2600" dirty="0" smtClean="0">
                <a:latin typeface="UTM Avo" panose="02040603050506020204" pitchFamily="18" charset="0"/>
              </a:rPr>
              <a:t>như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 </a:t>
            </a:r>
            <a:r>
              <a:rPr lang="vi-VN" sz="2600" dirty="0">
                <a:latin typeface="UTM Avo" panose="02040603050506020204" pitchFamily="18" charset="0"/>
              </a:rPr>
              <a:t>những tòa lâu đài trong truyện cổ tích.</a:t>
            </a:r>
          </a:p>
          <a:p>
            <a:pPr indent="272143" algn="just"/>
            <a:r>
              <a:rPr lang="en-US" sz="2600" dirty="0" smtClean="0">
                <a:latin typeface="UTM Avo" panose="02040603050506020204" pitchFamily="18" charset="0"/>
              </a:rPr>
              <a:t>     </a:t>
            </a:r>
            <a:r>
              <a:rPr lang="vi-VN" sz="2600" dirty="0" smtClean="0">
                <a:latin typeface="UTM Avo" panose="02040603050506020204" pitchFamily="18" charset="0"/>
              </a:rPr>
              <a:t>Trường </a:t>
            </a:r>
            <a:r>
              <a:rPr lang="vi-VN" sz="2600" dirty="0">
                <a:latin typeface="UTM Avo" panose="02040603050506020204" pitchFamily="18" charset="0"/>
              </a:rPr>
              <a:t>Sa là vùng biển thân yêu của Tổ quốc, có cảnh đẹp kì thú và hàng nghìn loài vật sống dưới biển</a:t>
            </a:r>
            <a:r>
              <a:rPr lang="vi-VN" sz="2600" dirty="0" smtClean="0">
                <a:latin typeface="UTM Avo" panose="02040603050506020204" pitchFamily="18" charset="0"/>
              </a:rPr>
              <a:t>.</a:t>
            </a:r>
            <a:endParaRPr lang="en-US" sz="26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smtClean="0">
                <a:latin typeface="UTM Avo" panose="02040603050506020204" pitchFamily="18" charset="0"/>
              </a:rPr>
              <a:t>                                                                    </a:t>
            </a:r>
            <a:r>
              <a:rPr lang="vi-VN" sz="2600" dirty="0" smtClean="0">
                <a:latin typeface="UTM Avo" panose="02040603050506020204" pitchFamily="18" charset="0"/>
              </a:rPr>
              <a:t>(</a:t>
            </a:r>
            <a:r>
              <a:rPr lang="vi-VN" sz="2600" i="1" dirty="0">
                <a:latin typeface="UTM Avo" panose="02040603050506020204" pitchFamily="18" charset="0"/>
              </a:rPr>
              <a:t>Theo </a:t>
            </a:r>
            <a:r>
              <a:rPr lang="vi-VN" sz="2600" dirty="0">
                <a:latin typeface="UTM Avo" panose="02040603050506020204" pitchFamily="18" charset="0"/>
              </a:rPr>
              <a:t>Nguyễn Xuân </a:t>
            </a:r>
            <a:r>
              <a:rPr lang="vi-VN" sz="2600" dirty="0" smtClean="0">
                <a:latin typeface="UTM Avo" panose="02040603050506020204" pitchFamily="18" charset="0"/>
              </a:rPr>
              <a:t>Thủy)</a:t>
            </a:r>
            <a:endParaRPr lang="vi-VN" sz="2600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C896DB-F00F-4B35-AA0E-25BACE8F3BB7}"/>
              </a:ext>
            </a:extLst>
          </p:cNvPr>
          <p:cNvSpPr txBox="1"/>
          <p:nvPr/>
        </p:nvSpPr>
        <p:spPr>
          <a:xfrm>
            <a:off x="2832349" y="140170"/>
            <a:ext cx="7072300" cy="6487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KHÁM PHÁ ĐÁY BIỂN Ở TRƯỜNG SA</a:t>
            </a:r>
            <a:endParaRPr lang="en-US" sz="2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743075"/>
            <a:ext cx="4711064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55621" y="876902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400972" y="209645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446290" y="5276708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Wave 8"/>
          <p:cNvSpPr/>
          <p:nvPr/>
        </p:nvSpPr>
        <p:spPr>
          <a:xfrm>
            <a:off x="3076048" y="6052839"/>
            <a:ext cx="2958991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đoạn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Wave 9"/>
          <p:cNvSpPr/>
          <p:nvPr/>
        </p:nvSpPr>
        <p:spPr>
          <a:xfrm>
            <a:off x="2832349" y="6052838"/>
            <a:ext cx="3810527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đoạn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trong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63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1182</Words>
  <Application>Microsoft Office PowerPoint</Application>
  <PresentationFormat>Custom</PresentationFormat>
  <Paragraphs>70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117</cp:revision>
  <dcterms:created xsi:type="dcterms:W3CDTF">2021-07-20T01:55:21Z</dcterms:created>
  <dcterms:modified xsi:type="dcterms:W3CDTF">2022-04-03T07:50:49Z</dcterms:modified>
</cp:coreProperties>
</file>