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26" r:id="rId2"/>
    <p:sldMasterId id="2147483738" r:id="rId3"/>
    <p:sldMasterId id="2147483750" r:id="rId4"/>
  </p:sldMasterIdLst>
  <p:notesMasterIdLst>
    <p:notesMasterId r:id="rId23"/>
  </p:notesMasterIdLst>
  <p:sldIdLst>
    <p:sldId id="2007577124" r:id="rId5"/>
    <p:sldId id="2007577119" r:id="rId6"/>
    <p:sldId id="2007577154" r:id="rId7"/>
    <p:sldId id="2007577155" r:id="rId8"/>
    <p:sldId id="2007577156" r:id="rId9"/>
    <p:sldId id="2007577163" r:id="rId10"/>
    <p:sldId id="2007577162" r:id="rId11"/>
    <p:sldId id="2007577164" r:id="rId12"/>
    <p:sldId id="2007577165" r:id="rId13"/>
    <p:sldId id="2007577166" r:id="rId14"/>
    <p:sldId id="2007577160" r:id="rId15"/>
    <p:sldId id="2007577168" r:id="rId16"/>
    <p:sldId id="2007577169" r:id="rId17"/>
    <p:sldId id="2007577170" r:id="rId18"/>
    <p:sldId id="2007577167" r:id="rId19"/>
    <p:sldId id="2007577161" r:id="rId20"/>
    <p:sldId id="2007577131" r:id="rId21"/>
    <p:sldId id="28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514" autoAdjust="0"/>
  </p:normalViewPr>
  <p:slideViewPr>
    <p:cSldViewPr snapToGrid="0">
      <p:cViewPr varScale="1">
        <p:scale>
          <a:sx n="65" d="100"/>
          <a:sy n="65" d="100"/>
        </p:scale>
        <p:origin x="-39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46E84-D603-4940-B439-4C60EC343CBE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1AF9EF-69D9-4B7C-B250-E809EFC6FF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985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C7BF0-0F9F-4250-8448-99D98C14468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593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323913F4-02C2-45F6-9807-91E52005425C}"/>
              </a:ext>
            </a:extLst>
          </p:cNvPr>
          <p:cNvSpPr txBox="1">
            <a:spLocks/>
          </p:cNvSpPr>
          <p:nvPr userDrawn="1"/>
        </p:nvSpPr>
        <p:spPr>
          <a:xfrm>
            <a:off x="9251950" y="6479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1" kern="120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7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413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262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2157732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69735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4792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5595825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25110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9915355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68577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892293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0856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889815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7613062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68372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8341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59986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76170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86877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56989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90575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377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0326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29128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60124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55317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58065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052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03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886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736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="" xmlns:a16="http://schemas.microsoft.com/office/drawing/2014/main" id="{051EEF3F-2AE0-4A25-ADBC-F35E3FBB293F}"/>
              </a:ext>
            </a:extLst>
          </p:cNvPr>
          <p:cNvSpPr txBox="1">
            <a:spLocks/>
          </p:cNvSpPr>
          <p:nvPr userDrawn="1"/>
        </p:nvSpPr>
        <p:spPr>
          <a:xfrm>
            <a:off x="9251950" y="6479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1" kern="120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57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254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879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CE36C-F021-405D-8C3C-1E95F4F3AA7F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255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725415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FA68B-851B-4497-92DD-AD9676CFD6C7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C1FF50B-8C1B-4089-AD8E-3B044B7851D4}"/>
              </a:ext>
            </a:extLst>
          </p:cNvPr>
          <p:cNvSpPr txBox="1"/>
          <p:nvPr userDrawn="1"/>
        </p:nvSpPr>
        <p:spPr>
          <a:xfrm>
            <a:off x="9061938" y="6492875"/>
            <a:ext cx="3130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r>
              <a:rPr lang="en-US" sz="1200" i="1" dirty="0"/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426059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F4DFE0B-740D-4032-8B67-D1F8B4C6A3A6}"/>
              </a:ext>
            </a:extLst>
          </p:cNvPr>
          <p:cNvSpPr txBox="1"/>
          <p:nvPr userDrawn="1"/>
        </p:nvSpPr>
        <p:spPr>
          <a:xfrm>
            <a:off x="5249008" y="6581001"/>
            <a:ext cx="3130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r>
              <a:rPr lang="en-US" sz="1200" i="1" dirty="0"/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5784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</p:sldLayoutIdLst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12" Type="http://schemas.microsoft.com/office/2007/relationships/hdphoto" Target="../media/hdphoto7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11" Type="http://schemas.openxmlformats.org/officeDocument/2006/relationships/image" Target="../media/image15.jpeg"/><Relationship Id="rId5" Type="http://schemas.openxmlformats.org/officeDocument/2006/relationships/image" Target="../media/image13.png"/><Relationship Id="rId10" Type="http://schemas.microsoft.com/office/2007/relationships/hdphoto" Target="../media/hdphoto8.wdp"/><Relationship Id="rId4" Type="http://schemas.microsoft.com/office/2007/relationships/hdphoto" Target="../media/hdphoto3.wdp"/><Relationship Id="rId9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6" Type="http://schemas.microsoft.com/office/2007/relationships/hdphoto" Target="../media/hdphoto10.wdp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 fontScale="90000"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409048101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9681028" y="2854207"/>
            <a:ext cx="1476371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659087" y="2127131"/>
            <a:ext cx="5768772" cy="2131189"/>
            <a:chOff x="2744315" y="1595348"/>
            <a:chExt cx="4326579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4326579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2750080" cy="68095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</a:rPr>
                <a:t>Tìm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hiểu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bài</a:t>
              </a:r>
              <a:endParaRPr lang="en-US" sz="5300" b="1" dirty="0">
                <a:solidFill>
                  <a:srgbClr val="0418AC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417286" y="2375984"/>
            <a:ext cx="1567716" cy="1633483"/>
            <a:chOff x="2210284" y="3447251"/>
            <a:chExt cx="826089" cy="809063"/>
          </a:xfrm>
        </p:grpSpPr>
        <p:sp>
          <p:nvSpPr>
            <p:cNvPr id="10" name="Oval 9"/>
            <p:cNvSpPr/>
            <p:nvPr/>
          </p:nvSpPr>
          <p:spPr>
            <a:xfrm>
              <a:off x="2210284" y="3447251"/>
              <a:ext cx="826089" cy="80906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68" b="89711" l="0" r="100000">
                          <a14:foregroundMark x1="35577" y1="42765" x2="35577" y2="42765"/>
                          <a14:foregroundMark x1="55769" y1="72347" x2="55769" y2="72347"/>
                          <a14:foregroundMark x1="67308" y1="79421" x2="67308" y2="79421"/>
                          <a14:foregroundMark x1="63702" y1="76849" x2="63702" y2="76849"/>
                          <a14:foregroundMark x1="75962" y1="80064" x2="75962" y2="80064"/>
                          <a14:foregroundMark x1="77885" y1="72026" x2="77885" y2="72026"/>
                          <a14:foregroundMark x1="81971" y1="64952" x2="81971" y2="64952"/>
                          <a14:foregroundMark x1="84375" y1="60129" x2="84375" y2="60129"/>
                          <a14:foregroundMark x1="87981" y1="55949" x2="87981" y2="55949"/>
                          <a14:foregroundMark x1="90625" y1="52412" x2="90625" y2="52412"/>
                          <a14:foregroundMark x1="77163" y1="75884" x2="77163" y2="75884"/>
                          <a14:foregroundMark x1="73077" y1="84887" x2="73077" y2="84887"/>
                          <a14:foregroundMark x1="71394" y1="81350" x2="71394" y2="81350"/>
                          <a14:foregroundMark x1="68510" y1="77492" x2="68510" y2="77492"/>
                          <a14:foregroundMark x1="64423" y1="73312" x2="64423" y2="73312"/>
                          <a14:foregroundMark x1="60577" y1="70740" x2="60577" y2="70740"/>
                          <a14:foregroundMark x1="56010" y1="66559" x2="56010" y2="66559"/>
                          <a14:foregroundMark x1="48798" y1="69132" x2="48798" y2="69132"/>
                          <a14:foregroundMark x1="45192" y1="73312" x2="45192" y2="73312"/>
                          <a14:foregroundMark x1="42067" y1="74277" x2="42067" y2="74277"/>
                          <a14:foregroundMark x1="45192" y1="70740" x2="45192" y2="70740"/>
                          <a14:foregroundMark x1="48317" y1="71704" x2="48317" y2="71704"/>
                          <a14:foregroundMark x1="34135" y1="71704" x2="34135" y2="71704"/>
                          <a14:foregroundMark x1="30288" y1="68810" x2="30288" y2="68810"/>
                          <a14:foregroundMark x1="24760" y1="65273" x2="24760" y2="65273"/>
                          <a14:foregroundMark x1="20433" y1="65273" x2="20433" y2="65273"/>
                          <a14:foregroundMark x1="16106" y1="64952" x2="16106" y2="64952"/>
                          <a14:foregroundMark x1="10096" y1="62379" x2="10096" y2="62379"/>
                          <a14:foregroundMark x1="8894" y1="61736" x2="8894" y2="61736"/>
                          <a14:foregroundMark x1="16827" y1="61415" x2="16827" y2="61415"/>
                          <a14:foregroundMark x1="12260" y1="60129" x2="12260" y2="601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0284" y="3596128"/>
              <a:ext cx="826089" cy="6175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8" b="96222" l="9375" r="95486">
                          <a14:foregroundMark x1="52083" y1="79345" x2="52083" y2="79345"/>
                          <a14:foregroundMark x1="81597" y1="16877" x2="81597" y2="168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204" y="3530924"/>
              <a:ext cx="360247" cy="496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2" y="4007799"/>
            <a:ext cx="2111697" cy="281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6517" y="3793317"/>
            <a:ext cx="3275483" cy="3064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735351" y="155437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580430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65506" y="1147924"/>
            <a:ext cx="11547951" cy="7806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en-US" sz="3200" dirty="0" err="1">
                <a:latin typeface="UTM Avo" panose="02040603050506020204" pitchFamily="18" charset="0"/>
              </a:rPr>
              <a:t>Bài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đọc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cho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biết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những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thông</a:t>
            </a:r>
            <a:r>
              <a:rPr lang="en-US" sz="3200" dirty="0">
                <a:latin typeface="UTM Avo" panose="02040603050506020204" pitchFamily="18" charset="0"/>
              </a:rPr>
              <a:t> tin </a:t>
            </a:r>
            <a:r>
              <a:rPr lang="en-US" sz="3200" dirty="0" err="1">
                <a:latin typeface="UTM Avo" panose="02040603050506020204" pitchFamily="18" charset="0"/>
              </a:rPr>
              <a:t>nào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về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khủng</a:t>
            </a:r>
            <a:r>
              <a:rPr lang="en-US" sz="3200" dirty="0">
                <a:latin typeface="UTM Avo" panose="02040603050506020204" pitchFamily="18" charset="0"/>
              </a:rPr>
              <a:t> long?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90547" y="2491275"/>
            <a:ext cx="6476080" cy="70883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5143" rtlCol="0" anchor="ctr"/>
          <a:lstStyle/>
          <a:p>
            <a:r>
              <a:rPr lang="en-US" sz="3600" dirty="0">
                <a:solidFill>
                  <a:sysClr val="windowText" lastClr="000000"/>
                </a:solidFill>
              </a:rPr>
              <a:t>a. </a:t>
            </a:r>
            <a:r>
              <a:rPr lang="en-US" sz="3600" dirty="0" err="1">
                <a:solidFill>
                  <a:sysClr val="windowText" lastClr="000000"/>
                </a:solidFill>
              </a:rPr>
              <a:t>thường</a:t>
            </a:r>
            <a:r>
              <a:rPr lang="en-US" sz="3600" dirty="0">
                <a:solidFill>
                  <a:sysClr val="windowText" lastClr="000000"/>
                </a:solidFill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</a:rPr>
              <a:t>sống</a:t>
            </a:r>
            <a:r>
              <a:rPr lang="en-US" sz="3600" dirty="0">
                <a:solidFill>
                  <a:sysClr val="windowText" lastClr="000000"/>
                </a:solidFill>
              </a:rPr>
              <a:t> ở </a:t>
            </a:r>
            <a:r>
              <a:rPr lang="en-US" sz="3600" dirty="0" err="1">
                <a:solidFill>
                  <a:sysClr val="windowText" lastClr="000000"/>
                </a:solidFill>
              </a:rPr>
              <a:t>các</a:t>
            </a:r>
            <a:r>
              <a:rPr lang="en-US" sz="3600" dirty="0">
                <a:solidFill>
                  <a:sysClr val="windowText" lastClr="000000"/>
                </a:solidFill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</a:rPr>
              <a:t>vùng</a:t>
            </a:r>
            <a:r>
              <a:rPr lang="en-US" sz="3600" dirty="0">
                <a:solidFill>
                  <a:sysClr val="windowText" lastClr="000000"/>
                </a:solidFill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</a:rPr>
              <a:t>đất</a:t>
            </a:r>
            <a:r>
              <a:rPr lang="en-US" sz="3600" dirty="0">
                <a:solidFill>
                  <a:sysClr val="windowText" lastClr="000000"/>
                </a:solidFill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</a:rPr>
              <a:t>khô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90547" y="3572387"/>
            <a:ext cx="6476080" cy="70883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5143" rtlCol="0" anchor="ctr"/>
          <a:lstStyle/>
          <a:p>
            <a:r>
              <a:rPr lang="en-US" sz="2900" dirty="0">
                <a:solidFill>
                  <a:sysClr val="windowText" lastClr="000000"/>
                </a:solidFill>
              </a:rPr>
              <a:t>b</a:t>
            </a:r>
            <a:r>
              <a:rPr lang="en-US" sz="3600" dirty="0">
                <a:solidFill>
                  <a:sysClr val="windowText" lastClr="000000"/>
                </a:solidFill>
              </a:rPr>
              <a:t>. </a:t>
            </a:r>
            <a:r>
              <a:rPr lang="en-US" sz="3600" dirty="0" err="1">
                <a:solidFill>
                  <a:sysClr val="windowText" lastClr="000000"/>
                </a:solidFill>
              </a:rPr>
              <a:t>có</a:t>
            </a:r>
            <a:r>
              <a:rPr lang="en-US" sz="3600" dirty="0">
                <a:solidFill>
                  <a:sysClr val="windowText" lastClr="000000"/>
                </a:solidFill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</a:rPr>
              <a:t>kích</a:t>
            </a:r>
            <a:r>
              <a:rPr lang="en-US" sz="3600" dirty="0">
                <a:solidFill>
                  <a:sysClr val="windowText" lastClr="000000"/>
                </a:solidFill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</a:rPr>
              <a:t>thước</a:t>
            </a:r>
            <a:r>
              <a:rPr lang="en-US" sz="3600" dirty="0">
                <a:solidFill>
                  <a:sysClr val="windowText" lastClr="000000"/>
                </a:solidFill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</a:rPr>
              <a:t>khổng</a:t>
            </a:r>
            <a:r>
              <a:rPr lang="en-US" sz="3600" dirty="0">
                <a:solidFill>
                  <a:sysClr val="windowText" lastClr="000000"/>
                </a:solidFill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</a:rPr>
              <a:t>lồ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307222" y="2491275"/>
            <a:ext cx="4370604" cy="70883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5143" rtlCol="0" anchor="ctr"/>
          <a:lstStyle/>
          <a:p>
            <a:r>
              <a:rPr lang="en-US" sz="2900" dirty="0">
                <a:solidFill>
                  <a:sysClr val="windowText" lastClr="000000"/>
                </a:solidFill>
              </a:rPr>
              <a:t>   </a:t>
            </a:r>
            <a:r>
              <a:rPr lang="en-US" sz="3600" dirty="0">
                <a:solidFill>
                  <a:sysClr val="windowText" lastClr="000000"/>
                </a:solidFill>
              </a:rPr>
              <a:t>c. </a:t>
            </a:r>
            <a:r>
              <a:rPr lang="en-US" sz="3600" dirty="0" err="1">
                <a:solidFill>
                  <a:sysClr val="windowText" lastClr="000000"/>
                </a:solidFill>
              </a:rPr>
              <a:t>ăn</a:t>
            </a:r>
            <a:r>
              <a:rPr lang="en-US" sz="3600" dirty="0">
                <a:solidFill>
                  <a:sysClr val="windowText" lastClr="000000"/>
                </a:solidFill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</a:rPr>
              <a:t>cỏ</a:t>
            </a:r>
            <a:r>
              <a:rPr lang="en-US" sz="3600" dirty="0">
                <a:solidFill>
                  <a:sysClr val="windowText" lastClr="000000"/>
                </a:solidFill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</a:rPr>
              <a:t>hoặc</a:t>
            </a:r>
            <a:r>
              <a:rPr lang="en-US" sz="3600" dirty="0">
                <a:solidFill>
                  <a:sysClr val="windowText" lastClr="000000"/>
                </a:solidFill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</a:rPr>
              <a:t>ăn</a:t>
            </a:r>
            <a:r>
              <a:rPr lang="en-US" sz="3600" dirty="0">
                <a:solidFill>
                  <a:sysClr val="windowText" lastClr="000000"/>
                </a:solidFill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</a:rPr>
              <a:t>thịt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307222" y="3572387"/>
            <a:ext cx="4370604" cy="70883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5143" rtlCol="0" anchor="ctr"/>
          <a:lstStyle/>
          <a:p>
            <a:r>
              <a:rPr lang="en-US" sz="2900" dirty="0">
                <a:solidFill>
                  <a:sysClr val="windowText" lastClr="000000"/>
                </a:solidFill>
              </a:rPr>
              <a:t>   </a:t>
            </a:r>
            <a:r>
              <a:rPr lang="en-US" sz="3600" dirty="0">
                <a:solidFill>
                  <a:sysClr val="windowText" lastClr="000000"/>
                </a:solidFill>
              </a:rPr>
              <a:t>d. hung </a:t>
            </a:r>
            <a:r>
              <a:rPr lang="en-US" sz="3600" dirty="0" err="1">
                <a:solidFill>
                  <a:sysClr val="windowText" lastClr="000000"/>
                </a:solidFill>
              </a:rPr>
              <a:t>dữ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567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62233" y="1519001"/>
            <a:ext cx="11857702" cy="32867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	</a:t>
            </a:r>
            <a:r>
              <a:rPr lang="en-US" sz="2800" dirty="0" err="1" smtClean="0">
                <a:latin typeface="UTM Avo" panose="02040603050506020204" pitchFamily="18" charset="0"/>
              </a:rPr>
              <a:t>Chân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khủng</a:t>
            </a:r>
            <a:r>
              <a:rPr lang="en-US" sz="2800" dirty="0" smtClean="0">
                <a:latin typeface="UTM Avo" panose="02040603050506020204" pitchFamily="18" charset="0"/>
              </a:rPr>
              <a:t> long </a:t>
            </a:r>
            <a:r>
              <a:rPr lang="en-US" sz="2800" dirty="0" err="1" smtClean="0">
                <a:latin typeface="UTM Avo" panose="02040603050506020204" pitchFamily="18" charset="0"/>
              </a:rPr>
              <a:t>thẳng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và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rất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khoẻ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Vì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thế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chúng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có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thể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khắp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một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vùng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rộng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lớn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để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kiếm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ăn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Khủng</a:t>
            </a:r>
            <a:r>
              <a:rPr lang="en-US" sz="2800" dirty="0" smtClean="0">
                <a:latin typeface="UTM Avo" panose="02040603050506020204" pitchFamily="18" charset="0"/>
              </a:rPr>
              <a:t> long </a:t>
            </a:r>
            <a:r>
              <a:rPr lang="en-US" sz="2800" dirty="0" err="1" smtClean="0">
                <a:latin typeface="UTM Avo" panose="02040603050506020204" pitchFamily="18" charset="0"/>
              </a:rPr>
              <a:t>có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khả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năng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săn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mồi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tốt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nhờ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có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đôi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mắt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tinh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tường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cùng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cái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mũi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và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đôi</a:t>
            </a:r>
            <a:r>
              <a:rPr lang="en-US" sz="2800" dirty="0" smtClean="0">
                <a:latin typeface="UTM Avo" panose="02040603050506020204" pitchFamily="18" charset="0"/>
              </a:rPr>
              <a:t> tai </a:t>
            </a:r>
            <a:r>
              <a:rPr lang="en-US" sz="2800" dirty="0" err="1" smtClean="0">
                <a:latin typeface="UTM Avo" panose="02040603050506020204" pitchFamily="18" charset="0"/>
              </a:rPr>
              <a:t>thính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Khủng</a:t>
            </a:r>
            <a:r>
              <a:rPr lang="en-US" sz="2800" dirty="0" smtClean="0">
                <a:latin typeface="UTM Avo" panose="02040603050506020204" pitchFamily="18" charset="0"/>
              </a:rPr>
              <a:t> long </a:t>
            </a:r>
            <a:r>
              <a:rPr lang="en-US" sz="2800" dirty="0" err="1" smtClean="0">
                <a:latin typeface="UTM Avo" panose="02040603050506020204" pitchFamily="18" charset="0"/>
              </a:rPr>
              <a:t>cũng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có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khả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năng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tự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vệ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tốt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nhờ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vào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cái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đầu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cứng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và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cái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quất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đuôi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dũng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mãnh</a:t>
            </a:r>
            <a:r>
              <a:rPr lang="en-US" sz="2800" dirty="0" smtClean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41321" y="660773"/>
            <a:ext cx="10498668" cy="70761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en-US" sz="2800" b="1" dirty="0" err="1" smtClean="0">
                <a:latin typeface="UTM Avo" panose="02040603050506020204" pitchFamily="18" charset="0"/>
              </a:rPr>
              <a:t>Những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bộ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phận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nào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giúp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khủng</a:t>
            </a:r>
            <a:r>
              <a:rPr lang="en-US" sz="2800" b="1" dirty="0" smtClean="0">
                <a:latin typeface="UTM Avo" panose="02040603050506020204" pitchFamily="18" charset="0"/>
              </a:rPr>
              <a:t> long </a:t>
            </a:r>
            <a:r>
              <a:rPr lang="en-US" sz="2800" b="1" dirty="0" err="1" smtClean="0">
                <a:latin typeface="UTM Avo" panose="02040603050506020204" pitchFamily="18" charset="0"/>
              </a:rPr>
              <a:t>săn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mồi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tốt</a:t>
            </a:r>
            <a:r>
              <a:rPr lang="en-US" sz="2800" b="1" dirty="0" smtClean="0">
                <a:latin typeface="UTM Avo" panose="02040603050506020204" pitchFamily="18" charset="0"/>
              </a:rPr>
              <a:t>?</a:t>
            </a:r>
            <a:endParaRPr lang="en-US" sz="2800" b="1" dirty="0">
              <a:latin typeface="UTM Avo" panose="020406030505060202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3185652" y="3421627"/>
            <a:ext cx="321514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639665" y="3421627"/>
            <a:ext cx="129785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9712635" y="3421628"/>
            <a:ext cx="20860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30933" y="681867"/>
            <a:ext cx="10498668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3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2800" b="1" dirty="0" err="1" smtClean="0">
                <a:latin typeface="UTM Avo" panose="02040603050506020204" pitchFamily="18" charset="0"/>
              </a:rPr>
              <a:t>Nhờ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đâu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khủng</a:t>
            </a:r>
            <a:r>
              <a:rPr lang="en-US" sz="2800" b="1" dirty="0" smtClean="0">
                <a:latin typeface="UTM Avo" panose="02040603050506020204" pitchFamily="18" charset="0"/>
              </a:rPr>
              <a:t> long </a:t>
            </a:r>
            <a:r>
              <a:rPr lang="en-US" sz="2800" b="1" dirty="0" err="1" smtClean="0">
                <a:latin typeface="UTM Avo" panose="02040603050506020204" pitchFamily="18" charset="0"/>
              </a:rPr>
              <a:t>có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khả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năng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tự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vệ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tốt</a:t>
            </a:r>
            <a:r>
              <a:rPr lang="en-US" sz="2800" b="1" dirty="0" smtClean="0">
                <a:latin typeface="UTM Avo" panose="02040603050506020204" pitchFamily="18" charset="0"/>
              </a:rPr>
              <a:t>?</a:t>
            </a:r>
            <a:endParaRPr lang="en-US" sz="2800" b="1" dirty="0">
              <a:latin typeface="UTM Avo" panose="02040603050506020204" pitchFamily="18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7388942" y="4085305"/>
            <a:ext cx="440976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39213" y="4689989"/>
            <a:ext cx="44540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4750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47485" y="1578016"/>
            <a:ext cx="11857702" cy="225797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	</a:t>
            </a:r>
            <a:r>
              <a:rPr lang="en-US" sz="3200" dirty="0" err="1" smtClean="0">
                <a:latin typeface="UTM Avo" panose="02040603050506020204" pitchFamily="18" charset="0"/>
              </a:rPr>
              <a:t>Trước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khi</a:t>
            </a:r>
            <a:r>
              <a:rPr lang="en-US" sz="3200" dirty="0" smtClean="0">
                <a:latin typeface="UTM Avo" panose="02040603050506020204" pitchFamily="18" charset="0"/>
              </a:rPr>
              <a:t> con </a:t>
            </a:r>
            <a:r>
              <a:rPr lang="en-US" sz="3200" dirty="0" err="1" smtClean="0">
                <a:latin typeface="UTM Avo" panose="02040603050506020204" pitchFamily="18" charset="0"/>
              </a:rPr>
              <a:t>người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xuất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hiện</a:t>
            </a:r>
            <a:r>
              <a:rPr lang="en-US" sz="3200" dirty="0" smtClean="0"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latin typeface="UTM Avo" panose="02040603050506020204" pitchFamily="18" charset="0"/>
              </a:rPr>
              <a:t>khủng</a:t>
            </a:r>
            <a:r>
              <a:rPr lang="en-US" sz="3200" dirty="0" smtClean="0">
                <a:latin typeface="UTM Avo" panose="02040603050506020204" pitchFamily="18" charset="0"/>
              </a:rPr>
              <a:t> long </a:t>
            </a:r>
            <a:r>
              <a:rPr lang="en-US" sz="3200" dirty="0" err="1" smtClean="0">
                <a:latin typeface="UTM Avo" panose="02040603050506020204" pitchFamily="18" charset="0"/>
              </a:rPr>
              <a:t>đã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bị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tuyệt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chủng</a:t>
            </a:r>
            <a:r>
              <a:rPr lang="en-US" sz="3200" dirty="0" smtClean="0">
                <a:latin typeface="UTM Avo" panose="02040603050506020204" pitchFamily="18" charset="0"/>
              </a:rPr>
              <a:t>. </a:t>
            </a:r>
            <a:r>
              <a:rPr lang="en-US" sz="3200" dirty="0" err="1" smtClean="0">
                <a:latin typeface="UTM Avo" panose="02040603050506020204" pitchFamily="18" charset="0"/>
              </a:rPr>
              <a:t>Vì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thế</a:t>
            </a:r>
            <a:r>
              <a:rPr lang="en-US" sz="3200" dirty="0" smtClean="0"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latin typeface="UTM Avo" panose="02040603050506020204" pitchFamily="18" charset="0"/>
              </a:rPr>
              <a:t>chúng</a:t>
            </a:r>
            <a:r>
              <a:rPr lang="en-US" sz="3200" dirty="0" smtClean="0">
                <a:latin typeface="UTM Avo" panose="02040603050506020204" pitchFamily="18" charset="0"/>
              </a:rPr>
              <a:t> ta </a:t>
            </a:r>
            <a:r>
              <a:rPr lang="en-US" sz="3200" dirty="0" err="1" smtClean="0">
                <a:latin typeface="UTM Avo" panose="02040603050506020204" pitchFamily="18" charset="0"/>
              </a:rPr>
              <a:t>sẽ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không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bao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giờ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có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thể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nhìn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thấy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khủng</a:t>
            </a:r>
            <a:r>
              <a:rPr lang="en-US" sz="3200" dirty="0" smtClean="0">
                <a:latin typeface="UTM Avo" panose="02040603050506020204" pitchFamily="18" charset="0"/>
              </a:rPr>
              <a:t> long </a:t>
            </a:r>
            <a:r>
              <a:rPr lang="en-US" sz="3200" dirty="0" err="1" smtClean="0">
                <a:latin typeface="UTM Avo" panose="02040603050506020204" pitchFamily="18" charset="0"/>
              </a:rPr>
              <a:t>thật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30932" y="681867"/>
            <a:ext cx="11661067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4. </a:t>
            </a:r>
            <a:r>
              <a:rPr lang="en-US" sz="3200" b="1" dirty="0" err="1" smtClean="0">
                <a:latin typeface="UTM Avo" panose="02040603050506020204" pitchFamily="18" charset="0"/>
              </a:rPr>
              <a:t>Vì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sao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chúng</a:t>
            </a:r>
            <a:r>
              <a:rPr lang="en-US" sz="3200" b="1" dirty="0" smtClean="0">
                <a:latin typeface="UTM Avo" panose="02040603050506020204" pitchFamily="18" charset="0"/>
              </a:rPr>
              <a:t> ta </a:t>
            </a:r>
            <a:r>
              <a:rPr lang="en-US" sz="3200" b="1" dirty="0" err="1" smtClean="0">
                <a:latin typeface="UTM Avo" panose="02040603050506020204" pitchFamily="18" charset="0"/>
              </a:rPr>
              <a:t>không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thể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gặp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khủng</a:t>
            </a:r>
            <a:r>
              <a:rPr lang="en-US" sz="3200" b="1" dirty="0" smtClean="0">
                <a:latin typeface="UTM Avo" panose="02040603050506020204" pitchFamily="18" charset="0"/>
              </a:rPr>
              <a:t> long </a:t>
            </a:r>
            <a:r>
              <a:rPr lang="en-US" sz="3200" b="1" dirty="0" err="1" smtClean="0">
                <a:latin typeface="UTM Avo" panose="02040603050506020204" pitchFamily="18" charset="0"/>
              </a:rPr>
              <a:t>thật</a:t>
            </a:r>
            <a:r>
              <a:rPr lang="en-US" sz="3200" b="1" dirty="0" smtClean="0">
                <a:latin typeface="UTM Avo" panose="02040603050506020204" pitchFamily="18" charset="0"/>
              </a:rPr>
              <a:t>?</a:t>
            </a:r>
            <a:endParaRPr lang="en-US" sz="3200" b="1" dirty="0">
              <a:latin typeface="UTM Avo" panose="02040603050506020204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7315200" y="2256505"/>
            <a:ext cx="454250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39213" y="3008674"/>
            <a:ext cx="12388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238865" y="2256508"/>
            <a:ext cx="585510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397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4437618" y="29110"/>
            <a:ext cx="3277419" cy="7089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KHỦNG LONG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47485" y="722609"/>
            <a:ext cx="11857702" cy="614820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  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là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loài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vật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thường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sống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thành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bầy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đàn</a:t>
            </a:r>
            <a:r>
              <a:rPr lang="en-US" sz="2400" dirty="0" smtClean="0">
                <a:latin typeface="UTM Avo" panose="02040603050506020204" pitchFamily="18" charset="0"/>
              </a:rPr>
              <a:t> ở </a:t>
            </a:r>
            <a:r>
              <a:rPr lang="en-US" sz="2400" dirty="0" err="1" smtClean="0">
                <a:latin typeface="UTM Avo" panose="02040603050506020204" pitchFamily="18" charset="0"/>
              </a:rPr>
              <a:t>các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vùng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đất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khô</a:t>
            </a:r>
            <a:r>
              <a:rPr lang="en-US" sz="24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   </a:t>
            </a:r>
            <a:r>
              <a:rPr lang="en-US" sz="2400" dirty="0" err="1" smtClean="0">
                <a:latin typeface="UTM Avo" panose="02040603050506020204" pitchFamily="18" charset="0"/>
              </a:rPr>
              <a:t>Trong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suy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nghĩ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của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nhiều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người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là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loài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vật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khổng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lồ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Nhưng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trên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thực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tế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loài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chỉ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bằng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nhỏ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thường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ăn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thịt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cũng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số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loài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ăn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cỏ</a:t>
            </a:r>
            <a:r>
              <a:rPr lang="en-US" sz="2400" dirty="0" smtClean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   </a:t>
            </a:r>
            <a:r>
              <a:rPr lang="en-US" sz="2400" dirty="0" err="1" smtClean="0">
                <a:latin typeface="UTM Avo" panose="02040603050506020204" pitchFamily="18" charset="0"/>
              </a:rPr>
              <a:t>Chân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thẳng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rất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khoẻ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Vì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thế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thể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khắp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vùng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rộng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lớn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để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kiếm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ăn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khả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năng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săn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mồi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tốt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nhờ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đôi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mắt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tinh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tường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cùng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mũi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đôi</a:t>
            </a:r>
            <a:r>
              <a:rPr lang="en-US" sz="2400" dirty="0" smtClean="0">
                <a:latin typeface="UTM Avo" panose="02040603050506020204" pitchFamily="18" charset="0"/>
              </a:rPr>
              <a:t> tai </a:t>
            </a:r>
            <a:r>
              <a:rPr lang="en-US" sz="2400" dirty="0" err="1" smtClean="0">
                <a:latin typeface="UTM Avo" panose="02040603050506020204" pitchFamily="18" charset="0"/>
              </a:rPr>
              <a:t>thính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cũng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khả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năng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tự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vệ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tốt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nhờ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đầu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cứng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quất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đuôi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dũng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mãnh</a:t>
            </a:r>
            <a:r>
              <a:rPr lang="en-US" sz="24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   </a:t>
            </a:r>
            <a:r>
              <a:rPr lang="en-US" sz="2400" dirty="0" err="1" smtClean="0">
                <a:latin typeface="UTM Avo" panose="02040603050506020204" pitchFamily="18" charset="0"/>
              </a:rPr>
              <a:t>Trước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khi</a:t>
            </a:r>
            <a:r>
              <a:rPr lang="en-US" sz="2400" dirty="0" smtClean="0">
                <a:latin typeface="UTM Avo" panose="02040603050506020204" pitchFamily="18" charset="0"/>
              </a:rPr>
              <a:t> con </a:t>
            </a:r>
            <a:r>
              <a:rPr lang="en-US" sz="2400" dirty="0" err="1" smtClean="0">
                <a:latin typeface="UTM Avo" panose="02040603050506020204" pitchFamily="18" charset="0"/>
              </a:rPr>
              <a:t>người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xuất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hiện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đã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bị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tuyệt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chủng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Vì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thế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chúng</a:t>
            </a:r>
            <a:r>
              <a:rPr lang="en-US" sz="2400" dirty="0" smtClean="0">
                <a:latin typeface="UTM Avo" panose="02040603050506020204" pitchFamily="18" charset="0"/>
              </a:rPr>
              <a:t> ta </a:t>
            </a:r>
            <a:r>
              <a:rPr lang="en-US" sz="2400" dirty="0" err="1" smtClean="0">
                <a:latin typeface="UTM Avo" panose="02040603050506020204" pitchFamily="18" charset="0"/>
              </a:rPr>
              <a:t>sẽ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không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bao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giờ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thể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nhìn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thấy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thật</a:t>
            </a:r>
            <a:r>
              <a:rPr lang="en-US" sz="2400" dirty="0" smtClean="0">
                <a:latin typeface="UTM Avo" panose="02040603050506020204" pitchFamily="18" charset="0"/>
              </a:rPr>
              <a:t>.</a:t>
            </a:r>
          </a:p>
          <a:p>
            <a:pPr algn="r">
              <a:lnSpc>
                <a:spcPct val="150000"/>
              </a:lnSpc>
            </a:pPr>
            <a:r>
              <a:rPr lang="en-US" sz="2000" i="1" dirty="0">
                <a:latin typeface="UTM Avo" panose="02040603050506020204" pitchFamily="18" charset="0"/>
              </a:rPr>
              <a:t>(</a:t>
            </a:r>
            <a:r>
              <a:rPr lang="en-US" sz="2000" i="1" dirty="0" err="1">
                <a:latin typeface="UTM Avo" panose="02040603050506020204" pitchFamily="18" charset="0"/>
              </a:rPr>
              <a:t>theo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Bách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khoa</a:t>
            </a:r>
            <a:r>
              <a:rPr lang="en-US" sz="2000" i="1" dirty="0">
                <a:latin typeface="UTM Avo" panose="02040603050506020204" pitchFamily="18" charset="0"/>
              </a:rPr>
              <a:t> tri </a:t>
            </a:r>
            <a:r>
              <a:rPr lang="en-US" sz="2000" i="1" dirty="0" err="1">
                <a:latin typeface="UTM Avo" panose="02040603050506020204" pitchFamily="18" charset="0"/>
              </a:rPr>
              <a:t>thức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về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khám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phá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thế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giới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cho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trẻ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em</a:t>
            </a:r>
            <a:r>
              <a:rPr lang="en-US" sz="2000" i="1" dirty="0">
                <a:latin typeface="UTM Avo" panose="02040603050506020204" pitchFamily="18" charset="0"/>
              </a:rPr>
              <a:t> – </a:t>
            </a:r>
            <a:r>
              <a:rPr lang="en-US" sz="2000" i="1" dirty="0" err="1">
                <a:latin typeface="UTM Avo" panose="02040603050506020204" pitchFamily="18" charset="0"/>
              </a:rPr>
              <a:t>Khủng</a:t>
            </a:r>
            <a:r>
              <a:rPr lang="en-US" sz="2000" i="1" dirty="0">
                <a:latin typeface="UTM Avo" panose="02040603050506020204" pitchFamily="18" charset="0"/>
              </a:rPr>
              <a:t> long)</a:t>
            </a:r>
            <a:endParaRPr lang="vi-VN" sz="2000" i="1" dirty="0">
              <a:latin typeface="UTM Avo" panose="02040603050506020204" pitchFamily="18" charset="0"/>
            </a:endParaRPr>
          </a:p>
        </p:txBody>
      </p:sp>
      <p:sp>
        <p:nvSpPr>
          <p:cNvPr id="19" name="Wave 18"/>
          <p:cNvSpPr/>
          <p:nvPr/>
        </p:nvSpPr>
        <p:spPr>
          <a:xfrm>
            <a:off x="8461938" y="61730"/>
            <a:ext cx="2847266" cy="703648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</a:rPr>
              <a:t>Đọc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cả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bài</a:t>
            </a:r>
            <a:r>
              <a:rPr lang="en-US" sz="3600" dirty="0" smtClean="0">
                <a:solidFill>
                  <a:srgbClr val="FF0000"/>
                </a:solidFill>
              </a:rPr>
              <a:t>.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41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10218418" y="4007799"/>
            <a:ext cx="1188513" cy="254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1756229" y="2109970"/>
            <a:ext cx="9826171" cy="2131189"/>
            <a:chOff x="2744315" y="1595348"/>
            <a:chExt cx="6530032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6530032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5482164" cy="6809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văn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bản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endParaRPr lang="en-US" sz="5300" b="1" dirty="0">
                <a:solidFill>
                  <a:srgbClr val="0418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29" y="4490012"/>
            <a:ext cx="1749620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587" y="4490012"/>
            <a:ext cx="2490413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573462" y="2358823"/>
            <a:ext cx="1567716" cy="1633483"/>
            <a:chOff x="1812964" y="1781988"/>
            <a:chExt cx="1175787" cy="1225112"/>
          </a:xfrm>
        </p:grpSpPr>
        <p:sp>
          <p:nvSpPr>
            <p:cNvPr id="10" name="Oval 9"/>
            <p:cNvSpPr/>
            <p:nvPr/>
          </p:nvSpPr>
          <p:spPr>
            <a:xfrm>
              <a:off x="1812964" y="1781988"/>
              <a:ext cx="1175787" cy="12251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195" b="89655" l="9091" r="94949"/>
                      </a14:imgEffect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26" t="18573" r="5274" b="18573"/>
            <a:stretch/>
          </p:blipFill>
          <p:spPr bwMode="auto">
            <a:xfrm>
              <a:off x="1926772" y="2040600"/>
              <a:ext cx="903514" cy="707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947024" y="-84602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2082012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25628" y="383341"/>
            <a:ext cx="11877883" cy="8390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dirty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en-US" sz="3000" dirty="0" err="1">
                <a:latin typeface="UTM Avo" panose="02040603050506020204" pitchFamily="18" charset="0"/>
              </a:rPr>
              <a:t>Tìm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trong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bài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các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từ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ngữ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tả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các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bộ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phận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của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khủng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smtClean="0">
                <a:latin typeface="UTM Avo" panose="02040603050506020204" pitchFamily="18" charset="0"/>
              </a:rPr>
              <a:t>long.</a:t>
            </a:r>
            <a:endParaRPr lang="vi-VN" sz="3000" dirty="0">
              <a:latin typeface="UTM Avo" panose="02040603050506020204" pitchFamily="18" charset="0"/>
            </a:endParaRPr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133" b="52854"/>
          <a:stretch/>
        </p:blipFill>
        <p:spPr>
          <a:xfrm>
            <a:off x="7692302" y="1722534"/>
            <a:ext cx="3774293" cy="22403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244" r="50098" b="-390"/>
          <a:stretch/>
        </p:blipFill>
        <p:spPr>
          <a:xfrm>
            <a:off x="681189" y="4047600"/>
            <a:ext cx="3776882" cy="2240385"/>
          </a:xfrm>
          <a:prstGeom prst="roundRect">
            <a:avLst>
              <a:gd name="adj" fmla="val 23104"/>
            </a:avLst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9868" b="52854"/>
          <a:stretch/>
        </p:blipFill>
        <p:spPr>
          <a:xfrm>
            <a:off x="663710" y="1691738"/>
            <a:ext cx="3794361" cy="22403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54" t="53244" r="444" b="-390"/>
          <a:stretch/>
        </p:blipFill>
        <p:spPr>
          <a:xfrm>
            <a:off x="7689714" y="4013360"/>
            <a:ext cx="3776882" cy="2240385"/>
          </a:xfrm>
          <a:prstGeom prst="round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209298" y="1876428"/>
            <a:ext cx="1835356" cy="365521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800" dirty="0" err="1" smtClean="0">
                <a:latin typeface="UTM Avo" panose="02040603050506020204" pitchFamily="18" charset="0"/>
              </a:rPr>
              <a:t>Mắt</a:t>
            </a:r>
            <a:endParaRPr lang="en-US" sz="3800" dirty="0" smtClean="0">
              <a:latin typeface="UTM Avo" panose="020406030505060202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3800" dirty="0" smtClean="0">
                <a:latin typeface="UTM Avo" panose="02040603050506020204" pitchFamily="18" charset="0"/>
              </a:rPr>
              <a:t>tai</a:t>
            </a:r>
            <a:endParaRPr lang="en-US" sz="3800" dirty="0">
              <a:latin typeface="UTM Avo" panose="020406030505060202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3800" dirty="0" err="1" smtClean="0">
                <a:latin typeface="UTM Avo" panose="02040603050506020204" pitchFamily="18" charset="0"/>
              </a:rPr>
              <a:t>Đầu</a:t>
            </a:r>
            <a:endParaRPr lang="en-US" sz="3800" dirty="0">
              <a:latin typeface="UTM Avo" panose="020406030505060202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3800" dirty="0" err="1">
                <a:latin typeface="UTM Avo" panose="02040603050506020204" pitchFamily="18" charset="0"/>
              </a:rPr>
              <a:t>chân</a:t>
            </a:r>
            <a:endParaRPr lang="en-US" sz="3800" dirty="0">
              <a:latin typeface="UTM Avo" panose="02040603050506020204" pitchFamily="18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3128843" y="2635047"/>
            <a:ext cx="2741015" cy="742334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641577" y="2362056"/>
            <a:ext cx="4074242" cy="13042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6533535" y="2212258"/>
            <a:ext cx="3185106" cy="215008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2081584" y="4261509"/>
            <a:ext cx="3634235" cy="21391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3391037" y="5167792"/>
            <a:ext cx="2121616" cy="461687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770398" y="5167792"/>
            <a:ext cx="2790926" cy="88574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5983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0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61100" y="270460"/>
            <a:ext cx="11930899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2.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Hỏi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đáp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về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đặc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điểm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các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bộ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phận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của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khủng</a:t>
            </a:r>
            <a:r>
              <a:rPr lang="en-US" sz="3200" dirty="0" smtClean="0">
                <a:latin typeface="UTM Avo" panose="02040603050506020204" pitchFamily="18" charset="0"/>
              </a:rPr>
              <a:t> long.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381979" y="1243854"/>
            <a:ext cx="10498668" cy="79372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M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: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smtClean="0">
                <a:latin typeface="UTM Avo" panose="02040603050506020204" pitchFamily="18" charset="0"/>
              </a:rPr>
              <a:t>– </a:t>
            </a:r>
            <a:r>
              <a:rPr lang="en-US" sz="3200" dirty="0" err="1" smtClean="0">
                <a:latin typeface="UTM Avo" panose="02040603050506020204" pitchFamily="18" charset="0"/>
              </a:rPr>
              <a:t>Đầu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khủng</a:t>
            </a:r>
            <a:r>
              <a:rPr lang="en-US" sz="3200" dirty="0" smtClean="0">
                <a:latin typeface="UTM Avo" panose="02040603050506020204" pitchFamily="18" charset="0"/>
              </a:rPr>
              <a:t> long </a:t>
            </a:r>
            <a:r>
              <a:rPr lang="en-US" sz="3200" dirty="0" err="1" smtClean="0">
                <a:latin typeface="UTM Avo" panose="02040603050506020204" pitchFamily="18" charset="0"/>
              </a:rPr>
              <a:t>thế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nào</a:t>
            </a:r>
            <a:r>
              <a:rPr lang="en-US" sz="3200" dirty="0" smtClean="0">
                <a:latin typeface="UTM Avo" panose="02040603050506020204" pitchFamily="18" charset="0"/>
              </a:rPr>
              <a:t>?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853915" y="2037578"/>
            <a:ext cx="8027504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smtClean="0">
                <a:latin typeface="UTM Avo" panose="02040603050506020204" pitchFamily="18" charset="0"/>
              </a:rPr>
              <a:t>– </a:t>
            </a:r>
            <a:r>
              <a:rPr lang="en-US" sz="3200" dirty="0" err="1" smtClean="0">
                <a:latin typeface="UTM Avo" panose="02040603050506020204" pitchFamily="18" charset="0"/>
              </a:rPr>
              <a:t>Đầu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khủng</a:t>
            </a:r>
            <a:r>
              <a:rPr lang="en-US" sz="3200" dirty="0" smtClean="0">
                <a:latin typeface="UTM Avo" panose="02040603050506020204" pitchFamily="18" charset="0"/>
              </a:rPr>
              <a:t> long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rất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cứng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en-US" sz="32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915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23C0946B-8596-41AE-826C-CB1D0F7A13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54" b="76709"/>
          <a:stretch/>
        </p:blipFill>
        <p:spPr>
          <a:xfrm>
            <a:off x="6484912" y="-1276"/>
            <a:ext cx="5707087" cy="343027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7D39A166-ECA0-478D-BA06-395C2FA9FF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" t="62109" r="28789" b="-55"/>
          <a:stretch/>
        </p:blipFill>
        <p:spPr>
          <a:xfrm>
            <a:off x="0" y="1388297"/>
            <a:ext cx="6502323" cy="546970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1AF36C5B-544C-4465-BF68-E96543FA8E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5" t="61875" r="1276" b="171"/>
          <a:stretch/>
        </p:blipFill>
        <p:spPr>
          <a:xfrm>
            <a:off x="7240153" y="1880886"/>
            <a:ext cx="4951846" cy="501691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C3DA95A3-DE1C-4F5B-AB72-03CDB6FF8C9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21" b="72996"/>
          <a:stretch/>
        </p:blipFill>
        <p:spPr>
          <a:xfrm>
            <a:off x="1" y="0"/>
            <a:ext cx="5689678" cy="3761772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="" xmlns:a16="http://schemas.microsoft.com/office/drawing/2014/main" id="{F16612A4-CAB9-4A66-ABD4-F8503C3C5F37}"/>
              </a:ext>
            </a:extLst>
          </p:cNvPr>
          <p:cNvGrpSpPr/>
          <p:nvPr/>
        </p:nvGrpSpPr>
        <p:grpSpPr>
          <a:xfrm>
            <a:off x="2364936" y="2051505"/>
            <a:ext cx="7917564" cy="2665450"/>
            <a:chOff x="2364936" y="2051505"/>
            <a:chExt cx="7917564" cy="2665450"/>
          </a:xfrm>
        </p:grpSpPr>
        <p:sp>
          <p:nvSpPr>
            <p:cNvPr id="17" name="矩形 16">
              <a:extLst>
                <a:ext uri="{FF2B5EF4-FFF2-40B4-BE49-F238E27FC236}">
                  <a16:creationId xmlns="" xmlns:a16="http://schemas.microsoft.com/office/drawing/2014/main" id="{5B917BA8-C6A6-433D-9077-EF5F564C1CE1}"/>
                </a:ext>
              </a:extLst>
            </p:cNvPr>
            <p:cNvSpPr/>
            <p:nvPr/>
          </p:nvSpPr>
          <p:spPr>
            <a:xfrm>
              <a:off x="2428568" y="2128383"/>
              <a:ext cx="7816645" cy="25124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="" xmlns:a16="http://schemas.microsoft.com/office/drawing/2014/main" id="{5F6365CF-F53D-43C6-BCE7-BF3FCA52DEDA}"/>
                </a:ext>
              </a:extLst>
            </p:cNvPr>
            <p:cNvSpPr/>
            <p:nvPr/>
          </p:nvSpPr>
          <p:spPr>
            <a:xfrm>
              <a:off x="2580968" y="2280784"/>
              <a:ext cx="7497097" cy="2251888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="" xmlns:a16="http://schemas.microsoft.com/office/drawing/2014/main" id="{4EBA1B63-E0F8-43FE-8861-35B86B1DB06D}"/>
                </a:ext>
              </a:extLst>
            </p:cNvPr>
            <p:cNvSpPr/>
            <p:nvPr/>
          </p:nvSpPr>
          <p:spPr>
            <a:xfrm>
              <a:off x="2364936" y="2051505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="" xmlns:a16="http://schemas.microsoft.com/office/drawing/2014/main" id="{E9B24768-1EB9-4F89-84F2-F9E780B90DC9}"/>
                </a:ext>
              </a:extLst>
            </p:cNvPr>
            <p:cNvSpPr/>
            <p:nvPr/>
          </p:nvSpPr>
          <p:spPr>
            <a:xfrm>
              <a:off x="9987533" y="4395364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</p:grpSp>
      <p:sp>
        <p:nvSpPr>
          <p:cNvPr id="27" name="矩形 26">
            <a:extLst>
              <a:ext uri="{FF2B5EF4-FFF2-40B4-BE49-F238E27FC236}">
                <a16:creationId xmlns="" xmlns:a16="http://schemas.microsoft.com/office/drawing/2014/main" id="{C32C0BDC-400A-4396-AE9E-FD83351A6C72}"/>
              </a:ext>
            </a:extLst>
          </p:cNvPr>
          <p:cNvSpPr/>
          <p:nvPr/>
        </p:nvSpPr>
        <p:spPr>
          <a:xfrm>
            <a:off x="2716675" y="2668198"/>
            <a:ext cx="736612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Củng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cố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bài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học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A26D3D"/>
              </a:solidFill>
              <a:effectLst/>
              <a:uLnTx/>
              <a:uFillTx/>
              <a:latin typeface="Arial" panose="020B0604020202020204" pitchFamily="34" charset="0"/>
              <a:ea typeface="小单纯体" panose="02010601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9" name="图片 28">
            <a:extLst>
              <a:ext uri="{FF2B5EF4-FFF2-40B4-BE49-F238E27FC236}">
                <a16:creationId xmlns="" xmlns:a16="http://schemas.microsoft.com/office/drawing/2014/main" id="{1834BFB7-EDB9-42CF-91DA-47612E2802E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879" b="98908" l="26886" r="47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96" t="83312" r="51923" b="344"/>
          <a:stretch/>
        </p:blipFill>
        <p:spPr>
          <a:xfrm>
            <a:off x="4058140" y="1308122"/>
            <a:ext cx="1040692" cy="1141913"/>
          </a:xfrm>
          <a:prstGeom prst="rect">
            <a:avLst/>
          </a:prstGeom>
          <a:effectLst>
            <a:outerShdw blurRad="50800" dist="38100" dir="2700000" sx="104000" sy="104000" algn="tl" rotWithShape="0">
              <a:prstClr val="black">
                <a:alpha val="34000"/>
              </a:prstClr>
            </a:outerShdw>
          </a:effectLst>
        </p:spPr>
      </p:pic>
      <p:pic>
        <p:nvPicPr>
          <p:cNvPr id="30" name="图片 29">
            <a:extLst>
              <a:ext uri="{FF2B5EF4-FFF2-40B4-BE49-F238E27FC236}">
                <a16:creationId xmlns="" xmlns:a16="http://schemas.microsoft.com/office/drawing/2014/main" id="{97EA54EA-08A6-4F5B-A051-45EB7EFD4E1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879" b="98908" l="26886" r="47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96" t="83312" r="51923" b="344"/>
          <a:stretch/>
        </p:blipFill>
        <p:spPr>
          <a:xfrm>
            <a:off x="7830157" y="4231852"/>
            <a:ext cx="783500" cy="859705"/>
          </a:xfrm>
          <a:prstGeom prst="rect">
            <a:avLst/>
          </a:prstGeom>
          <a:effectLst>
            <a:outerShdw blurRad="50800" dist="38100" dir="2700000" sx="104000" sy="104000" algn="tl" rotWithShape="0">
              <a:prstClr val="black">
                <a:alpha val="3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73232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Tư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16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3123015" y="1699858"/>
            <a:ext cx="7093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   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Khủng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long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79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39213" y="150774"/>
            <a:ext cx="11592232" cy="59540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ts val="3492"/>
              </a:lnSpc>
            </a:pPr>
            <a:r>
              <a:rPr lang="en-US" sz="3000" dirty="0" err="1">
                <a:latin typeface="UTM Avo" panose="02040603050506020204" pitchFamily="18" charset="0"/>
              </a:rPr>
              <a:t>Em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đã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nhìn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thấy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loài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vật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này</a:t>
            </a:r>
            <a:r>
              <a:rPr lang="en-US" sz="3000" dirty="0">
                <a:latin typeface="UTM Avo" panose="02040603050506020204" pitchFamily="18" charset="0"/>
              </a:rPr>
              <a:t> ở </a:t>
            </a:r>
            <a:r>
              <a:rPr lang="en-US" sz="3000" dirty="0" err="1" smtClean="0">
                <a:latin typeface="UTM Avo" panose="02040603050506020204" pitchFamily="18" charset="0"/>
              </a:rPr>
              <a:t>đâu</a:t>
            </a:r>
            <a:r>
              <a:rPr lang="en-US" sz="3000" dirty="0" smtClean="0">
                <a:latin typeface="UTM Avo" panose="02040603050506020204" pitchFamily="18" charset="0"/>
              </a:rPr>
              <a:t>? </a:t>
            </a:r>
            <a:r>
              <a:rPr lang="en-US" sz="3000" dirty="0" err="1" smtClean="0">
                <a:latin typeface="UTM Avo" panose="02040603050506020204" pitchFamily="18" charset="0"/>
              </a:rPr>
              <a:t>Em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biết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gì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về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chúng</a:t>
            </a:r>
            <a:r>
              <a:rPr lang="en-US" sz="3000" dirty="0">
                <a:latin typeface="UTM Avo" panose="02040603050506020204" pitchFamily="18" charset="0"/>
              </a:rPr>
              <a:t>?</a:t>
            </a:r>
            <a:endParaRPr lang="vi-VN" sz="3000" dirty="0">
              <a:latin typeface="UTM Avo" panose="02040603050506020204" pitchFamily="18" charset="0"/>
            </a:endParaRPr>
          </a:p>
        </p:txBody>
      </p:sp>
      <p:pic>
        <p:nvPicPr>
          <p:cNvPr id="19" name="Picture 18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36"/>
          <a:stretch/>
        </p:blipFill>
        <p:spPr>
          <a:xfrm>
            <a:off x="339213" y="657687"/>
            <a:ext cx="11371006" cy="5920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32934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4422870" y="-15134"/>
            <a:ext cx="3277419" cy="7089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KHỦNG LONG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62233" y="471893"/>
            <a:ext cx="11857702" cy="614820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  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là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loài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vật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thường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sống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thành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bầy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đàn</a:t>
            </a:r>
            <a:r>
              <a:rPr lang="en-US" sz="2400" dirty="0" smtClean="0">
                <a:latin typeface="UTM Avo" panose="02040603050506020204" pitchFamily="18" charset="0"/>
              </a:rPr>
              <a:t> ở </a:t>
            </a:r>
            <a:r>
              <a:rPr lang="en-US" sz="2400" dirty="0" err="1" smtClean="0">
                <a:latin typeface="UTM Avo" panose="02040603050506020204" pitchFamily="18" charset="0"/>
              </a:rPr>
              <a:t>các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vùng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đất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khô</a:t>
            </a:r>
            <a:r>
              <a:rPr lang="en-US" sz="24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   </a:t>
            </a:r>
            <a:r>
              <a:rPr lang="en-US" sz="2400" dirty="0" err="1" smtClean="0">
                <a:latin typeface="UTM Avo" panose="02040603050506020204" pitchFamily="18" charset="0"/>
              </a:rPr>
              <a:t>Trong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suy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nghĩ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của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nhiều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người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là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loài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vật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khổng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lồ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Nhưng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trên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thực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tế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loài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chỉ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bằng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nhỏ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thường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ăn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thịt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cũng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số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loài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ăn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cỏ</a:t>
            </a:r>
            <a:r>
              <a:rPr lang="en-US" sz="24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   </a:t>
            </a:r>
            <a:r>
              <a:rPr lang="en-US" sz="2400" dirty="0" err="1" smtClean="0">
                <a:latin typeface="UTM Avo" panose="02040603050506020204" pitchFamily="18" charset="0"/>
              </a:rPr>
              <a:t>Chân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thẳng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rất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khoẻ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Vì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thế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thể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khắp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vùng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rộng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lớn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để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kiếm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ăn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khả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năng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săn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mồi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tốt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nhờ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đôi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mắt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tinh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tường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cùng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mũi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đôi</a:t>
            </a:r>
            <a:r>
              <a:rPr lang="en-US" sz="2400" dirty="0" smtClean="0">
                <a:latin typeface="UTM Avo" panose="02040603050506020204" pitchFamily="18" charset="0"/>
              </a:rPr>
              <a:t> tai </a:t>
            </a:r>
            <a:r>
              <a:rPr lang="en-US" sz="2400" dirty="0" err="1" smtClean="0">
                <a:latin typeface="UTM Avo" panose="02040603050506020204" pitchFamily="18" charset="0"/>
              </a:rPr>
              <a:t>thính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cũng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khả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năng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tự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vệ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tốt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nhờ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đầu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cứng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quất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đuôi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dũng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mãnh</a:t>
            </a:r>
            <a:r>
              <a:rPr lang="en-US" sz="24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   </a:t>
            </a:r>
            <a:r>
              <a:rPr lang="en-US" sz="2400" dirty="0" err="1" smtClean="0">
                <a:latin typeface="UTM Avo" panose="02040603050506020204" pitchFamily="18" charset="0"/>
              </a:rPr>
              <a:t>Trước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khi</a:t>
            </a:r>
            <a:r>
              <a:rPr lang="en-US" sz="2400" dirty="0" smtClean="0">
                <a:latin typeface="UTM Avo" panose="02040603050506020204" pitchFamily="18" charset="0"/>
              </a:rPr>
              <a:t> con </a:t>
            </a:r>
            <a:r>
              <a:rPr lang="en-US" sz="2400" dirty="0" err="1" smtClean="0">
                <a:latin typeface="UTM Avo" panose="02040603050506020204" pitchFamily="18" charset="0"/>
              </a:rPr>
              <a:t>người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xuất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hiện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đã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bị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tuyệt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chủng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Vì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thế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chúng</a:t>
            </a:r>
            <a:r>
              <a:rPr lang="en-US" sz="2400" dirty="0" smtClean="0">
                <a:latin typeface="UTM Avo" panose="02040603050506020204" pitchFamily="18" charset="0"/>
              </a:rPr>
              <a:t> ta </a:t>
            </a:r>
            <a:r>
              <a:rPr lang="en-US" sz="2400" dirty="0" err="1" smtClean="0">
                <a:latin typeface="UTM Avo" panose="02040603050506020204" pitchFamily="18" charset="0"/>
              </a:rPr>
              <a:t>sẽ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không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bao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giờ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thể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nhìn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thấy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thật</a:t>
            </a:r>
            <a:r>
              <a:rPr lang="en-US" sz="2400" dirty="0" smtClean="0">
                <a:latin typeface="UTM Avo" panose="02040603050506020204" pitchFamily="18" charset="0"/>
              </a:rPr>
              <a:t>.</a:t>
            </a:r>
          </a:p>
          <a:p>
            <a:pPr algn="r">
              <a:lnSpc>
                <a:spcPct val="150000"/>
              </a:lnSpc>
            </a:pPr>
            <a:r>
              <a:rPr lang="en-US" sz="2000" i="1" dirty="0">
                <a:latin typeface="UTM Avo" panose="02040603050506020204" pitchFamily="18" charset="0"/>
              </a:rPr>
              <a:t>(</a:t>
            </a:r>
            <a:r>
              <a:rPr lang="en-US" sz="2000" i="1" dirty="0" err="1">
                <a:latin typeface="UTM Avo" panose="02040603050506020204" pitchFamily="18" charset="0"/>
              </a:rPr>
              <a:t>theo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Bách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khoa</a:t>
            </a:r>
            <a:r>
              <a:rPr lang="en-US" sz="2000" i="1" dirty="0">
                <a:latin typeface="UTM Avo" panose="02040603050506020204" pitchFamily="18" charset="0"/>
              </a:rPr>
              <a:t> tri </a:t>
            </a:r>
            <a:r>
              <a:rPr lang="en-US" sz="2000" i="1" dirty="0" err="1">
                <a:latin typeface="UTM Avo" panose="02040603050506020204" pitchFamily="18" charset="0"/>
              </a:rPr>
              <a:t>thức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về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khám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phá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thế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giới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cho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trẻ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em</a:t>
            </a:r>
            <a:r>
              <a:rPr lang="en-US" sz="2000" i="1" dirty="0">
                <a:latin typeface="UTM Avo" panose="02040603050506020204" pitchFamily="18" charset="0"/>
              </a:rPr>
              <a:t> – </a:t>
            </a:r>
            <a:r>
              <a:rPr lang="en-US" sz="2000" i="1" dirty="0" err="1">
                <a:latin typeface="UTM Avo" panose="02040603050506020204" pitchFamily="18" charset="0"/>
              </a:rPr>
              <a:t>Khủng</a:t>
            </a:r>
            <a:r>
              <a:rPr lang="en-US" sz="2000" i="1" dirty="0">
                <a:latin typeface="UTM Avo" panose="02040603050506020204" pitchFamily="18" charset="0"/>
              </a:rPr>
              <a:t> long)</a:t>
            </a:r>
            <a:endParaRPr lang="vi-VN" sz="2000" i="1" dirty="0">
              <a:latin typeface="UTM Avo" panose="020406030505060202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8406581" y="3746092"/>
            <a:ext cx="113562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226669" y="4837474"/>
            <a:ext cx="17477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812162" y="5397914"/>
            <a:ext cx="185092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165123" y="3746092"/>
            <a:ext cx="128310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2761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326372" y="343448"/>
            <a:ext cx="9539248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Ngắt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nghỉ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câu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2A05FE84-F3FF-423B-ADA4-6F77209D652D}"/>
              </a:ext>
            </a:extLst>
          </p:cNvPr>
          <p:cNvSpPr/>
          <p:nvPr/>
        </p:nvSpPr>
        <p:spPr>
          <a:xfrm>
            <a:off x="294967" y="1535089"/>
            <a:ext cx="11710219" cy="1431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900" dirty="0">
                <a:latin typeface="UTM Avo" panose="02040603050506020204" pitchFamily="18" charset="0"/>
              </a:rPr>
              <a:t> </a:t>
            </a:r>
            <a:r>
              <a:rPr lang="en-US" sz="2900" dirty="0">
                <a:latin typeface="UTM Avo" panose="02040603050506020204" pitchFamily="18" charset="0"/>
              </a:rPr>
              <a:t>   </a:t>
            </a:r>
            <a:r>
              <a:rPr lang="en-US" sz="2900" dirty="0" smtClean="0">
                <a:latin typeface="UTM Avo" panose="02040603050506020204" pitchFamily="18" charset="0"/>
              </a:rPr>
              <a:t>    </a:t>
            </a:r>
            <a:r>
              <a:rPr lang="en-US" sz="2900" dirty="0" err="1" smtClean="0">
                <a:latin typeface="UTM Avo" panose="02040603050506020204" pitchFamily="18" charset="0"/>
              </a:rPr>
              <a:t>Khủng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>
                <a:latin typeface="UTM Avo" panose="02040603050506020204" pitchFamily="18" charset="0"/>
              </a:rPr>
              <a:t>long </a:t>
            </a:r>
            <a:r>
              <a:rPr lang="en-US" sz="2900" dirty="0" err="1">
                <a:latin typeface="UTM Avo" panose="02040603050506020204" pitchFamily="18" charset="0"/>
              </a:rPr>
              <a:t>có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khả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năng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săn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mồi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tốt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nhờ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có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đôi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mắt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tinh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tường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cùng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cái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mũi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và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đôi</a:t>
            </a:r>
            <a:r>
              <a:rPr lang="en-US" sz="2900" dirty="0">
                <a:latin typeface="UTM Avo" panose="02040603050506020204" pitchFamily="18" charset="0"/>
              </a:rPr>
              <a:t> tai </a:t>
            </a:r>
            <a:r>
              <a:rPr lang="en-US" sz="2900" dirty="0" err="1">
                <a:latin typeface="UTM Avo" panose="02040603050506020204" pitchFamily="18" charset="0"/>
              </a:rPr>
              <a:t>thính</a:t>
            </a:r>
            <a:r>
              <a:rPr lang="en-US" sz="2900" dirty="0">
                <a:latin typeface="UTM Avo" panose="02040603050506020204" pitchFamily="18" charset="0"/>
              </a:rPr>
              <a:t>. </a:t>
            </a:r>
            <a:endParaRPr lang="vi-VN" sz="2900" dirty="0">
              <a:latin typeface="UTM Avo" panose="02040603050506020204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3300365" y="1778719"/>
            <a:ext cx="87397" cy="38980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2A05FE84-F3FF-423B-ADA4-6F77209D652D}"/>
              </a:ext>
            </a:extLst>
          </p:cNvPr>
          <p:cNvSpPr/>
          <p:nvPr/>
        </p:nvSpPr>
        <p:spPr>
          <a:xfrm>
            <a:off x="516187" y="3421214"/>
            <a:ext cx="11184119" cy="1431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900" dirty="0">
                <a:latin typeface="UTM Avo" panose="02040603050506020204" pitchFamily="18" charset="0"/>
              </a:rPr>
              <a:t> </a:t>
            </a:r>
            <a:r>
              <a:rPr lang="en-US" sz="2900" dirty="0">
                <a:latin typeface="UTM Avo" panose="02040603050506020204" pitchFamily="18" charset="0"/>
              </a:rPr>
              <a:t>   </a:t>
            </a:r>
            <a:r>
              <a:rPr lang="en-US" sz="2900" dirty="0" err="1">
                <a:latin typeface="UTM Avo" panose="02040603050506020204" pitchFamily="18" charset="0"/>
              </a:rPr>
              <a:t>Khủng</a:t>
            </a:r>
            <a:r>
              <a:rPr lang="en-US" sz="2900" dirty="0">
                <a:latin typeface="UTM Avo" panose="02040603050506020204" pitchFamily="18" charset="0"/>
              </a:rPr>
              <a:t> long </a:t>
            </a:r>
            <a:r>
              <a:rPr lang="en-US" sz="2900" dirty="0" err="1">
                <a:latin typeface="UTM Avo" panose="02040603050506020204" pitchFamily="18" charset="0"/>
              </a:rPr>
              <a:t>cũng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có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khả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năng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tự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vệ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tốt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nhờ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vào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cái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đầu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cứng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và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cái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quất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đuôi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dũng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mãnh</a:t>
            </a:r>
            <a:r>
              <a:rPr lang="en-US" sz="2900" dirty="0">
                <a:latin typeface="UTM Avo" panose="02040603050506020204" pitchFamily="18" charset="0"/>
              </a:rPr>
              <a:t>.</a:t>
            </a:r>
            <a:endParaRPr lang="vi-VN" sz="2900" dirty="0">
              <a:latin typeface="UTM Avo" panose="02040603050506020204" pitchFamily="18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flipH="1">
            <a:off x="8049345" y="1778718"/>
            <a:ext cx="87397" cy="38980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1442070" y="2457981"/>
            <a:ext cx="87397" cy="38980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6707244" y="2457981"/>
            <a:ext cx="87397" cy="38980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3104270" y="3682256"/>
            <a:ext cx="87397" cy="38980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8384194" y="3680590"/>
            <a:ext cx="87397" cy="38980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1529467" y="4344267"/>
            <a:ext cx="87397" cy="38980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6838885" y="4326186"/>
            <a:ext cx="87397" cy="38980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433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4437618" y="-15134"/>
            <a:ext cx="3277419" cy="7089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KHỦNG LONG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47485" y="471893"/>
            <a:ext cx="11857702" cy="614820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  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là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loài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vật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thường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sống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thành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bầy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đàn</a:t>
            </a:r>
            <a:r>
              <a:rPr lang="en-US" sz="2400" dirty="0" smtClean="0">
                <a:latin typeface="UTM Avo" panose="02040603050506020204" pitchFamily="18" charset="0"/>
              </a:rPr>
              <a:t> ở </a:t>
            </a:r>
            <a:r>
              <a:rPr lang="en-US" sz="2400" dirty="0" err="1" smtClean="0">
                <a:latin typeface="UTM Avo" panose="02040603050506020204" pitchFamily="18" charset="0"/>
              </a:rPr>
              <a:t>các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vùng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đất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khô</a:t>
            </a:r>
            <a:r>
              <a:rPr lang="en-US" sz="24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   </a:t>
            </a:r>
            <a:r>
              <a:rPr lang="en-US" sz="2400" dirty="0" err="1" smtClean="0">
                <a:latin typeface="UTM Avo" panose="02040603050506020204" pitchFamily="18" charset="0"/>
              </a:rPr>
              <a:t>Trong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suy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nghĩ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của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nhiều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người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là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loài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vật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khổng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lồ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Nhưng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trên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thực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tế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loài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chỉ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bằng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nhỏ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thường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ăn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thịt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cũng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số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loài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ăn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cỏ</a:t>
            </a:r>
            <a:r>
              <a:rPr lang="en-US" sz="2400" dirty="0" smtClean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   </a:t>
            </a:r>
            <a:r>
              <a:rPr lang="en-US" sz="2400" dirty="0" err="1" smtClean="0">
                <a:latin typeface="UTM Avo" panose="02040603050506020204" pitchFamily="18" charset="0"/>
              </a:rPr>
              <a:t>Chân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thẳng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rất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khoẻ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Vì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thế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thể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khắp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vùng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rộng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lớn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để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kiếm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ăn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khả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năng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săn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mồi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tốt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nhờ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đôi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mắt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tinh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tường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cùng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mũi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đôi</a:t>
            </a:r>
            <a:r>
              <a:rPr lang="en-US" sz="2400" dirty="0" smtClean="0">
                <a:latin typeface="UTM Avo" panose="02040603050506020204" pitchFamily="18" charset="0"/>
              </a:rPr>
              <a:t> tai </a:t>
            </a:r>
            <a:r>
              <a:rPr lang="en-US" sz="2400" dirty="0" err="1" smtClean="0">
                <a:latin typeface="UTM Avo" panose="02040603050506020204" pitchFamily="18" charset="0"/>
              </a:rPr>
              <a:t>thính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cũng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khả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năng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tự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vệ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tốt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nhờ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đầu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cứng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quất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đuôi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dũng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mãnh</a:t>
            </a:r>
            <a:r>
              <a:rPr lang="en-US" sz="2400" dirty="0" smtClean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   </a:t>
            </a:r>
            <a:r>
              <a:rPr lang="en-US" sz="2400" dirty="0" err="1" smtClean="0">
                <a:latin typeface="UTM Avo" panose="02040603050506020204" pitchFamily="18" charset="0"/>
              </a:rPr>
              <a:t>Trước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khi</a:t>
            </a:r>
            <a:r>
              <a:rPr lang="en-US" sz="2400" dirty="0" smtClean="0">
                <a:latin typeface="UTM Avo" panose="02040603050506020204" pitchFamily="18" charset="0"/>
              </a:rPr>
              <a:t> con </a:t>
            </a:r>
            <a:r>
              <a:rPr lang="en-US" sz="2400" dirty="0" err="1" smtClean="0">
                <a:latin typeface="UTM Avo" panose="02040603050506020204" pitchFamily="18" charset="0"/>
              </a:rPr>
              <a:t>người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xuất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hiện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đã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bị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tuyệt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chủng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Vì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thế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chúng</a:t>
            </a:r>
            <a:r>
              <a:rPr lang="en-US" sz="2400" dirty="0" smtClean="0">
                <a:latin typeface="UTM Avo" panose="02040603050506020204" pitchFamily="18" charset="0"/>
              </a:rPr>
              <a:t> ta </a:t>
            </a:r>
            <a:r>
              <a:rPr lang="en-US" sz="2400" dirty="0" err="1" smtClean="0">
                <a:latin typeface="UTM Avo" panose="02040603050506020204" pitchFamily="18" charset="0"/>
              </a:rPr>
              <a:t>sẽ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không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bao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giờ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thể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nhìn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thấy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thật</a:t>
            </a:r>
            <a:r>
              <a:rPr lang="en-US" sz="2400" dirty="0" smtClean="0">
                <a:latin typeface="UTM Avo" panose="02040603050506020204" pitchFamily="18" charset="0"/>
              </a:rPr>
              <a:t>.</a:t>
            </a:r>
          </a:p>
          <a:p>
            <a:pPr algn="r">
              <a:lnSpc>
                <a:spcPct val="150000"/>
              </a:lnSpc>
            </a:pPr>
            <a:r>
              <a:rPr lang="en-US" sz="2000" i="1" dirty="0">
                <a:latin typeface="UTM Avo" panose="02040603050506020204" pitchFamily="18" charset="0"/>
              </a:rPr>
              <a:t>(</a:t>
            </a:r>
            <a:r>
              <a:rPr lang="en-US" sz="2000" i="1" dirty="0" err="1">
                <a:latin typeface="UTM Avo" panose="02040603050506020204" pitchFamily="18" charset="0"/>
              </a:rPr>
              <a:t>theo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Bách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khoa</a:t>
            </a:r>
            <a:r>
              <a:rPr lang="en-US" sz="2000" i="1" dirty="0">
                <a:latin typeface="UTM Avo" panose="02040603050506020204" pitchFamily="18" charset="0"/>
              </a:rPr>
              <a:t> tri </a:t>
            </a:r>
            <a:r>
              <a:rPr lang="en-US" sz="2000" i="1" dirty="0" err="1">
                <a:latin typeface="UTM Avo" panose="02040603050506020204" pitchFamily="18" charset="0"/>
              </a:rPr>
              <a:t>thức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về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khám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phá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thế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giới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cho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trẻ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em</a:t>
            </a:r>
            <a:r>
              <a:rPr lang="en-US" sz="2000" i="1" dirty="0">
                <a:latin typeface="UTM Avo" panose="02040603050506020204" pitchFamily="18" charset="0"/>
              </a:rPr>
              <a:t> – </a:t>
            </a:r>
            <a:r>
              <a:rPr lang="en-US" sz="2000" i="1" dirty="0" err="1">
                <a:latin typeface="UTM Avo" panose="02040603050506020204" pitchFamily="18" charset="0"/>
              </a:rPr>
              <a:t>Khủng</a:t>
            </a:r>
            <a:r>
              <a:rPr lang="en-US" sz="2000" i="1" dirty="0">
                <a:latin typeface="UTM Avo" panose="02040603050506020204" pitchFamily="18" charset="0"/>
              </a:rPr>
              <a:t> long)</a:t>
            </a:r>
            <a:endParaRPr lang="vi-VN" sz="2000" i="1" dirty="0">
              <a:latin typeface="UTM Avo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47485" y="4304073"/>
            <a:ext cx="707923" cy="62207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vệ</a:t>
            </a:r>
            <a:endParaRPr lang="vi-VN" sz="2000" i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1351345" y="3749593"/>
            <a:ext cx="707923" cy="62207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t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ự</a:t>
            </a:r>
            <a:endParaRPr lang="vi-VN" sz="2000" i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B2AE07-AE20-3040-9F7E-25ABBA398403}"/>
              </a:ext>
            </a:extLst>
          </p:cNvPr>
          <p:cNvSpPr/>
          <p:nvPr/>
        </p:nvSpPr>
        <p:spPr>
          <a:xfrm>
            <a:off x="732503" y="6002751"/>
            <a:ext cx="11105535" cy="792890"/>
          </a:xfrm>
          <a:prstGeom prst="rect">
            <a:avLst/>
          </a:prstGeom>
          <a:solidFill>
            <a:srgbClr val="92D050"/>
          </a:solidFill>
        </p:spPr>
        <p:txBody>
          <a:bodyPr wrap="square" lIns="145143" tIns="72571" rIns="145143" bIns="7257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Tự</a:t>
            </a:r>
            <a:r>
              <a:rPr lang="en-US" sz="2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vệ</a:t>
            </a:r>
            <a:r>
              <a:rPr lang="en-US" sz="2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:</a:t>
            </a:r>
            <a:r>
              <a:rPr lang="en-US" sz="2800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Tự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bảo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vệ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mình</a:t>
            </a:r>
            <a:r>
              <a:rPr lang="en-US" sz="2800" dirty="0" smtClean="0">
                <a:latin typeface="UTM Avo" panose="02040603050506020204" pitchFamily="18" charset="0"/>
              </a:rPr>
              <a:t>.</a:t>
            </a:r>
            <a:endParaRPr lang="vi-VN" sz="280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7005475" y="4298296"/>
            <a:ext cx="2433494" cy="62207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d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ũng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mãnh</a:t>
            </a:r>
            <a:endParaRPr lang="vi-VN" sz="2000" i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B2AE07-AE20-3040-9F7E-25ABBA398403}"/>
              </a:ext>
            </a:extLst>
          </p:cNvPr>
          <p:cNvSpPr/>
          <p:nvPr/>
        </p:nvSpPr>
        <p:spPr>
          <a:xfrm>
            <a:off x="658766" y="6006252"/>
            <a:ext cx="11105535" cy="710881"/>
          </a:xfrm>
          <a:prstGeom prst="rect">
            <a:avLst/>
          </a:prstGeom>
          <a:solidFill>
            <a:srgbClr val="92D050"/>
          </a:solidFill>
        </p:spPr>
        <p:txBody>
          <a:bodyPr wrap="square" lIns="145143" tIns="72571" rIns="145143" bIns="7257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Dũng</a:t>
            </a:r>
            <a:r>
              <a:rPr lang="en-US" sz="2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mãnh</a:t>
            </a:r>
            <a:r>
              <a:rPr lang="en-US" sz="2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:</a:t>
            </a:r>
            <a:r>
              <a:rPr lang="en-US" sz="2800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Có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sức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mạnh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trên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mức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bình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thường</a:t>
            </a:r>
            <a:r>
              <a:rPr lang="en-US" sz="2800" dirty="0" smtClean="0">
                <a:latin typeface="UTM Avo" panose="02040603050506020204" pitchFamily="18" charset="0"/>
              </a:rPr>
              <a:t>.</a:t>
            </a:r>
            <a:endParaRPr lang="vi-VN" sz="2800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023126" y="4845124"/>
            <a:ext cx="2433494" cy="62207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tuyệt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chủng</a:t>
            </a:r>
            <a:endParaRPr lang="vi-VN" sz="2000" i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04B2AE07-AE20-3040-9F7E-25ABBA398403}"/>
              </a:ext>
            </a:extLst>
          </p:cNvPr>
          <p:cNvSpPr/>
          <p:nvPr/>
        </p:nvSpPr>
        <p:spPr>
          <a:xfrm>
            <a:off x="791494" y="6046995"/>
            <a:ext cx="11105535" cy="710881"/>
          </a:xfrm>
          <a:prstGeom prst="rect">
            <a:avLst/>
          </a:prstGeom>
          <a:solidFill>
            <a:srgbClr val="92D050"/>
          </a:solidFill>
        </p:spPr>
        <p:txBody>
          <a:bodyPr wrap="square" lIns="145143" tIns="72571" rIns="145143" bIns="7257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Tuyệt</a:t>
            </a:r>
            <a:r>
              <a:rPr lang="en-US" sz="2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chủng</a:t>
            </a:r>
            <a:r>
              <a:rPr lang="en-US" sz="2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:</a:t>
            </a:r>
            <a:r>
              <a:rPr lang="en-US" sz="2800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mất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hẳn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nòi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giống</a:t>
            </a:r>
            <a:r>
              <a:rPr lang="en-US" sz="2800" dirty="0" smtClean="0">
                <a:latin typeface="UTM Avo" panose="02040603050506020204" pitchFamily="18" charset="0"/>
              </a:rPr>
              <a:t>.</a:t>
            </a:r>
            <a:endParaRPr lang="vi-VN" sz="2800" dirty="0"/>
          </a:p>
        </p:txBody>
      </p:sp>
    </p:spTree>
    <p:extLst>
      <p:ext uri="{BB962C8B-B14F-4D97-AF65-F5344CB8AC3E}">
        <p14:creationId xmlns:p14="http://schemas.microsoft.com/office/powerpoint/2010/main" val="665235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6" grpId="0" animBg="1"/>
      <p:bldP spid="6" grpId="1" animBg="1"/>
      <p:bldP spid="7" grpId="0"/>
      <p:bldP spid="8" grpId="0" animBg="1"/>
      <p:bldP spid="8" grpId="1" animBg="1"/>
      <p:bldP spid="10" grpId="0"/>
      <p:bldP spid="13" grpId="0" animBg="1"/>
      <p:bldP spid="1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4437618" y="29110"/>
            <a:ext cx="3277419" cy="7089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KHỦNG LONG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47485" y="722609"/>
            <a:ext cx="11857702" cy="614820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  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là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loài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vật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thường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sống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thành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bầy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đàn</a:t>
            </a:r>
            <a:r>
              <a:rPr lang="en-US" sz="2400" dirty="0" smtClean="0">
                <a:latin typeface="UTM Avo" panose="02040603050506020204" pitchFamily="18" charset="0"/>
              </a:rPr>
              <a:t> ở </a:t>
            </a:r>
            <a:r>
              <a:rPr lang="en-US" sz="2400" dirty="0" err="1" smtClean="0">
                <a:latin typeface="UTM Avo" panose="02040603050506020204" pitchFamily="18" charset="0"/>
              </a:rPr>
              <a:t>các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vùng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đất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khô</a:t>
            </a:r>
            <a:r>
              <a:rPr lang="en-US" sz="24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   </a:t>
            </a:r>
            <a:r>
              <a:rPr lang="en-US" sz="2400" dirty="0" err="1" smtClean="0">
                <a:latin typeface="UTM Avo" panose="02040603050506020204" pitchFamily="18" charset="0"/>
              </a:rPr>
              <a:t>Trong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suy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nghĩ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của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nhiều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người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là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loài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vật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khổng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lồ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Nhưng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trên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thực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tế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loài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chỉ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bằng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nhỏ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thường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ăn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thịt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cũng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số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loài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ăn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cỏ</a:t>
            </a:r>
            <a:r>
              <a:rPr lang="en-US" sz="2400" dirty="0" smtClean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   </a:t>
            </a:r>
            <a:r>
              <a:rPr lang="en-US" sz="2400" dirty="0" err="1" smtClean="0">
                <a:latin typeface="UTM Avo" panose="02040603050506020204" pitchFamily="18" charset="0"/>
              </a:rPr>
              <a:t>Chân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thẳng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rất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khoẻ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Vì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thế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thể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khắp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vùng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rộng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lớn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để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kiếm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ăn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khả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năng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săn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mồi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tốt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nhờ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đôi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mắt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tinh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tường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cùng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mũi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đôi</a:t>
            </a:r>
            <a:r>
              <a:rPr lang="en-US" sz="2400" dirty="0" smtClean="0">
                <a:latin typeface="UTM Avo" panose="02040603050506020204" pitchFamily="18" charset="0"/>
              </a:rPr>
              <a:t> tai </a:t>
            </a:r>
            <a:r>
              <a:rPr lang="en-US" sz="2400" dirty="0" err="1" smtClean="0">
                <a:latin typeface="UTM Avo" panose="02040603050506020204" pitchFamily="18" charset="0"/>
              </a:rPr>
              <a:t>thính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cũng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khả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năng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tự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vệ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tốt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nhờ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đầu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cứng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quất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đuôi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dũng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mãnh</a:t>
            </a:r>
            <a:r>
              <a:rPr lang="en-US" sz="24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   </a:t>
            </a:r>
            <a:r>
              <a:rPr lang="en-US" sz="2400" dirty="0" err="1" smtClean="0">
                <a:latin typeface="UTM Avo" panose="02040603050506020204" pitchFamily="18" charset="0"/>
              </a:rPr>
              <a:t>Trước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khi</a:t>
            </a:r>
            <a:r>
              <a:rPr lang="en-US" sz="2400" dirty="0" smtClean="0">
                <a:latin typeface="UTM Avo" panose="02040603050506020204" pitchFamily="18" charset="0"/>
              </a:rPr>
              <a:t> con </a:t>
            </a:r>
            <a:r>
              <a:rPr lang="en-US" sz="2400" dirty="0" err="1" smtClean="0">
                <a:latin typeface="UTM Avo" panose="02040603050506020204" pitchFamily="18" charset="0"/>
              </a:rPr>
              <a:t>người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xuất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hiện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đã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bị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tuyệt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chủng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Vì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thế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chúng</a:t>
            </a:r>
            <a:r>
              <a:rPr lang="en-US" sz="2400" dirty="0" smtClean="0">
                <a:latin typeface="UTM Avo" panose="02040603050506020204" pitchFamily="18" charset="0"/>
              </a:rPr>
              <a:t> ta </a:t>
            </a:r>
            <a:r>
              <a:rPr lang="en-US" sz="2400" dirty="0" err="1" smtClean="0">
                <a:latin typeface="UTM Avo" panose="02040603050506020204" pitchFamily="18" charset="0"/>
              </a:rPr>
              <a:t>sẽ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không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bao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giờ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thể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nhìn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thấy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thật</a:t>
            </a:r>
            <a:r>
              <a:rPr lang="en-US" sz="2400" dirty="0" smtClean="0">
                <a:latin typeface="UTM Avo" panose="02040603050506020204" pitchFamily="18" charset="0"/>
              </a:rPr>
              <a:t>.</a:t>
            </a:r>
          </a:p>
          <a:p>
            <a:pPr algn="r">
              <a:lnSpc>
                <a:spcPct val="150000"/>
              </a:lnSpc>
            </a:pPr>
            <a:r>
              <a:rPr lang="en-US" sz="2000" i="1" dirty="0">
                <a:latin typeface="UTM Avo" panose="02040603050506020204" pitchFamily="18" charset="0"/>
              </a:rPr>
              <a:t>(</a:t>
            </a:r>
            <a:r>
              <a:rPr lang="en-US" sz="2000" i="1" dirty="0" err="1">
                <a:latin typeface="UTM Avo" panose="02040603050506020204" pitchFamily="18" charset="0"/>
              </a:rPr>
              <a:t>theo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Bách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khoa</a:t>
            </a:r>
            <a:r>
              <a:rPr lang="en-US" sz="2000" i="1" dirty="0">
                <a:latin typeface="UTM Avo" panose="02040603050506020204" pitchFamily="18" charset="0"/>
              </a:rPr>
              <a:t> tri </a:t>
            </a:r>
            <a:r>
              <a:rPr lang="en-US" sz="2000" i="1" dirty="0" err="1">
                <a:latin typeface="UTM Avo" panose="02040603050506020204" pitchFamily="18" charset="0"/>
              </a:rPr>
              <a:t>thức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về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khám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phá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thế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giới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cho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trẻ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em</a:t>
            </a:r>
            <a:r>
              <a:rPr lang="en-US" sz="2000" i="1" dirty="0">
                <a:latin typeface="UTM Avo" panose="02040603050506020204" pitchFamily="18" charset="0"/>
              </a:rPr>
              <a:t> – </a:t>
            </a:r>
            <a:r>
              <a:rPr lang="en-US" sz="2000" i="1" dirty="0" err="1">
                <a:latin typeface="UTM Avo" panose="02040603050506020204" pitchFamily="18" charset="0"/>
              </a:rPr>
              <a:t>Khủng</a:t>
            </a:r>
            <a:r>
              <a:rPr lang="en-US" sz="2000" i="1" dirty="0">
                <a:latin typeface="UTM Avo" panose="02040603050506020204" pitchFamily="18" charset="0"/>
              </a:rPr>
              <a:t> long)</a:t>
            </a:r>
            <a:endParaRPr lang="vi-VN" sz="2000" i="1" dirty="0">
              <a:latin typeface="UTM Avo" panose="02040603050506020204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650560" y="891832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1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650560" y="1457905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Oval 13"/>
          <p:cNvSpPr/>
          <p:nvPr/>
        </p:nvSpPr>
        <p:spPr>
          <a:xfrm>
            <a:off x="650560" y="3065479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3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50560" y="5248240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6" name="Wave 15"/>
          <p:cNvSpPr/>
          <p:nvPr/>
        </p:nvSpPr>
        <p:spPr>
          <a:xfrm>
            <a:off x="8090419" y="78663"/>
            <a:ext cx="3590305" cy="703648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nối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tiếp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đoạn</a:t>
            </a:r>
            <a:r>
              <a:rPr lang="en-US" sz="3200" dirty="0" smtClean="0">
                <a:solidFill>
                  <a:srgbClr val="FF0000"/>
                </a:solidFill>
              </a:rPr>
              <a:t>.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7" name="Wave 16"/>
          <p:cNvSpPr/>
          <p:nvPr/>
        </p:nvSpPr>
        <p:spPr>
          <a:xfrm>
            <a:off x="7669317" y="124383"/>
            <a:ext cx="4213124" cy="703648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đoạn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trong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nhóm</a:t>
            </a:r>
            <a:r>
              <a:rPr lang="en-US" sz="3200" dirty="0" smtClean="0">
                <a:solidFill>
                  <a:srgbClr val="FF0000"/>
                </a:solidFill>
              </a:rPr>
              <a:t>.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64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  <p:bldP spid="14" grpId="0" animBg="1"/>
      <p:bldP spid="15" grpId="0" animBg="1"/>
      <p:bldP spid="16" grpId="0" animBg="1"/>
      <p:bldP spid="16" grpId="1" animBg="1"/>
      <p:bldP spid="17" grpId="0" animBg="1"/>
      <p:bldP spid="1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16" y="2848866"/>
            <a:ext cx="5067286" cy="30779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sp>
        <p:nvSpPr>
          <p:cNvPr id="41" name="Cloud Callout 51">
            <a:extLst>
              <a:ext uri="{FF2B5EF4-FFF2-40B4-BE49-F238E27FC236}">
                <a16:creationId xmlns="" xmlns:a16="http://schemas.microsoft.com/office/drawing/2014/main" id="{C5271F82-8A3C-4998-B4CC-8A81F2BA9CD7}"/>
              </a:ext>
            </a:extLst>
          </p:cNvPr>
          <p:cNvSpPr/>
          <p:nvPr/>
        </p:nvSpPr>
        <p:spPr>
          <a:xfrm>
            <a:off x="6010481" y="851481"/>
            <a:ext cx="3684494" cy="2299447"/>
          </a:xfrm>
          <a:prstGeom prst="cloudCallout">
            <a:avLst>
              <a:gd name="adj1" fmla="val -58789"/>
              <a:gd name="adj2" fmla="val 7712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1AFDEF80-9E56-4571-BA2D-400CF94D8EBC}"/>
              </a:ext>
            </a:extLst>
          </p:cNvPr>
          <p:cNvSpPr txBox="1"/>
          <p:nvPr/>
        </p:nvSpPr>
        <p:spPr>
          <a:xfrm>
            <a:off x="5990828" y="1420412"/>
            <a:ext cx="35500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LUYỆN ĐỌC NHÓM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042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1" grpId="1" animBg="1"/>
      <p:bldP spid="42" grpId="0"/>
      <p:bldP spid="4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4437618" y="29110"/>
            <a:ext cx="3277419" cy="7089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KHỦNG LONG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47485" y="722609"/>
            <a:ext cx="11857702" cy="614820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  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là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loài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vật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thường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sống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thành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bầy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đàn</a:t>
            </a:r>
            <a:r>
              <a:rPr lang="en-US" sz="2400" dirty="0" smtClean="0">
                <a:latin typeface="UTM Avo" panose="02040603050506020204" pitchFamily="18" charset="0"/>
              </a:rPr>
              <a:t> ở </a:t>
            </a:r>
            <a:r>
              <a:rPr lang="en-US" sz="2400" dirty="0" err="1" smtClean="0">
                <a:latin typeface="UTM Avo" panose="02040603050506020204" pitchFamily="18" charset="0"/>
              </a:rPr>
              <a:t>các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vùng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đất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khô</a:t>
            </a:r>
            <a:r>
              <a:rPr lang="en-US" sz="24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   </a:t>
            </a:r>
            <a:r>
              <a:rPr lang="en-US" sz="2400" dirty="0" err="1" smtClean="0">
                <a:latin typeface="UTM Avo" panose="02040603050506020204" pitchFamily="18" charset="0"/>
              </a:rPr>
              <a:t>Trong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suy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nghĩ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của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nhiều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người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là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loài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vật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khổng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lồ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Nhưng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trên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thực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tế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loài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chỉ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bằng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nhỏ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thường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ăn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thịt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cũng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số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loài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ăn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cỏ</a:t>
            </a:r>
            <a:r>
              <a:rPr lang="en-US" sz="2400" dirty="0" smtClean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   </a:t>
            </a:r>
            <a:r>
              <a:rPr lang="en-US" sz="2400" dirty="0" err="1" smtClean="0">
                <a:latin typeface="UTM Avo" panose="02040603050506020204" pitchFamily="18" charset="0"/>
              </a:rPr>
              <a:t>Chân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thẳng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rất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khoẻ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Vì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thế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thể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khắp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vùng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rộng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lớn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để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kiếm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ăn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khả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năng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săn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mồi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tốt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nhờ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đôi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mắt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tinh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tường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cùng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mũi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đôi</a:t>
            </a:r>
            <a:r>
              <a:rPr lang="en-US" sz="2400" dirty="0" smtClean="0">
                <a:latin typeface="UTM Avo" panose="02040603050506020204" pitchFamily="18" charset="0"/>
              </a:rPr>
              <a:t> tai </a:t>
            </a:r>
            <a:r>
              <a:rPr lang="en-US" sz="2400" dirty="0" err="1" smtClean="0">
                <a:latin typeface="UTM Avo" panose="02040603050506020204" pitchFamily="18" charset="0"/>
              </a:rPr>
              <a:t>thính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cũng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khả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năng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tự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vệ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tốt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nhờ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đầu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cứng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quất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đuôi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dũng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mãnh</a:t>
            </a:r>
            <a:r>
              <a:rPr lang="en-US" sz="24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   </a:t>
            </a:r>
            <a:r>
              <a:rPr lang="en-US" sz="2400" dirty="0" err="1" smtClean="0">
                <a:latin typeface="UTM Avo" panose="02040603050506020204" pitchFamily="18" charset="0"/>
              </a:rPr>
              <a:t>Trước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khi</a:t>
            </a:r>
            <a:r>
              <a:rPr lang="en-US" sz="2400" dirty="0" smtClean="0">
                <a:latin typeface="UTM Avo" panose="02040603050506020204" pitchFamily="18" charset="0"/>
              </a:rPr>
              <a:t> con </a:t>
            </a:r>
            <a:r>
              <a:rPr lang="en-US" sz="2400" dirty="0" err="1" smtClean="0">
                <a:latin typeface="UTM Avo" panose="02040603050506020204" pitchFamily="18" charset="0"/>
              </a:rPr>
              <a:t>người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xuất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hiện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đã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bị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tuyệt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chủng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Vì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thế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chúng</a:t>
            </a:r>
            <a:r>
              <a:rPr lang="en-US" sz="2400" dirty="0" smtClean="0">
                <a:latin typeface="UTM Avo" panose="02040603050506020204" pitchFamily="18" charset="0"/>
              </a:rPr>
              <a:t> ta </a:t>
            </a:r>
            <a:r>
              <a:rPr lang="en-US" sz="2400" dirty="0" err="1" smtClean="0">
                <a:latin typeface="UTM Avo" panose="02040603050506020204" pitchFamily="18" charset="0"/>
              </a:rPr>
              <a:t>sẽ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không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bao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giờ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thể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nhìn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thấy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khủng</a:t>
            </a:r>
            <a:r>
              <a:rPr lang="en-US" sz="2400" dirty="0" smtClean="0">
                <a:latin typeface="UTM Avo" panose="02040603050506020204" pitchFamily="18" charset="0"/>
              </a:rPr>
              <a:t> long </a:t>
            </a:r>
            <a:r>
              <a:rPr lang="en-US" sz="2400" dirty="0" err="1" smtClean="0">
                <a:latin typeface="UTM Avo" panose="02040603050506020204" pitchFamily="18" charset="0"/>
              </a:rPr>
              <a:t>thật</a:t>
            </a:r>
            <a:r>
              <a:rPr lang="en-US" sz="2400" dirty="0" smtClean="0">
                <a:latin typeface="UTM Avo" panose="02040603050506020204" pitchFamily="18" charset="0"/>
              </a:rPr>
              <a:t>.</a:t>
            </a:r>
          </a:p>
          <a:p>
            <a:pPr algn="r">
              <a:lnSpc>
                <a:spcPct val="150000"/>
              </a:lnSpc>
            </a:pPr>
            <a:r>
              <a:rPr lang="en-US" sz="2000" i="1" dirty="0">
                <a:latin typeface="UTM Avo" panose="02040603050506020204" pitchFamily="18" charset="0"/>
              </a:rPr>
              <a:t>(</a:t>
            </a:r>
            <a:r>
              <a:rPr lang="en-US" sz="2000" i="1" dirty="0" err="1">
                <a:latin typeface="UTM Avo" panose="02040603050506020204" pitchFamily="18" charset="0"/>
              </a:rPr>
              <a:t>theo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Bách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khoa</a:t>
            </a:r>
            <a:r>
              <a:rPr lang="en-US" sz="2000" i="1" dirty="0">
                <a:latin typeface="UTM Avo" panose="02040603050506020204" pitchFamily="18" charset="0"/>
              </a:rPr>
              <a:t> tri </a:t>
            </a:r>
            <a:r>
              <a:rPr lang="en-US" sz="2000" i="1" dirty="0" err="1">
                <a:latin typeface="UTM Avo" panose="02040603050506020204" pitchFamily="18" charset="0"/>
              </a:rPr>
              <a:t>thức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về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khám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phá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thế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giới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cho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trẻ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em</a:t>
            </a:r>
            <a:r>
              <a:rPr lang="en-US" sz="2000" i="1" dirty="0">
                <a:latin typeface="UTM Avo" panose="02040603050506020204" pitchFamily="18" charset="0"/>
              </a:rPr>
              <a:t> – </a:t>
            </a:r>
            <a:r>
              <a:rPr lang="en-US" sz="2000" i="1" dirty="0" err="1">
                <a:latin typeface="UTM Avo" panose="02040603050506020204" pitchFamily="18" charset="0"/>
              </a:rPr>
              <a:t>Khủng</a:t>
            </a:r>
            <a:r>
              <a:rPr lang="en-US" sz="2000" i="1" dirty="0">
                <a:latin typeface="UTM Avo" panose="02040603050506020204" pitchFamily="18" charset="0"/>
              </a:rPr>
              <a:t> long)</a:t>
            </a:r>
            <a:endParaRPr lang="vi-VN" sz="2000" i="1" dirty="0">
              <a:latin typeface="UTM Avo" panose="02040603050506020204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650560" y="891832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1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650560" y="1457905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Oval 13"/>
          <p:cNvSpPr/>
          <p:nvPr/>
        </p:nvSpPr>
        <p:spPr>
          <a:xfrm>
            <a:off x="650560" y="3065479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3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50560" y="5248240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8" name="Wave 17"/>
          <p:cNvSpPr/>
          <p:nvPr/>
        </p:nvSpPr>
        <p:spPr>
          <a:xfrm>
            <a:off x="7398930" y="61730"/>
            <a:ext cx="4793070" cy="703648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100" dirty="0" err="1" smtClean="0">
                <a:solidFill>
                  <a:srgbClr val="FF0000"/>
                </a:solidFill>
              </a:rPr>
              <a:t>Hai</a:t>
            </a:r>
            <a:r>
              <a:rPr lang="en-US" sz="3100" dirty="0" smtClean="0">
                <a:solidFill>
                  <a:srgbClr val="FF0000"/>
                </a:solidFill>
              </a:rPr>
              <a:t> </a:t>
            </a:r>
            <a:r>
              <a:rPr lang="en-US" sz="3100" dirty="0" err="1" smtClean="0">
                <a:solidFill>
                  <a:srgbClr val="FF0000"/>
                </a:solidFill>
              </a:rPr>
              <a:t>nhóm</a:t>
            </a:r>
            <a:r>
              <a:rPr lang="en-US" sz="3100" dirty="0" smtClean="0">
                <a:solidFill>
                  <a:srgbClr val="FF0000"/>
                </a:solidFill>
              </a:rPr>
              <a:t> </a:t>
            </a:r>
            <a:r>
              <a:rPr lang="en-US" sz="3100" dirty="0" err="1" smtClean="0">
                <a:solidFill>
                  <a:srgbClr val="FF0000"/>
                </a:solidFill>
              </a:rPr>
              <a:t>đọc</a:t>
            </a:r>
            <a:r>
              <a:rPr lang="en-US" sz="3100" dirty="0" smtClean="0">
                <a:solidFill>
                  <a:srgbClr val="FF0000"/>
                </a:solidFill>
              </a:rPr>
              <a:t> </a:t>
            </a:r>
            <a:r>
              <a:rPr lang="en-US" sz="3100" dirty="0" err="1" smtClean="0">
                <a:solidFill>
                  <a:srgbClr val="FF0000"/>
                </a:solidFill>
              </a:rPr>
              <a:t>nối</a:t>
            </a:r>
            <a:r>
              <a:rPr lang="en-US" sz="3100" dirty="0" smtClean="0">
                <a:solidFill>
                  <a:srgbClr val="FF0000"/>
                </a:solidFill>
              </a:rPr>
              <a:t> </a:t>
            </a:r>
            <a:r>
              <a:rPr lang="en-US" sz="3100" dirty="0" err="1" smtClean="0">
                <a:solidFill>
                  <a:srgbClr val="FF0000"/>
                </a:solidFill>
              </a:rPr>
              <a:t>tiếp</a:t>
            </a:r>
            <a:r>
              <a:rPr lang="en-US" sz="3100" dirty="0" smtClean="0">
                <a:solidFill>
                  <a:srgbClr val="FF0000"/>
                </a:solidFill>
              </a:rPr>
              <a:t> </a:t>
            </a:r>
            <a:r>
              <a:rPr lang="en-US" sz="3100" dirty="0" err="1" smtClean="0">
                <a:solidFill>
                  <a:srgbClr val="FF0000"/>
                </a:solidFill>
              </a:rPr>
              <a:t>đoạn</a:t>
            </a:r>
            <a:r>
              <a:rPr lang="en-US" sz="3100" dirty="0" smtClean="0">
                <a:solidFill>
                  <a:srgbClr val="FF0000"/>
                </a:solidFill>
              </a:rPr>
              <a:t>.</a:t>
            </a:r>
            <a:endParaRPr lang="en-US" sz="3100" dirty="0">
              <a:solidFill>
                <a:srgbClr val="FF0000"/>
              </a:solidFill>
            </a:endParaRPr>
          </a:p>
        </p:txBody>
      </p:sp>
      <p:sp>
        <p:nvSpPr>
          <p:cNvPr id="19" name="Wave 18"/>
          <p:cNvSpPr/>
          <p:nvPr/>
        </p:nvSpPr>
        <p:spPr>
          <a:xfrm>
            <a:off x="8461938" y="61730"/>
            <a:ext cx="2847266" cy="703648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</a:rPr>
              <a:t>Đọc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cả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bài</a:t>
            </a:r>
            <a:r>
              <a:rPr lang="en-US" sz="3600" dirty="0" smtClean="0">
                <a:solidFill>
                  <a:srgbClr val="FF0000"/>
                </a:solidFill>
              </a:rPr>
              <a:t>.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889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 animBg="1"/>
      <p:bldP spid="19" grpId="1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</TotalTime>
  <Words>1218</Words>
  <Application>Microsoft Office PowerPoint</Application>
  <PresentationFormat>Custom</PresentationFormat>
  <Paragraphs>83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1_Office Theme</vt:lpstr>
      <vt:lpstr>5_Office Theme</vt:lpstr>
      <vt:lpstr>1_Office 主题</vt:lpstr>
      <vt:lpstr>4_Office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Ôn và khởi động</dc:title>
  <dc:creator>tran thao</dc:creator>
  <cp:lastModifiedBy>AnhBinh</cp:lastModifiedBy>
  <cp:revision>77</cp:revision>
  <dcterms:created xsi:type="dcterms:W3CDTF">2021-08-01T04:01:45Z</dcterms:created>
  <dcterms:modified xsi:type="dcterms:W3CDTF">2022-02-15T14:57:01Z</dcterms:modified>
</cp:coreProperties>
</file>