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audio3.wav" ContentType="audio/wav"/>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36" r:id="rId2"/>
    <p:sldMasterId id="2147483772" r:id="rId3"/>
  </p:sldMasterIdLst>
  <p:notesMasterIdLst>
    <p:notesMasterId r:id="rId22"/>
  </p:notesMasterIdLst>
  <p:sldIdLst>
    <p:sldId id="521" r:id="rId4"/>
    <p:sldId id="522" r:id="rId5"/>
    <p:sldId id="539" r:id="rId6"/>
    <p:sldId id="555" r:id="rId7"/>
    <p:sldId id="541" r:id="rId8"/>
    <p:sldId id="542" r:id="rId9"/>
    <p:sldId id="543" r:id="rId10"/>
    <p:sldId id="544" r:id="rId11"/>
    <p:sldId id="550" r:id="rId12"/>
    <p:sldId id="529" r:id="rId13"/>
    <p:sldId id="551" r:id="rId14"/>
    <p:sldId id="552" r:id="rId15"/>
    <p:sldId id="553" r:id="rId16"/>
    <p:sldId id="547" r:id="rId17"/>
    <p:sldId id="530" r:id="rId18"/>
    <p:sldId id="549" r:id="rId19"/>
    <p:sldId id="554" r:id="rId20"/>
    <p:sldId id="2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p:scale>
          <a:sx n="66" d="100"/>
          <a:sy n="66" d="100"/>
        </p:scale>
        <p:origin x="-888" y="-27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16062E-B235-4605-81C9-0F86DC032F2A}" type="datetimeFigureOut">
              <a:rPr lang="en-US" smtClean="0"/>
              <a:t>1/25/2022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59B003-E639-4AA7-A0B3-974266FCA134}" type="slidenum">
              <a:rPr lang="en-US" smtClean="0"/>
              <a:t>‹#›</a:t>
            </a:fld>
            <a:endParaRPr lang="en-US"/>
          </a:p>
        </p:txBody>
      </p:sp>
    </p:spTree>
    <p:extLst>
      <p:ext uri="{BB962C8B-B14F-4D97-AF65-F5344CB8AC3E}">
        <p14:creationId xmlns:p14="http://schemas.microsoft.com/office/powerpoint/2010/main" val="951778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248209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3577577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67682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4278459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DD461D-A9AE-4EC2-861F-590C9694E739}"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22477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518925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964302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680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07143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80312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584768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92548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68093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922433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92284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4361704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2903611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1444788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1808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87501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8FA92-DCEB-416D-A3AA-345BE494323E}"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6285798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962344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8FA92-DCEB-416D-A3AA-345BE494323E}"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2602300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8FA92-DCEB-416D-A3AA-345BE494323E}"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8476463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8FA92-DCEB-416D-A3AA-345BE494323E}" type="datetimeFigureOut">
              <a:rPr lang="en-US" smtClean="0"/>
              <a:t>1/25/2022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4101528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8FA92-DCEB-416D-A3AA-345BE494323E}" type="datetimeFigureOut">
              <a:rPr lang="en-US" smtClean="0"/>
              <a:t>1/25/2022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04080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DD461D-A9AE-4EC2-861F-590C9694E739}"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1972029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8FA92-DCEB-416D-A3AA-345BE494323E}" type="datetimeFigureOut">
              <a:rPr lang="en-US" smtClean="0"/>
              <a:t>1/25/2022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1195969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0247972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7892591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416883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1/25/2022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997696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DD461D-A9AE-4EC2-861F-590C9694E739}"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911676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DD461D-A9AE-4EC2-861F-590C9694E739}" type="datetimeFigureOut">
              <a:rPr lang="en-US" smtClean="0"/>
              <a:t>1/25/2022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36928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DD461D-A9AE-4EC2-861F-590C9694E739}" type="datetimeFigureOut">
              <a:rPr lang="en-US" smtClean="0"/>
              <a:t>1/25/2022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278403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DD461D-A9AE-4EC2-861F-590C9694E739}" type="datetimeFigureOut">
              <a:rPr lang="en-US" smtClean="0"/>
              <a:t>1/25/2022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737633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689144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1/25/2022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70569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D461D-A9AE-4EC2-861F-590C9694E739}" type="datetimeFigureOut">
              <a:rPr lang="en-US" smtClean="0"/>
              <a:t>1/25/2022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97F908-F780-422B-AFEF-23C0ED19201F}" type="slidenum">
              <a:rPr lang="en-US" smtClean="0"/>
              <a:t>‹#›</a:t>
            </a:fld>
            <a:endParaRPr lang="en-US"/>
          </a:p>
        </p:txBody>
      </p:sp>
    </p:spTree>
    <p:extLst>
      <p:ext uri="{BB962C8B-B14F-4D97-AF65-F5344CB8AC3E}">
        <p14:creationId xmlns:p14="http://schemas.microsoft.com/office/powerpoint/2010/main" val="5505166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7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555284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8FA92-DCEB-416D-A3AA-345BE494323E}" type="datetimeFigureOut">
              <a:rPr lang="en-US" smtClean="0"/>
              <a:t>1/25/2022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7AED0-1251-46AC-8102-BF35D3C7A77D}" type="slidenum">
              <a:rPr lang="en-US" smtClean="0"/>
              <a:t>‹#›</a:t>
            </a:fld>
            <a:endParaRPr lang="en-US"/>
          </a:p>
        </p:txBody>
      </p:sp>
    </p:spTree>
    <p:extLst>
      <p:ext uri="{BB962C8B-B14F-4D97-AF65-F5344CB8AC3E}">
        <p14:creationId xmlns:p14="http://schemas.microsoft.com/office/powerpoint/2010/main" val="4272271082"/>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4.png"/><Relationship Id="rId12" Type="http://schemas.microsoft.com/office/2007/relationships/hdphoto" Target="../media/hdphoto7.wdp"/><Relationship Id="rId2" Type="http://schemas.openxmlformats.org/officeDocument/2006/relationships/audio" Target="../media/audio3.wav"/><Relationship Id="rId1" Type="http://schemas.openxmlformats.org/officeDocument/2006/relationships/slideLayout" Target="../slideLayouts/slideLayout7.xml"/><Relationship Id="rId6" Type="http://schemas.microsoft.com/office/2007/relationships/hdphoto" Target="../media/hdphoto4.wdp"/><Relationship Id="rId11" Type="http://schemas.openxmlformats.org/officeDocument/2006/relationships/image" Target="../media/image16.png"/><Relationship Id="rId5" Type="http://schemas.openxmlformats.org/officeDocument/2006/relationships/image" Target="../media/image13.png"/><Relationship Id="rId10" Type="http://schemas.microsoft.com/office/2007/relationships/hdphoto" Target="../media/hdphoto6.wdp"/><Relationship Id="rId4" Type="http://schemas.microsoft.com/office/2007/relationships/hdphoto" Target="../media/hdphoto3.wdp"/><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8.png"/><Relationship Id="rId1" Type="http://schemas.openxmlformats.org/officeDocument/2006/relationships/slideLayout" Target="../slideLayouts/slideLayout7.xml"/><Relationship Id="rId5" Type="http://schemas.microsoft.com/office/2007/relationships/hdphoto" Target="../media/hdphoto9.wdp"/><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audio" Target="../media/audio3.wav"/><Relationship Id="rId1" Type="http://schemas.openxmlformats.org/officeDocument/2006/relationships/slideLayout" Target="../slideLayouts/slideLayout7.xml"/><Relationship Id="rId6" Type="http://schemas.microsoft.com/office/2007/relationships/hdphoto" Target="../media/hdphoto6.wdp"/><Relationship Id="rId11" Type="http://schemas.openxmlformats.org/officeDocument/2006/relationships/image" Target="../media/image17.jpeg"/><Relationship Id="rId5" Type="http://schemas.openxmlformats.org/officeDocument/2006/relationships/image" Target="../media/image15.png"/><Relationship Id="rId10" Type="http://schemas.microsoft.com/office/2007/relationships/hdphoto" Target="../media/hdphoto10.wdp"/><Relationship Id="rId4" Type="http://schemas.microsoft.com/office/2007/relationships/hdphoto" Target="../media/hdphoto3.wdp"/><Relationship Id="rId9"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8.png"/><Relationship Id="rId1" Type="http://schemas.openxmlformats.org/officeDocument/2006/relationships/slideLayout" Target="../slideLayouts/slideLayout7.xml"/><Relationship Id="rId5" Type="http://schemas.microsoft.com/office/2007/relationships/hdphoto" Target="../media/hdphoto9.wdp"/><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8" Type="http://schemas.microsoft.com/office/2007/relationships/hdphoto" Target="../media/hdphoto13.wdp"/><Relationship Id="rId13" Type="http://schemas.openxmlformats.org/officeDocument/2006/relationships/image" Target="../media/image28.png"/><Relationship Id="rId18" Type="http://schemas.openxmlformats.org/officeDocument/2006/relationships/image" Target="../media/image31.png"/><Relationship Id="rId26" Type="http://schemas.microsoft.com/office/2007/relationships/hdphoto" Target="../media/hdphoto20.wdp"/><Relationship Id="rId3" Type="http://schemas.openxmlformats.org/officeDocument/2006/relationships/image" Target="../media/image22.png"/><Relationship Id="rId21" Type="http://schemas.openxmlformats.org/officeDocument/2006/relationships/image" Target="../media/image33.png"/><Relationship Id="rId7" Type="http://schemas.openxmlformats.org/officeDocument/2006/relationships/image" Target="../media/image24.png"/><Relationship Id="rId12" Type="http://schemas.openxmlformats.org/officeDocument/2006/relationships/image" Target="../media/image27.gif"/><Relationship Id="rId17" Type="http://schemas.openxmlformats.org/officeDocument/2006/relationships/image" Target="../media/image30.png"/><Relationship Id="rId25" Type="http://schemas.openxmlformats.org/officeDocument/2006/relationships/image" Target="../media/image35.png"/><Relationship Id="rId33" Type="http://schemas.microsoft.com/office/2007/relationships/hdphoto" Target="../media/hdphoto23.wdp"/><Relationship Id="rId2" Type="http://schemas.openxmlformats.org/officeDocument/2006/relationships/image" Target="../media/image21.gif"/><Relationship Id="rId16" Type="http://schemas.microsoft.com/office/2007/relationships/hdphoto" Target="../media/hdphoto16.wdp"/><Relationship Id="rId20" Type="http://schemas.openxmlformats.org/officeDocument/2006/relationships/image" Target="../media/image32.gif"/><Relationship Id="rId29" Type="http://schemas.openxmlformats.org/officeDocument/2006/relationships/image" Target="../media/image37.png"/><Relationship Id="rId1" Type="http://schemas.openxmlformats.org/officeDocument/2006/relationships/slideLayout" Target="../slideLayouts/slideLayout25.xml"/><Relationship Id="rId6" Type="http://schemas.microsoft.com/office/2007/relationships/hdphoto" Target="../media/hdphoto12.wdp"/><Relationship Id="rId11" Type="http://schemas.openxmlformats.org/officeDocument/2006/relationships/image" Target="../media/image26.gif"/><Relationship Id="rId24" Type="http://schemas.microsoft.com/office/2007/relationships/hdphoto" Target="../media/hdphoto19.wdp"/><Relationship Id="rId32" Type="http://schemas.openxmlformats.org/officeDocument/2006/relationships/image" Target="../media/image39.png"/><Relationship Id="rId5" Type="http://schemas.openxmlformats.org/officeDocument/2006/relationships/image" Target="../media/image23.png"/><Relationship Id="rId15" Type="http://schemas.openxmlformats.org/officeDocument/2006/relationships/image" Target="../media/image29.png"/><Relationship Id="rId23" Type="http://schemas.openxmlformats.org/officeDocument/2006/relationships/image" Target="../media/image34.png"/><Relationship Id="rId28" Type="http://schemas.microsoft.com/office/2007/relationships/hdphoto" Target="../media/hdphoto21.wdp"/><Relationship Id="rId10" Type="http://schemas.microsoft.com/office/2007/relationships/hdphoto" Target="../media/hdphoto14.wdp"/><Relationship Id="rId19" Type="http://schemas.microsoft.com/office/2007/relationships/hdphoto" Target="../media/hdphoto17.wdp"/><Relationship Id="rId31" Type="http://schemas.openxmlformats.org/officeDocument/2006/relationships/image" Target="../media/image38.gif"/><Relationship Id="rId4" Type="http://schemas.microsoft.com/office/2007/relationships/hdphoto" Target="../media/hdphoto11.wdp"/><Relationship Id="rId9" Type="http://schemas.openxmlformats.org/officeDocument/2006/relationships/image" Target="../media/image25.png"/><Relationship Id="rId14" Type="http://schemas.microsoft.com/office/2007/relationships/hdphoto" Target="../media/hdphoto15.wdp"/><Relationship Id="rId22" Type="http://schemas.microsoft.com/office/2007/relationships/hdphoto" Target="../media/hdphoto18.wdp"/><Relationship Id="rId27" Type="http://schemas.openxmlformats.org/officeDocument/2006/relationships/image" Target="../media/image36.png"/><Relationship Id="rId30" Type="http://schemas.microsoft.com/office/2007/relationships/hdphoto" Target="../media/hdphoto22.wdp"/></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audio2.wav"/><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2164516"/>
            <a:ext cx="7381060" cy="1445623"/>
          </a:xfrm>
        </p:spPr>
        <p:txBody>
          <a:bodyPr>
            <a:normAutofit fontScale="90000"/>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spTree>
    <p:extLst>
      <p:ext uri="{BB962C8B-B14F-4D97-AF65-F5344CB8AC3E}">
        <p14:creationId xmlns:p14="http://schemas.microsoft.com/office/powerpoint/2010/main" val="235606044"/>
      </p:ext>
    </p:extLst>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9197" l="3175" r="96825"/>
                    </a14:imgEffect>
                  </a14:imgLayer>
                </a14:imgProps>
              </a:ext>
              <a:ext uri="{28A0092B-C50C-407E-A947-70E740481C1C}">
                <a14:useLocalDpi xmlns:a14="http://schemas.microsoft.com/office/drawing/2010/main" val="0"/>
              </a:ext>
            </a:extLst>
          </a:blip>
          <a:srcRect r="53869"/>
          <a:stretch/>
        </p:blipFill>
        <p:spPr bwMode="auto">
          <a:xfrm>
            <a:off x="9681028" y="2854207"/>
            <a:ext cx="1476371" cy="31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0" y="87214"/>
            <a:ext cx="12192000" cy="6664009"/>
            <a:chOff x="0" y="0"/>
            <a:chExt cx="9144000" cy="5132867"/>
          </a:xfrm>
        </p:grpSpPr>
        <p:cxnSp>
          <p:nvCxnSpPr>
            <p:cNvPr id="3" name="Straight Connector 2"/>
            <p:cNvCxnSpPr/>
            <p:nvPr/>
          </p:nvCxnSpPr>
          <p:spPr>
            <a:xfrm>
              <a:off x="0" y="0"/>
              <a:ext cx="9144000" cy="0"/>
            </a:xfrm>
            <a:prstGeom prst="line">
              <a:avLst/>
            </a:prstGeom>
            <a:ln w="127000"/>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0" y="5132867"/>
              <a:ext cx="9144000" cy="0"/>
            </a:xfrm>
            <a:prstGeom prst="line">
              <a:avLst/>
            </a:prstGeom>
            <a:ln w="127000"/>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3659087" y="2127131"/>
            <a:ext cx="5768772" cy="2131189"/>
            <a:chOff x="2744315" y="1595348"/>
            <a:chExt cx="4326579" cy="1598392"/>
          </a:xfrm>
          <a:solidFill>
            <a:schemeClr val="accent1">
              <a:lumMod val="40000"/>
              <a:lumOff val="60000"/>
            </a:schemeClr>
          </a:solidFill>
        </p:grpSpPr>
        <p:sp>
          <p:nvSpPr>
            <p:cNvPr id="5" name="Right Arrow 4"/>
            <p:cNvSpPr/>
            <p:nvPr/>
          </p:nvSpPr>
          <p:spPr>
            <a:xfrm>
              <a:off x="2744315" y="1595348"/>
              <a:ext cx="4326579" cy="1598392"/>
            </a:xfrm>
            <a:prstGeom prst="rightArrow">
              <a:avLst>
                <a:gd name="adj1" fmla="val 58172"/>
                <a:gd name="adj2" fmla="val 5000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988751" y="2040601"/>
              <a:ext cx="2750080" cy="680956"/>
            </a:xfrm>
            <a:prstGeom prst="rect">
              <a:avLst/>
            </a:prstGeom>
            <a:grpFill/>
          </p:spPr>
          <p:txBody>
            <a:bodyPr wrap="none" rtlCol="0">
              <a:spAutoFit/>
            </a:bodyPr>
            <a:lstStyle/>
            <a:p>
              <a:r>
                <a:rPr lang="en-US" sz="5300" b="1" dirty="0" err="1">
                  <a:solidFill>
                    <a:srgbClr val="0418AC"/>
                  </a:solidFill>
                </a:rPr>
                <a:t>Tìm</a:t>
              </a:r>
              <a:r>
                <a:rPr lang="en-US" sz="5300" b="1" dirty="0">
                  <a:solidFill>
                    <a:srgbClr val="0418AC"/>
                  </a:solidFill>
                </a:rPr>
                <a:t> </a:t>
              </a:r>
              <a:r>
                <a:rPr lang="en-US" sz="5300" b="1" dirty="0" err="1">
                  <a:solidFill>
                    <a:srgbClr val="0418AC"/>
                  </a:solidFill>
                </a:rPr>
                <a:t>hiểu</a:t>
              </a:r>
              <a:r>
                <a:rPr lang="en-US" sz="5300" b="1" dirty="0">
                  <a:solidFill>
                    <a:srgbClr val="0418AC"/>
                  </a:solidFill>
                </a:rPr>
                <a:t> </a:t>
              </a:r>
              <a:r>
                <a:rPr lang="en-US" sz="5300" b="1" dirty="0" err="1">
                  <a:solidFill>
                    <a:srgbClr val="0418AC"/>
                  </a:solidFill>
                </a:rPr>
                <a:t>bài</a:t>
              </a:r>
              <a:endParaRPr lang="en-US" sz="5300" b="1" dirty="0">
                <a:solidFill>
                  <a:srgbClr val="0418AC"/>
                </a:solidFill>
              </a:endParaRPr>
            </a:p>
          </p:txBody>
        </p:sp>
      </p:grpSp>
      <p:grpSp>
        <p:nvGrpSpPr>
          <p:cNvPr id="9" name="Group 8"/>
          <p:cNvGrpSpPr/>
          <p:nvPr/>
        </p:nvGrpSpPr>
        <p:grpSpPr>
          <a:xfrm>
            <a:off x="2417286" y="2375984"/>
            <a:ext cx="1567716" cy="1633483"/>
            <a:chOff x="2210284" y="3447251"/>
            <a:chExt cx="826089" cy="809063"/>
          </a:xfrm>
        </p:grpSpPr>
        <p:sp>
          <p:nvSpPr>
            <p:cNvPr id="10" name="Oval 9"/>
            <p:cNvSpPr/>
            <p:nvPr/>
          </p:nvSpPr>
          <p:spPr>
            <a:xfrm>
              <a:off x="2210284" y="3447251"/>
              <a:ext cx="826089" cy="809063"/>
            </a:xfrm>
            <a:prstGeom prst="ellipse">
              <a:avLst/>
            </a:prstGeom>
            <a:solidFill>
              <a:schemeClr val="bg1"/>
            </a:solidFill>
            <a:ln>
              <a:noFill/>
            </a:ln>
            <a:effectLst>
              <a:glow rad="63500">
                <a:schemeClr val="accent1">
                  <a:satMod val="175000"/>
                  <a:alpha val="40000"/>
                </a:schemeClr>
              </a:glow>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9968" b="89711" l="0" r="100000">
                          <a14:foregroundMark x1="35577" y1="42765" x2="35577" y2="42765"/>
                          <a14:foregroundMark x1="55769" y1="72347" x2="55769" y2="72347"/>
                          <a14:foregroundMark x1="67308" y1="79421" x2="67308" y2="79421"/>
                          <a14:foregroundMark x1="63702" y1="76849" x2="63702" y2="76849"/>
                          <a14:foregroundMark x1="75962" y1="80064" x2="75962" y2="80064"/>
                          <a14:foregroundMark x1="77885" y1="72026" x2="77885" y2="72026"/>
                          <a14:foregroundMark x1="81971" y1="64952" x2="81971" y2="64952"/>
                          <a14:foregroundMark x1="84375" y1="60129" x2="84375" y2="60129"/>
                          <a14:foregroundMark x1="87981" y1="55949" x2="87981" y2="55949"/>
                          <a14:foregroundMark x1="90625" y1="52412" x2="90625" y2="52412"/>
                          <a14:foregroundMark x1="77163" y1="75884" x2="77163" y2="75884"/>
                          <a14:foregroundMark x1="73077" y1="84887" x2="73077" y2="84887"/>
                          <a14:foregroundMark x1="71394" y1="81350" x2="71394" y2="81350"/>
                          <a14:foregroundMark x1="68510" y1="77492" x2="68510" y2="77492"/>
                          <a14:foregroundMark x1="64423" y1="73312" x2="64423" y2="73312"/>
                          <a14:foregroundMark x1="60577" y1="70740" x2="60577" y2="70740"/>
                          <a14:foregroundMark x1="56010" y1="66559" x2="56010" y2="66559"/>
                          <a14:foregroundMark x1="48798" y1="69132" x2="48798" y2="69132"/>
                          <a14:foregroundMark x1="45192" y1="73312" x2="45192" y2="73312"/>
                          <a14:foregroundMark x1="42067" y1="74277" x2="42067" y2="74277"/>
                          <a14:foregroundMark x1="45192" y1="70740" x2="45192" y2="70740"/>
                          <a14:foregroundMark x1="48317" y1="71704" x2="48317" y2="71704"/>
                          <a14:foregroundMark x1="34135" y1="71704" x2="34135" y2="71704"/>
                          <a14:foregroundMark x1="30288" y1="68810" x2="30288" y2="68810"/>
                          <a14:foregroundMark x1="24760" y1="65273" x2="24760" y2="65273"/>
                          <a14:foregroundMark x1="20433" y1="65273" x2="20433" y2="65273"/>
                          <a14:foregroundMark x1="16106" y1="64952" x2="16106" y2="64952"/>
                          <a14:foregroundMark x1="10096" y1="62379" x2="10096" y2="62379"/>
                          <a14:foregroundMark x1="8894" y1="61736" x2="8894" y2="61736"/>
                          <a14:foregroundMark x1="16827" y1="61415" x2="16827" y2="61415"/>
                          <a14:foregroundMark x1="12260" y1="60129" x2="12260" y2="60129"/>
                        </a14:backgroundRemoval>
                      </a14:imgEffect>
                    </a14:imgLayer>
                  </a14:imgProps>
                </a:ext>
                <a:ext uri="{28A0092B-C50C-407E-A947-70E740481C1C}">
                  <a14:useLocalDpi xmlns:a14="http://schemas.microsoft.com/office/drawing/2010/main" val="0"/>
                </a:ext>
              </a:extLst>
            </a:blip>
            <a:srcRect/>
            <a:stretch>
              <a:fillRect/>
            </a:stretch>
          </p:blipFill>
          <p:spPr bwMode="auto">
            <a:xfrm>
              <a:off x="2210284" y="3596128"/>
              <a:ext cx="826089" cy="617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8" b="96222" l="9375" r="95486">
                          <a14:foregroundMark x1="52083" y1="79345" x2="52083" y2="79345"/>
                          <a14:foregroundMark x1="81597" y1="16877" x2="81597" y2="16877"/>
                        </a14:backgroundRemoval>
                      </a14:imgEffect>
                    </a14:imgLayer>
                  </a14:imgProps>
                </a:ext>
                <a:ext uri="{28A0092B-C50C-407E-A947-70E740481C1C}">
                  <a14:useLocalDpi xmlns:a14="http://schemas.microsoft.com/office/drawing/2010/main" val="0"/>
                </a:ext>
              </a:extLst>
            </a:blip>
            <a:srcRect/>
            <a:stretch>
              <a:fillRect/>
            </a:stretch>
          </p:blipFill>
          <p:spPr bwMode="auto">
            <a:xfrm>
              <a:off x="2443204" y="3530924"/>
              <a:ext cx="360247" cy="496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6" name="Picture 2"/>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922" r="98618">
                        <a14:foregroundMark x1="50230" y1="79585" x2="50230" y2="79585"/>
                        <a14:foregroundMark x1="48387" y1="78547" x2="48387" y2="78547"/>
                        <a14:foregroundMark x1="47005" y1="76471" x2="47005" y2="76471"/>
                        <a14:foregroundMark x1="47926" y1="73702" x2="47926" y2="73702"/>
                        <a14:foregroundMark x1="52535" y1="80277" x2="52535" y2="80277"/>
                        <a14:foregroundMark x1="54839" y1="78201" x2="54839" y2="78201"/>
                        <a14:foregroundMark x1="56221" y1="77163" x2="56221" y2="77163"/>
                        <a14:foregroundMark x1="19355" y1="68512" x2="19355" y2="68512"/>
                        <a14:foregroundMark x1="17972" y1="70588" x2="17972" y2="70588"/>
                        <a14:foregroundMark x1="17972" y1="71280" x2="17972" y2="71280"/>
                        <a14:foregroundMark x1="18433" y1="73010" x2="18433" y2="73010"/>
                        <a14:foregroundMark x1="20737" y1="72318" x2="20737" y2="72318"/>
                        <a14:foregroundMark x1="23502" y1="71280" x2="23502" y2="71280"/>
                        <a14:foregroundMark x1="11060" y1="66436" x2="11060" y2="66436"/>
                        <a14:foregroundMark x1="16590" y1="67820" x2="16590" y2="67820"/>
                        <a14:foregroundMark x1="16129" y1="65398" x2="16129" y2="65398"/>
                        <a14:foregroundMark x1="15207" y1="73010" x2="15207" y2="73010"/>
                        <a14:foregroundMark x1="13364" y1="69896" x2="13364" y2="69896"/>
                        <a14:foregroundMark x1="73272" y1="75433" x2="73272" y2="75433"/>
                        <a14:foregroundMark x1="71429" y1="73010" x2="71429" y2="73010"/>
                        <a14:foregroundMark x1="69124" y1="70934" x2="69124" y2="70934"/>
                        <a14:foregroundMark x1="69124" y1="69896" x2="69124" y2="69896"/>
                        <a14:foregroundMark x1="70507" y1="74740" x2="70507" y2="74740"/>
                        <a14:foregroundMark x1="70046" y1="77163" x2="70046" y2="77163"/>
                      </a14:backgroundRemoval>
                    </a14:imgEffect>
                  </a14:imgLayer>
                </a14:imgProps>
              </a:ext>
              <a:ext uri="{28A0092B-C50C-407E-A947-70E740481C1C}">
                <a14:useLocalDpi xmlns:a14="http://schemas.microsoft.com/office/drawing/2010/main" val="0"/>
              </a:ext>
            </a:extLst>
          </a:blip>
          <a:srcRect/>
          <a:stretch>
            <a:fillRect/>
          </a:stretch>
        </p:blipFill>
        <p:spPr bwMode="auto">
          <a:xfrm>
            <a:off x="573462" y="4007799"/>
            <a:ext cx="2111697" cy="2812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6614" b="97884" l="1733" r="97525"/>
                    </a14:imgEffect>
                  </a14:imgLayer>
                </a14:imgProps>
              </a:ext>
              <a:ext uri="{28A0092B-C50C-407E-A947-70E740481C1C}">
                <a14:useLocalDpi xmlns:a14="http://schemas.microsoft.com/office/drawing/2010/main" val="0"/>
              </a:ext>
            </a:extLst>
          </a:blip>
          <a:srcRect/>
          <a:stretch>
            <a:fillRect/>
          </a:stretch>
        </p:blipFill>
        <p:spPr bwMode="auto">
          <a:xfrm>
            <a:off x="8916517" y="3793317"/>
            <a:ext cx="3275483" cy="3064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8" descr="p3012_4"/>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9456556">
            <a:off x="10735351" y="155437"/>
            <a:ext cx="1428750"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089550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0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voltage.wav"/>
                                        </p:tgtEl>
                                      </p:cMediaNode>
                                    </p:audio>
                                  </p:subTnLst>
                                </p:cTn>
                              </p:par>
                              <p:par>
                                <p:cTn id="8" presetID="42"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000"/>
                                        <p:tgtEl>
                                          <p:spTgt spid="17"/>
                                        </p:tgtEl>
                                      </p:cBhvr>
                                    </p:animEffect>
                                    <p:anim calcmode="lin" valueType="num">
                                      <p:cBhvr>
                                        <p:cTn id="11" dur="1000" fill="hold"/>
                                        <p:tgtEl>
                                          <p:spTgt spid="17"/>
                                        </p:tgtEl>
                                        <p:attrNameLst>
                                          <p:attrName>ppt_x</p:attrName>
                                        </p:attrNameLst>
                                      </p:cBhvr>
                                      <p:tavLst>
                                        <p:tav tm="0">
                                          <p:val>
                                            <p:strVal val="#ppt_x"/>
                                          </p:val>
                                        </p:tav>
                                        <p:tav tm="100000">
                                          <p:val>
                                            <p:strVal val="#ppt_x"/>
                                          </p:val>
                                        </p:tav>
                                      </p:tavLst>
                                    </p:anim>
                                    <p:anim calcmode="lin" valueType="num">
                                      <p:cBhvr>
                                        <p:cTn id="12" dur="1000" fill="hold"/>
                                        <p:tgtEl>
                                          <p:spTgt spid="17"/>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anim calcmode="lin" valueType="num">
                                      <p:cBhvr>
                                        <p:cTn id="16" dur="1000" fill="hold"/>
                                        <p:tgtEl>
                                          <p:spTgt spid="16"/>
                                        </p:tgtEl>
                                        <p:attrNameLst>
                                          <p:attrName>ppt_x</p:attrName>
                                        </p:attrNameLst>
                                      </p:cBhvr>
                                      <p:tavLst>
                                        <p:tav tm="0">
                                          <p:val>
                                            <p:strVal val="#ppt_x"/>
                                          </p:val>
                                        </p:tav>
                                        <p:tav tm="100000">
                                          <p:val>
                                            <p:strVal val="#ppt_x"/>
                                          </p:val>
                                        </p:tav>
                                      </p:tavLst>
                                    </p:anim>
                                    <p:anim calcmode="lin" valueType="num">
                                      <p:cBhvr>
                                        <p:cTn id="17" dur="1000" fill="hold"/>
                                        <p:tgtEl>
                                          <p:spTgt spid="16"/>
                                        </p:tgtEl>
                                        <p:attrNameLst>
                                          <p:attrName>ppt_y</p:attrName>
                                        </p:attrNameLst>
                                      </p:cBhvr>
                                      <p:tavLst>
                                        <p:tav tm="0">
                                          <p:val>
                                            <p:strVal val="#ppt_y+.1"/>
                                          </p:val>
                                        </p:tav>
                                        <p:tav tm="100000">
                                          <p:val>
                                            <p:strVal val="#ppt_y"/>
                                          </p:val>
                                        </p:tav>
                                      </p:tavLst>
                                    </p:anim>
                                  </p:childTnLst>
                                </p:cTn>
                              </p:par>
                              <p:par>
                                <p:cTn id="18" presetID="16" presetClass="entr" presetSubtype="21"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7BF6BCDF-9F5D-43EF-8D2F-74DA0EBB0C5C}"/>
              </a:ext>
            </a:extLst>
          </p:cNvPr>
          <p:cNvSpPr txBox="1"/>
          <p:nvPr/>
        </p:nvSpPr>
        <p:spPr>
          <a:xfrm>
            <a:off x="128669" y="1467052"/>
            <a:ext cx="11917883" cy="2442637"/>
          </a:xfrm>
          <a:prstGeom prst="rect">
            <a:avLst/>
          </a:prstGeom>
          <a:noFill/>
        </p:spPr>
        <p:txBody>
          <a:bodyPr wrap="square" lIns="145143" tIns="72571" rIns="145143" bIns="72571" rtlCol="0">
            <a:spAutoFit/>
          </a:bodyPr>
          <a:lstStyle/>
          <a:p>
            <a:pPr marL="70555" algn="just">
              <a:lnSpc>
                <a:spcPct val="120000"/>
              </a:lnSpc>
              <a:defRPr/>
            </a:pPr>
            <a:r>
              <a:rPr lang="vi-VN" sz="2300" kern="0" dirty="0">
                <a:solidFill>
                  <a:srgbClr val="000000"/>
                </a:solidFill>
                <a:latin typeface="UTM Avo" panose="02040603050506020204" pitchFamily="18" charset="0"/>
                <a:sym typeface="Arial"/>
              </a:rPr>
              <a:t>     </a:t>
            </a:r>
            <a:r>
              <a:rPr lang="en-US" sz="2300" kern="0" dirty="0" smtClean="0">
                <a:solidFill>
                  <a:srgbClr val="000000"/>
                </a:solidFill>
                <a:latin typeface="UTM Avo" panose="02040603050506020204" pitchFamily="18" charset="0"/>
                <a:sym typeface="Arial"/>
              </a:rPr>
              <a:t>    </a:t>
            </a:r>
            <a:r>
              <a:rPr lang="vi-VN" sz="3200" dirty="0" smtClean="0">
                <a:latin typeface="UTM Avo" panose="02040603050506020204" pitchFamily="18" charset="0"/>
              </a:rPr>
              <a:t>Thu </a:t>
            </a:r>
            <a:r>
              <a:rPr lang="vi-VN" sz="3200" dirty="0">
                <a:latin typeface="UTM Avo" panose="02040603050506020204" pitchFamily="18" charset="0"/>
              </a:rPr>
              <a:t>về, những quả hồng đỏ mọng, những hạt dẻ nâu bóng, những quả na mở to mắt, thơm dìu dịu. Biển lúa vàng ươm. Gió nổi lên và sóng lúa vàng dập dờn trải tới chân </a:t>
            </a:r>
            <a:r>
              <a:rPr lang="vi-VN" sz="3200" dirty="0" smtClean="0">
                <a:latin typeface="UTM Avo" panose="02040603050506020204" pitchFamily="18" charset="0"/>
              </a:rPr>
              <a:t>trời</a:t>
            </a:r>
            <a:r>
              <a:rPr lang="en-US" sz="3200" dirty="0">
                <a:latin typeface="UTM Avo" panose="02040603050506020204" pitchFamily="18" charset="0"/>
              </a:rPr>
              <a:t>.</a:t>
            </a:r>
            <a:endParaRPr lang="vi-VN" sz="3200" dirty="0">
              <a:latin typeface="UTM Avo" panose="02040603050506020204" pitchFamily="18" charset="0"/>
            </a:endParaRPr>
          </a:p>
        </p:txBody>
      </p:sp>
      <p:sp>
        <p:nvSpPr>
          <p:cNvPr id="4" name="Text Box 3"/>
          <p:cNvSpPr txBox="1"/>
          <p:nvPr/>
        </p:nvSpPr>
        <p:spPr>
          <a:xfrm>
            <a:off x="58064" y="666336"/>
            <a:ext cx="12467767"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3600" b="1" dirty="0">
                <a:solidFill>
                  <a:srgbClr val="FF0000"/>
                </a:solidFill>
                <a:latin typeface="Times New Roman" pitchFamily="18" charset="0"/>
                <a:ea typeface="Arial-Rounded" panose="020B0500000000000000" pitchFamily="34" charset="0"/>
                <a:cs typeface="Times New Roman" pitchFamily="18" charset="0"/>
              </a:rPr>
              <a:t>1</a:t>
            </a:r>
            <a:r>
              <a:rPr lang="en-US" sz="3600" b="1" dirty="0" smtClean="0">
                <a:solidFill>
                  <a:srgbClr val="FF0000"/>
                </a:solidFill>
                <a:latin typeface="Times New Roman" pitchFamily="18" charset="0"/>
                <a:ea typeface="Arial-Rounded" panose="020B0500000000000000" pitchFamily="34" charset="0"/>
                <a:cs typeface="Times New Roman" pitchFamily="18" charset="0"/>
              </a:rPr>
              <a:t>. </a:t>
            </a:r>
            <a:r>
              <a:rPr lang="en-US" sz="3600" b="1" dirty="0" err="1" smtClean="0">
                <a:latin typeface="Times New Roman" pitchFamily="18" charset="0"/>
                <a:ea typeface="Arial-Rounded" panose="020B0500000000000000" pitchFamily="34" charset="0"/>
                <a:cs typeface="Times New Roman" pitchFamily="18" charset="0"/>
              </a:rPr>
              <a:t>Những</a:t>
            </a:r>
            <a:r>
              <a:rPr lang="en-US" sz="3600" b="1" dirty="0" smtClean="0">
                <a:latin typeface="Times New Roman" pitchFamily="18" charset="0"/>
                <a:ea typeface="Arial-Rounded" panose="020B0500000000000000" pitchFamily="34" charset="0"/>
                <a:cs typeface="Times New Roman" pitchFamily="18" charset="0"/>
              </a:rPr>
              <a:t> </a:t>
            </a:r>
            <a:r>
              <a:rPr lang="en-US" sz="3600" b="1" dirty="0" err="1" smtClean="0">
                <a:latin typeface="Times New Roman" pitchFamily="18" charset="0"/>
                <a:ea typeface="Arial-Rounded" panose="020B0500000000000000" pitchFamily="34" charset="0"/>
                <a:cs typeface="Times New Roman" pitchFamily="18" charset="0"/>
              </a:rPr>
              <a:t>loài</a:t>
            </a:r>
            <a:r>
              <a:rPr lang="en-US" sz="3600" b="1" dirty="0" smtClean="0">
                <a:latin typeface="Times New Roman" pitchFamily="18" charset="0"/>
                <a:ea typeface="Arial-Rounded" panose="020B0500000000000000" pitchFamily="34" charset="0"/>
                <a:cs typeface="Times New Roman" pitchFamily="18" charset="0"/>
              </a:rPr>
              <a:t> </a:t>
            </a:r>
            <a:r>
              <a:rPr lang="en-US" sz="3600" b="1" dirty="0" err="1" smtClean="0">
                <a:latin typeface="Times New Roman" pitchFamily="18" charset="0"/>
                <a:ea typeface="Arial-Rounded" panose="020B0500000000000000" pitchFamily="34" charset="0"/>
                <a:cs typeface="Times New Roman" pitchFamily="18" charset="0"/>
              </a:rPr>
              <a:t>cây</a:t>
            </a:r>
            <a:r>
              <a:rPr lang="en-US" sz="3600" b="1" dirty="0" smtClean="0">
                <a:latin typeface="Times New Roman" pitchFamily="18" charset="0"/>
                <a:ea typeface="Arial-Rounded" panose="020B0500000000000000" pitchFamily="34" charset="0"/>
                <a:cs typeface="Times New Roman" pitchFamily="18" charset="0"/>
              </a:rPr>
              <a:t>, </a:t>
            </a:r>
            <a:r>
              <a:rPr lang="en-US" sz="3600" b="1" dirty="0" err="1" smtClean="0">
                <a:latin typeface="Times New Roman" pitchFamily="18" charset="0"/>
                <a:ea typeface="Arial-Rounded" panose="020B0500000000000000" pitchFamily="34" charset="0"/>
                <a:cs typeface="Times New Roman" pitchFamily="18" charset="0"/>
              </a:rPr>
              <a:t>loại</a:t>
            </a:r>
            <a:r>
              <a:rPr lang="en-US" sz="3600" b="1" dirty="0" smtClean="0">
                <a:latin typeface="Times New Roman" pitchFamily="18" charset="0"/>
                <a:ea typeface="Arial-Rounded" panose="020B0500000000000000" pitchFamily="34" charset="0"/>
                <a:cs typeface="Times New Roman" pitchFamily="18" charset="0"/>
              </a:rPr>
              <a:t> </a:t>
            </a:r>
            <a:r>
              <a:rPr lang="en-US" sz="3600" b="1" dirty="0" err="1" smtClean="0">
                <a:latin typeface="Times New Roman" pitchFamily="18" charset="0"/>
                <a:ea typeface="Arial-Rounded" panose="020B0500000000000000" pitchFamily="34" charset="0"/>
                <a:cs typeface="Times New Roman" pitchFamily="18" charset="0"/>
              </a:rPr>
              <a:t>quả</a:t>
            </a:r>
            <a:r>
              <a:rPr lang="en-US" sz="3600" b="1" dirty="0" smtClean="0">
                <a:latin typeface="Times New Roman" pitchFamily="18" charset="0"/>
                <a:ea typeface="Arial-Rounded" panose="020B0500000000000000" pitchFamily="34" charset="0"/>
                <a:cs typeface="Times New Roman" pitchFamily="18" charset="0"/>
              </a:rPr>
              <a:t> </a:t>
            </a:r>
            <a:r>
              <a:rPr lang="en-US" sz="3600" b="1" dirty="0" err="1" smtClean="0">
                <a:latin typeface="Times New Roman" pitchFamily="18" charset="0"/>
                <a:ea typeface="Arial-Rounded" panose="020B0500000000000000" pitchFamily="34" charset="0"/>
                <a:cs typeface="Times New Roman" pitchFamily="18" charset="0"/>
              </a:rPr>
              <a:t>nào</a:t>
            </a:r>
            <a:r>
              <a:rPr lang="en-US" sz="3600" b="1" dirty="0" smtClean="0">
                <a:latin typeface="Times New Roman" pitchFamily="18" charset="0"/>
                <a:ea typeface="Arial-Rounded" panose="020B0500000000000000" pitchFamily="34" charset="0"/>
                <a:cs typeface="Times New Roman" pitchFamily="18" charset="0"/>
              </a:rPr>
              <a:t> </a:t>
            </a:r>
            <a:r>
              <a:rPr lang="en-US" sz="3600" b="1" dirty="0" err="1" smtClean="0">
                <a:latin typeface="Times New Roman" pitchFamily="18" charset="0"/>
                <a:ea typeface="Arial-Rounded" panose="020B0500000000000000" pitchFamily="34" charset="0"/>
                <a:cs typeface="Times New Roman" pitchFamily="18" charset="0"/>
              </a:rPr>
              <a:t>được</a:t>
            </a:r>
            <a:r>
              <a:rPr lang="en-US" sz="3600" b="1" dirty="0" smtClean="0">
                <a:latin typeface="Times New Roman" pitchFamily="18" charset="0"/>
                <a:ea typeface="Arial-Rounded" panose="020B0500000000000000" pitchFamily="34" charset="0"/>
                <a:cs typeface="Times New Roman" pitchFamily="18" charset="0"/>
              </a:rPr>
              <a:t> </a:t>
            </a:r>
            <a:r>
              <a:rPr lang="en-US" sz="3600" b="1" dirty="0" err="1" smtClean="0">
                <a:latin typeface="Times New Roman" pitchFamily="18" charset="0"/>
                <a:ea typeface="Arial-Rounded" panose="020B0500000000000000" pitchFamily="34" charset="0"/>
                <a:cs typeface="Times New Roman" pitchFamily="18" charset="0"/>
              </a:rPr>
              <a:t>nói</a:t>
            </a:r>
            <a:r>
              <a:rPr lang="en-US" sz="3600" b="1" dirty="0" smtClean="0">
                <a:latin typeface="Times New Roman" pitchFamily="18" charset="0"/>
                <a:ea typeface="Arial-Rounded" panose="020B0500000000000000" pitchFamily="34" charset="0"/>
                <a:cs typeface="Times New Roman" pitchFamily="18" charset="0"/>
              </a:rPr>
              <a:t> </a:t>
            </a:r>
            <a:r>
              <a:rPr lang="en-US" sz="3600" b="1" dirty="0" err="1" smtClean="0">
                <a:latin typeface="Times New Roman" pitchFamily="18" charset="0"/>
                <a:ea typeface="Arial-Rounded" panose="020B0500000000000000" pitchFamily="34" charset="0"/>
                <a:cs typeface="Times New Roman" pitchFamily="18" charset="0"/>
              </a:rPr>
              <a:t>đến</a:t>
            </a:r>
            <a:r>
              <a:rPr lang="en-US" sz="3600" b="1" dirty="0" smtClean="0">
                <a:latin typeface="Times New Roman" pitchFamily="18" charset="0"/>
                <a:ea typeface="Arial-Rounded" panose="020B0500000000000000" pitchFamily="34" charset="0"/>
                <a:cs typeface="Times New Roman" pitchFamily="18" charset="0"/>
              </a:rPr>
              <a:t> </a:t>
            </a:r>
            <a:r>
              <a:rPr lang="en-US" sz="3600" b="1" dirty="0" err="1" smtClean="0">
                <a:latin typeface="Times New Roman" pitchFamily="18" charset="0"/>
                <a:ea typeface="Arial-Rounded" panose="020B0500000000000000" pitchFamily="34" charset="0"/>
                <a:cs typeface="Times New Roman" pitchFamily="18" charset="0"/>
              </a:rPr>
              <a:t>khi</a:t>
            </a:r>
            <a:r>
              <a:rPr lang="en-US" sz="3600" b="1" dirty="0" smtClean="0">
                <a:latin typeface="Times New Roman" pitchFamily="18" charset="0"/>
                <a:ea typeface="Arial-Rounded" panose="020B0500000000000000" pitchFamily="34" charset="0"/>
                <a:cs typeface="Times New Roman" pitchFamily="18" charset="0"/>
              </a:rPr>
              <a:t> </a:t>
            </a:r>
            <a:r>
              <a:rPr lang="en-US" sz="3600" b="1" dirty="0" err="1" smtClean="0">
                <a:latin typeface="Times New Roman" pitchFamily="18" charset="0"/>
                <a:ea typeface="Arial-Rounded" panose="020B0500000000000000" pitchFamily="34" charset="0"/>
                <a:cs typeface="Times New Roman" pitchFamily="18" charset="0"/>
              </a:rPr>
              <a:t>mùa</a:t>
            </a:r>
            <a:r>
              <a:rPr lang="en-US" sz="3600" b="1" dirty="0" smtClean="0">
                <a:latin typeface="Times New Roman" pitchFamily="18" charset="0"/>
                <a:ea typeface="Arial-Rounded" panose="020B0500000000000000" pitchFamily="34" charset="0"/>
                <a:cs typeface="Times New Roman" pitchFamily="18" charset="0"/>
              </a:rPr>
              <a:t> </a:t>
            </a:r>
            <a:r>
              <a:rPr lang="en-US" sz="3600" b="1" dirty="0" err="1" smtClean="0">
                <a:latin typeface="Times New Roman" pitchFamily="18" charset="0"/>
                <a:ea typeface="Arial-Rounded" panose="020B0500000000000000" pitchFamily="34" charset="0"/>
                <a:cs typeface="Times New Roman" pitchFamily="18" charset="0"/>
              </a:rPr>
              <a:t>thu</a:t>
            </a:r>
            <a:r>
              <a:rPr lang="en-US" sz="3600" b="1" dirty="0" smtClean="0">
                <a:latin typeface="Times New Roman" pitchFamily="18" charset="0"/>
                <a:ea typeface="Arial-Rounded" panose="020B0500000000000000" pitchFamily="34" charset="0"/>
                <a:cs typeface="Times New Roman" pitchFamily="18" charset="0"/>
              </a:rPr>
              <a:t> </a:t>
            </a:r>
            <a:r>
              <a:rPr lang="en-US" sz="3600" b="1" dirty="0" err="1" smtClean="0">
                <a:latin typeface="Times New Roman" pitchFamily="18" charset="0"/>
                <a:ea typeface="Arial-Rounded" panose="020B0500000000000000" pitchFamily="34" charset="0"/>
                <a:cs typeface="Times New Roman" pitchFamily="18" charset="0"/>
              </a:rPr>
              <a:t>về</a:t>
            </a:r>
            <a:r>
              <a:rPr lang="en-US" sz="3600" b="1" dirty="0" smtClean="0">
                <a:latin typeface="Times New Roman" pitchFamily="18" charset="0"/>
                <a:ea typeface="Arial-Rounded" panose="020B0500000000000000" pitchFamily="34" charset="0"/>
                <a:cs typeface="Times New Roman" pitchFamily="18" charset="0"/>
              </a:rPr>
              <a:t>?</a:t>
            </a:r>
            <a:endParaRPr kumimoji="0" lang="en-US" sz="3600" b="1" i="0" u="none" strike="noStrike" kern="1200" cap="none" spc="0" normalizeH="0" baseline="0" noProof="0" dirty="0">
              <a:ln>
                <a:noFill/>
              </a:ln>
              <a:effectLst/>
              <a:uLnTx/>
              <a:uFillTx/>
              <a:latin typeface="Times New Roman" pitchFamily="18" charset="0"/>
              <a:ea typeface="Arial-Rounded" panose="020B0500000000000000" pitchFamily="34" charset="0"/>
              <a:cs typeface="Times New Roman" pitchFamily="18" charset="0"/>
            </a:endParaRPr>
          </a:p>
        </p:txBody>
      </p:sp>
      <p:cxnSp>
        <p:nvCxnSpPr>
          <p:cNvPr id="3" name="Straight Connector 2"/>
          <p:cNvCxnSpPr/>
          <p:nvPr/>
        </p:nvCxnSpPr>
        <p:spPr>
          <a:xfrm flipV="1">
            <a:off x="4049486" y="2032000"/>
            <a:ext cx="1915885" cy="145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9652000" y="2017486"/>
            <a:ext cx="1306286" cy="145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207658" y="2630314"/>
            <a:ext cx="1451428" cy="145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1320838" y="2619028"/>
            <a:ext cx="55184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251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7BF6BCDF-9F5D-43EF-8D2F-74DA0EBB0C5C}"/>
              </a:ext>
            </a:extLst>
          </p:cNvPr>
          <p:cNvSpPr txBox="1"/>
          <p:nvPr/>
        </p:nvSpPr>
        <p:spPr>
          <a:xfrm>
            <a:off x="128669" y="1250026"/>
            <a:ext cx="11917883" cy="4059234"/>
          </a:xfrm>
          <a:prstGeom prst="rect">
            <a:avLst/>
          </a:prstGeom>
          <a:noFill/>
        </p:spPr>
        <p:txBody>
          <a:bodyPr wrap="square" lIns="145143" tIns="72571" rIns="145143" bIns="72571" rtlCol="0">
            <a:spAutoFit/>
          </a:bodyPr>
          <a:lstStyle/>
          <a:p>
            <a:pPr marL="70555" algn="just">
              <a:lnSpc>
                <a:spcPct val="120000"/>
              </a:lnSpc>
              <a:defRPr/>
            </a:pPr>
            <a:r>
              <a:rPr lang="vi-VN" sz="3600" dirty="0" smtClean="0">
                <a:latin typeface="UTM Avo" panose="02040603050506020204" pitchFamily="18" charset="0"/>
              </a:rPr>
              <a:t>Minh </a:t>
            </a:r>
            <a:r>
              <a:rPr lang="vi-VN" sz="3600" dirty="0">
                <a:latin typeface="UTM Avo" panose="02040603050506020204" pitchFamily="18" charset="0"/>
              </a:rPr>
              <a:t>ríu rít bên mẹ:</a:t>
            </a:r>
          </a:p>
          <a:p>
            <a:pPr marL="70555" algn="just">
              <a:lnSpc>
                <a:spcPct val="120000"/>
              </a:lnSpc>
              <a:defRPr/>
            </a:pPr>
            <a:r>
              <a:rPr lang="vi-VN" sz="3600" dirty="0">
                <a:latin typeface="UTM Avo" panose="02040603050506020204" pitchFamily="18" charset="0"/>
              </a:rPr>
              <a:t>     </a:t>
            </a:r>
            <a:r>
              <a:rPr lang="en-US" sz="3600" dirty="0" smtClean="0">
                <a:latin typeface="UTM Avo" panose="02040603050506020204" pitchFamily="18" charset="0"/>
              </a:rPr>
              <a:t>   </a:t>
            </a:r>
            <a:r>
              <a:rPr lang="vi-VN" sz="3600" dirty="0" smtClean="0">
                <a:latin typeface="UTM Avo" panose="02040603050506020204" pitchFamily="18" charset="0"/>
              </a:rPr>
              <a:t>- </a:t>
            </a:r>
            <a:r>
              <a:rPr lang="vi-VN" sz="3600" dirty="0">
                <a:latin typeface="UTM Avo" panose="02040603050506020204" pitchFamily="18" charset="0"/>
              </a:rPr>
              <a:t>Mẹ ơi, con thấy quả trên cây đều chín hết cả rồi. Các bạn ấy đang mong có người đến hái đấy. Nhìn quả chín ngon thế này, chắc các bác nông dân vui lắm mẹ nhỉ?</a:t>
            </a:r>
          </a:p>
          <a:p>
            <a:pPr marL="70555" algn="just">
              <a:lnSpc>
                <a:spcPct val="120000"/>
              </a:lnSpc>
              <a:defRPr/>
            </a:pPr>
            <a:r>
              <a:rPr lang="vi-VN" sz="3600" dirty="0">
                <a:latin typeface="UTM Avo" panose="02040603050506020204" pitchFamily="18" charset="0"/>
              </a:rPr>
              <a:t>     </a:t>
            </a:r>
            <a:r>
              <a:rPr lang="en-US" sz="3600" dirty="0" smtClean="0">
                <a:latin typeface="UTM Avo" panose="02040603050506020204" pitchFamily="18" charset="0"/>
              </a:rPr>
              <a:t>   </a:t>
            </a:r>
            <a:r>
              <a:rPr lang="vi-VN" sz="3600" dirty="0" smtClean="0">
                <a:latin typeface="UTM Avo" panose="02040603050506020204" pitchFamily="18" charset="0"/>
              </a:rPr>
              <a:t>- </a:t>
            </a:r>
            <a:r>
              <a:rPr lang="vi-VN" sz="3600" dirty="0">
                <a:latin typeface="UTM Avo" panose="02040603050506020204" pitchFamily="18" charset="0"/>
              </a:rPr>
              <a:t>Đúng thế con ạ</a:t>
            </a:r>
            <a:r>
              <a:rPr lang="vi-VN" sz="3600" dirty="0" smtClean="0">
                <a:latin typeface="UTM Avo" panose="02040603050506020204" pitchFamily="18" charset="0"/>
              </a:rPr>
              <a:t>.</a:t>
            </a:r>
            <a:endParaRPr lang="vi-VN" sz="3600" dirty="0">
              <a:latin typeface="UTM Avo" panose="02040603050506020204" pitchFamily="18" charset="0"/>
            </a:endParaRPr>
          </a:p>
        </p:txBody>
      </p:sp>
      <p:sp>
        <p:nvSpPr>
          <p:cNvPr id="4" name="Text Box 3"/>
          <p:cNvSpPr txBox="1"/>
          <p:nvPr/>
        </p:nvSpPr>
        <p:spPr>
          <a:xfrm>
            <a:off x="58063" y="363335"/>
            <a:ext cx="12467767" cy="83099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4800" b="1" dirty="0">
                <a:solidFill>
                  <a:srgbClr val="FF0000"/>
                </a:solidFill>
                <a:latin typeface="Times New Roman" pitchFamily="18" charset="0"/>
                <a:ea typeface="Arial-Rounded" panose="020B0500000000000000" pitchFamily="34" charset="0"/>
                <a:cs typeface="Times New Roman" pitchFamily="18" charset="0"/>
              </a:rPr>
              <a:t>2</a:t>
            </a:r>
            <a:r>
              <a:rPr lang="en-US" sz="4800" b="1" dirty="0" smtClean="0">
                <a:solidFill>
                  <a:srgbClr val="FF0000"/>
                </a:solidFill>
                <a:latin typeface="Times New Roman" pitchFamily="18" charset="0"/>
                <a:ea typeface="Arial-Rounded" panose="020B0500000000000000" pitchFamily="34" charset="0"/>
                <a:cs typeface="Times New Roman" pitchFamily="18" charset="0"/>
              </a:rPr>
              <a:t>. </a:t>
            </a:r>
            <a:r>
              <a:rPr lang="en-US" sz="4800" b="1" dirty="0" err="1" smtClean="0">
                <a:latin typeface="Times New Roman" pitchFamily="18" charset="0"/>
                <a:ea typeface="Arial-Rounded" panose="020B0500000000000000" pitchFamily="34" charset="0"/>
                <a:cs typeface="Times New Roman" pitchFamily="18" charset="0"/>
              </a:rPr>
              <a:t>Bạn</a:t>
            </a:r>
            <a:r>
              <a:rPr lang="en-US" sz="4800" b="1" dirty="0" smtClean="0">
                <a:latin typeface="Times New Roman" pitchFamily="18" charset="0"/>
                <a:ea typeface="Arial-Rounded" panose="020B0500000000000000" pitchFamily="34" charset="0"/>
                <a:cs typeface="Times New Roman" pitchFamily="18" charset="0"/>
              </a:rPr>
              <a:t> </a:t>
            </a:r>
            <a:r>
              <a:rPr lang="en-US" sz="4800" b="1" dirty="0" err="1" smtClean="0">
                <a:latin typeface="Times New Roman" pitchFamily="18" charset="0"/>
                <a:ea typeface="Arial-Rounded" panose="020B0500000000000000" pitchFamily="34" charset="0"/>
                <a:cs typeface="Times New Roman" pitchFamily="18" charset="0"/>
              </a:rPr>
              <a:t>nhỏ</a:t>
            </a:r>
            <a:r>
              <a:rPr lang="en-US" sz="4800" b="1" dirty="0" smtClean="0">
                <a:latin typeface="Times New Roman" pitchFamily="18" charset="0"/>
                <a:ea typeface="Arial-Rounded" panose="020B0500000000000000" pitchFamily="34" charset="0"/>
                <a:cs typeface="Times New Roman" pitchFamily="18" charset="0"/>
              </a:rPr>
              <a:t> </a:t>
            </a:r>
            <a:r>
              <a:rPr lang="en-US" sz="4800" b="1" dirty="0" err="1" smtClean="0">
                <a:latin typeface="Times New Roman" pitchFamily="18" charset="0"/>
                <a:ea typeface="Arial-Rounded" panose="020B0500000000000000" pitchFamily="34" charset="0"/>
                <a:cs typeface="Times New Roman" pitchFamily="18" charset="0"/>
              </a:rPr>
              <a:t>nghĩ</a:t>
            </a:r>
            <a:r>
              <a:rPr lang="en-US" sz="4800" b="1" dirty="0" smtClean="0">
                <a:latin typeface="Times New Roman" pitchFamily="18" charset="0"/>
                <a:ea typeface="Arial-Rounded" panose="020B0500000000000000" pitchFamily="34" charset="0"/>
                <a:cs typeface="Times New Roman" pitchFamily="18" charset="0"/>
              </a:rPr>
              <a:t> </a:t>
            </a:r>
            <a:r>
              <a:rPr lang="en-US" sz="4800" b="1" dirty="0" err="1" smtClean="0">
                <a:latin typeface="Times New Roman" pitchFamily="18" charset="0"/>
                <a:ea typeface="Arial-Rounded" panose="020B0500000000000000" pitchFamily="34" charset="0"/>
                <a:cs typeface="Times New Roman" pitchFamily="18" charset="0"/>
              </a:rPr>
              <a:t>gì</a:t>
            </a:r>
            <a:r>
              <a:rPr lang="en-US" sz="4800" b="1" dirty="0" smtClean="0">
                <a:latin typeface="Times New Roman" pitchFamily="18" charset="0"/>
                <a:ea typeface="Arial-Rounded" panose="020B0500000000000000" pitchFamily="34" charset="0"/>
                <a:cs typeface="Times New Roman" pitchFamily="18" charset="0"/>
              </a:rPr>
              <a:t> </a:t>
            </a:r>
            <a:r>
              <a:rPr lang="en-US" sz="4800" b="1" dirty="0" err="1" smtClean="0">
                <a:latin typeface="Times New Roman" pitchFamily="18" charset="0"/>
                <a:ea typeface="Arial-Rounded" panose="020B0500000000000000" pitchFamily="34" charset="0"/>
                <a:cs typeface="Times New Roman" pitchFamily="18" charset="0"/>
              </a:rPr>
              <a:t>khi</a:t>
            </a:r>
            <a:r>
              <a:rPr lang="en-US" sz="4800" b="1" dirty="0" smtClean="0">
                <a:latin typeface="Times New Roman" pitchFamily="18" charset="0"/>
                <a:ea typeface="Arial-Rounded" panose="020B0500000000000000" pitchFamily="34" charset="0"/>
                <a:cs typeface="Times New Roman" pitchFamily="18" charset="0"/>
              </a:rPr>
              <a:t> </a:t>
            </a:r>
            <a:r>
              <a:rPr lang="en-US" sz="4800" b="1" dirty="0" err="1" smtClean="0">
                <a:latin typeface="Times New Roman" pitchFamily="18" charset="0"/>
                <a:ea typeface="Arial-Rounded" panose="020B0500000000000000" pitchFamily="34" charset="0"/>
                <a:cs typeface="Times New Roman" pitchFamily="18" charset="0"/>
              </a:rPr>
              <a:t>nhìn</a:t>
            </a:r>
            <a:r>
              <a:rPr lang="en-US" sz="4800" b="1" dirty="0" smtClean="0">
                <a:latin typeface="Times New Roman" pitchFamily="18" charset="0"/>
                <a:ea typeface="Arial-Rounded" panose="020B0500000000000000" pitchFamily="34" charset="0"/>
                <a:cs typeface="Times New Roman" pitchFamily="18" charset="0"/>
              </a:rPr>
              <a:t> </a:t>
            </a:r>
            <a:r>
              <a:rPr lang="en-US" sz="4800" b="1" dirty="0" err="1" smtClean="0">
                <a:latin typeface="Times New Roman" pitchFamily="18" charset="0"/>
                <a:ea typeface="Arial-Rounded" panose="020B0500000000000000" pitchFamily="34" charset="0"/>
                <a:cs typeface="Times New Roman" pitchFamily="18" charset="0"/>
              </a:rPr>
              <a:t>thấy</a:t>
            </a:r>
            <a:r>
              <a:rPr lang="en-US" sz="4800" b="1" dirty="0" smtClean="0">
                <a:latin typeface="Times New Roman" pitchFamily="18" charset="0"/>
                <a:ea typeface="Arial-Rounded" panose="020B0500000000000000" pitchFamily="34" charset="0"/>
                <a:cs typeface="Times New Roman" pitchFamily="18" charset="0"/>
              </a:rPr>
              <a:t> </a:t>
            </a:r>
            <a:r>
              <a:rPr lang="en-US" sz="4800" b="1" dirty="0" err="1" smtClean="0">
                <a:latin typeface="Times New Roman" pitchFamily="18" charset="0"/>
                <a:ea typeface="Arial-Rounded" panose="020B0500000000000000" pitchFamily="34" charset="0"/>
                <a:cs typeface="Times New Roman" pitchFamily="18" charset="0"/>
              </a:rPr>
              <a:t>quả</a:t>
            </a:r>
            <a:r>
              <a:rPr lang="en-US" sz="4800" b="1" dirty="0" smtClean="0">
                <a:latin typeface="Times New Roman" pitchFamily="18" charset="0"/>
                <a:ea typeface="Arial-Rounded" panose="020B0500000000000000" pitchFamily="34" charset="0"/>
                <a:cs typeface="Times New Roman" pitchFamily="18" charset="0"/>
              </a:rPr>
              <a:t> </a:t>
            </a:r>
            <a:r>
              <a:rPr lang="en-US" sz="4800" b="1" dirty="0" err="1" smtClean="0">
                <a:latin typeface="Times New Roman" pitchFamily="18" charset="0"/>
                <a:ea typeface="Arial-Rounded" panose="020B0500000000000000" pitchFamily="34" charset="0"/>
                <a:cs typeface="Times New Roman" pitchFamily="18" charset="0"/>
              </a:rPr>
              <a:t>chín</a:t>
            </a:r>
            <a:r>
              <a:rPr lang="en-US" sz="4800" b="1" dirty="0" smtClean="0">
                <a:latin typeface="Times New Roman" pitchFamily="18" charset="0"/>
                <a:ea typeface="Arial-Rounded" panose="020B0500000000000000" pitchFamily="34" charset="0"/>
                <a:cs typeface="Times New Roman" pitchFamily="18" charset="0"/>
              </a:rPr>
              <a:t>?</a:t>
            </a:r>
            <a:endParaRPr kumimoji="0" lang="en-US" sz="4800" b="1" i="0" u="none" strike="noStrike" kern="1200" cap="none" spc="0" normalizeH="0" baseline="0" noProof="0" dirty="0">
              <a:ln>
                <a:noFill/>
              </a:ln>
              <a:effectLst/>
              <a:uLnTx/>
              <a:uFillTx/>
              <a:latin typeface="Times New Roman" pitchFamily="18" charset="0"/>
              <a:ea typeface="Arial-Rounded" panose="020B0500000000000000" pitchFamily="34" charset="0"/>
              <a:cs typeface="Times New Roman" pitchFamily="18" charset="0"/>
            </a:endParaRPr>
          </a:p>
        </p:txBody>
      </p:sp>
      <p:cxnSp>
        <p:nvCxnSpPr>
          <p:cNvPr id="7" name="Straight Connector 6"/>
          <p:cNvCxnSpPr/>
          <p:nvPr/>
        </p:nvCxnSpPr>
        <p:spPr>
          <a:xfrm flipV="1">
            <a:off x="5319489" y="2510973"/>
            <a:ext cx="4956625" cy="145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114803" y="3178629"/>
            <a:ext cx="662576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162803" y="3846286"/>
            <a:ext cx="472439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62863" y="4499429"/>
            <a:ext cx="259805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534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par>
                                <p:cTn id="31" presetID="53" presetClass="entr" presetSubtype="16"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7BF6BCDF-9F5D-43EF-8D2F-74DA0EBB0C5C}"/>
              </a:ext>
            </a:extLst>
          </p:cNvPr>
          <p:cNvSpPr txBox="1"/>
          <p:nvPr/>
        </p:nvSpPr>
        <p:spPr>
          <a:xfrm>
            <a:off x="128669" y="1685443"/>
            <a:ext cx="11917883" cy="4223894"/>
          </a:xfrm>
          <a:prstGeom prst="rect">
            <a:avLst/>
          </a:prstGeom>
          <a:noFill/>
        </p:spPr>
        <p:txBody>
          <a:bodyPr wrap="square" lIns="145143" tIns="72571" rIns="145143" bIns="72571" rtlCol="0">
            <a:spAutoFit/>
          </a:bodyPr>
          <a:lstStyle/>
          <a:p>
            <a:pPr marL="70555" algn="just">
              <a:lnSpc>
                <a:spcPct val="120000"/>
              </a:lnSpc>
              <a:defRPr/>
            </a:pPr>
            <a:r>
              <a:rPr lang="en-US" sz="2800" dirty="0" smtClean="0">
                <a:latin typeface="UTM Avo" panose="02040603050506020204" pitchFamily="18" charset="0"/>
              </a:rPr>
              <a:t>         </a:t>
            </a:r>
            <a:r>
              <a:rPr lang="vi-VN" sz="2800" dirty="0" smtClean="0">
                <a:latin typeface="UTM Avo" panose="02040603050506020204" pitchFamily="18" charset="0"/>
              </a:rPr>
              <a:t>- </a:t>
            </a:r>
            <a:r>
              <a:rPr lang="vi-VN" sz="2800" dirty="0">
                <a:latin typeface="UTM Avo" panose="02040603050506020204" pitchFamily="18" charset="0"/>
              </a:rPr>
              <a:t>Nếu mùa nào cũng được thu hoạch thì thích lắm, phải không mẹ?</a:t>
            </a:r>
          </a:p>
          <a:p>
            <a:pPr marL="70555" algn="just">
              <a:lnSpc>
                <a:spcPct val="120000"/>
              </a:lnSpc>
              <a:defRPr/>
            </a:pPr>
            <a:r>
              <a:rPr lang="vi-VN" sz="2800" dirty="0">
                <a:latin typeface="UTM Avo" panose="02040603050506020204" pitchFamily="18" charset="0"/>
              </a:rPr>
              <a:t>     </a:t>
            </a:r>
            <a:r>
              <a:rPr lang="en-US" sz="2800" dirty="0" smtClean="0">
                <a:latin typeface="UTM Avo" panose="02040603050506020204" pitchFamily="18" charset="0"/>
              </a:rPr>
              <a:t>   </a:t>
            </a:r>
            <a:r>
              <a:rPr lang="vi-VN" sz="2800" dirty="0" smtClean="0">
                <a:latin typeface="UTM Avo" panose="02040603050506020204" pitchFamily="18" charset="0"/>
              </a:rPr>
              <a:t>Mẹ </a:t>
            </a:r>
            <a:r>
              <a:rPr lang="vi-VN" sz="2800" dirty="0">
                <a:latin typeface="UTM Avo" panose="02040603050506020204" pitchFamily="18" charset="0"/>
              </a:rPr>
              <a:t>âu yếm nhìn Minh và bảo:</a:t>
            </a:r>
          </a:p>
          <a:p>
            <a:pPr marL="70555" algn="just">
              <a:lnSpc>
                <a:spcPct val="120000"/>
              </a:lnSpc>
              <a:defRPr/>
            </a:pPr>
            <a:r>
              <a:rPr lang="vi-VN" sz="2800" dirty="0">
                <a:latin typeface="UTM Avo" panose="02040603050506020204" pitchFamily="18" charset="0"/>
              </a:rPr>
              <a:t>     </a:t>
            </a:r>
            <a:r>
              <a:rPr lang="en-US" sz="2800" dirty="0" smtClean="0">
                <a:latin typeface="UTM Avo" panose="02040603050506020204" pitchFamily="18" charset="0"/>
              </a:rPr>
              <a:t>   </a:t>
            </a:r>
            <a:r>
              <a:rPr lang="vi-VN" sz="2800" dirty="0" smtClean="0">
                <a:latin typeface="UTM Avo" panose="02040603050506020204" pitchFamily="18" charset="0"/>
              </a:rPr>
              <a:t>- </a:t>
            </a:r>
            <a:r>
              <a:rPr lang="vi-VN" sz="2800" dirty="0">
                <a:latin typeface="UTM Avo" panose="02040603050506020204" pitchFamily="18" charset="0"/>
              </a:rPr>
              <a:t>Con nói đúng đấy! Mùa nào thức ấy. Nhưng để có cái thu hoạch, trước đó người nông dân phải làm rất nhiều việc. Họ phải cày bừa, gieo hạt và ươm mầm. Rồi mưa nắng, hạn hán, họ phải chăm sóc vườn cây, ruộng đồng. Nhờ thế mà cây lớn dần, ra hoa kết trái và chín rộ đấy</a:t>
            </a:r>
            <a:r>
              <a:rPr lang="vi-VN" sz="2800" dirty="0" smtClean="0">
                <a:latin typeface="UTM Avo" panose="02040603050506020204" pitchFamily="18" charset="0"/>
              </a:rPr>
              <a:t>.</a:t>
            </a:r>
            <a:endParaRPr lang="vi-VN" sz="2800" dirty="0">
              <a:latin typeface="UTM Avo" panose="02040603050506020204" pitchFamily="18" charset="0"/>
            </a:endParaRPr>
          </a:p>
        </p:txBody>
      </p:sp>
      <p:sp>
        <p:nvSpPr>
          <p:cNvPr id="4" name="Text Box 3"/>
          <p:cNvSpPr txBox="1"/>
          <p:nvPr/>
        </p:nvSpPr>
        <p:spPr>
          <a:xfrm>
            <a:off x="101605" y="290765"/>
            <a:ext cx="12467767" cy="132343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4000" b="1" dirty="0">
                <a:solidFill>
                  <a:srgbClr val="FF0000"/>
                </a:solidFill>
                <a:latin typeface="Times New Roman" pitchFamily="18" charset="0"/>
                <a:ea typeface="Arial-Rounded" panose="020B0500000000000000" pitchFamily="34" charset="0"/>
                <a:cs typeface="Times New Roman" pitchFamily="18" charset="0"/>
              </a:rPr>
              <a:t>3</a:t>
            </a:r>
            <a:r>
              <a:rPr lang="en-US" sz="4000" b="1" dirty="0" smtClean="0">
                <a:solidFill>
                  <a:srgbClr val="FF0000"/>
                </a:solidFill>
                <a:latin typeface="Times New Roman" pitchFamily="18" charset="0"/>
                <a:ea typeface="Arial-Rounded" panose="020B0500000000000000" pitchFamily="34" charset="0"/>
                <a:cs typeface="Times New Roman" pitchFamily="18" charset="0"/>
              </a:rPr>
              <a:t>. </a:t>
            </a:r>
            <a:r>
              <a:rPr lang="en-US" sz="4000" b="1" dirty="0" err="1" smtClean="0">
                <a:latin typeface="Times New Roman" pitchFamily="18" charset="0"/>
                <a:ea typeface="Arial-Rounded" panose="020B0500000000000000" pitchFamily="34" charset="0"/>
                <a:cs typeface="Times New Roman" pitchFamily="18" charset="0"/>
              </a:rPr>
              <a:t>Kể</a:t>
            </a:r>
            <a:r>
              <a:rPr lang="en-US" sz="4000" b="1" dirty="0" smtClean="0">
                <a:latin typeface="Times New Roman" pitchFamily="18" charset="0"/>
                <a:ea typeface="Arial-Rounded" panose="020B0500000000000000" pitchFamily="34" charset="0"/>
                <a:cs typeface="Times New Roman" pitchFamily="18" charset="0"/>
              </a:rPr>
              <a:t> </a:t>
            </a:r>
            <a:r>
              <a:rPr lang="en-US" sz="4000" b="1" dirty="0" err="1" smtClean="0">
                <a:latin typeface="Times New Roman" pitchFamily="18" charset="0"/>
                <a:ea typeface="Arial-Rounded" panose="020B0500000000000000" pitchFamily="34" charset="0"/>
                <a:cs typeface="Times New Roman" pitchFamily="18" charset="0"/>
              </a:rPr>
              <a:t>tên</a:t>
            </a:r>
            <a:r>
              <a:rPr lang="en-US" sz="4000" b="1" dirty="0" smtClean="0">
                <a:latin typeface="Times New Roman" pitchFamily="18" charset="0"/>
                <a:ea typeface="Arial-Rounded" panose="020B0500000000000000" pitchFamily="34" charset="0"/>
                <a:cs typeface="Times New Roman" pitchFamily="18" charset="0"/>
              </a:rPr>
              <a:t> </a:t>
            </a:r>
            <a:r>
              <a:rPr lang="en-US" sz="4000" b="1" dirty="0" err="1" smtClean="0">
                <a:latin typeface="Times New Roman" pitchFamily="18" charset="0"/>
                <a:ea typeface="Arial-Rounded" panose="020B0500000000000000" pitchFamily="34" charset="0"/>
                <a:cs typeface="Times New Roman" pitchFamily="18" charset="0"/>
              </a:rPr>
              <a:t>những</a:t>
            </a:r>
            <a:r>
              <a:rPr lang="en-US" sz="4000" b="1" dirty="0" smtClean="0">
                <a:latin typeface="Times New Roman" pitchFamily="18" charset="0"/>
                <a:ea typeface="Arial-Rounded" panose="020B0500000000000000" pitchFamily="34" charset="0"/>
                <a:cs typeface="Times New Roman" pitchFamily="18" charset="0"/>
              </a:rPr>
              <a:t> </a:t>
            </a:r>
            <a:r>
              <a:rPr lang="en-US" sz="4000" b="1" dirty="0" err="1" smtClean="0">
                <a:latin typeface="Times New Roman" pitchFamily="18" charset="0"/>
                <a:ea typeface="Arial-Rounded" panose="020B0500000000000000" pitchFamily="34" charset="0"/>
                <a:cs typeface="Times New Roman" pitchFamily="18" charset="0"/>
              </a:rPr>
              <a:t>công</a:t>
            </a:r>
            <a:r>
              <a:rPr lang="en-US" sz="4000" b="1" dirty="0" smtClean="0">
                <a:latin typeface="Times New Roman" pitchFamily="18" charset="0"/>
                <a:ea typeface="Arial-Rounded" panose="020B0500000000000000" pitchFamily="34" charset="0"/>
                <a:cs typeface="Times New Roman" pitchFamily="18" charset="0"/>
              </a:rPr>
              <a:t> </a:t>
            </a:r>
            <a:r>
              <a:rPr lang="en-US" sz="4000" b="1" dirty="0" err="1" smtClean="0">
                <a:latin typeface="Times New Roman" pitchFamily="18" charset="0"/>
                <a:ea typeface="Arial-Rounded" panose="020B0500000000000000" pitchFamily="34" charset="0"/>
                <a:cs typeface="Times New Roman" pitchFamily="18" charset="0"/>
              </a:rPr>
              <a:t>việc</a:t>
            </a:r>
            <a:r>
              <a:rPr lang="en-US" sz="4000" b="1" dirty="0" smtClean="0">
                <a:latin typeface="Times New Roman" pitchFamily="18" charset="0"/>
                <a:ea typeface="Arial-Rounded" panose="020B0500000000000000" pitchFamily="34" charset="0"/>
                <a:cs typeface="Times New Roman" pitchFamily="18" charset="0"/>
              </a:rPr>
              <a:t> </a:t>
            </a:r>
            <a:r>
              <a:rPr lang="en-US" sz="4000" b="1" dirty="0" err="1" smtClean="0">
                <a:latin typeface="Times New Roman" pitchFamily="18" charset="0"/>
                <a:ea typeface="Arial-Rounded" panose="020B0500000000000000" pitchFamily="34" charset="0"/>
                <a:cs typeface="Times New Roman" pitchFamily="18" charset="0"/>
              </a:rPr>
              <a:t>người</a:t>
            </a:r>
            <a:r>
              <a:rPr lang="en-US" sz="4000" b="1" dirty="0" smtClean="0">
                <a:latin typeface="Times New Roman" pitchFamily="18" charset="0"/>
                <a:ea typeface="Arial-Rounded" panose="020B0500000000000000" pitchFamily="34" charset="0"/>
                <a:cs typeface="Times New Roman" pitchFamily="18" charset="0"/>
              </a:rPr>
              <a:t> </a:t>
            </a:r>
            <a:r>
              <a:rPr lang="en-US" sz="4000" b="1" dirty="0" err="1" smtClean="0">
                <a:latin typeface="Times New Roman" pitchFamily="18" charset="0"/>
                <a:ea typeface="Arial-Rounded" panose="020B0500000000000000" pitchFamily="34" charset="0"/>
                <a:cs typeface="Times New Roman" pitchFamily="18" charset="0"/>
              </a:rPr>
              <a:t>nông</a:t>
            </a:r>
            <a:r>
              <a:rPr lang="en-US" sz="4000" b="1" dirty="0" smtClean="0">
                <a:latin typeface="Times New Roman" pitchFamily="18" charset="0"/>
                <a:ea typeface="Arial-Rounded" panose="020B0500000000000000" pitchFamily="34" charset="0"/>
                <a:cs typeface="Times New Roman" pitchFamily="18" charset="0"/>
              </a:rPr>
              <a:t> </a:t>
            </a:r>
            <a:r>
              <a:rPr lang="en-US" sz="4000" b="1" dirty="0" err="1" smtClean="0">
                <a:latin typeface="Times New Roman" pitchFamily="18" charset="0"/>
                <a:ea typeface="Arial-Rounded" panose="020B0500000000000000" pitchFamily="34" charset="0"/>
                <a:cs typeface="Times New Roman" pitchFamily="18" charset="0"/>
              </a:rPr>
              <a:t>dân</a:t>
            </a:r>
            <a:r>
              <a:rPr lang="en-US" sz="4000" b="1" dirty="0" smtClean="0">
                <a:latin typeface="Times New Roman" pitchFamily="18" charset="0"/>
                <a:ea typeface="Arial-Rounded" panose="020B0500000000000000" pitchFamily="34" charset="0"/>
                <a:cs typeface="Times New Roman" pitchFamily="18" charset="0"/>
              </a:rPr>
              <a:t> </a:t>
            </a:r>
            <a:r>
              <a:rPr lang="en-US" sz="4000" b="1" dirty="0" err="1" smtClean="0">
                <a:latin typeface="Times New Roman" pitchFamily="18" charset="0"/>
                <a:ea typeface="Arial-Rounded" panose="020B0500000000000000" pitchFamily="34" charset="0"/>
                <a:cs typeface="Times New Roman" pitchFamily="18" charset="0"/>
              </a:rPr>
              <a:t>phải</a:t>
            </a:r>
            <a:r>
              <a:rPr lang="en-US" sz="4000" b="1" dirty="0" smtClean="0">
                <a:latin typeface="Times New Roman" pitchFamily="18" charset="0"/>
                <a:ea typeface="Arial-Rounded" panose="020B0500000000000000" pitchFamily="34" charset="0"/>
                <a:cs typeface="Times New Roman" pitchFamily="18" charset="0"/>
              </a:rPr>
              <a:t> </a:t>
            </a:r>
            <a:r>
              <a:rPr lang="en-US" sz="4000" b="1" dirty="0" err="1" smtClean="0">
                <a:latin typeface="Times New Roman" pitchFamily="18" charset="0"/>
                <a:ea typeface="Arial-Rounded" panose="020B0500000000000000" pitchFamily="34" charset="0"/>
                <a:cs typeface="Times New Roman" pitchFamily="18" charset="0"/>
              </a:rPr>
              <a:t>làm</a:t>
            </a:r>
            <a:r>
              <a:rPr lang="en-US" sz="4000" b="1" dirty="0" smtClean="0">
                <a:latin typeface="Times New Roman" pitchFamily="18" charset="0"/>
                <a:ea typeface="Arial-Rounded" panose="020B0500000000000000" pitchFamily="34" charset="0"/>
                <a:cs typeface="Times New Roman" pitchFamily="18" charset="0"/>
              </a:rPr>
              <a:t> </a:t>
            </a:r>
            <a:r>
              <a:rPr lang="en-US" sz="4000" b="1" dirty="0" err="1" smtClean="0">
                <a:latin typeface="Times New Roman" pitchFamily="18" charset="0"/>
                <a:ea typeface="Arial-Rounded" panose="020B0500000000000000" pitchFamily="34" charset="0"/>
                <a:cs typeface="Times New Roman" pitchFamily="18" charset="0"/>
              </a:rPr>
              <a:t>để</a:t>
            </a:r>
            <a:r>
              <a:rPr lang="en-US" sz="4000" b="1" dirty="0" smtClean="0">
                <a:latin typeface="Times New Roman" pitchFamily="18" charset="0"/>
                <a:ea typeface="Arial-Rounded" panose="020B0500000000000000" pitchFamily="34" charset="0"/>
                <a:cs typeface="Times New Roman" pitchFamily="18" charset="0"/>
              </a:rPr>
              <a:t> </a:t>
            </a:r>
            <a:r>
              <a:rPr lang="en-US" sz="4000" b="1" dirty="0" err="1" smtClean="0">
                <a:latin typeface="Times New Roman" pitchFamily="18" charset="0"/>
                <a:ea typeface="Arial-Rounded" panose="020B0500000000000000" pitchFamily="34" charset="0"/>
                <a:cs typeface="Times New Roman" pitchFamily="18" charset="0"/>
              </a:rPr>
              <a:t>có</a:t>
            </a:r>
            <a:r>
              <a:rPr lang="en-US" sz="4000" b="1" dirty="0" smtClean="0">
                <a:latin typeface="Times New Roman" pitchFamily="18" charset="0"/>
                <a:ea typeface="Arial-Rounded" panose="020B0500000000000000" pitchFamily="34" charset="0"/>
                <a:cs typeface="Times New Roman" pitchFamily="18" charset="0"/>
              </a:rPr>
              <a:t> </a:t>
            </a:r>
            <a:r>
              <a:rPr lang="en-US" sz="4000" b="1" dirty="0" err="1" smtClean="0">
                <a:latin typeface="Times New Roman" pitchFamily="18" charset="0"/>
                <a:ea typeface="Arial-Rounded" panose="020B0500000000000000" pitchFamily="34" charset="0"/>
                <a:cs typeface="Times New Roman" pitchFamily="18" charset="0"/>
              </a:rPr>
              <a:t>mùa</a:t>
            </a:r>
            <a:r>
              <a:rPr lang="en-US" sz="4000" b="1" dirty="0" smtClean="0">
                <a:latin typeface="Times New Roman" pitchFamily="18" charset="0"/>
                <a:ea typeface="Arial-Rounded" panose="020B0500000000000000" pitchFamily="34" charset="0"/>
                <a:cs typeface="Times New Roman" pitchFamily="18" charset="0"/>
              </a:rPr>
              <a:t> </a:t>
            </a:r>
            <a:r>
              <a:rPr lang="en-US" sz="4000" b="1" dirty="0" err="1" smtClean="0">
                <a:latin typeface="Times New Roman" pitchFamily="18" charset="0"/>
                <a:ea typeface="Arial-Rounded" panose="020B0500000000000000" pitchFamily="34" charset="0"/>
                <a:cs typeface="Times New Roman" pitchFamily="18" charset="0"/>
              </a:rPr>
              <a:t>thu</a:t>
            </a:r>
            <a:r>
              <a:rPr lang="en-US" sz="4000" b="1" dirty="0" smtClean="0">
                <a:latin typeface="Times New Roman" pitchFamily="18" charset="0"/>
                <a:ea typeface="Arial-Rounded" panose="020B0500000000000000" pitchFamily="34" charset="0"/>
                <a:cs typeface="Times New Roman" pitchFamily="18" charset="0"/>
              </a:rPr>
              <a:t> </a:t>
            </a:r>
            <a:r>
              <a:rPr lang="en-US" sz="4000" b="1" dirty="0" err="1" smtClean="0">
                <a:latin typeface="Times New Roman" pitchFamily="18" charset="0"/>
                <a:ea typeface="Arial-Rounded" panose="020B0500000000000000" pitchFamily="34" charset="0"/>
                <a:cs typeface="Times New Roman" pitchFamily="18" charset="0"/>
              </a:rPr>
              <a:t>hoạch</a:t>
            </a:r>
            <a:r>
              <a:rPr lang="en-US" sz="4000" b="1" dirty="0" smtClean="0">
                <a:latin typeface="Times New Roman" pitchFamily="18" charset="0"/>
                <a:ea typeface="Arial-Rounded" panose="020B0500000000000000" pitchFamily="34" charset="0"/>
                <a:cs typeface="Times New Roman" pitchFamily="18" charset="0"/>
              </a:rPr>
              <a:t>.</a:t>
            </a:r>
            <a:endParaRPr kumimoji="0" lang="en-US" sz="4000" b="1" i="0" u="none" strike="noStrike" kern="1200" cap="none" spc="0" normalizeH="0" baseline="0" noProof="0" dirty="0">
              <a:ln>
                <a:noFill/>
              </a:ln>
              <a:effectLst/>
              <a:uLnTx/>
              <a:uFillTx/>
              <a:latin typeface="Times New Roman" pitchFamily="18" charset="0"/>
              <a:ea typeface="Arial-Rounded" panose="020B0500000000000000" pitchFamily="34" charset="0"/>
              <a:cs typeface="Times New Roman" pitchFamily="18" charset="0"/>
            </a:endParaRPr>
          </a:p>
        </p:txBody>
      </p:sp>
      <p:cxnSp>
        <p:nvCxnSpPr>
          <p:cNvPr id="7" name="Straight Connector 6"/>
          <p:cNvCxnSpPr/>
          <p:nvPr/>
        </p:nvCxnSpPr>
        <p:spPr>
          <a:xfrm flipV="1">
            <a:off x="362857" y="4746172"/>
            <a:ext cx="1465943" cy="145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2046514" y="4760687"/>
            <a:ext cx="1465943" cy="1451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209142" y="4760686"/>
            <a:ext cx="187846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62857" y="5254173"/>
            <a:ext cx="168365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324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xmlns="" id="{430725AA-0FFC-FB42-8EAC-E521DF0083DF}"/>
              </a:ext>
            </a:extLst>
          </p:cNvPr>
          <p:cNvSpPr txBox="1"/>
          <p:nvPr/>
        </p:nvSpPr>
        <p:spPr>
          <a:xfrm>
            <a:off x="975447" y="712707"/>
            <a:ext cx="10241102" cy="789364"/>
          </a:xfrm>
          <a:prstGeom prst="rect">
            <a:avLst/>
          </a:prstGeom>
          <a:noFill/>
        </p:spPr>
        <p:txBody>
          <a:bodyPr wrap="square" lIns="145143" tIns="72571" rIns="145143" bIns="72571" rtlCol="0">
            <a:spAutoFit/>
          </a:bodyPr>
          <a:lstStyle/>
          <a:p>
            <a:pPr marL="12600" indent="60476" algn="just">
              <a:lnSpc>
                <a:spcPct val="150000"/>
              </a:lnSpc>
            </a:pPr>
            <a:r>
              <a:rPr lang="vi-VN" sz="3200" b="1" dirty="0">
                <a:solidFill>
                  <a:srgbClr val="FF0000"/>
                </a:solidFill>
                <a:latin typeface="UTM Avo" panose="02040603050506020204" pitchFamily="18" charset="0"/>
              </a:rPr>
              <a:t>4. </a:t>
            </a:r>
            <a:r>
              <a:rPr lang="vi-VN" sz="3200" b="1" dirty="0">
                <a:latin typeface="UTM Avo" panose="02040603050506020204" pitchFamily="18" charset="0"/>
                <a:ea typeface="Calibri" panose="020F0502020204030204" pitchFamily="34" charset="0"/>
                <a:cs typeface="Times New Roman" panose="02020603050405020304" pitchFamily="18" charset="0"/>
              </a:rPr>
              <a:t>Bài đọc giúp em hiểu điều gì?</a:t>
            </a:r>
          </a:p>
        </p:txBody>
      </p:sp>
      <p:sp>
        <p:nvSpPr>
          <p:cNvPr id="16" name="TextBox 15">
            <a:extLst>
              <a:ext uri="{FF2B5EF4-FFF2-40B4-BE49-F238E27FC236}">
                <a16:creationId xmlns:a16="http://schemas.microsoft.com/office/drawing/2014/main" xmlns="" id="{4731BFB4-6F71-6E48-B2D8-BD28FA690A02}"/>
              </a:ext>
            </a:extLst>
          </p:cNvPr>
          <p:cNvSpPr txBox="1"/>
          <p:nvPr/>
        </p:nvSpPr>
        <p:spPr>
          <a:xfrm>
            <a:off x="653143" y="1418316"/>
            <a:ext cx="11292114" cy="2257971"/>
          </a:xfrm>
          <a:prstGeom prst="rect">
            <a:avLst/>
          </a:prstGeom>
          <a:noFill/>
        </p:spPr>
        <p:txBody>
          <a:bodyPr wrap="square" lIns="145143" tIns="72571" rIns="145143" bIns="72571" rtlCol="0">
            <a:spAutoFit/>
          </a:bodyPr>
          <a:lstStyle/>
          <a:p>
            <a:pPr algn="just">
              <a:lnSpc>
                <a:spcPct val="150000"/>
              </a:lnSpc>
            </a:pPr>
            <a:r>
              <a:rPr lang="vi-VN" sz="3200" dirty="0">
                <a:solidFill>
                  <a:schemeClr val="accent6">
                    <a:lumMod val="75000"/>
                  </a:schemeClr>
                </a:solidFill>
                <a:latin typeface="UTM Avo" panose="02040603050506020204" pitchFamily="18" charset="0"/>
                <a:sym typeface="Wingdings" panose="05000000000000000000" pitchFamily="2" charset="2"/>
              </a:rPr>
              <a:t> </a:t>
            </a:r>
            <a:r>
              <a:rPr lang="vi-VN" sz="3200" dirty="0">
                <a:solidFill>
                  <a:srgbClr val="FF0000"/>
                </a:solidFill>
                <a:latin typeface="UTM Avo" panose="02040603050506020204" pitchFamily="18" charset="0"/>
              </a:rPr>
              <a:t>Để có cái thu hoạch người nông dân rất vất vả. Vì thế chúng ta cần có thái độ kính trọng và biết ơn người nông dân.</a:t>
            </a:r>
          </a:p>
        </p:txBody>
      </p:sp>
      <p:pic>
        <p:nvPicPr>
          <p:cNvPr id="2050" name="Picture 2" descr="Lúa Vàng Hình ảnh | Định dạng hình ảnh PNG 400280211| vn.lovepik.com">
            <a:extLst>
              <a:ext uri="{FF2B5EF4-FFF2-40B4-BE49-F238E27FC236}">
                <a16:creationId xmlns:a16="http://schemas.microsoft.com/office/drawing/2014/main" xmlns="" id="{E9A8E86C-207F-B54F-8087-FD797FCA53E4}"/>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9645" b="89848" l="74070" r="98256">
                        <a14:foregroundMark x1="80397" y1="75635" x2="84186" y2="69797"/>
                        <a14:foregroundMark x1="74302" y1="85025" x2="80397" y2="75635"/>
                        <a14:foregroundMark x1="84535" y1="68020" x2="84535" y2="68020"/>
                        <a14:foregroundMark x1="85698" y1="68020" x2="85698" y2="68020"/>
                        <a14:foregroundMark x1="86628" y1="68020" x2="86628" y2="68020"/>
                        <a14:foregroundMark x1="91266" y1="73149" x2="95581" y2="78173"/>
                        <a14:foregroundMark x1="86860" y1="68020" x2="87725" y2="69026"/>
                        <a14:foregroundMark x1="97674" y1="81472" x2="97674" y2="81472"/>
                        <a14:foregroundMark x1="97674" y1="81472" x2="97674" y2="63959"/>
                        <a14:foregroundMark x1="97674" y1="69289" x2="98140" y2="84772"/>
                        <a14:foregroundMark x1="98140" y1="84772" x2="98256" y2="85025"/>
                        <a14:foregroundMark x1="98256" y1="84518" x2="98256" y2="84518"/>
                        <a14:foregroundMark x1="89070" y1="48985" x2="85349" y2="47208"/>
                        <a14:foregroundMark x1="83140" y1="46701" x2="85814" y2="46954"/>
                        <a14:foregroundMark x1="90698" y1="28173" x2="96047" y2="40609"/>
                        <a14:foregroundMark x1="96047" y1="40609" x2="98023" y2="53046"/>
                        <a14:foregroundMark x1="89419" y1="25635" x2="89419" y2="25635"/>
                        <a14:foregroundMark x1="89419" y1="24873" x2="89419" y2="24873"/>
                        <a14:backgroundMark x1="80116" y1="75635" x2="80116" y2="75635"/>
                        <a14:backgroundMark x1="89651" y1="70305" x2="89651" y2="70305"/>
                        <a14:backgroundMark x1="89651" y1="70305" x2="90698" y2="73858"/>
                        <a14:backgroundMark x1="89070" y1="71574" x2="89651" y2="70812"/>
                        <a14:backgroundMark x1="89651" y1="70305" x2="87791" y2="69289"/>
                      </a14:backgroundRemoval>
                    </a14:imgEffect>
                  </a14:imgLayer>
                </a14:imgProps>
              </a:ext>
              <a:ext uri="{28A0092B-C50C-407E-A947-70E740481C1C}">
                <a14:useLocalDpi xmlns:a14="http://schemas.microsoft.com/office/drawing/2010/main" val="0"/>
              </a:ext>
            </a:extLst>
          </a:blip>
          <a:srcRect l="71545"/>
          <a:stretch/>
        </p:blipFill>
        <p:spPr bwMode="auto">
          <a:xfrm>
            <a:off x="9846241" y="3884900"/>
            <a:ext cx="2418576" cy="292025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úa Vàng Hình ảnh | Định dạng hình ảnh PNG 400280211| vn.lovepik.com">
            <a:extLst>
              <a:ext uri="{FF2B5EF4-FFF2-40B4-BE49-F238E27FC236}">
                <a16:creationId xmlns:a16="http://schemas.microsoft.com/office/drawing/2014/main" xmlns="" id="{52AD9DBB-433B-8648-9A3D-3D9A45959732}"/>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645" b="97716" l="1628" r="28256">
                        <a14:foregroundMark x1="3140" y1="41624" x2="3140" y2="41624"/>
                        <a14:foregroundMark x1="2907" y1="41624" x2="6395" y2="22843"/>
                        <a14:foregroundMark x1="1744" y1="46954" x2="2093" y2="84518"/>
                        <a14:foregroundMark x1="2093" y1="84518" x2="1744" y2="97716"/>
                        <a14:foregroundMark x1="28256" y1="68020" x2="28256" y2="68020"/>
                      </a14:backgroundRemoval>
                    </a14:imgEffect>
                  </a14:imgLayer>
                </a14:imgProps>
              </a:ext>
              <a:ext uri="{28A0092B-C50C-407E-A947-70E740481C1C}">
                <a14:useLocalDpi xmlns:a14="http://schemas.microsoft.com/office/drawing/2010/main" val="0"/>
              </a:ext>
            </a:extLst>
          </a:blip>
          <a:srcRect r="69593"/>
          <a:stretch/>
        </p:blipFill>
        <p:spPr bwMode="auto">
          <a:xfrm>
            <a:off x="-79296" y="4324346"/>
            <a:ext cx="2301856" cy="2600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34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9197" l="3175" r="96825"/>
                    </a14:imgEffect>
                  </a14:imgLayer>
                </a14:imgProps>
              </a:ext>
              <a:ext uri="{28A0092B-C50C-407E-A947-70E740481C1C}">
                <a14:useLocalDpi xmlns:a14="http://schemas.microsoft.com/office/drawing/2010/main" val="0"/>
              </a:ext>
            </a:extLst>
          </a:blip>
          <a:srcRect r="53869"/>
          <a:stretch/>
        </p:blipFill>
        <p:spPr bwMode="auto">
          <a:xfrm>
            <a:off x="10218418" y="4007799"/>
            <a:ext cx="1188513" cy="2545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0" y="87214"/>
            <a:ext cx="12192000" cy="6664009"/>
            <a:chOff x="0" y="0"/>
            <a:chExt cx="9144000" cy="5132867"/>
          </a:xfrm>
        </p:grpSpPr>
        <p:cxnSp>
          <p:nvCxnSpPr>
            <p:cNvPr id="3" name="Straight Connector 2"/>
            <p:cNvCxnSpPr/>
            <p:nvPr/>
          </p:nvCxnSpPr>
          <p:spPr>
            <a:xfrm>
              <a:off x="0" y="0"/>
              <a:ext cx="9144000" cy="0"/>
            </a:xfrm>
            <a:prstGeom prst="line">
              <a:avLst/>
            </a:prstGeom>
            <a:ln w="127000"/>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0" y="5132867"/>
              <a:ext cx="9144000" cy="0"/>
            </a:xfrm>
            <a:prstGeom prst="line">
              <a:avLst/>
            </a:prstGeom>
            <a:ln w="127000"/>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1756229" y="2109970"/>
            <a:ext cx="9826171" cy="2131189"/>
            <a:chOff x="2744315" y="1595348"/>
            <a:chExt cx="6530032" cy="1598392"/>
          </a:xfrm>
          <a:solidFill>
            <a:schemeClr val="accent1">
              <a:lumMod val="40000"/>
              <a:lumOff val="60000"/>
            </a:schemeClr>
          </a:solidFill>
        </p:grpSpPr>
        <p:sp>
          <p:nvSpPr>
            <p:cNvPr id="5" name="Right Arrow 4"/>
            <p:cNvSpPr/>
            <p:nvPr/>
          </p:nvSpPr>
          <p:spPr>
            <a:xfrm>
              <a:off x="2744315" y="1595348"/>
              <a:ext cx="6530032" cy="1598392"/>
            </a:xfrm>
            <a:prstGeom prst="rightArrow">
              <a:avLst>
                <a:gd name="adj1" fmla="val 58172"/>
                <a:gd name="adj2" fmla="val 5000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988751" y="2040601"/>
              <a:ext cx="5482164" cy="680956"/>
            </a:xfrm>
            <a:prstGeom prst="rect">
              <a:avLst/>
            </a:prstGeom>
            <a:noFill/>
          </p:spPr>
          <p:txBody>
            <a:bodyPr wrap="none" rtlCol="0">
              <a:spAutoFit/>
            </a:bodyPr>
            <a:lstStyle/>
            <a:p>
              <a:r>
                <a:rPr lang="en-US" sz="5300" b="1" dirty="0" err="1">
                  <a:solidFill>
                    <a:srgbClr val="0418AC"/>
                  </a:solidFill>
                  <a:latin typeface="Times New Roman" pitchFamily="18" charset="0"/>
                  <a:cs typeface="Times New Roman" pitchFamily="18" charset="0"/>
                </a:rPr>
                <a:t>Luyện</a:t>
              </a:r>
              <a:r>
                <a:rPr lang="en-US" sz="5300" b="1" dirty="0">
                  <a:solidFill>
                    <a:srgbClr val="0418AC"/>
                  </a:solidFill>
                  <a:latin typeface="Times New Roman" pitchFamily="18" charset="0"/>
                  <a:cs typeface="Times New Roman" pitchFamily="18" charset="0"/>
                </a:rPr>
                <a:t> </a:t>
              </a:r>
              <a:r>
                <a:rPr lang="en-US" sz="5300" b="1" dirty="0" err="1">
                  <a:solidFill>
                    <a:srgbClr val="0418AC"/>
                  </a:solidFill>
                  <a:latin typeface="Times New Roman" pitchFamily="18" charset="0"/>
                  <a:cs typeface="Times New Roman" pitchFamily="18" charset="0"/>
                </a:rPr>
                <a:t>tập</a:t>
              </a:r>
              <a:r>
                <a:rPr lang="en-US" sz="5300" b="1" dirty="0">
                  <a:solidFill>
                    <a:srgbClr val="0418AC"/>
                  </a:solidFill>
                  <a:latin typeface="Times New Roman" pitchFamily="18" charset="0"/>
                  <a:cs typeface="Times New Roman" pitchFamily="18" charset="0"/>
                </a:rPr>
                <a:t> </a:t>
              </a:r>
              <a:r>
                <a:rPr lang="en-US" sz="5300" b="1" dirty="0" err="1">
                  <a:solidFill>
                    <a:srgbClr val="0418AC"/>
                  </a:solidFill>
                  <a:latin typeface="Times New Roman" pitchFamily="18" charset="0"/>
                  <a:cs typeface="Times New Roman" pitchFamily="18" charset="0"/>
                </a:rPr>
                <a:t>theo</a:t>
              </a:r>
              <a:r>
                <a:rPr lang="en-US" sz="5300" b="1" dirty="0">
                  <a:solidFill>
                    <a:srgbClr val="0418AC"/>
                  </a:solidFill>
                  <a:latin typeface="Times New Roman" pitchFamily="18" charset="0"/>
                  <a:cs typeface="Times New Roman" pitchFamily="18" charset="0"/>
                </a:rPr>
                <a:t> </a:t>
              </a:r>
              <a:r>
                <a:rPr lang="en-US" sz="5300" b="1" dirty="0" err="1">
                  <a:solidFill>
                    <a:srgbClr val="0418AC"/>
                  </a:solidFill>
                  <a:latin typeface="Times New Roman" pitchFamily="18" charset="0"/>
                  <a:cs typeface="Times New Roman" pitchFamily="18" charset="0"/>
                </a:rPr>
                <a:t>văn</a:t>
              </a:r>
              <a:r>
                <a:rPr lang="en-US" sz="5300" b="1" dirty="0">
                  <a:solidFill>
                    <a:srgbClr val="0418AC"/>
                  </a:solidFill>
                  <a:latin typeface="Times New Roman" pitchFamily="18" charset="0"/>
                  <a:cs typeface="Times New Roman" pitchFamily="18" charset="0"/>
                </a:rPr>
                <a:t> </a:t>
              </a:r>
              <a:r>
                <a:rPr lang="en-US" sz="5300" b="1" dirty="0" err="1">
                  <a:solidFill>
                    <a:srgbClr val="0418AC"/>
                  </a:solidFill>
                  <a:latin typeface="Times New Roman" pitchFamily="18" charset="0"/>
                  <a:cs typeface="Times New Roman" pitchFamily="18" charset="0"/>
                </a:rPr>
                <a:t>bản</a:t>
              </a:r>
              <a:r>
                <a:rPr lang="en-US" sz="5300" b="1" dirty="0">
                  <a:solidFill>
                    <a:srgbClr val="0418AC"/>
                  </a:solidFill>
                  <a:latin typeface="Times New Roman" pitchFamily="18" charset="0"/>
                  <a:cs typeface="Times New Roman" pitchFamily="18" charset="0"/>
                </a:rPr>
                <a:t> </a:t>
              </a:r>
              <a:r>
                <a:rPr lang="en-US" sz="5300" b="1" dirty="0" err="1">
                  <a:solidFill>
                    <a:srgbClr val="0418AC"/>
                  </a:solidFill>
                  <a:latin typeface="Times New Roman" pitchFamily="18" charset="0"/>
                  <a:cs typeface="Times New Roman" pitchFamily="18" charset="0"/>
                </a:rPr>
                <a:t>đọc</a:t>
              </a:r>
              <a:endParaRPr lang="en-US" sz="5300" b="1" dirty="0">
                <a:solidFill>
                  <a:srgbClr val="0418AC"/>
                </a:solidFill>
                <a:latin typeface="Times New Roman" pitchFamily="18" charset="0"/>
                <a:cs typeface="Times New Roman" pitchFamily="18" charset="0"/>
              </a:endParaRPr>
            </a:p>
          </p:txBody>
        </p:sp>
      </p:grpSp>
      <p:pic>
        <p:nvPicPr>
          <p:cNvPr id="16" name="Picture 2"/>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922" r="98618">
                        <a14:foregroundMark x1="50230" y1="79585" x2="50230" y2="79585"/>
                        <a14:foregroundMark x1="48387" y1="78547" x2="48387" y2="78547"/>
                        <a14:foregroundMark x1="47005" y1="76471" x2="47005" y2="76471"/>
                        <a14:foregroundMark x1="47926" y1="73702" x2="47926" y2="73702"/>
                        <a14:foregroundMark x1="52535" y1="80277" x2="52535" y2="80277"/>
                        <a14:foregroundMark x1="54839" y1="78201" x2="54839" y2="78201"/>
                        <a14:foregroundMark x1="56221" y1="77163" x2="56221" y2="77163"/>
                        <a14:foregroundMark x1="19355" y1="68512" x2="19355" y2="68512"/>
                        <a14:foregroundMark x1="17972" y1="70588" x2="17972" y2="70588"/>
                        <a14:foregroundMark x1="17972" y1="71280" x2="17972" y2="71280"/>
                        <a14:foregroundMark x1="18433" y1="73010" x2="18433" y2="73010"/>
                        <a14:foregroundMark x1="20737" y1="72318" x2="20737" y2="72318"/>
                        <a14:foregroundMark x1="23502" y1="71280" x2="23502" y2="71280"/>
                        <a14:foregroundMark x1="11060" y1="66436" x2="11060" y2="66436"/>
                        <a14:foregroundMark x1="16590" y1="67820" x2="16590" y2="67820"/>
                        <a14:foregroundMark x1="16129" y1="65398" x2="16129" y2="65398"/>
                        <a14:foregroundMark x1="15207" y1="73010" x2="15207" y2="73010"/>
                        <a14:foregroundMark x1="13364" y1="69896" x2="13364" y2="69896"/>
                        <a14:foregroundMark x1="73272" y1="75433" x2="73272" y2="75433"/>
                        <a14:foregroundMark x1="71429" y1="73010" x2="71429" y2="73010"/>
                        <a14:foregroundMark x1="69124" y1="70934" x2="69124" y2="70934"/>
                        <a14:foregroundMark x1="69124" y1="69896" x2="69124" y2="69896"/>
                        <a14:foregroundMark x1="70507" y1="74740" x2="70507" y2="74740"/>
                        <a14:foregroundMark x1="70046" y1="77163" x2="70046" y2="77163"/>
                      </a14:backgroundRemoval>
                    </a14:imgEffect>
                  </a14:imgLayer>
                </a14:imgProps>
              </a:ext>
              <a:ext uri="{28A0092B-C50C-407E-A947-70E740481C1C}">
                <a14:useLocalDpi xmlns:a14="http://schemas.microsoft.com/office/drawing/2010/main" val="0"/>
              </a:ext>
            </a:extLst>
          </a:blip>
          <a:srcRect/>
          <a:stretch>
            <a:fillRect/>
          </a:stretch>
        </p:blipFill>
        <p:spPr bwMode="auto">
          <a:xfrm>
            <a:off x="374429" y="4490012"/>
            <a:ext cx="1749620" cy="2330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6614" b="97884" l="1733" r="97525"/>
                    </a14:imgEffect>
                  </a14:imgLayer>
                </a14:imgProps>
              </a:ext>
              <a:ext uri="{28A0092B-C50C-407E-A947-70E740481C1C}">
                <a14:useLocalDpi xmlns:a14="http://schemas.microsoft.com/office/drawing/2010/main" val="0"/>
              </a:ext>
            </a:extLst>
          </a:blip>
          <a:srcRect/>
          <a:stretch>
            <a:fillRect/>
          </a:stretch>
        </p:blipFill>
        <p:spPr bwMode="auto">
          <a:xfrm>
            <a:off x="9701587" y="4490012"/>
            <a:ext cx="2490413" cy="2330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oup 1"/>
          <p:cNvGrpSpPr/>
          <p:nvPr/>
        </p:nvGrpSpPr>
        <p:grpSpPr>
          <a:xfrm>
            <a:off x="573462" y="2358823"/>
            <a:ext cx="1567716" cy="1633483"/>
            <a:chOff x="1812964" y="1781988"/>
            <a:chExt cx="1175787" cy="1225112"/>
          </a:xfrm>
        </p:grpSpPr>
        <p:sp>
          <p:nvSpPr>
            <p:cNvPr id="10" name="Oval 9"/>
            <p:cNvSpPr/>
            <p:nvPr/>
          </p:nvSpPr>
          <p:spPr>
            <a:xfrm>
              <a:off x="1812964" y="1781988"/>
              <a:ext cx="1175787" cy="1225112"/>
            </a:xfrm>
            <a:prstGeom prst="ellipse">
              <a:avLst/>
            </a:prstGeom>
            <a:solidFill>
              <a:schemeClr val="bg1"/>
            </a:solidFill>
            <a:ln>
              <a:noFill/>
            </a:ln>
            <a:effectLst>
              <a:glow rad="63500">
                <a:schemeClr val="accent1">
                  <a:satMod val="175000"/>
                  <a:alpha val="40000"/>
                </a:schemeClr>
              </a:glow>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9195" b="89655" l="9091" r="94949"/>
                      </a14:imgEffect>
                      <a14:imgEffect>
                        <a14:sharpenSoften amount="50000"/>
                      </a14:imgEffect>
                      <a14:imgEffect>
                        <a14:saturation sat="200000"/>
                      </a14:imgEffect>
                    </a14:imgLayer>
                  </a14:imgProps>
                </a:ext>
                <a:ext uri="{28A0092B-C50C-407E-A947-70E740481C1C}">
                  <a14:useLocalDpi xmlns:a14="http://schemas.microsoft.com/office/drawing/2010/main" val="0"/>
                </a:ext>
              </a:extLst>
            </a:blip>
            <a:srcRect l="24226" t="18573" r="5274" b="18573"/>
            <a:stretch/>
          </p:blipFill>
          <p:spPr bwMode="auto">
            <a:xfrm>
              <a:off x="1926772" y="2040600"/>
              <a:ext cx="903514" cy="707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5" name="Picture 148" descr="p3012_4"/>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9456556">
            <a:off x="10947024" y="-84602"/>
            <a:ext cx="1428750"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8403084"/>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20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2" name="voltage.wav"/>
                                        </p:tgtEl>
                                      </p:cMediaNode>
                                    </p:audio>
                                  </p:subTnLst>
                                </p:cTn>
                              </p:par>
                              <p:par>
                                <p:cTn id="8" presetID="6" presetClass="entr" presetSubtype="32"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circle(out)">
                                      <p:cBhvr>
                                        <p:cTn id="10" dur="2000"/>
                                        <p:tgtEl>
                                          <p:spTgt spid="17"/>
                                        </p:tgtEl>
                                      </p:cBhvr>
                                    </p:animEffect>
                                  </p:childTnLst>
                                </p:cTn>
                              </p:par>
                              <p:par>
                                <p:cTn id="11" presetID="6" presetClass="entr" presetSubtype="32"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circle(out)">
                                      <p:cBhvr>
                                        <p:cTn id="13" dur="2000"/>
                                        <p:tgtEl>
                                          <p:spTgt spid="18"/>
                                        </p:tgtEl>
                                      </p:cBhvr>
                                    </p:animEffect>
                                  </p:childTnLst>
                                </p:cTn>
                              </p:par>
                              <p:par>
                                <p:cTn id="14" presetID="6" presetClass="entr" presetSubtype="32"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circle(out)">
                                      <p:cBhvr>
                                        <p:cTn id="16"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xmlns="" id="{8A1072C0-7CDA-3B41-9683-C01B2BFCAA3D}"/>
              </a:ext>
            </a:extLst>
          </p:cNvPr>
          <p:cNvSpPr txBox="1"/>
          <p:nvPr/>
        </p:nvSpPr>
        <p:spPr>
          <a:xfrm>
            <a:off x="595086" y="321687"/>
            <a:ext cx="11379200" cy="1485387"/>
          </a:xfrm>
          <a:prstGeom prst="rect">
            <a:avLst/>
          </a:prstGeom>
          <a:noFill/>
        </p:spPr>
        <p:txBody>
          <a:bodyPr wrap="square" lIns="145143" tIns="72571" rIns="145143" bIns="72571" rtlCol="0">
            <a:spAutoFit/>
          </a:bodyPr>
          <a:lstStyle/>
          <a:p>
            <a:pPr algn="just">
              <a:lnSpc>
                <a:spcPct val="150000"/>
              </a:lnSpc>
            </a:pPr>
            <a:r>
              <a:rPr lang="vi-VN" sz="2900" b="1" dirty="0">
                <a:solidFill>
                  <a:srgbClr val="FF0000"/>
                </a:solidFill>
                <a:latin typeface="UTM Avo" panose="02040603050506020204" pitchFamily="18" charset="0"/>
              </a:rPr>
              <a:t>1. </a:t>
            </a:r>
            <a:r>
              <a:rPr lang="vi-VN" sz="2900" b="1" dirty="0">
                <a:latin typeface="UTM Avo" panose="02040603050506020204" pitchFamily="18" charset="0"/>
              </a:rPr>
              <a:t>Kết hợp từ ngữ ở cột A với từ ngữ ở cột B để tạo câu nêu đặc điểm.</a:t>
            </a:r>
          </a:p>
        </p:txBody>
      </p:sp>
      <p:sp>
        <p:nvSpPr>
          <p:cNvPr id="13" name="Rounded Rectangle 12">
            <a:extLst>
              <a:ext uri="{FF2B5EF4-FFF2-40B4-BE49-F238E27FC236}">
                <a16:creationId xmlns:a16="http://schemas.microsoft.com/office/drawing/2014/main" xmlns="" id="{45AD0344-D15B-734F-AE0C-22123E614C82}"/>
              </a:ext>
            </a:extLst>
          </p:cNvPr>
          <p:cNvSpPr/>
          <p:nvPr/>
        </p:nvSpPr>
        <p:spPr>
          <a:xfrm>
            <a:off x="1611891" y="3096807"/>
            <a:ext cx="2660073" cy="595653"/>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r>
              <a:rPr lang="en-US" sz="2900" dirty="0" err="1">
                <a:solidFill>
                  <a:srgbClr val="000000"/>
                </a:solidFill>
                <a:latin typeface="UTM Avo" panose="02040603050506020204" pitchFamily="18" charset="0"/>
              </a:rPr>
              <a:t>Quả</a:t>
            </a:r>
            <a:r>
              <a:rPr lang="en-US" sz="2900" dirty="0">
                <a:solidFill>
                  <a:srgbClr val="000000"/>
                </a:solidFill>
                <a:latin typeface="UTM Avo" panose="02040603050506020204" pitchFamily="18" charset="0"/>
              </a:rPr>
              <a:t> </a:t>
            </a:r>
            <a:r>
              <a:rPr lang="en-US" sz="2900" dirty="0" err="1">
                <a:solidFill>
                  <a:srgbClr val="000000"/>
                </a:solidFill>
                <a:latin typeface="UTM Avo" panose="02040603050506020204" pitchFamily="18" charset="0"/>
              </a:rPr>
              <a:t>hồng</a:t>
            </a:r>
            <a:endParaRPr lang="en-US" sz="2900" dirty="0">
              <a:solidFill>
                <a:srgbClr val="000000"/>
              </a:solidFill>
              <a:latin typeface="UTM Avo" panose="02040603050506020204" pitchFamily="18" charset="0"/>
            </a:endParaRPr>
          </a:p>
        </p:txBody>
      </p:sp>
      <p:sp>
        <p:nvSpPr>
          <p:cNvPr id="14" name="Rounded Rectangle 13">
            <a:extLst>
              <a:ext uri="{FF2B5EF4-FFF2-40B4-BE49-F238E27FC236}">
                <a16:creationId xmlns:a16="http://schemas.microsoft.com/office/drawing/2014/main" xmlns="" id="{71262DD0-2D99-B444-8B14-F4B9727E7C0B}"/>
              </a:ext>
            </a:extLst>
          </p:cNvPr>
          <p:cNvSpPr/>
          <p:nvPr/>
        </p:nvSpPr>
        <p:spPr>
          <a:xfrm>
            <a:off x="1611891" y="3941934"/>
            <a:ext cx="2660073" cy="595653"/>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r>
              <a:rPr lang="en-US" sz="2900" dirty="0" err="1">
                <a:solidFill>
                  <a:srgbClr val="000000"/>
                </a:solidFill>
                <a:latin typeface="UTM Avo" panose="02040603050506020204" pitchFamily="18" charset="0"/>
              </a:rPr>
              <a:t>Hạt</a:t>
            </a:r>
            <a:r>
              <a:rPr lang="en-US" sz="2900" dirty="0">
                <a:solidFill>
                  <a:srgbClr val="000000"/>
                </a:solidFill>
                <a:latin typeface="UTM Avo" panose="02040603050506020204" pitchFamily="18" charset="0"/>
              </a:rPr>
              <a:t> </a:t>
            </a:r>
            <a:r>
              <a:rPr lang="en-US" sz="2900" dirty="0" err="1">
                <a:solidFill>
                  <a:srgbClr val="000000"/>
                </a:solidFill>
                <a:latin typeface="UTM Avo" panose="02040603050506020204" pitchFamily="18" charset="0"/>
              </a:rPr>
              <a:t>dẻ</a:t>
            </a:r>
            <a:endParaRPr lang="en-US" sz="2900" dirty="0">
              <a:solidFill>
                <a:srgbClr val="000000"/>
              </a:solidFill>
              <a:latin typeface="UTM Avo" panose="02040603050506020204" pitchFamily="18" charset="0"/>
            </a:endParaRPr>
          </a:p>
        </p:txBody>
      </p:sp>
      <p:sp>
        <p:nvSpPr>
          <p:cNvPr id="15" name="Rounded Rectangle 14">
            <a:extLst>
              <a:ext uri="{FF2B5EF4-FFF2-40B4-BE49-F238E27FC236}">
                <a16:creationId xmlns:a16="http://schemas.microsoft.com/office/drawing/2014/main" xmlns="" id="{9294A276-0AA1-1746-AE79-AB9521556071}"/>
              </a:ext>
            </a:extLst>
          </p:cNvPr>
          <p:cNvSpPr/>
          <p:nvPr/>
        </p:nvSpPr>
        <p:spPr>
          <a:xfrm>
            <a:off x="1611891" y="4787060"/>
            <a:ext cx="2660073" cy="595653"/>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r>
              <a:rPr lang="en-US" sz="2900" dirty="0" err="1">
                <a:solidFill>
                  <a:srgbClr val="000000"/>
                </a:solidFill>
                <a:latin typeface="UTM Avo" panose="02040603050506020204" pitchFamily="18" charset="0"/>
              </a:rPr>
              <a:t>Quả</a:t>
            </a:r>
            <a:r>
              <a:rPr lang="en-US" sz="2900" dirty="0">
                <a:solidFill>
                  <a:srgbClr val="000000"/>
                </a:solidFill>
                <a:latin typeface="UTM Avo" panose="02040603050506020204" pitchFamily="18" charset="0"/>
              </a:rPr>
              <a:t> </a:t>
            </a:r>
            <a:r>
              <a:rPr lang="en-US" sz="2900" dirty="0" err="1">
                <a:solidFill>
                  <a:srgbClr val="000000"/>
                </a:solidFill>
                <a:latin typeface="UTM Avo" panose="02040603050506020204" pitchFamily="18" charset="0"/>
              </a:rPr>
              <a:t>na</a:t>
            </a:r>
            <a:endParaRPr lang="en-US" sz="2900" dirty="0">
              <a:solidFill>
                <a:srgbClr val="000000"/>
              </a:solidFill>
              <a:latin typeface="UTM Avo" panose="02040603050506020204" pitchFamily="18" charset="0"/>
            </a:endParaRPr>
          </a:p>
        </p:txBody>
      </p:sp>
      <p:sp>
        <p:nvSpPr>
          <p:cNvPr id="16" name="Rounded Rectangle 15">
            <a:extLst>
              <a:ext uri="{FF2B5EF4-FFF2-40B4-BE49-F238E27FC236}">
                <a16:creationId xmlns:a16="http://schemas.microsoft.com/office/drawing/2014/main" xmlns="" id="{D643137F-1943-D048-9DB1-32FEECA1139E}"/>
              </a:ext>
            </a:extLst>
          </p:cNvPr>
          <p:cNvSpPr/>
          <p:nvPr/>
        </p:nvSpPr>
        <p:spPr>
          <a:xfrm>
            <a:off x="6811548" y="3096807"/>
            <a:ext cx="3753856" cy="595653"/>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r>
              <a:rPr lang="en-US" sz="2900" dirty="0" err="1">
                <a:solidFill>
                  <a:srgbClr val="000000"/>
                </a:solidFill>
                <a:latin typeface="UTM Avo" panose="02040603050506020204" pitchFamily="18" charset="0"/>
              </a:rPr>
              <a:t>vàng</a:t>
            </a:r>
            <a:r>
              <a:rPr lang="en-US" sz="2900" dirty="0">
                <a:solidFill>
                  <a:srgbClr val="000000"/>
                </a:solidFill>
                <a:latin typeface="UTM Avo" panose="02040603050506020204" pitchFamily="18" charset="0"/>
              </a:rPr>
              <a:t> </a:t>
            </a:r>
            <a:r>
              <a:rPr lang="en-US" sz="2900" dirty="0" err="1">
                <a:solidFill>
                  <a:srgbClr val="000000"/>
                </a:solidFill>
                <a:latin typeface="UTM Avo" panose="02040603050506020204" pitchFamily="18" charset="0"/>
              </a:rPr>
              <a:t>ươm</a:t>
            </a:r>
            <a:r>
              <a:rPr lang="en-US" sz="2900" dirty="0">
                <a:solidFill>
                  <a:srgbClr val="000000"/>
                </a:solidFill>
                <a:latin typeface="UTM Avo" panose="02040603050506020204" pitchFamily="18" charset="0"/>
              </a:rPr>
              <a:t>.</a:t>
            </a:r>
          </a:p>
        </p:txBody>
      </p:sp>
      <p:sp>
        <p:nvSpPr>
          <p:cNvPr id="21" name="Rounded Rectangle 20">
            <a:extLst>
              <a:ext uri="{FF2B5EF4-FFF2-40B4-BE49-F238E27FC236}">
                <a16:creationId xmlns:a16="http://schemas.microsoft.com/office/drawing/2014/main" xmlns="" id="{ECC2E5B2-5EBA-2045-AB89-2CACCEF514D7}"/>
              </a:ext>
            </a:extLst>
          </p:cNvPr>
          <p:cNvSpPr/>
          <p:nvPr/>
        </p:nvSpPr>
        <p:spPr>
          <a:xfrm>
            <a:off x="6811548" y="3941934"/>
            <a:ext cx="3753856" cy="595653"/>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r>
              <a:rPr lang="vi-VN" sz="2900" dirty="0">
                <a:solidFill>
                  <a:srgbClr val="000000"/>
                </a:solidFill>
                <a:latin typeface="UTM Avo" panose="02040603050506020204" pitchFamily="18" charset="0"/>
              </a:rPr>
              <a:t>thơm dìu dịu.</a:t>
            </a:r>
            <a:endParaRPr lang="en-US" sz="2900" dirty="0">
              <a:solidFill>
                <a:srgbClr val="000000"/>
              </a:solidFill>
              <a:latin typeface="UTM Avo" panose="02040603050506020204" pitchFamily="18" charset="0"/>
            </a:endParaRPr>
          </a:p>
        </p:txBody>
      </p:sp>
      <p:sp>
        <p:nvSpPr>
          <p:cNvPr id="22" name="Rounded Rectangle 21">
            <a:extLst>
              <a:ext uri="{FF2B5EF4-FFF2-40B4-BE49-F238E27FC236}">
                <a16:creationId xmlns:a16="http://schemas.microsoft.com/office/drawing/2014/main" xmlns="" id="{C19DE42C-FCDF-DB41-8586-607E5D546448}"/>
              </a:ext>
            </a:extLst>
          </p:cNvPr>
          <p:cNvSpPr/>
          <p:nvPr/>
        </p:nvSpPr>
        <p:spPr>
          <a:xfrm>
            <a:off x="6811550" y="4787060"/>
            <a:ext cx="3753856" cy="595653"/>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r>
              <a:rPr lang="en-US" sz="2900" dirty="0" err="1">
                <a:solidFill>
                  <a:srgbClr val="000000"/>
                </a:solidFill>
                <a:latin typeface="UTM Avo" panose="02040603050506020204" pitchFamily="18" charset="0"/>
              </a:rPr>
              <a:t>đỏ</a:t>
            </a:r>
            <a:r>
              <a:rPr lang="en-US" sz="2900" dirty="0">
                <a:solidFill>
                  <a:srgbClr val="000000"/>
                </a:solidFill>
                <a:latin typeface="UTM Avo" panose="02040603050506020204" pitchFamily="18" charset="0"/>
              </a:rPr>
              <a:t> </a:t>
            </a:r>
            <a:r>
              <a:rPr lang="en-US" sz="2900" dirty="0" err="1">
                <a:solidFill>
                  <a:srgbClr val="000000"/>
                </a:solidFill>
                <a:latin typeface="UTM Avo" panose="02040603050506020204" pitchFamily="18" charset="0"/>
              </a:rPr>
              <a:t>mọng</a:t>
            </a:r>
            <a:r>
              <a:rPr lang="en-US" sz="2900" dirty="0">
                <a:solidFill>
                  <a:srgbClr val="000000"/>
                </a:solidFill>
                <a:latin typeface="UTM Avo" panose="02040603050506020204" pitchFamily="18" charset="0"/>
              </a:rPr>
              <a:t>.</a:t>
            </a:r>
          </a:p>
        </p:txBody>
      </p:sp>
      <p:sp>
        <p:nvSpPr>
          <p:cNvPr id="23" name="TextBox 22">
            <a:extLst>
              <a:ext uri="{FF2B5EF4-FFF2-40B4-BE49-F238E27FC236}">
                <a16:creationId xmlns:a16="http://schemas.microsoft.com/office/drawing/2014/main" xmlns="" id="{4E78AD0A-2BBF-264A-A9F4-1EDD1CE46092}"/>
              </a:ext>
            </a:extLst>
          </p:cNvPr>
          <p:cNvSpPr txBox="1"/>
          <p:nvPr/>
        </p:nvSpPr>
        <p:spPr>
          <a:xfrm>
            <a:off x="2438401" y="2500008"/>
            <a:ext cx="7834523" cy="762113"/>
          </a:xfrm>
          <a:prstGeom prst="rect">
            <a:avLst/>
          </a:prstGeom>
          <a:noFill/>
        </p:spPr>
        <p:txBody>
          <a:bodyPr wrap="square" lIns="145143" tIns="72571" rIns="145143" bIns="72571" rtlCol="0">
            <a:spAutoFit/>
          </a:bodyPr>
          <a:lstStyle/>
          <a:p>
            <a:pPr>
              <a:lnSpc>
                <a:spcPts val="4762"/>
              </a:lnSpc>
            </a:pPr>
            <a:r>
              <a:rPr lang="en-US" sz="3800" b="1" dirty="0">
                <a:ln>
                  <a:solidFill>
                    <a:schemeClr val="tx2">
                      <a:lumMod val="50000"/>
                    </a:schemeClr>
                  </a:solidFill>
                </a:ln>
                <a:solidFill>
                  <a:schemeClr val="tx2"/>
                </a:solidFill>
                <a:latin typeface="UTM Avo" panose="02040603050506020204" pitchFamily="18" charset="0"/>
              </a:rPr>
              <a:t>A                                B</a:t>
            </a:r>
          </a:p>
        </p:txBody>
      </p:sp>
      <p:grpSp>
        <p:nvGrpSpPr>
          <p:cNvPr id="24" name="Group 23">
            <a:extLst>
              <a:ext uri="{FF2B5EF4-FFF2-40B4-BE49-F238E27FC236}">
                <a16:creationId xmlns:a16="http://schemas.microsoft.com/office/drawing/2014/main" xmlns="" id="{F63E4E6A-2709-E949-AB6C-E0D49835233E}"/>
              </a:ext>
            </a:extLst>
          </p:cNvPr>
          <p:cNvGrpSpPr/>
          <p:nvPr/>
        </p:nvGrpSpPr>
        <p:grpSpPr>
          <a:xfrm>
            <a:off x="4206190" y="3331150"/>
            <a:ext cx="2650023" cy="1816109"/>
            <a:chOff x="2016413" y="2423935"/>
            <a:chExt cx="674827" cy="1313858"/>
          </a:xfrm>
        </p:grpSpPr>
        <p:sp>
          <p:nvSpPr>
            <p:cNvPr id="25" name="Oval 24">
              <a:extLst>
                <a:ext uri="{FF2B5EF4-FFF2-40B4-BE49-F238E27FC236}">
                  <a16:creationId xmlns:a16="http://schemas.microsoft.com/office/drawing/2014/main" xmlns="" id="{7B4CB270-F241-4C45-9B89-36157E8450C4}"/>
                </a:ext>
              </a:extLst>
            </p:cNvPr>
            <p:cNvSpPr/>
            <p:nvPr/>
          </p:nvSpPr>
          <p:spPr>
            <a:xfrm>
              <a:off x="2016413" y="2423935"/>
              <a:ext cx="45719" cy="4571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xmlns="" id="{1B20013B-158F-6B43-86B6-6F55C92308D8}"/>
                </a:ext>
              </a:extLst>
            </p:cNvPr>
            <p:cNvCxnSpPr>
              <a:stCxn id="25" idx="5"/>
              <a:endCxn id="27" idx="1"/>
            </p:cNvCxnSpPr>
            <p:nvPr/>
          </p:nvCxnSpPr>
          <p:spPr>
            <a:xfrm>
              <a:off x="2055437" y="2462959"/>
              <a:ext cx="600327" cy="1217698"/>
            </a:xfrm>
            <a:prstGeom prst="line">
              <a:avLst/>
            </a:prstGeom>
            <a:ln w="381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xmlns="" id="{A428D5CE-9D68-F449-9D17-355042C342C6}"/>
                </a:ext>
              </a:extLst>
            </p:cNvPr>
            <p:cNvSpPr/>
            <p:nvPr/>
          </p:nvSpPr>
          <p:spPr>
            <a:xfrm>
              <a:off x="2649677" y="3670854"/>
              <a:ext cx="41563" cy="66939"/>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xmlns="" id="{3EBA6AB4-986F-2348-8650-698833E7D26A}"/>
              </a:ext>
            </a:extLst>
          </p:cNvPr>
          <p:cNvGrpSpPr/>
          <p:nvPr/>
        </p:nvGrpSpPr>
        <p:grpSpPr>
          <a:xfrm flipV="1">
            <a:off x="4228275" y="4271451"/>
            <a:ext cx="2635401" cy="1772775"/>
            <a:chOff x="2022098" y="1794108"/>
            <a:chExt cx="678514" cy="669861"/>
          </a:xfrm>
        </p:grpSpPr>
        <p:sp>
          <p:nvSpPr>
            <p:cNvPr id="29" name="Oval 28">
              <a:extLst>
                <a:ext uri="{FF2B5EF4-FFF2-40B4-BE49-F238E27FC236}">
                  <a16:creationId xmlns:a16="http://schemas.microsoft.com/office/drawing/2014/main" xmlns="" id="{3FF927BA-4925-9944-9CE6-D78E232EBFE0}"/>
                </a:ext>
              </a:extLst>
            </p:cNvPr>
            <p:cNvSpPr/>
            <p:nvPr/>
          </p:nvSpPr>
          <p:spPr>
            <a:xfrm>
              <a:off x="2022098" y="2429619"/>
              <a:ext cx="34350" cy="3435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xmlns="" id="{837549FF-424E-F14A-A85A-9F3902CA625C}"/>
                </a:ext>
              </a:extLst>
            </p:cNvPr>
            <p:cNvCxnSpPr>
              <a:stCxn id="29" idx="7"/>
              <a:endCxn id="31" idx="3"/>
            </p:cNvCxnSpPr>
            <p:nvPr/>
          </p:nvCxnSpPr>
          <p:spPr>
            <a:xfrm flipV="1">
              <a:off x="2051417" y="1823427"/>
              <a:ext cx="616943" cy="611222"/>
            </a:xfrm>
            <a:prstGeom prst="line">
              <a:avLst/>
            </a:prstGeom>
            <a:ln w="381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xmlns="" id="{C1B61E7C-2BC1-D64B-9C05-48CA42489748}"/>
                </a:ext>
              </a:extLst>
            </p:cNvPr>
            <p:cNvSpPr/>
            <p:nvPr/>
          </p:nvSpPr>
          <p:spPr>
            <a:xfrm>
              <a:off x="2662827" y="1794108"/>
              <a:ext cx="37785" cy="3435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xmlns="" id="{D18993C9-42A1-5048-A845-B6CFD42BD627}"/>
              </a:ext>
            </a:extLst>
          </p:cNvPr>
          <p:cNvGrpSpPr/>
          <p:nvPr/>
        </p:nvGrpSpPr>
        <p:grpSpPr>
          <a:xfrm>
            <a:off x="4175628" y="4293729"/>
            <a:ext cx="2695326" cy="832380"/>
            <a:chOff x="2013423" y="1777814"/>
            <a:chExt cx="689078" cy="631707"/>
          </a:xfrm>
        </p:grpSpPr>
        <p:sp>
          <p:nvSpPr>
            <p:cNvPr id="33" name="Oval 32">
              <a:extLst>
                <a:ext uri="{FF2B5EF4-FFF2-40B4-BE49-F238E27FC236}">
                  <a16:creationId xmlns:a16="http://schemas.microsoft.com/office/drawing/2014/main" xmlns="" id="{E994AC2F-65C0-514D-A3F4-B2371AB7F5E8}"/>
                </a:ext>
              </a:extLst>
            </p:cNvPr>
            <p:cNvSpPr/>
            <p:nvPr/>
          </p:nvSpPr>
          <p:spPr>
            <a:xfrm>
              <a:off x="2013423" y="2348669"/>
              <a:ext cx="41563" cy="60852"/>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xmlns="" id="{BF900199-88AD-2C4D-9F51-5BD712955390}"/>
                </a:ext>
              </a:extLst>
            </p:cNvPr>
            <p:cNvCxnSpPr>
              <a:stCxn id="33" idx="7"/>
              <a:endCxn id="35" idx="3"/>
            </p:cNvCxnSpPr>
            <p:nvPr/>
          </p:nvCxnSpPr>
          <p:spPr>
            <a:xfrm flipV="1">
              <a:off x="2048900" y="1834948"/>
              <a:ext cx="618125" cy="522632"/>
            </a:xfrm>
            <a:prstGeom prst="line">
              <a:avLst/>
            </a:prstGeom>
            <a:ln w="381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35" name="Oval 34">
              <a:extLst>
                <a:ext uri="{FF2B5EF4-FFF2-40B4-BE49-F238E27FC236}">
                  <a16:creationId xmlns:a16="http://schemas.microsoft.com/office/drawing/2014/main" xmlns="" id="{8840F232-FB53-734A-B2C5-88053B4781A3}"/>
                </a:ext>
              </a:extLst>
            </p:cNvPr>
            <p:cNvSpPr/>
            <p:nvPr/>
          </p:nvSpPr>
          <p:spPr>
            <a:xfrm>
              <a:off x="2660938" y="1777814"/>
              <a:ext cx="41563" cy="66937"/>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ounded Rectangle 35">
            <a:extLst>
              <a:ext uri="{FF2B5EF4-FFF2-40B4-BE49-F238E27FC236}">
                <a16:creationId xmlns:a16="http://schemas.microsoft.com/office/drawing/2014/main" xmlns="" id="{D963AF30-1F28-9D4E-82B3-F13BC788DBCF}"/>
              </a:ext>
            </a:extLst>
          </p:cNvPr>
          <p:cNvSpPr/>
          <p:nvPr/>
        </p:nvSpPr>
        <p:spPr>
          <a:xfrm>
            <a:off x="1679420" y="5651387"/>
            <a:ext cx="2660073" cy="595653"/>
          </a:xfrm>
          <a:prstGeom prst="roundRect">
            <a:avLst/>
          </a:prstGeom>
          <a:solidFill>
            <a:srgbClr val="BEE7FB"/>
          </a:solidFill>
          <a:ln>
            <a:solidFill>
              <a:srgbClr val="E6F7F9"/>
            </a:solidFill>
          </a:ln>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r>
              <a:rPr lang="en-US" sz="2900" dirty="0" err="1">
                <a:solidFill>
                  <a:srgbClr val="000000"/>
                </a:solidFill>
                <a:latin typeface="UTM Avo" panose="02040603050506020204" pitchFamily="18" charset="0"/>
              </a:rPr>
              <a:t>Biển</a:t>
            </a:r>
            <a:r>
              <a:rPr lang="en-US" sz="2900" dirty="0">
                <a:solidFill>
                  <a:srgbClr val="000000"/>
                </a:solidFill>
                <a:latin typeface="UTM Avo" panose="02040603050506020204" pitchFamily="18" charset="0"/>
              </a:rPr>
              <a:t> </a:t>
            </a:r>
            <a:r>
              <a:rPr lang="en-US" sz="2900" dirty="0" err="1">
                <a:solidFill>
                  <a:srgbClr val="000000"/>
                </a:solidFill>
                <a:latin typeface="UTM Avo" panose="02040603050506020204" pitchFamily="18" charset="0"/>
              </a:rPr>
              <a:t>lúa</a:t>
            </a:r>
            <a:endParaRPr lang="en-US" sz="2900" dirty="0">
              <a:solidFill>
                <a:srgbClr val="000000"/>
              </a:solidFill>
              <a:latin typeface="UTM Avo" panose="02040603050506020204" pitchFamily="18" charset="0"/>
            </a:endParaRPr>
          </a:p>
        </p:txBody>
      </p:sp>
      <p:sp>
        <p:nvSpPr>
          <p:cNvPr id="37" name="Rounded Rectangle 36">
            <a:extLst>
              <a:ext uri="{FF2B5EF4-FFF2-40B4-BE49-F238E27FC236}">
                <a16:creationId xmlns:a16="http://schemas.microsoft.com/office/drawing/2014/main" xmlns="" id="{E8AF8E4F-F8D2-B747-B1C1-F75A01898B6C}"/>
              </a:ext>
            </a:extLst>
          </p:cNvPr>
          <p:cNvSpPr/>
          <p:nvPr/>
        </p:nvSpPr>
        <p:spPr>
          <a:xfrm>
            <a:off x="6864373" y="5651387"/>
            <a:ext cx="3715737" cy="595653"/>
          </a:xfrm>
          <a:prstGeom prst="roundRect">
            <a:avLst/>
          </a:prstGeom>
          <a:solidFill>
            <a:schemeClr val="accent1">
              <a:lumMod val="40000"/>
              <a:lumOff val="6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r>
              <a:rPr lang="en-US" sz="2900" dirty="0" err="1" smtClean="0">
                <a:solidFill>
                  <a:srgbClr val="000000"/>
                </a:solidFill>
                <a:latin typeface="UTM Avo" panose="02040603050506020204" pitchFamily="18" charset="0"/>
              </a:rPr>
              <a:t>nâu</a:t>
            </a:r>
            <a:r>
              <a:rPr lang="en-US" sz="2900" dirty="0" smtClean="0">
                <a:solidFill>
                  <a:srgbClr val="000000"/>
                </a:solidFill>
                <a:latin typeface="UTM Avo" panose="02040603050506020204" pitchFamily="18" charset="0"/>
              </a:rPr>
              <a:t> </a:t>
            </a:r>
            <a:r>
              <a:rPr lang="en-US" sz="2900" dirty="0" err="1">
                <a:solidFill>
                  <a:srgbClr val="000000"/>
                </a:solidFill>
                <a:latin typeface="UTM Avo" panose="02040603050506020204" pitchFamily="18" charset="0"/>
              </a:rPr>
              <a:t>bóng</a:t>
            </a:r>
            <a:r>
              <a:rPr lang="en-US" sz="2900" dirty="0">
                <a:solidFill>
                  <a:srgbClr val="000000"/>
                </a:solidFill>
                <a:latin typeface="UTM Avo" panose="02040603050506020204" pitchFamily="18" charset="0"/>
              </a:rPr>
              <a:t>.</a:t>
            </a:r>
          </a:p>
        </p:txBody>
      </p:sp>
      <p:grpSp>
        <p:nvGrpSpPr>
          <p:cNvPr id="38" name="Group 37">
            <a:extLst>
              <a:ext uri="{FF2B5EF4-FFF2-40B4-BE49-F238E27FC236}">
                <a16:creationId xmlns:a16="http://schemas.microsoft.com/office/drawing/2014/main" xmlns="" id="{A0D188DD-DC6A-9F4E-8B2D-F249A30837E3}"/>
              </a:ext>
            </a:extLst>
          </p:cNvPr>
          <p:cNvGrpSpPr/>
          <p:nvPr/>
        </p:nvGrpSpPr>
        <p:grpSpPr>
          <a:xfrm>
            <a:off x="4304784" y="3365482"/>
            <a:ext cx="2541451" cy="2631223"/>
            <a:chOff x="2025078" y="1797087"/>
            <a:chExt cx="670834" cy="663901"/>
          </a:xfrm>
        </p:grpSpPr>
        <p:sp>
          <p:nvSpPr>
            <p:cNvPr id="39" name="Oval 38">
              <a:extLst>
                <a:ext uri="{FF2B5EF4-FFF2-40B4-BE49-F238E27FC236}">
                  <a16:creationId xmlns:a16="http://schemas.microsoft.com/office/drawing/2014/main" xmlns="" id="{37CBF04C-BFAC-F741-91D7-4E0DFB018871}"/>
                </a:ext>
              </a:extLst>
            </p:cNvPr>
            <p:cNvSpPr/>
            <p:nvPr/>
          </p:nvSpPr>
          <p:spPr>
            <a:xfrm>
              <a:off x="2025078" y="2432600"/>
              <a:ext cx="28388" cy="283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a:extLst>
                <a:ext uri="{FF2B5EF4-FFF2-40B4-BE49-F238E27FC236}">
                  <a16:creationId xmlns:a16="http://schemas.microsoft.com/office/drawing/2014/main" xmlns="" id="{2DD7F6F1-8353-9446-BDC4-30D75A118036}"/>
                </a:ext>
              </a:extLst>
            </p:cNvPr>
            <p:cNvCxnSpPr>
              <a:stCxn id="39" idx="7"/>
              <a:endCxn id="41" idx="3"/>
            </p:cNvCxnSpPr>
            <p:nvPr/>
          </p:nvCxnSpPr>
          <p:spPr>
            <a:xfrm flipV="1">
              <a:off x="2049309" y="1821318"/>
              <a:ext cx="622372" cy="615439"/>
            </a:xfrm>
            <a:prstGeom prst="line">
              <a:avLst/>
            </a:prstGeom>
            <a:ln w="381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41" name="Oval 40">
              <a:extLst>
                <a:ext uri="{FF2B5EF4-FFF2-40B4-BE49-F238E27FC236}">
                  <a16:creationId xmlns:a16="http://schemas.microsoft.com/office/drawing/2014/main" xmlns="" id="{D43C8192-00A2-A545-B6BE-6EF2E855C419}"/>
                </a:ext>
              </a:extLst>
            </p:cNvPr>
            <p:cNvSpPr/>
            <p:nvPr/>
          </p:nvSpPr>
          <p:spPr>
            <a:xfrm>
              <a:off x="2667524" y="1797087"/>
              <a:ext cx="28388" cy="283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280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left)">
                                      <p:cBhvr>
                                        <p:cTn id="41" dur="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wipe(left)">
                                      <p:cBhvr>
                                        <p:cTn id="46" dur="500"/>
                                        <p:tgtEl>
                                          <p:spTgt spid="2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wipe(left)">
                                      <p:cBhvr>
                                        <p:cTn id="51" dur="500"/>
                                        <p:tgtEl>
                                          <p:spTgt spid="3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wipe(left)">
                                      <p:cBhvr>
                                        <p:cTn id="5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3" grpId="0" animBg="1"/>
      <p:bldP spid="14" grpId="0" animBg="1"/>
      <p:bldP spid="15" grpId="0" animBg="1"/>
      <p:bldP spid="16" grpId="0" animBg="1"/>
      <p:bldP spid="21" grpId="0" animBg="1"/>
      <p:bldP spid="22" grpId="0" animBg="1"/>
      <p:bldP spid="23" grpId="0"/>
      <p:bldP spid="36" grpId="0" animBg="1"/>
      <p:bldP spid="3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xmlns="" id="{430725AA-0FFC-FB42-8EAC-E521DF0083DF}"/>
              </a:ext>
            </a:extLst>
          </p:cNvPr>
          <p:cNvSpPr txBox="1"/>
          <p:nvPr/>
        </p:nvSpPr>
        <p:spPr>
          <a:xfrm>
            <a:off x="537030" y="582078"/>
            <a:ext cx="11190514" cy="1623887"/>
          </a:xfrm>
          <a:prstGeom prst="rect">
            <a:avLst/>
          </a:prstGeom>
          <a:noFill/>
        </p:spPr>
        <p:txBody>
          <a:bodyPr wrap="square" lIns="145143" tIns="72571" rIns="145143" bIns="72571" rtlCol="0">
            <a:spAutoFit/>
          </a:bodyPr>
          <a:lstStyle/>
          <a:p>
            <a:pPr marL="12600" indent="60476" algn="just">
              <a:lnSpc>
                <a:spcPct val="150000"/>
              </a:lnSpc>
            </a:pPr>
            <a:r>
              <a:rPr lang="en-US" sz="3200" b="1" dirty="0">
                <a:solidFill>
                  <a:srgbClr val="FF0000"/>
                </a:solidFill>
                <a:latin typeface="UTM Avo" panose="02040603050506020204" pitchFamily="18" charset="0"/>
              </a:rPr>
              <a:t>2</a:t>
            </a:r>
            <a:r>
              <a:rPr lang="vi-VN" sz="3200" b="1" dirty="0" smtClean="0">
                <a:solidFill>
                  <a:srgbClr val="FF0000"/>
                </a:solidFill>
                <a:latin typeface="UTM Avo" panose="02040603050506020204" pitchFamily="18" charset="0"/>
              </a:rPr>
              <a:t>. </a:t>
            </a:r>
            <a:r>
              <a:rPr lang="en-US" sz="3200" b="1" dirty="0" err="1" smtClean="0">
                <a:latin typeface="UTM Avo" panose="02040603050506020204" pitchFamily="18" charset="0"/>
                <a:cs typeface="Times New Roman" panose="02020603050405020304" pitchFamily="18" charset="0"/>
              </a:rPr>
              <a:t>Đặt</a:t>
            </a:r>
            <a:r>
              <a:rPr lang="en-US" sz="3200" b="1" dirty="0" smtClean="0">
                <a:latin typeface="UTM Avo" panose="02040603050506020204" pitchFamily="18" charset="0"/>
                <a:cs typeface="Times New Roman" panose="02020603050405020304" pitchFamily="18" charset="0"/>
              </a:rPr>
              <a:t> </a:t>
            </a:r>
            <a:r>
              <a:rPr lang="en-US" sz="3200" b="1" dirty="0" err="1" smtClean="0">
                <a:latin typeface="UTM Avo" panose="02040603050506020204" pitchFamily="18" charset="0"/>
                <a:cs typeface="Times New Roman" panose="02020603050405020304" pitchFamily="18" charset="0"/>
              </a:rPr>
              <a:t>một</a:t>
            </a:r>
            <a:r>
              <a:rPr lang="en-US" sz="3200" b="1" dirty="0" smtClean="0">
                <a:latin typeface="UTM Avo" panose="02040603050506020204" pitchFamily="18" charset="0"/>
                <a:cs typeface="Times New Roman" panose="02020603050405020304" pitchFamily="18" charset="0"/>
              </a:rPr>
              <a:t> </a:t>
            </a:r>
            <a:r>
              <a:rPr lang="en-US" sz="3200" b="1" dirty="0" err="1" smtClean="0">
                <a:latin typeface="UTM Avo" panose="02040603050506020204" pitchFamily="18" charset="0"/>
                <a:cs typeface="Times New Roman" panose="02020603050405020304" pitchFamily="18" charset="0"/>
              </a:rPr>
              <a:t>câu</a:t>
            </a:r>
            <a:r>
              <a:rPr lang="en-US" sz="3200" b="1" dirty="0" smtClean="0">
                <a:latin typeface="UTM Avo" panose="02040603050506020204" pitchFamily="18" charset="0"/>
                <a:cs typeface="Times New Roman" panose="02020603050405020304" pitchFamily="18" charset="0"/>
              </a:rPr>
              <a:t> </a:t>
            </a:r>
            <a:r>
              <a:rPr lang="en-US" sz="3200" b="1" dirty="0" err="1" smtClean="0">
                <a:latin typeface="UTM Avo" panose="02040603050506020204" pitchFamily="18" charset="0"/>
                <a:cs typeface="Times New Roman" panose="02020603050405020304" pitchFamily="18" charset="0"/>
              </a:rPr>
              <a:t>nêu</a:t>
            </a:r>
            <a:r>
              <a:rPr lang="en-US" sz="3200" b="1" dirty="0" smtClean="0">
                <a:latin typeface="UTM Avo" panose="02040603050506020204" pitchFamily="18" charset="0"/>
                <a:cs typeface="Times New Roman" panose="02020603050405020304" pitchFamily="18" charset="0"/>
              </a:rPr>
              <a:t> </a:t>
            </a:r>
            <a:r>
              <a:rPr lang="en-US" sz="3200" b="1" dirty="0" err="1" smtClean="0">
                <a:solidFill>
                  <a:srgbClr val="FF0000"/>
                </a:solidFill>
                <a:latin typeface="UTM Avo" panose="02040603050506020204" pitchFamily="18" charset="0"/>
                <a:cs typeface="Times New Roman" panose="02020603050405020304" pitchFamily="18" charset="0"/>
              </a:rPr>
              <a:t>đặc</a:t>
            </a:r>
            <a:r>
              <a:rPr lang="en-US" sz="3200" b="1" dirty="0" smtClean="0">
                <a:solidFill>
                  <a:srgbClr val="FF0000"/>
                </a:solidFill>
                <a:latin typeface="UTM Avo" panose="02040603050506020204" pitchFamily="18" charset="0"/>
                <a:cs typeface="Times New Roman" panose="02020603050405020304" pitchFamily="18" charset="0"/>
              </a:rPr>
              <a:t> </a:t>
            </a:r>
            <a:r>
              <a:rPr lang="en-US" sz="3200" b="1" dirty="0" err="1" smtClean="0">
                <a:solidFill>
                  <a:srgbClr val="FF0000"/>
                </a:solidFill>
                <a:latin typeface="UTM Avo" panose="02040603050506020204" pitchFamily="18" charset="0"/>
                <a:cs typeface="Times New Roman" panose="02020603050405020304" pitchFamily="18" charset="0"/>
              </a:rPr>
              <a:t>điểm</a:t>
            </a:r>
            <a:r>
              <a:rPr lang="en-US" sz="3200" b="1" dirty="0" smtClean="0">
                <a:solidFill>
                  <a:srgbClr val="FF0000"/>
                </a:solidFill>
                <a:latin typeface="UTM Avo" panose="02040603050506020204" pitchFamily="18" charset="0"/>
                <a:cs typeface="Times New Roman" panose="02020603050405020304" pitchFamily="18" charset="0"/>
              </a:rPr>
              <a:t> </a:t>
            </a:r>
            <a:r>
              <a:rPr lang="en-US" sz="3200" b="1" dirty="0" err="1" smtClean="0">
                <a:latin typeface="UTM Avo" panose="02040603050506020204" pitchFamily="18" charset="0"/>
                <a:cs typeface="Times New Roman" panose="02020603050405020304" pitchFamily="18" charset="0"/>
              </a:rPr>
              <a:t>của</a:t>
            </a:r>
            <a:r>
              <a:rPr lang="en-US" sz="3200" b="1" dirty="0" smtClean="0">
                <a:latin typeface="UTM Avo" panose="02040603050506020204" pitchFamily="18" charset="0"/>
                <a:cs typeface="Times New Roman" panose="02020603050405020304" pitchFamily="18" charset="0"/>
              </a:rPr>
              <a:t> </a:t>
            </a:r>
            <a:r>
              <a:rPr lang="en-US" sz="3200" b="1" dirty="0" err="1" smtClean="0">
                <a:solidFill>
                  <a:srgbClr val="FF0000"/>
                </a:solidFill>
                <a:latin typeface="UTM Avo" panose="02040603050506020204" pitchFamily="18" charset="0"/>
                <a:cs typeface="Times New Roman" panose="02020603050405020304" pitchFamily="18" charset="0"/>
              </a:rPr>
              <a:t>loài</a:t>
            </a:r>
            <a:r>
              <a:rPr lang="en-US" sz="3200" b="1" dirty="0" smtClean="0">
                <a:solidFill>
                  <a:srgbClr val="FF0000"/>
                </a:solidFill>
                <a:latin typeface="UTM Avo" panose="02040603050506020204" pitchFamily="18" charset="0"/>
                <a:cs typeface="Times New Roman" panose="02020603050405020304" pitchFamily="18" charset="0"/>
              </a:rPr>
              <a:t> </a:t>
            </a:r>
            <a:r>
              <a:rPr lang="en-US" sz="3200" b="1" dirty="0" err="1" smtClean="0">
                <a:solidFill>
                  <a:srgbClr val="FF0000"/>
                </a:solidFill>
                <a:latin typeface="UTM Avo" panose="02040603050506020204" pitchFamily="18" charset="0"/>
                <a:cs typeface="Times New Roman" panose="02020603050405020304" pitchFamily="18" charset="0"/>
              </a:rPr>
              <a:t>cây</a:t>
            </a:r>
            <a:r>
              <a:rPr lang="en-US" sz="3200" b="1" dirty="0" smtClean="0">
                <a:solidFill>
                  <a:srgbClr val="FF0000"/>
                </a:solidFill>
                <a:latin typeface="UTM Avo" panose="02040603050506020204" pitchFamily="18" charset="0"/>
                <a:cs typeface="Times New Roman" panose="02020603050405020304" pitchFamily="18" charset="0"/>
              </a:rPr>
              <a:t> </a:t>
            </a:r>
            <a:r>
              <a:rPr lang="en-US" sz="3200" b="1" dirty="0" err="1" smtClean="0">
                <a:latin typeface="UTM Avo" panose="02040603050506020204" pitchFamily="18" charset="0"/>
                <a:cs typeface="Times New Roman" panose="02020603050405020304" pitchFamily="18" charset="0"/>
              </a:rPr>
              <a:t>hoặc</a:t>
            </a:r>
            <a:r>
              <a:rPr lang="en-US" sz="3200" b="1" dirty="0" smtClean="0">
                <a:latin typeface="UTM Avo" panose="02040603050506020204" pitchFamily="18" charset="0"/>
                <a:cs typeface="Times New Roman" panose="02020603050405020304" pitchFamily="18" charset="0"/>
              </a:rPr>
              <a:t> </a:t>
            </a:r>
            <a:r>
              <a:rPr lang="en-US" sz="3200" b="1" dirty="0" err="1" smtClean="0">
                <a:solidFill>
                  <a:srgbClr val="FF0000"/>
                </a:solidFill>
                <a:latin typeface="UTM Avo" panose="02040603050506020204" pitchFamily="18" charset="0"/>
                <a:cs typeface="Times New Roman" panose="02020603050405020304" pitchFamily="18" charset="0"/>
              </a:rPr>
              <a:t>loại</a:t>
            </a:r>
            <a:r>
              <a:rPr lang="en-US" sz="3200" b="1" dirty="0" smtClean="0">
                <a:solidFill>
                  <a:srgbClr val="FF0000"/>
                </a:solidFill>
                <a:latin typeface="UTM Avo" panose="02040603050506020204" pitchFamily="18" charset="0"/>
                <a:cs typeface="Times New Roman" panose="02020603050405020304" pitchFamily="18" charset="0"/>
              </a:rPr>
              <a:t> </a:t>
            </a:r>
            <a:r>
              <a:rPr lang="en-US" sz="3200" b="1" dirty="0" err="1" smtClean="0">
                <a:solidFill>
                  <a:srgbClr val="FF0000"/>
                </a:solidFill>
                <a:latin typeface="UTM Avo" panose="02040603050506020204" pitchFamily="18" charset="0"/>
                <a:cs typeface="Times New Roman" panose="02020603050405020304" pitchFamily="18" charset="0"/>
              </a:rPr>
              <a:t>quả</a:t>
            </a:r>
            <a:r>
              <a:rPr lang="en-US" sz="3200" b="1" dirty="0" smtClean="0">
                <a:latin typeface="UTM Avo" panose="02040603050506020204" pitchFamily="18" charset="0"/>
                <a:cs typeface="Times New Roman" panose="02020603050405020304" pitchFamily="18" charset="0"/>
              </a:rPr>
              <a:t> </a:t>
            </a:r>
            <a:r>
              <a:rPr lang="en-US" sz="3200" b="1" dirty="0" err="1" smtClean="0">
                <a:latin typeface="UTM Avo" panose="02040603050506020204" pitchFamily="18" charset="0"/>
                <a:cs typeface="Times New Roman" panose="02020603050405020304" pitchFamily="18" charset="0"/>
              </a:rPr>
              <a:t>mà</a:t>
            </a:r>
            <a:r>
              <a:rPr lang="en-US" sz="3200" b="1" dirty="0" smtClean="0">
                <a:latin typeface="UTM Avo" panose="02040603050506020204" pitchFamily="18" charset="0"/>
                <a:cs typeface="Times New Roman" panose="02020603050405020304" pitchFamily="18" charset="0"/>
              </a:rPr>
              <a:t> </a:t>
            </a:r>
            <a:r>
              <a:rPr lang="en-US" sz="3200" b="1" dirty="0" err="1" smtClean="0">
                <a:latin typeface="UTM Avo" panose="02040603050506020204" pitchFamily="18" charset="0"/>
                <a:cs typeface="Times New Roman" panose="02020603050405020304" pitchFamily="18" charset="0"/>
              </a:rPr>
              <a:t>em</a:t>
            </a:r>
            <a:r>
              <a:rPr lang="en-US" sz="3200" b="1" dirty="0" smtClean="0">
                <a:latin typeface="UTM Avo" panose="02040603050506020204" pitchFamily="18" charset="0"/>
                <a:cs typeface="Times New Roman" panose="02020603050405020304" pitchFamily="18" charset="0"/>
              </a:rPr>
              <a:t> </a:t>
            </a:r>
            <a:r>
              <a:rPr lang="en-US" sz="3200" b="1" dirty="0" err="1" smtClean="0">
                <a:latin typeface="UTM Avo" panose="02040603050506020204" pitchFamily="18" charset="0"/>
                <a:cs typeface="Times New Roman" panose="02020603050405020304" pitchFamily="18" charset="0"/>
              </a:rPr>
              <a:t>thích</a:t>
            </a:r>
            <a:r>
              <a:rPr lang="en-US" sz="3200" b="1" dirty="0" smtClean="0">
                <a:latin typeface="UTM Avo" panose="02040603050506020204" pitchFamily="18" charset="0"/>
                <a:cs typeface="Times New Roman" panose="02020603050405020304" pitchFamily="18" charset="0"/>
              </a:rPr>
              <a:t>.</a:t>
            </a:r>
            <a:endParaRPr lang="vi-VN" sz="3200" b="1" dirty="0">
              <a:latin typeface="UTM Avo" panose="02040603050506020204" pitchFamily="18" charset="0"/>
              <a:ea typeface="Calibri" panose="020F0502020204030204" pitchFamily="34" charset="0"/>
              <a:cs typeface="Times New Roman" panose="02020603050405020304" pitchFamily="18" charset="0"/>
            </a:endParaRPr>
          </a:p>
        </p:txBody>
      </p:sp>
      <p:pic>
        <p:nvPicPr>
          <p:cNvPr id="2050" name="Picture 2" descr="Lúa Vàng Hình ảnh | Định dạng hình ảnh PNG 400280211| vn.lovepik.com">
            <a:extLst>
              <a:ext uri="{FF2B5EF4-FFF2-40B4-BE49-F238E27FC236}">
                <a16:creationId xmlns:a16="http://schemas.microsoft.com/office/drawing/2014/main" xmlns="" id="{E9A8E86C-207F-B54F-8087-FD797FCA53E4}"/>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9645" b="89848" l="74070" r="98256">
                        <a14:foregroundMark x1="80397" y1="75635" x2="84186" y2="69797"/>
                        <a14:foregroundMark x1="74302" y1="85025" x2="80397" y2="75635"/>
                        <a14:foregroundMark x1="84535" y1="68020" x2="84535" y2="68020"/>
                        <a14:foregroundMark x1="85698" y1="68020" x2="85698" y2="68020"/>
                        <a14:foregroundMark x1="86628" y1="68020" x2="86628" y2="68020"/>
                        <a14:foregroundMark x1="91266" y1="73149" x2="95581" y2="78173"/>
                        <a14:foregroundMark x1="86860" y1="68020" x2="87725" y2="69026"/>
                        <a14:foregroundMark x1="97674" y1="81472" x2="97674" y2="81472"/>
                        <a14:foregroundMark x1="97674" y1="81472" x2="97674" y2="63959"/>
                        <a14:foregroundMark x1="97674" y1="69289" x2="98140" y2="84772"/>
                        <a14:foregroundMark x1="98140" y1="84772" x2="98256" y2="85025"/>
                        <a14:foregroundMark x1="98256" y1="84518" x2="98256" y2="84518"/>
                        <a14:foregroundMark x1="89070" y1="48985" x2="85349" y2="47208"/>
                        <a14:foregroundMark x1="83140" y1="46701" x2="85814" y2="46954"/>
                        <a14:foregroundMark x1="90698" y1="28173" x2="96047" y2="40609"/>
                        <a14:foregroundMark x1="96047" y1="40609" x2="98023" y2="53046"/>
                        <a14:foregroundMark x1="89419" y1="25635" x2="89419" y2="25635"/>
                        <a14:foregroundMark x1="89419" y1="24873" x2="89419" y2="24873"/>
                        <a14:backgroundMark x1="80116" y1="75635" x2="80116" y2="75635"/>
                        <a14:backgroundMark x1="89651" y1="70305" x2="89651" y2="70305"/>
                        <a14:backgroundMark x1="89651" y1="70305" x2="90698" y2="73858"/>
                        <a14:backgroundMark x1="89070" y1="71574" x2="89651" y2="70812"/>
                        <a14:backgroundMark x1="89651" y1="70305" x2="87791" y2="69289"/>
                      </a14:backgroundRemoval>
                    </a14:imgEffect>
                  </a14:imgLayer>
                </a14:imgProps>
              </a:ext>
              <a:ext uri="{28A0092B-C50C-407E-A947-70E740481C1C}">
                <a14:useLocalDpi xmlns:a14="http://schemas.microsoft.com/office/drawing/2010/main" val="0"/>
              </a:ext>
            </a:extLst>
          </a:blip>
          <a:srcRect l="71545"/>
          <a:stretch/>
        </p:blipFill>
        <p:spPr bwMode="auto">
          <a:xfrm>
            <a:off x="9846241" y="3884900"/>
            <a:ext cx="2418576" cy="292025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úa Vàng Hình ảnh | Định dạng hình ảnh PNG 400280211| vn.lovepik.com">
            <a:extLst>
              <a:ext uri="{FF2B5EF4-FFF2-40B4-BE49-F238E27FC236}">
                <a16:creationId xmlns:a16="http://schemas.microsoft.com/office/drawing/2014/main" xmlns="" id="{52AD9DBB-433B-8648-9A3D-3D9A45959732}"/>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645" b="97716" l="1628" r="28256">
                        <a14:foregroundMark x1="3140" y1="41624" x2="3140" y2="41624"/>
                        <a14:foregroundMark x1="2907" y1="41624" x2="6395" y2="22843"/>
                        <a14:foregroundMark x1="1744" y1="46954" x2="2093" y2="84518"/>
                        <a14:foregroundMark x1="2093" y1="84518" x2="1744" y2="97716"/>
                        <a14:foregroundMark x1="28256" y1="68020" x2="28256" y2="68020"/>
                      </a14:backgroundRemoval>
                    </a14:imgEffect>
                  </a14:imgLayer>
                </a14:imgProps>
              </a:ext>
              <a:ext uri="{28A0092B-C50C-407E-A947-70E740481C1C}">
                <a14:useLocalDpi xmlns:a14="http://schemas.microsoft.com/office/drawing/2010/main" val="0"/>
              </a:ext>
            </a:extLst>
          </a:blip>
          <a:srcRect r="69593"/>
          <a:stretch/>
        </p:blipFill>
        <p:spPr bwMode="auto">
          <a:xfrm>
            <a:off x="-79296" y="4324346"/>
            <a:ext cx="2301856" cy="2600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3220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4949" y="-126077"/>
            <a:ext cx="3143250" cy="2381250"/>
          </a:xfrm>
          <a:prstGeom prst="ellipse">
            <a:avLst/>
          </a:prstGeom>
          <a:ln>
            <a:noFill/>
          </a:ln>
          <a:effectLst>
            <a:softEdge rad="112500"/>
          </a:effectLst>
        </p:spPr>
      </p:pic>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459" b="100000" l="0" r="100000"/>
                    </a14:imgEffect>
                  </a14:imgLayer>
                </a14:imgProps>
              </a:ext>
              <a:ext uri="{28A0092B-C50C-407E-A947-70E740481C1C}">
                <a14:useLocalDpi xmlns:a14="http://schemas.microsoft.com/office/drawing/2010/main" val="0"/>
              </a:ext>
            </a:extLst>
          </a:blip>
          <a:stretch>
            <a:fillRect/>
          </a:stretch>
        </p:blipFill>
        <p:spPr>
          <a:xfrm>
            <a:off x="5562600" y="1447800"/>
            <a:ext cx="4648200" cy="2076450"/>
          </a:xfrm>
          <a:prstGeom prst="rect">
            <a:avLst/>
          </a:prstGeom>
        </p:spPr>
      </p:pic>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backgroundRemoval t="0" b="93917" l="3750" r="98667">
                        <a14:foregroundMark x1="44333" y1="17167" x2="45167" y2="20583"/>
                        <a14:foregroundMark x1="50167" y1="19167" x2="49833" y2="22250"/>
                        <a14:foregroundMark x1="39917" y1="30917" x2="40083" y2="34750"/>
                        <a14:foregroundMark x1="42750" y1="36583" x2="45333" y2="36583"/>
                        <a14:foregroundMark x1="49583" y1="40000" x2="48583" y2="42667"/>
                        <a14:foregroundMark x1="43500" y1="24667" x2="47167" y2="23000"/>
                        <a14:foregroundMark x1="61333" y1="19417" x2="62500" y2="23000"/>
                        <a14:foregroundMark x1="69000" y1="17583" x2="66750" y2="21833"/>
                        <a14:foregroundMark x1="72667" y1="21417" x2="71000" y2="25083"/>
                        <a14:foregroundMark x1="65167" y1="24250" x2="68000" y2="26250"/>
                        <a14:foregroundMark x1="72417" y1="27667" x2="74417" y2="27667"/>
                        <a14:foregroundMark x1="84167" y1="40167" x2="82083" y2="44667"/>
                        <a14:foregroundMark x1="82083" y1="47667" x2="85333" y2="48250"/>
                        <a14:foregroundMark x1="75833" y1="46250" x2="77250" y2="48500"/>
                        <a14:foregroundMark x1="65333" y1="60000" x2="68417" y2="61000"/>
                        <a14:foregroundMark x1="20500" y1="32333" x2="21083" y2="35750"/>
                        <a14:foregroundMark x1="10833" y1="34167" x2="16500" y2="34917"/>
                        <a14:foregroundMark x1="16833" y1="38583" x2="18250" y2="42250"/>
                        <a14:foregroundMark x1="18500" y1="46833" x2="21333" y2="45833"/>
                        <a14:foregroundMark x1="29000" y1="55167" x2="30000" y2="52917"/>
                        <a14:foregroundMark x1="25167" y1="62833" x2="27750" y2="66250"/>
                        <a14:foregroundMark x1="35833" y1="76000" x2="38250" y2="76000"/>
                        <a14:foregroundMark x1="38083" y1="83417" x2="36083" y2="87250"/>
                        <a14:foregroundMark x1="21750" y1="88500" x2="26000" y2="88500"/>
                        <a14:foregroundMark x1="11833" y1="83667" x2="12250" y2="86667"/>
                        <a14:foregroundMark x1="43750" y1="89500" x2="46750" y2="90500"/>
                        <a14:foregroundMark x1="70583" y1="79833" x2="70000" y2="83833"/>
                        <a14:foregroundMark x1="73250" y1="86667" x2="70833" y2="88083"/>
                        <a14:foregroundMark x1="78083" y1="76000" x2="81333" y2="77333"/>
                        <a14:foregroundMark x1="72833" y1="68250" x2="75250" y2="71333"/>
                        <a14:foregroundMark x1="81500" y1="88667" x2="83333" y2="92500"/>
                      </a14:backgroundRemoval>
                    </a14:imgEffect>
                  </a14:imgLayer>
                </a14:imgProps>
              </a:ext>
              <a:ext uri="{28A0092B-C50C-407E-A947-70E740481C1C}">
                <a14:useLocalDpi xmlns:a14="http://schemas.microsoft.com/office/drawing/2010/main" val="0"/>
              </a:ext>
            </a:extLst>
          </a:blip>
          <a:srcRect l="8824" t="15000" r="13235" b="5000"/>
          <a:stretch/>
        </p:blipFill>
        <p:spPr>
          <a:xfrm>
            <a:off x="7886700" y="34636"/>
            <a:ext cx="4038600" cy="3657600"/>
          </a:xfrm>
          <a:prstGeom prst="rect">
            <a:avLst/>
          </a:prstGeom>
        </p:spPr>
      </p:pic>
      <p:pic>
        <p:nvPicPr>
          <p:cNvPr id="10" name="Picture 9"/>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92" b="99769" l="10000" r="95769"/>
                    </a14:imgEffect>
                  </a14:imgLayer>
                </a14:imgProps>
              </a:ext>
              <a:ext uri="{28A0092B-C50C-407E-A947-70E740481C1C}">
                <a14:useLocalDpi xmlns:a14="http://schemas.microsoft.com/office/drawing/2010/main" val="0"/>
              </a:ext>
            </a:extLst>
          </a:blip>
          <a:srcRect l="7936" r="4762"/>
          <a:stretch/>
        </p:blipFill>
        <p:spPr>
          <a:xfrm>
            <a:off x="0" y="457200"/>
            <a:ext cx="2625436" cy="2367395"/>
          </a:xfrm>
          <a:prstGeom prst="rect">
            <a:avLst/>
          </a:prstGeom>
        </p:spPr>
      </p:pic>
      <p:pic>
        <p:nvPicPr>
          <p:cNvPr id="11" name="Picture 10"/>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58250" y="2772301"/>
            <a:ext cx="1048683" cy="812738"/>
          </a:xfrm>
          <a:prstGeom prst="rect">
            <a:avLst/>
          </a:prstGeom>
        </p:spPr>
      </p:pic>
      <p:pic>
        <p:nvPicPr>
          <p:cNvPr id="12" name="Pictur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3511" y="2209800"/>
            <a:ext cx="1039920" cy="914400"/>
          </a:xfrm>
          <a:prstGeom prst="rect">
            <a:avLst/>
          </a:prstGeom>
        </p:spPr>
      </p:pic>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2758" y="2180359"/>
            <a:ext cx="1039920" cy="1248641"/>
          </a:xfrm>
          <a:prstGeom prst="rect">
            <a:avLst/>
          </a:prstGeom>
        </p:spPr>
      </p:pic>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40761" y="2115469"/>
            <a:ext cx="1039920" cy="1008731"/>
          </a:xfrm>
          <a:prstGeom prst="rect">
            <a:avLst/>
          </a:prstGeom>
        </p:spPr>
      </p:pic>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50199" y="2313474"/>
            <a:ext cx="1257300" cy="1825336"/>
          </a:xfrm>
          <a:prstGeom prst="rect">
            <a:avLst/>
          </a:prstGeom>
        </p:spPr>
      </p:pic>
      <p:pic>
        <p:nvPicPr>
          <p:cNvPr id="16" name="Picture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59272" y="2646730"/>
            <a:ext cx="1137329" cy="915213"/>
          </a:xfrm>
          <a:prstGeom prst="rect">
            <a:avLst/>
          </a:prstGeom>
        </p:spPr>
      </p:pic>
      <p:pic>
        <p:nvPicPr>
          <p:cNvPr id="17" name="Picture 16"/>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48199" y="4458566"/>
            <a:ext cx="1753077" cy="1219200"/>
          </a:xfrm>
          <a:prstGeom prst="rect">
            <a:avLst/>
          </a:prstGeom>
        </p:spPr>
      </p:pic>
      <p:pic>
        <p:nvPicPr>
          <p:cNvPr id="18" name="Picture 17"/>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05400" y="4492161"/>
            <a:ext cx="1753077" cy="1219200"/>
          </a:xfrm>
          <a:prstGeom prst="rect">
            <a:avLst/>
          </a:prstGeom>
        </p:spPr>
      </p:pic>
      <p:pic>
        <p:nvPicPr>
          <p:cNvPr id="19" name="Picture 18"/>
          <p:cNvPicPr>
            <a:picLocks noChangeAspect="1"/>
          </p:cNvPicPr>
          <p:nvPr/>
        </p:nvPicPr>
        <p:blipFill rotWithShape="1">
          <a:blip r:embed="rId15">
            <a:extLst>
              <a:ext uri="{BEBA8EAE-BF5A-486C-A8C5-ECC9F3942E4B}">
                <a14:imgProps xmlns:a14="http://schemas.microsoft.com/office/drawing/2010/main">
                  <a14:imgLayer r:embed="rId16">
                    <a14:imgEffect>
                      <a14:backgroundRemoval t="10000" b="90000" l="0" r="32889"/>
                    </a14:imgEffect>
                  </a14:imgLayer>
                </a14:imgProps>
              </a:ext>
              <a:ext uri="{28A0092B-C50C-407E-A947-70E740481C1C}">
                <a14:useLocalDpi xmlns:a14="http://schemas.microsoft.com/office/drawing/2010/main" val="0"/>
              </a:ext>
            </a:extLst>
          </a:blip>
          <a:srcRect l="1852" t="35185" r="63490" b="31482"/>
          <a:stretch/>
        </p:blipFill>
        <p:spPr>
          <a:xfrm>
            <a:off x="7769814" y="4881631"/>
            <a:ext cx="1426110" cy="1371600"/>
          </a:xfrm>
          <a:prstGeom prst="rect">
            <a:avLst/>
          </a:prstGeom>
        </p:spPr>
      </p:pic>
      <p:pic>
        <p:nvPicPr>
          <p:cNvPr id="20" name="Picture 19"/>
          <p:cNvPicPr>
            <a:picLocks noChangeAspect="1"/>
          </p:cNvPicPr>
          <p:nvPr/>
        </p:nvPicPr>
        <p:blipFill rotWithShape="1">
          <a:blip r:embed="rId17">
            <a:extLst>
              <a:ext uri="{BEBA8EAE-BF5A-486C-A8C5-ECC9F3942E4B}">
                <a14:imgProps xmlns:a14="http://schemas.microsoft.com/office/drawing/2010/main">
                  <a14:imgLayer r:embed="rId16">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p:blipFill>
        <p:spPr>
          <a:xfrm>
            <a:off x="11049000" y="4728834"/>
            <a:ext cx="1295400" cy="1447801"/>
          </a:xfrm>
          <a:prstGeom prst="rect">
            <a:avLst/>
          </a:prstGeom>
        </p:spPr>
      </p:pic>
      <p:pic>
        <p:nvPicPr>
          <p:cNvPr id="21" name="Picture 20"/>
          <p:cNvPicPr>
            <a:picLocks noChangeAspect="1"/>
          </p:cNvPicPr>
          <p:nvPr/>
        </p:nvPicPr>
        <p:blipFill>
          <a:blip r:embed="rId18" cstate="print">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018" y="3524250"/>
            <a:ext cx="2438400" cy="2438400"/>
          </a:xfrm>
          <a:prstGeom prst="rect">
            <a:avLst/>
          </a:prstGeom>
        </p:spPr>
      </p:pic>
      <p:pic>
        <p:nvPicPr>
          <p:cNvPr id="22" name="Picture 21"/>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305550" y="29350"/>
            <a:ext cx="1581150" cy="1554718"/>
          </a:xfrm>
          <a:prstGeom prst="ellipse">
            <a:avLst/>
          </a:prstGeom>
          <a:ln>
            <a:noFill/>
          </a:ln>
          <a:effectLst>
            <a:softEdge rad="112500"/>
          </a:effectLst>
        </p:spPr>
      </p:pic>
      <p:pic>
        <p:nvPicPr>
          <p:cNvPr id="23" name="Picture 22"/>
          <p:cNvPicPr>
            <a:picLocks noChangeAspect="1"/>
          </p:cNvPicPr>
          <p:nvPr/>
        </p:nvPicPr>
        <p:blipFill>
          <a:blip r:embed="rId21" cstate="print">
            <a:extLst>
              <a:ext uri="{BEBA8EAE-BF5A-486C-A8C5-ECC9F3942E4B}">
                <a14:imgProps xmlns:a14="http://schemas.microsoft.com/office/drawing/2010/main">
                  <a14:imgLayer r:embed="rId22">
                    <a14:imgEffect>
                      <a14:backgroundRemoval t="5692" b="96000" l="9963" r="89851">
                        <a14:foregroundMark x1="35196" y1="28154" x2="39385" y2="29231"/>
                        <a14:foregroundMark x1="55121" y1="30615" x2="58845" y2="32692"/>
                        <a14:foregroundMark x1="69088" y1="20077" x2="69088" y2="23923"/>
                        <a14:foregroundMark x1="35196" y1="13462" x2="35196" y2="17308"/>
                      </a14:backgroundRemoval>
                    </a14:imgEffect>
                  </a14:imgLayer>
                </a14:imgProps>
              </a:ext>
              <a:ext uri="{28A0092B-C50C-407E-A947-70E740481C1C}">
                <a14:useLocalDpi xmlns:a14="http://schemas.microsoft.com/office/drawing/2010/main" val="0"/>
              </a:ext>
            </a:extLst>
          </a:blip>
          <a:stretch>
            <a:fillRect/>
          </a:stretch>
        </p:blipFill>
        <p:spPr>
          <a:xfrm>
            <a:off x="8691511" y="3858491"/>
            <a:ext cx="2357489" cy="2419350"/>
          </a:xfrm>
          <a:prstGeom prst="rect">
            <a:avLst/>
          </a:prstGeom>
        </p:spPr>
      </p:pic>
      <p:pic>
        <p:nvPicPr>
          <p:cNvPr id="24" name="Picture 23"/>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10000" b="90000" l="0" r="90000">
                        <a14:foregroundMark x1="39538" y1="17248" x2="37769" y2="28899"/>
                      </a14:backgroundRemoval>
                    </a14:imgEffect>
                  </a14:imgLayer>
                </a14:imgProps>
              </a:ext>
              <a:ext uri="{28A0092B-C50C-407E-A947-70E740481C1C}">
                <a14:useLocalDpi xmlns:a14="http://schemas.microsoft.com/office/drawing/2010/main" val="0"/>
              </a:ext>
            </a:extLst>
          </a:blip>
          <a:srcRect l="2879" t="11468" r="52891" b="10549"/>
          <a:stretch/>
        </p:blipFill>
        <p:spPr>
          <a:xfrm>
            <a:off x="1677769" y="4409208"/>
            <a:ext cx="1398310" cy="1551709"/>
          </a:xfrm>
          <a:prstGeom prst="rect">
            <a:avLst/>
          </a:prstGeom>
        </p:spPr>
      </p:pic>
      <p:pic>
        <p:nvPicPr>
          <p:cNvPr id="25" name="Picture 24"/>
          <p:cNvPicPr>
            <a:picLocks noChangeAspect="1"/>
          </p:cNvPicPr>
          <p:nvPr/>
        </p:nvPicPr>
        <p:blipFill rotWithShape="1">
          <a:blip r:embed="rId25" cstate="print">
            <a:extLst>
              <a:ext uri="{BEBA8EAE-BF5A-486C-A8C5-ECC9F3942E4B}">
                <a14:imgProps xmlns:a14="http://schemas.microsoft.com/office/drawing/2010/main">
                  <a14:imgLayer r:embed="rId26">
                    <a14:imgEffect>
                      <a14:backgroundRemoval t="0" b="100000" l="10000" r="98231">
                        <a14:foregroundMark x1="78692" y1="13119" x2="66462" y2="61009"/>
                      </a14:backgroundRemoval>
                    </a14:imgEffect>
                  </a14:imgLayer>
                </a14:imgProps>
              </a:ext>
              <a:ext uri="{28A0092B-C50C-407E-A947-70E740481C1C}">
                <a14:useLocalDpi xmlns:a14="http://schemas.microsoft.com/office/drawing/2010/main" val="0"/>
              </a:ext>
            </a:extLst>
          </a:blip>
          <a:srcRect l="53845" t="8716" r="5770" b="2294"/>
          <a:stretch/>
        </p:blipFill>
        <p:spPr>
          <a:xfrm>
            <a:off x="3829413" y="4458566"/>
            <a:ext cx="1228718" cy="1645902"/>
          </a:xfrm>
          <a:prstGeom prst="rect">
            <a:avLst/>
          </a:prstGeom>
        </p:spPr>
      </p:pic>
      <p:pic>
        <p:nvPicPr>
          <p:cNvPr id="26" name="Picture 25"/>
          <p:cNvPicPr>
            <a:picLocks noChangeAspect="1"/>
          </p:cNvPicPr>
          <p:nvPr/>
        </p:nvPicPr>
        <p:blipFill>
          <a:blip r:embed="rId27">
            <a:extLst>
              <a:ext uri="{BEBA8EAE-BF5A-486C-A8C5-ECC9F3942E4B}">
                <a14:imgProps xmlns:a14="http://schemas.microsoft.com/office/drawing/2010/main">
                  <a14:imgLayer r:embed="rId28">
                    <a14:imgEffect>
                      <a14:backgroundRemoval t="400" b="99600" l="9664" r="89916"/>
                    </a14:imgEffect>
                  </a14:imgLayer>
                </a14:imgProps>
              </a:ext>
              <a:ext uri="{28A0092B-C50C-407E-A947-70E740481C1C}">
                <a14:useLocalDpi xmlns:a14="http://schemas.microsoft.com/office/drawing/2010/main" val="0"/>
              </a:ext>
            </a:extLst>
          </a:blip>
          <a:stretch>
            <a:fillRect/>
          </a:stretch>
        </p:blipFill>
        <p:spPr>
          <a:xfrm>
            <a:off x="3883105" y="2139775"/>
            <a:ext cx="2406492" cy="2442441"/>
          </a:xfrm>
          <a:prstGeom prst="rect">
            <a:avLst/>
          </a:prstGeom>
        </p:spPr>
      </p:pic>
      <p:sp>
        <p:nvSpPr>
          <p:cNvPr id="27" name="Rectangle 26"/>
          <p:cNvSpPr/>
          <p:nvPr/>
        </p:nvSpPr>
        <p:spPr>
          <a:xfrm>
            <a:off x="6619" y="6015373"/>
            <a:ext cx="12150436" cy="923330"/>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threePt" dir="t"/>
            </a:scene3d>
            <a:sp3d extrusionH="57150" prstMaterial="dkEdge">
              <a:bevelT w="38100" h="38100" prst="angle"/>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latin typeface="Arial-Rounded" panose="020B0500000000000000" pitchFamily="34" charset="0"/>
                <a:ea typeface="Arial-Rounded" panose="020B0500000000000000" pitchFamily="34" charset="0"/>
                <a:cs typeface="Arial-Rounded" panose="020B0500000000000000" pitchFamily="34" charset="0"/>
              </a:rPr>
              <a:t>H</a:t>
            </a:r>
            <a:r>
              <a:rPr kumimoji="0" lang="en-US" sz="5400" b="1" i="0" u="none" strike="noStrike" kern="1200" cap="none" spc="0" normalizeH="0" baseline="0" noProof="0" dirty="0" err="1" smtClean="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ẹn</a:t>
            </a:r>
            <a:r>
              <a:rPr kumimoji="0" lang="en-US" sz="5400" b="1" i="0" u="none" strike="noStrike" kern="1200" cap="none" spc="0" normalizeH="0" baseline="0" noProof="0" dirty="0" smtClean="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gặp lại các bạn ở bài </a:t>
            </a:r>
            <a:r>
              <a:rPr kumimoji="0" lang="en-US" sz="5400" b="1" i="0" u="none" strike="noStrike" kern="1200" cap="none" spc="0" normalizeH="0" baseline="0" noProof="0" dirty="0" err="1">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smtClean="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nhé</a:t>
            </a:r>
            <a:r>
              <a:rPr kumimoji="0" lang="en-US" sz="5400" b="1" i="0" u="none" strike="noStrike" kern="1200" cap="none" spc="0" normalizeH="0" baseline="0" noProof="0" smtClean="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8" name="Picture 27"/>
          <p:cNvPicPr>
            <a:picLocks noChangeAspect="1"/>
          </p:cNvPicPr>
          <p:nvPr/>
        </p:nvPicPr>
        <p:blipFill>
          <a:blip r:embed="rId29">
            <a:extLst>
              <a:ext uri="{BEBA8EAE-BF5A-486C-A8C5-ECC9F3942E4B}">
                <a14:imgProps xmlns:a14="http://schemas.microsoft.com/office/drawing/2010/main">
                  <a14:imgLayer r:embed="rId30">
                    <a14:imgEffect>
                      <a14:backgroundRemoval t="10000" b="90000" l="4000" r="100000"/>
                    </a14:imgEffect>
                  </a14:imgLayer>
                </a14:imgProps>
              </a:ext>
              <a:ext uri="{28A0092B-C50C-407E-A947-70E740481C1C}">
                <a14:useLocalDpi xmlns:a14="http://schemas.microsoft.com/office/drawing/2010/main" val="0"/>
              </a:ext>
            </a:extLst>
          </a:blip>
          <a:stretch>
            <a:fillRect/>
          </a:stretch>
        </p:blipFill>
        <p:spPr>
          <a:xfrm>
            <a:off x="-107129" y="-41757"/>
            <a:ext cx="2153327" cy="1572075"/>
          </a:xfrm>
          <a:prstGeom prst="rect">
            <a:avLst/>
          </a:prstGeom>
        </p:spPr>
      </p:pic>
      <p:pic>
        <p:nvPicPr>
          <p:cNvPr id="29" name="Picture 28"/>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9675385" y="1033966"/>
            <a:ext cx="1070829" cy="1175834"/>
          </a:xfrm>
          <a:prstGeom prst="rect">
            <a:avLst/>
          </a:prstGeom>
        </p:spPr>
      </p:pic>
      <p:pic>
        <p:nvPicPr>
          <p:cNvPr id="30" name="Picture 29"/>
          <p:cNvPicPr>
            <a:picLocks noChangeAspect="1"/>
          </p:cNvPicPr>
          <p:nvPr/>
        </p:nvPicPr>
        <p:blipFill>
          <a:blip r:embed="rId32">
            <a:extLst>
              <a:ext uri="{BEBA8EAE-BF5A-486C-A8C5-ECC9F3942E4B}">
                <a14:imgProps xmlns:a14="http://schemas.microsoft.com/office/drawing/2010/main">
                  <a14:imgLayer r:embed="rId33">
                    <a14:imgEffect>
                      <a14:backgroundRemoval t="0" b="99517" l="0" r="99180">
                        <a14:foregroundMark x1="30328" y1="42512" x2="22131" y2="93720"/>
                        <a14:foregroundMark x1="23361" y1="42029" x2="15984" y2="62319"/>
                        <a14:foregroundMark x1="27869" y1="31401" x2="34016" y2="31401"/>
                        <a14:foregroundMark x1="54918" y1="40580" x2="61885" y2="41063"/>
                        <a14:foregroundMark x1="86066" y1="57488" x2="86475" y2="69565"/>
                      </a14:backgroundRemoval>
                    </a14:imgEffect>
                  </a14:imgLayer>
                </a14:imgProps>
              </a:ext>
              <a:ext uri="{28A0092B-C50C-407E-A947-70E740481C1C}">
                <a14:useLocalDpi xmlns:a14="http://schemas.microsoft.com/office/drawing/2010/main" val="0"/>
              </a:ext>
            </a:extLst>
          </a:blip>
          <a:stretch>
            <a:fillRect/>
          </a:stretch>
        </p:blipFill>
        <p:spPr>
          <a:xfrm>
            <a:off x="1636655" y="2083458"/>
            <a:ext cx="1628244" cy="1389127"/>
          </a:xfrm>
          <a:prstGeom prst="rect">
            <a:avLst/>
          </a:prstGeom>
        </p:spPr>
      </p:pic>
    </p:spTree>
    <p:extLst>
      <p:ext uri="{BB962C8B-B14F-4D97-AF65-F5344CB8AC3E}">
        <p14:creationId xmlns:p14="http://schemas.microsoft.com/office/powerpoint/2010/main" val="1360740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par>
                                <p:cTn id="8" presetID="32" presetClass="emph" presetSubtype="0" fill="hold" nodeType="withEffect">
                                  <p:stCondLst>
                                    <p:cond delay="0"/>
                                  </p:stCondLst>
                                  <p:childTnLst>
                                    <p:animRot by="120000">
                                      <p:cBhvr>
                                        <p:cTn id="9" dur="50" fill="hold">
                                          <p:stCondLst>
                                            <p:cond delay="0"/>
                                          </p:stCondLst>
                                        </p:cTn>
                                        <p:tgtEl>
                                          <p:spTgt spid="23"/>
                                        </p:tgtEl>
                                        <p:attrNameLst>
                                          <p:attrName>r</p:attrName>
                                        </p:attrNameLst>
                                      </p:cBhvr>
                                    </p:animRot>
                                    <p:animRot by="-240000">
                                      <p:cBhvr>
                                        <p:cTn id="10" dur="100" fill="hold">
                                          <p:stCondLst>
                                            <p:cond delay="100"/>
                                          </p:stCondLst>
                                        </p:cTn>
                                        <p:tgtEl>
                                          <p:spTgt spid="23"/>
                                        </p:tgtEl>
                                        <p:attrNameLst>
                                          <p:attrName>r</p:attrName>
                                        </p:attrNameLst>
                                      </p:cBhvr>
                                    </p:animRot>
                                    <p:animRot by="240000">
                                      <p:cBhvr>
                                        <p:cTn id="11" dur="100" fill="hold">
                                          <p:stCondLst>
                                            <p:cond delay="200"/>
                                          </p:stCondLst>
                                        </p:cTn>
                                        <p:tgtEl>
                                          <p:spTgt spid="23"/>
                                        </p:tgtEl>
                                        <p:attrNameLst>
                                          <p:attrName>r</p:attrName>
                                        </p:attrNameLst>
                                      </p:cBhvr>
                                    </p:animRot>
                                    <p:animRot by="-240000">
                                      <p:cBhvr>
                                        <p:cTn id="12" dur="100" fill="hold">
                                          <p:stCondLst>
                                            <p:cond delay="300"/>
                                          </p:stCondLst>
                                        </p:cTn>
                                        <p:tgtEl>
                                          <p:spTgt spid="23"/>
                                        </p:tgtEl>
                                        <p:attrNameLst>
                                          <p:attrName>r</p:attrName>
                                        </p:attrNameLst>
                                      </p:cBhvr>
                                    </p:animRot>
                                    <p:animRot by="120000">
                                      <p:cBhvr>
                                        <p:cTn id="13" dur="100" fill="hold">
                                          <p:stCondLst>
                                            <p:cond delay="400"/>
                                          </p:stCondLst>
                                        </p:cTn>
                                        <p:tgtEl>
                                          <p:spTgt spid="23"/>
                                        </p:tgtEl>
                                        <p:attrNameLst>
                                          <p:attrName>r</p:attrName>
                                        </p:attrNameLst>
                                      </p:cBhvr>
                                    </p:animRot>
                                  </p:childTnLst>
                                </p:cTn>
                              </p:par>
                            </p:childTnLst>
                          </p:cTn>
                        </p:par>
                        <p:par>
                          <p:cTn id="14" fill="hold">
                            <p:stCondLst>
                              <p:cond delay="2000"/>
                            </p:stCondLst>
                            <p:childTnLst>
                              <p:par>
                                <p:cTn id="15" presetID="32" presetClass="emph" presetSubtype="0" fill="hold" nodeType="afterEffect">
                                  <p:stCondLst>
                                    <p:cond delay="500"/>
                                  </p:stCondLst>
                                  <p:childTnLst>
                                    <p:animRot by="120000">
                                      <p:cBhvr>
                                        <p:cTn id="16" dur="100" fill="hold">
                                          <p:stCondLst>
                                            <p:cond delay="0"/>
                                          </p:stCondLst>
                                        </p:cTn>
                                        <p:tgtEl>
                                          <p:spTgt spid="24"/>
                                        </p:tgtEl>
                                        <p:attrNameLst>
                                          <p:attrName>r</p:attrName>
                                        </p:attrNameLst>
                                      </p:cBhvr>
                                    </p:animRot>
                                    <p:animRot by="-240000">
                                      <p:cBhvr>
                                        <p:cTn id="17" dur="200" fill="hold">
                                          <p:stCondLst>
                                            <p:cond delay="200"/>
                                          </p:stCondLst>
                                        </p:cTn>
                                        <p:tgtEl>
                                          <p:spTgt spid="24"/>
                                        </p:tgtEl>
                                        <p:attrNameLst>
                                          <p:attrName>r</p:attrName>
                                        </p:attrNameLst>
                                      </p:cBhvr>
                                    </p:animRot>
                                    <p:animRot by="240000">
                                      <p:cBhvr>
                                        <p:cTn id="18" dur="200" fill="hold">
                                          <p:stCondLst>
                                            <p:cond delay="400"/>
                                          </p:stCondLst>
                                        </p:cTn>
                                        <p:tgtEl>
                                          <p:spTgt spid="24"/>
                                        </p:tgtEl>
                                        <p:attrNameLst>
                                          <p:attrName>r</p:attrName>
                                        </p:attrNameLst>
                                      </p:cBhvr>
                                    </p:animRot>
                                    <p:animRot by="-240000">
                                      <p:cBhvr>
                                        <p:cTn id="19" dur="200" fill="hold">
                                          <p:stCondLst>
                                            <p:cond delay="600"/>
                                          </p:stCondLst>
                                        </p:cTn>
                                        <p:tgtEl>
                                          <p:spTgt spid="24"/>
                                        </p:tgtEl>
                                        <p:attrNameLst>
                                          <p:attrName>r</p:attrName>
                                        </p:attrNameLst>
                                      </p:cBhvr>
                                    </p:animRot>
                                    <p:animRot by="120000">
                                      <p:cBhvr>
                                        <p:cTn id="20" dur="200" fill="hold">
                                          <p:stCondLst>
                                            <p:cond delay="800"/>
                                          </p:stCondLst>
                                        </p:cTn>
                                        <p:tgtEl>
                                          <p:spTgt spid="24"/>
                                        </p:tgtEl>
                                        <p:attrNameLst>
                                          <p:attrName>r</p:attrName>
                                        </p:attrNameLst>
                                      </p:cBhvr>
                                    </p:animRot>
                                  </p:childTnLst>
                                </p:cTn>
                              </p:par>
                            </p:childTnLst>
                          </p:cTn>
                        </p:par>
                        <p:par>
                          <p:cTn id="21" fill="hold">
                            <p:stCondLst>
                              <p:cond delay="3500"/>
                            </p:stCondLst>
                            <p:childTnLst>
                              <p:par>
                                <p:cTn id="22" presetID="32" presetClass="emph" presetSubtype="0" fill="hold" nodeType="afterEffect">
                                  <p:stCondLst>
                                    <p:cond delay="0"/>
                                  </p:stCondLst>
                                  <p:childTnLst>
                                    <p:animRot by="120000">
                                      <p:cBhvr>
                                        <p:cTn id="23" dur="100" fill="hold">
                                          <p:stCondLst>
                                            <p:cond delay="0"/>
                                          </p:stCondLst>
                                        </p:cTn>
                                        <p:tgtEl>
                                          <p:spTgt spid="25"/>
                                        </p:tgtEl>
                                        <p:attrNameLst>
                                          <p:attrName>r</p:attrName>
                                        </p:attrNameLst>
                                      </p:cBhvr>
                                    </p:animRot>
                                    <p:animRot by="-240000">
                                      <p:cBhvr>
                                        <p:cTn id="24" dur="200" fill="hold">
                                          <p:stCondLst>
                                            <p:cond delay="200"/>
                                          </p:stCondLst>
                                        </p:cTn>
                                        <p:tgtEl>
                                          <p:spTgt spid="25"/>
                                        </p:tgtEl>
                                        <p:attrNameLst>
                                          <p:attrName>r</p:attrName>
                                        </p:attrNameLst>
                                      </p:cBhvr>
                                    </p:animRot>
                                    <p:animRot by="240000">
                                      <p:cBhvr>
                                        <p:cTn id="25" dur="200" fill="hold">
                                          <p:stCondLst>
                                            <p:cond delay="400"/>
                                          </p:stCondLst>
                                        </p:cTn>
                                        <p:tgtEl>
                                          <p:spTgt spid="25"/>
                                        </p:tgtEl>
                                        <p:attrNameLst>
                                          <p:attrName>r</p:attrName>
                                        </p:attrNameLst>
                                      </p:cBhvr>
                                    </p:animRot>
                                    <p:animRot by="-240000">
                                      <p:cBhvr>
                                        <p:cTn id="26" dur="200" fill="hold">
                                          <p:stCondLst>
                                            <p:cond delay="600"/>
                                          </p:stCondLst>
                                        </p:cTn>
                                        <p:tgtEl>
                                          <p:spTgt spid="25"/>
                                        </p:tgtEl>
                                        <p:attrNameLst>
                                          <p:attrName>r</p:attrName>
                                        </p:attrNameLst>
                                      </p:cBhvr>
                                    </p:animRot>
                                    <p:animRot by="120000">
                                      <p:cBhvr>
                                        <p:cTn id="27" dur="200" fill="hold">
                                          <p:stCondLst>
                                            <p:cond delay="800"/>
                                          </p:stCondLst>
                                        </p:cTn>
                                        <p:tgtEl>
                                          <p:spTgt spid="25"/>
                                        </p:tgtEl>
                                        <p:attrNameLst>
                                          <p:attrName>r</p:attrName>
                                        </p:attrNameLst>
                                      </p:cBhvr>
                                    </p:animRot>
                                  </p:childTnLst>
                                </p:cTn>
                              </p:par>
                              <p:par>
                                <p:cTn id="28" presetID="53" presetClass="entr" presetSubtype="16"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 xmlns:a16="http://schemas.microsoft.com/office/drawing/2014/main"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Tư</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26</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1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Tiếng Việt</a:t>
            </a:r>
          </a:p>
        </p:txBody>
      </p:sp>
      <p:sp>
        <p:nvSpPr>
          <p:cNvPr id="24" name="TextBox 23">
            <a:extLst>
              <a:ext uri="{FF2B5EF4-FFF2-40B4-BE49-F238E27FC236}">
                <a16:creationId xmlns="" xmlns:a16="http://schemas.microsoft.com/office/drawing/2014/main" id="{4EB15F7E-FD8A-4A9C-ACD0-F837E70F697C}"/>
              </a:ext>
            </a:extLst>
          </p:cNvPr>
          <p:cNvSpPr txBox="1"/>
          <p:nvPr/>
        </p:nvSpPr>
        <p:spPr>
          <a:xfrm>
            <a:off x="2946395" y="1729243"/>
            <a:ext cx="5293420"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Đọc</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Mùa</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vàng</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t1</a:t>
            </a:r>
            <a:r>
              <a:rPr lang="en-US" altLang="zh-CN" sz="3200" b="1" dirty="0" smtClean="0">
                <a:solidFill>
                  <a:srgbClr val="FF0000"/>
                </a:solidFill>
                <a:latin typeface="HP001 4 hàng" panose="020B0603050302020204" pitchFamily="34" charset="0"/>
                <a:ea typeface="方正卡通简体" panose="03000509000000000000" pitchFamily="65" charset="-122"/>
              </a:rPr>
              <a:t> + 2)</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 xmlns:a16="http://schemas.microsoft.com/office/drawing/2014/main"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422071783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xmlns="" id="{B600F577-F819-4602-BCEB-985221633540}"/>
              </a:ext>
            </a:extLst>
          </p:cNvPr>
          <p:cNvSpPr txBox="1"/>
          <p:nvPr/>
        </p:nvSpPr>
        <p:spPr>
          <a:xfrm>
            <a:off x="2011933" y="128799"/>
            <a:ext cx="8213810" cy="1162222"/>
          </a:xfrm>
          <a:prstGeom prst="rect">
            <a:avLst/>
          </a:prstGeom>
          <a:noFill/>
        </p:spPr>
        <p:txBody>
          <a:bodyPr wrap="square" lIns="145143" tIns="72571" rIns="145143" bIns="72571" rtlCol="0">
            <a:spAutoFit/>
          </a:bodyPr>
          <a:lstStyle/>
          <a:p>
            <a:pPr algn="ctr">
              <a:lnSpc>
                <a:spcPct val="150000"/>
              </a:lnSpc>
            </a:pPr>
            <a:r>
              <a:rPr lang="vi-VN" sz="4400" b="1" dirty="0">
                <a:ln>
                  <a:solidFill>
                    <a:schemeClr val="accent1">
                      <a:lumMod val="75000"/>
                    </a:schemeClr>
                  </a:solidFill>
                </a:ln>
                <a:solidFill>
                  <a:srgbClr val="FFC000"/>
                </a:solidFill>
                <a:latin typeface="UTM Avo" panose="02040603050506020204" pitchFamily="18" charset="0"/>
              </a:rPr>
              <a:t>Giải đố</a:t>
            </a:r>
          </a:p>
        </p:txBody>
      </p:sp>
      <p:sp>
        <p:nvSpPr>
          <p:cNvPr id="2" name="TextBox 1">
            <a:extLst>
              <a:ext uri="{FF2B5EF4-FFF2-40B4-BE49-F238E27FC236}">
                <a16:creationId xmlns:a16="http://schemas.microsoft.com/office/drawing/2014/main" xmlns="" id="{CE6E3102-0A59-D941-8EFB-F68A7CC0ACCD}"/>
              </a:ext>
            </a:extLst>
          </p:cNvPr>
          <p:cNvSpPr txBox="1"/>
          <p:nvPr/>
        </p:nvSpPr>
        <p:spPr>
          <a:xfrm>
            <a:off x="553558" y="1433149"/>
            <a:ext cx="7339922" cy="1877803"/>
          </a:xfrm>
          <a:prstGeom prst="rect">
            <a:avLst/>
          </a:prstGeom>
          <a:noFill/>
        </p:spPr>
        <p:txBody>
          <a:bodyPr wrap="none" lIns="145143" tIns="72571" rIns="145143" bIns="72571" rtlCol="0">
            <a:spAutoFit/>
          </a:bodyPr>
          <a:lstStyle/>
          <a:p>
            <a:pPr>
              <a:lnSpc>
                <a:spcPct val="150000"/>
              </a:lnSpc>
            </a:pPr>
            <a:r>
              <a:rPr lang="vi-VN" sz="2500" dirty="0">
                <a:latin typeface="UTM Avo" panose="02040603050506020204" pitchFamily="18" charset="0"/>
                <a:ea typeface="Calibri" panose="020F0502020204030204" pitchFamily="34" charset="0"/>
              </a:rPr>
              <a:t>a.  Tròn như quả bóng màu xanh</a:t>
            </a:r>
            <a:endParaRPr lang="x-none" sz="2500" dirty="0">
              <a:latin typeface="Times New Roman" panose="02020603050405020304" pitchFamily="18" charset="0"/>
              <a:ea typeface="Calibri" panose="020F0502020204030204" pitchFamily="34" charset="0"/>
            </a:endParaRPr>
          </a:p>
          <a:p>
            <a:pPr>
              <a:lnSpc>
                <a:spcPct val="150000"/>
              </a:lnSpc>
            </a:pPr>
            <a:r>
              <a:rPr lang="vi-VN" sz="2500" dirty="0">
                <a:latin typeface="UTM Avo" panose="02040603050506020204" pitchFamily="18" charset="0"/>
                <a:ea typeface="Calibri" panose="020F0502020204030204" pitchFamily="34" charset="0"/>
              </a:rPr>
              <a:t>Đung đưa trên cành chờ Tết trung thu.</a:t>
            </a:r>
            <a:endParaRPr lang="x-none" sz="2500" dirty="0">
              <a:latin typeface="Times New Roman" panose="02020603050405020304" pitchFamily="18" charset="0"/>
              <a:ea typeface="Calibri" panose="020F0502020204030204" pitchFamily="34" charset="0"/>
            </a:endParaRPr>
          </a:p>
          <a:p>
            <a:pPr algn="r">
              <a:lnSpc>
                <a:spcPct val="150000"/>
              </a:lnSpc>
            </a:pPr>
            <a:r>
              <a:rPr lang="vi-VN" sz="2500" dirty="0">
                <a:latin typeface="UTM Avo" panose="02040603050506020204" pitchFamily="18" charset="0"/>
                <a:ea typeface="Calibri" panose="020F0502020204030204" pitchFamily="34" charset="0"/>
              </a:rPr>
              <a:t>(Là quả gì?)</a:t>
            </a:r>
            <a:endParaRPr lang="x-none" sz="2500" dirty="0">
              <a:latin typeface="Times New Roman" panose="02020603050405020304" pitchFamily="18" charset="0"/>
              <a:ea typeface="Calibri" panose="020F0502020204030204" pitchFamily="34" charset="0"/>
            </a:endParaRPr>
          </a:p>
        </p:txBody>
      </p:sp>
      <p:sp>
        <p:nvSpPr>
          <p:cNvPr id="14" name="TextBox 13">
            <a:extLst>
              <a:ext uri="{FF2B5EF4-FFF2-40B4-BE49-F238E27FC236}">
                <a16:creationId xmlns:a16="http://schemas.microsoft.com/office/drawing/2014/main" xmlns="" id="{60CFD7E7-1A43-474B-94DF-24BC8FAF6EAB}"/>
              </a:ext>
            </a:extLst>
          </p:cNvPr>
          <p:cNvSpPr txBox="1"/>
          <p:nvPr/>
        </p:nvSpPr>
        <p:spPr>
          <a:xfrm>
            <a:off x="541766" y="3998641"/>
            <a:ext cx="7202063" cy="1877803"/>
          </a:xfrm>
          <a:prstGeom prst="rect">
            <a:avLst/>
          </a:prstGeom>
          <a:noFill/>
        </p:spPr>
        <p:txBody>
          <a:bodyPr wrap="none" lIns="145143" tIns="72571" rIns="145143" bIns="72571" rtlCol="0">
            <a:spAutoFit/>
          </a:bodyPr>
          <a:lstStyle/>
          <a:p>
            <a:pPr>
              <a:lnSpc>
                <a:spcPct val="150000"/>
              </a:lnSpc>
            </a:pPr>
            <a:r>
              <a:rPr lang="vi-VN" sz="2500" dirty="0">
                <a:latin typeface="UTM Avo" panose="02040603050506020204" pitchFamily="18" charset="0"/>
                <a:ea typeface="Calibri" panose="020F0502020204030204" pitchFamily="34" charset="0"/>
              </a:rPr>
              <a:t>b. Quả gì vỏ có gai mềm</a:t>
            </a:r>
          </a:p>
          <a:p>
            <a:pPr>
              <a:lnSpc>
                <a:spcPct val="150000"/>
              </a:lnSpc>
            </a:pPr>
            <a:r>
              <a:rPr lang="vi-VN" sz="2500" dirty="0">
                <a:latin typeface="UTM Avo" panose="02040603050506020204" pitchFamily="18" charset="0"/>
                <a:ea typeface="Calibri" panose="020F0502020204030204" pitchFamily="34" charset="0"/>
              </a:rPr>
              <a:t>Đến khi chín đỏ thoạt nhìn tưởng hoa?</a:t>
            </a:r>
          </a:p>
          <a:p>
            <a:pPr algn="r">
              <a:lnSpc>
                <a:spcPct val="150000"/>
              </a:lnSpc>
            </a:pPr>
            <a:r>
              <a:rPr lang="vi-VN" sz="2500" dirty="0">
                <a:latin typeface="UTM Avo" panose="02040603050506020204" pitchFamily="18" charset="0"/>
                <a:ea typeface="Calibri" panose="020F0502020204030204" pitchFamily="34" charset="0"/>
              </a:rPr>
              <a:t>(Là quả gì?)</a:t>
            </a:r>
          </a:p>
        </p:txBody>
      </p:sp>
      <p:pic>
        <p:nvPicPr>
          <p:cNvPr id="4" name="Picture 3">
            <a:extLst>
              <a:ext uri="{FF2B5EF4-FFF2-40B4-BE49-F238E27FC236}">
                <a16:creationId xmlns:a16="http://schemas.microsoft.com/office/drawing/2014/main" xmlns="" id="{2E7E9BBD-EA49-1D42-B983-A91C4C402B9E}"/>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9316855" y="762790"/>
            <a:ext cx="2721742" cy="1738891"/>
          </a:xfrm>
          <a:prstGeom prst="rect">
            <a:avLst/>
          </a:prstGeom>
        </p:spPr>
      </p:pic>
      <p:pic>
        <p:nvPicPr>
          <p:cNvPr id="6" name="Picture 5">
            <a:extLst>
              <a:ext uri="{FF2B5EF4-FFF2-40B4-BE49-F238E27FC236}">
                <a16:creationId xmlns:a16="http://schemas.microsoft.com/office/drawing/2014/main" xmlns="" id="{E5401378-BB17-DB49-B753-58323B26CD98}"/>
              </a:ext>
            </a:extLst>
          </p:cNvPr>
          <p:cNvPicPr>
            <a:picLocks noChangeAspect="1"/>
          </p:cNvPicPr>
          <p:nvPr/>
        </p:nvPicPr>
        <p:blipFill rotWithShape="1">
          <a:blip r:embed="rId6">
            <a:clrChange>
              <a:clrFrom>
                <a:srgbClr val="FFFFFF"/>
              </a:clrFrom>
              <a:clrTo>
                <a:srgbClr val="FFFFFF">
                  <a:alpha val="0"/>
                </a:srgbClr>
              </a:clrTo>
            </a:clrChange>
            <a:extLst>
              <a:ext uri="{BEBA8EAE-BF5A-486C-A8C5-ECC9F3942E4B}">
                <a14:imgProps xmlns:a14="http://schemas.microsoft.com/office/drawing/2010/main">
                  <a14:imgLayer r:embed="rId7">
                    <a14:imgEffect>
                      <a14:sharpenSoften amount="26000"/>
                    </a14:imgEffect>
                    <a14:imgEffect>
                      <a14:saturation sat="200000"/>
                    </a14:imgEffect>
                  </a14:imgLayer>
                </a14:imgProps>
              </a:ext>
            </a:extLst>
          </a:blip>
          <a:srcRect t="11580"/>
          <a:stretch/>
        </p:blipFill>
        <p:spPr>
          <a:xfrm>
            <a:off x="8681668" y="2887829"/>
            <a:ext cx="1748507" cy="1181268"/>
          </a:xfrm>
          <a:prstGeom prst="rect">
            <a:avLst/>
          </a:prstGeom>
        </p:spPr>
      </p:pic>
      <p:pic>
        <p:nvPicPr>
          <p:cNvPr id="15" name="Picture 14">
            <a:extLst>
              <a:ext uri="{FF2B5EF4-FFF2-40B4-BE49-F238E27FC236}">
                <a16:creationId xmlns:a16="http://schemas.microsoft.com/office/drawing/2014/main" xmlns="" id="{94D6325E-23B9-6448-A213-07D087862EB9}"/>
              </a:ext>
            </a:extLst>
          </p:cNvPr>
          <p:cNvPicPr>
            <a:picLocks noChangeAspect="1"/>
          </p:cNvPicPr>
          <p:nvPr/>
        </p:nvPicPr>
        <p:blipFill rotWithShape="1">
          <a:blip r:embed="rId8">
            <a:clrChange>
              <a:clrFrom>
                <a:srgbClr val="FFFFFF"/>
              </a:clrFrom>
              <a:clrTo>
                <a:srgbClr val="FFFFFF">
                  <a:alpha val="0"/>
                </a:srgbClr>
              </a:clrTo>
            </a:clrChange>
          </a:blip>
          <a:srcRect l="4553" t="8743" b="-12002"/>
          <a:stretch/>
        </p:blipFill>
        <p:spPr>
          <a:xfrm>
            <a:off x="10154409" y="3335671"/>
            <a:ext cx="2411915" cy="1707573"/>
          </a:xfrm>
          <a:prstGeom prst="ellipse">
            <a:avLst/>
          </a:prstGeom>
        </p:spPr>
      </p:pic>
      <p:pic>
        <p:nvPicPr>
          <p:cNvPr id="1026" name="Picture 2" descr="1kg chôm chôm bao nhiêu calo? - Bác sĩ phụ khoa giỏi">
            <a:extLst>
              <a:ext uri="{FF2B5EF4-FFF2-40B4-BE49-F238E27FC236}">
                <a16:creationId xmlns:a16="http://schemas.microsoft.com/office/drawing/2014/main" xmlns="" id="{7736993E-BA0A-3845-BB81-D9ECEACACF55}"/>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22591" y="4814428"/>
            <a:ext cx="2563125" cy="1539396"/>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Rounded Corners 5">
            <a:extLst>
              <a:ext uri="{FF2B5EF4-FFF2-40B4-BE49-F238E27FC236}">
                <a16:creationId xmlns:a16="http://schemas.microsoft.com/office/drawing/2014/main" xmlns="" id="{E86D3390-30B6-9041-A381-D4DCBD774216}"/>
              </a:ext>
            </a:extLst>
          </p:cNvPr>
          <p:cNvSpPr/>
          <p:nvPr/>
        </p:nvSpPr>
        <p:spPr>
          <a:xfrm>
            <a:off x="5453308" y="2677682"/>
            <a:ext cx="2250409" cy="498695"/>
          </a:xfrm>
          <a:prstGeom prst="roundRect">
            <a:avLst/>
          </a:prstGeom>
          <a:solidFill>
            <a:srgbClr val="FFFFFF"/>
          </a:solidFill>
          <a:ln w="28575" cap="flat" cmpd="sng" algn="ctr">
            <a:solidFill>
              <a:schemeClr val="accent4">
                <a:lumMod val="75000"/>
              </a:schemeClr>
            </a:solidFill>
            <a:prstDash val="solid"/>
          </a:ln>
          <a:effectLst/>
        </p:spPr>
        <p:txBody>
          <a:bodyPr lIns="145143" tIns="72571" rIns="145143" bIns="72571" rtlCol="0" anchor="ctr"/>
          <a:lstStyle/>
          <a:p>
            <a:pPr algn="ctr" defTabSz="1451427">
              <a:defRPr/>
            </a:pPr>
            <a:r>
              <a:rPr lang="vi-VN" sz="2900" b="1" kern="0" dirty="0">
                <a:solidFill>
                  <a:srgbClr val="FF0000"/>
                </a:solidFill>
                <a:latin typeface="Arial" panose="020B0604020202020204" pitchFamily="34" charset="0"/>
              </a:rPr>
              <a:t>Quả bưởi</a:t>
            </a:r>
          </a:p>
        </p:txBody>
      </p:sp>
      <p:sp>
        <p:nvSpPr>
          <p:cNvPr id="24" name="Rectangle: Rounded Corners 5">
            <a:extLst>
              <a:ext uri="{FF2B5EF4-FFF2-40B4-BE49-F238E27FC236}">
                <a16:creationId xmlns:a16="http://schemas.microsoft.com/office/drawing/2014/main" xmlns="" id="{EDC3DD57-BEFD-3344-9D55-C2511D19AD0D}"/>
              </a:ext>
            </a:extLst>
          </p:cNvPr>
          <p:cNvSpPr/>
          <p:nvPr/>
        </p:nvSpPr>
        <p:spPr>
          <a:xfrm>
            <a:off x="4079409" y="5295561"/>
            <a:ext cx="3624308" cy="498695"/>
          </a:xfrm>
          <a:prstGeom prst="roundRect">
            <a:avLst/>
          </a:prstGeom>
          <a:solidFill>
            <a:srgbClr val="FFFFFF"/>
          </a:solidFill>
          <a:ln w="28575" cap="flat" cmpd="sng" algn="ctr">
            <a:solidFill>
              <a:schemeClr val="accent4">
                <a:lumMod val="75000"/>
              </a:schemeClr>
            </a:solidFill>
            <a:prstDash val="solid"/>
          </a:ln>
          <a:effectLst/>
        </p:spPr>
        <p:txBody>
          <a:bodyPr lIns="145143" tIns="72571" rIns="145143" bIns="72571" rtlCol="0" anchor="ctr"/>
          <a:lstStyle/>
          <a:p>
            <a:pPr algn="ctr" defTabSz="1451427">
              <a:defRPr/>
            </a:pPr>
            <a:r>
              <a:rPr lang="vi-VN" sz="2900" b="1" kern="0" dirty="0">
                <a:solidFill>
                  <a:srgbClr val="FF0000"/>
                </a:solidFill>
                <a:latin typeface="Arial" panose="020B0604020202020204" pitchFamily="34" charset="0"/>
              </a:rPr>
              <a:t>Quả chôm chôm</a:t>
            </a:r>
          </a:p>
        </p:txBody>
      </p:sp>
    </p:spTree>
    <p:extLst>
      <p:ext uri="{BB962C8B-B14F-4D97-AF65-F5344CB8AC3E}">
        <p14:creationId xmlns:p14="http://schemas.microsoft.com/office/powerpoint/2010/main" val="50597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subTnLst>
                                    <p:audio>
                                      <p:cMediaNode>
                                        <p:cTn display="0" masterRel="sameClick">
                                          <p:stCondLst>
                                            <p:cond evt="begin" delay="0">
                                              <p:tn val="17"/>
                                            </p:cond>
                                          </p:stCondLst>
                                          <p:endCondLst>
                                            <p:cond evt="onStopAudio" delay="0">
                                              <p:tgtEl>
                                                <p:sldTgt/>
                                              </p:tgtEl>
                                            </p:cond>
                                          </p:endCondLst>
                                        </p:cTn>
                                        <p:tgtEl>
                                          <p:sndTgt r:embed="rId3" name="whoosh.wav"/>
                                        </p:tgtEl>
                                      </p:cMediaNode>
                                    </p:audio>
                                  </p:subTnLst>
                                </p:cTn>
                              </p:par>
                            </p:childTnLst>
                          </p:cTn>
                        </p:par>
                      </p:childTnLst>
                    </p:cTn>
                  </p:par>
                  <p:par>
                    <p:cTn id="20" fill="hold">
                      <p:stCondLst>
                        <p:cond delay="indefinite"/>
                      </p:stCondLst>
                      <p:childTnLst>
                        <p:par>
                          <p:cTn id="21" fill="hold">
                            <p:stCondLst>
                              <p:cond delay="0"/>
                            </p:stCondLst>
                            <p:childTnLst>
                              <p:par>
                                <p:cTn id="22" presetID="35" presetClass="path" presetSubtype="0" accel="50000" decel="50000" fill="hold" nodeType="clickEffect">
                                  <p:stCondLst>
                                    <p:cond delay="0"/>
                                  </p:stCondLst>
                                  <p:childTnLst>
                                    <p:animMotion origin="layout" path="M -8.33333E-7 -3.4104E-6 L -0.28685 -0.32971 " pathEditMode="relative" rAng="0" ptsTypes="AA">
                                      <p:cBhvr>
                                        <p:cTn id="23" dur="2000" fill="hold"/>
                                        <p:tgtEl>
                                          <p:spTgt spid="15"/>
                                        </p:tgtEl>
                                        <p:attrNameLst>
                                          <p:attrName>ppt_x</p:attrName>
                                          <p:attrName>ppt_y</p:attrName>
                                        </p:attrNameLst>
                                      </p:cBhvr>
                                      <p:rCtr x="-14349" y="-16486"/>
                                    </p:animMotion>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subTnLst>
                                    <p:audio>
                                      <p:cMediaNode>
                                        <p:cTn display="0" masterRel="sameClick">
                                          <p:stCondLst>
                                            <p:cond evt="begin" delay="0">
                                              <p:tn val="33"/>
                                            </p:cond>
                                          </p:stCondLst>
                                          <p:endCondLst>
                                            <p:cond evt="onStopAudio" delay="0">
                                              <p:tgtEl>
                                                <p:sldTgt/>
                                              </p:tgtEl>
                                            </p:cond>
                                          </p:endCondLst>
                                        </p:cTn>
                                        <p:tgtEl>
                                          <p:sndTgt r:embed="rId3" name="whoosh.wav"/>
                                        </p:tgtEl>
                                      </p:cMediaNode>
                                    </p:audio>
                                  </p:subTnLst>
                                </p:cTn>
                              </p:par>
                            </p:childTnLst>
                          </p:cTn>
                        </p:par>
                      </p:childTnLst>
                    </p:cTn>
                  </p:par>
                  <p:par>
                    <p:cTn id="36" fill="hold">
                      <p:stCondLst>
                        <p:cond delay="indefinite"/>
                      </p:stCondLst>
                      <p:childTnLst>
                        <p:par>
                          <p:cTn id="37" fill="hold">
                            <p:stCondLst>
                              <p:cond delay="0"/>
                            </p:stCondLst>
                            <p:childTnLst>
                              <p:par>
                                <p:cTn id="38" presetID="35" presetClass="path" presetSubtype="0" accel="50000" decel="50000" fill="hold" nodeType="clickEffect">
                                  <p:stCondLst>
                                    <p:cond delay="0"/>
                                  </p:stCondLst>
                                  <p:childTnLst>
                                    <p:animMotion origin="layout" path="M 2.08333E-7 8.09249E-7 L -0.17135 -0.15214 " pathEditMode="relative" rAng="0" ptsTypes="AA">
                                      <p:cBhvr>
                                        <p:cTn id="39" dur="2000" fill="hold"/>
                                        <p:tgtEl>
                                          <p:spTgt spid="1026"/>
                                        </p:tgtEl>
                                        <p:attrNameLst>
                                          <p:attrName>ppt_x</p:attrName>
                                          <p:attrName>ppt_y</p:attrName>
                                        </p:attrNameLst>
                                      </p:cBhvr>
                                      <p:rCtr x="-8568" y="-760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14" grpId="0"/>
      <p:bldP spid="22" grpId="0" animBg="1"/>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917" y="144309"/>
            <a:ext cx="11601687" cy="683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6035519"/>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3C8FAFC-C1D0-49BB-A45E-D744951A028F}"/>
              </a:ext>
            </a:extLst>
          </p:cNvPr>
          <p:cNvSpPr txBox="1"/>
          <p:nvPr/>
        </p:nvSpPr>
        <p:spPr>
          <a:xfrm>
            <a:off x="4248713" y="-168075"/>
            <a:ext cx="3677792" cy="815973"/>
          </a:xfrm>
          <a:prstGeom prst="rect">
            <a:avLst/>
          </a:prstGeom>
          <a:noFill/>
        </p:spPr>
        <p:txBody>
          <a:bodyPr wrap="square" lIns="145143" tIns="72571" rIns="145143" bIns="72571" rtlCol="0">
            <a:spAutoFit/>
          </a:bodyPr>
          <a:lstStyle/>
          <a:p>
            <a:pPr algn="ctr" defTabSz="1451427">
              <a:lnSpc>
                <a:spcPct val="150000"/>
              </a:lnSpc>
              <a:buClr>
                <a:srgbClr val="000000"/>
              </a:buClr>
              <a:defRPr/>
            </a:pPr>
            <a:r>
              <a:rPr lang="vi-VN" sz="2900" b="1" kern="0" dirty="0">
                <a:solidFill>
                  <a:srgbClr val="FFAB40">
                    <a:lumMod val="50000"/>
                  </a:srgbClr>
                </a:solidFill>
                <a:latin typeface="UTM Avo" panose="02040603050506020204" pitchFamily="18" charset="0"/>
                <a:cs typeface="Arial"/>
                <a:sym typeface="Arial"/>
              </a:rPr>
              <a:t>Mùa vàng</a:t>
            </a:r>
            <a:endParaRPr lang="en-US" sz="2900" b="1" kern="0" dirty="0">
              <a:solidFill>
                <a:srgbClr val="FFAB40">
                  <a:lumMod val="50000"/>
                </a:srgbClr>
              </a:solidFill>
              <a:latin typeface="UTM Avo" panose="02040603050506020204" pitchFamily="18" charset="0"/>
              <a:cs typeface="Arial"/>
              <a:sym typeface="Arial"/>
            </a:endParaRPr>
          </a:p>
        </p:txBody>
      </p:sp>
      <p:sp>
        <p:nvSpPr>
          <p:cNvPr id="6" name="TextBox 5">
            <a:extLst>
              <a:ext uri="{FF2B5EF4-FFF2-40B4-BE49-F238E27FC236}">
                <a16:creationId xmlns:a16="http://schemas.microsoft.com/office/drawing/2014/main" xmlns="" id="{7BF6BCDF-9F5D-43EF-8D2F-74DA0EBB0C5C}"/>
              </a:ext>
            </a:extLst>
          </p:cNvPr>
          <p:cNvSpPr txBox="1"/>
          <p:nvPr/>
        </p:nvSpPr>
        <p:spPr>
          <a:xfrm>
            <a:off x="128669" y="393675"/>
            <a:ext cx="11917883" cy="6517534"/>
          </a:xfrm>
          <a:prstGeom prst="rect">
            <a:avLst/>
          </a:prstGeom>
          <a:noFill/>
        </p:spPr>
        <p:txBody>
          <a:bodyPr wrap="square" lIns="145143" tIns="72571" rIns="145143" bIns="72571" rtlCol="0">
            <a:spAutoFit/>
          </a:bodyPr>
          <a:lstStyle/>
          <a:p>
            <a:pPr marL="70555" algn="just">
              <a:lnSpc>
                <a:spcPct val="120000"/>
              </a:lnSpc>
              <a:defRPr/>
            </a:pPr>
            <a:r>
              <a:rPr lang="vi-VN" sz="2300" kern="0" dirty="0">
                <a:solidFill>
                  <a:srgbClr val="000000"/>
                </a:solidFill>
                <a:latin typeface="UTM Avo" panose="02040603050506020204" pitchFamily="18" charset="0"/>
                <a:sym typeface="Arial"/>
              </a:rPr>
              <a:t>     </a:t>
            </a:r>
            <a:r>
              <a:rPr lang="en-US" sz="2300" kern="0" dirty="0" smtClean="0">
                <a:solidFill>
                  <a:srgbClr val="000000"/>
                </a:solidFill>
                <a:latin typeface="UTM Avo" panose="02040603050506020204" pitchFamily="18" charset="0"/>
                <a:sym typeface="Arial"/>
              </a:rPr>
              <a:t>    </a:t>
            </a:r>
            <a:r>
              <a:rPr lang="vi-VN" sz="2300" dirty="0" smtClean="0">
                <a:latin typeface="UTM Avo" panose="02040603050506020204" pitchFamily="18" charset="0"/>
              </a:rPr>
              <a:t>Thu </a:t>
            </a:r>
            <a:r>
              <a:rPr lang="vi-VN" sz="2300" dirty="0">
                <a:latin typeface="UTM Avo" panose="02040603050506020204" pitchFamily="18" charset="0"/>
              </a:rPr>
              <a:t>về, những quả hồng đỏ mọng, những hạt dẻ nâu bóng, những quả na mở to mắt, thơm dìu dịu. Biển lúa vàng ươm. Gió nổi lên và sóng lúa vàng dập dờn trải tới chân trời.</a:t>
            </a:r>
          </a:p>
          <a:p>
            <a:pPr marL="70555" algn="just">
              <a:lnSpc>
                <a:spcPct val="12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Minh </a:t>
            </a:r>
            <a:r>
              <a:rPr lang="vi-VN" sz="2300" dirty="0">
                <a:latin typeface="UTM Avo" panose="02040603050506020204" pitchFamily="18" charset="0"/>
              </a:rPr>
              <a:t>ríu rít bên mẹ:</a:t>
            </a:r>
          </a:p>
          <a:p>
            <a:pPr marL="70555" algn="just">
              <a:lnSpc>
                <a:spcPct val="12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 </a:t>
            </a:r>
            <a:r>
              <a:rPr lang="vi-VN" sz="2300" dirty="0">
                <a:latin typeface="UTM Avo" panose="02040603050506020204" pitchFamily="18" charset="0"/>
              </a:rPr>
              <a:t>Mẹ ơi, con thấy quả trên cây đều chín hết cả rồi. Các bạn ấy đang mong có người đến hái đấy. Nhìn quả chín ngon thế này, chắc các bác nông dân vui lắm mẹ nhỉ?</a:t>
            </a:r>
          </a:p>
          <a:p>
            <a:pPr marL="70555" algn="just">
              <a:lnSpc>
                <a:spcPct val="12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 </a:t>
            </a:r>
            <a:r>
              <a:rPr lang="vi-VN" sz="2300" dirty="0">
                <a:latin typeface="UTM Avo" panose="02040603050506020204" pitchFamily="18" charset="0"/>
              </a:rPr>
              <a:t>Đúng thế con ạ.</a:t>
            </a:r>
          </a:p>
          <a:p>
            <a:pPr marL="70555" algn="just">
              <a:lnSpc>
                <a:spcPct val="12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 </a:t>
            </a:r>
            <a:r>
              <a:rPr lang="vi-VN" sz="2300" dirty="0">
                <a:latin typeface="UTM Avo" panose="02040603050506020204" pitchFamily="18" charset="0"/>
              </a:rPr>
              <a:t>Nếu mùa nào cũng được thu hoạch thì thích lắm, phải không mẹ?</a:t>
            </a:r>
          </a:p>
          <a:p>
            <a:pPr marL="70555" algn="just">
              <a:lnSpc>
                <a:spcPct val="12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Mẹ </a:t>
            </a:r>
            <a:r>
              <a:rPr lang="vi-VN" sz="2300" dirty="0">
                <a:latin typeface="UTM Avo" panose="02040603050506020204" pitchFamily="18" charset="0"/>
              </a:rPr>
              <a:t>âu yếm nhìn Minh và bảo:</a:t>
            </a:r>
          </a:p>
          <a:p>
            <a:pPr marL="70555" algn="just">
              <a:lnSpc>
                <a:spcPct val="12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 </a:t>
            </a:r>
            <a:r>
              <a:rPr lang="vi-VN" sz="2300" dirty="0">
                <a:latin typeface="UTM Avo" panose="02040603050506020204" pitchFamily="18" charset="0"/>
              </a:rPr>
              <a:t>Con nói đúng đấy! Mùa nào thức ấy. Nhưng để có cái thu hoạch, trước đó người nông dân phải làm rất nhiều việc. Họ phải cày bừa, gieo hạt và ươm mầm. Rồi mưa nắng, hạn hán, họ phải chăm sóc vườn cây, ruộng đồng. Nhờ thế mà cây lớn dần, ra hoa kết trái và chín rộ đấy.</a:t>
            </a:r>
          </a:p>
          <a:p>
            <a:pPr marL="70555" algn="just">
              <a:lnSpc>
                <a:spcPct val="12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 </a:t>
            </a:r>
            <a:r>
              <a:rPr lang="vi-VN" sz="2300" dirty="0">
                <a:latin typeface="UTM Avo" panose="02040603050506020204" pitchFamily="18" charset="0"/>
              </a:rPr>
              <a:t>Mẹ ơi, con hiểu rồi. Công việc của các bác nông dân vất vả quá mẹ nhỉ?</a:t>
            </a:r>
          </a:p>
        </p:txBody>
      </p:sp>
    </p:spTree>
    <p:extLst>
      <p:ext uri="{BB962C8B-B14F-4D97-AF65-F5344CB8AC3E}">
        <p14:creationId xmlns:p14="http://schemas.microsoft.com/office/powerpoint/2010/main" val="4449614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3C8FAFC-C1D0-49BB-A45E-D744951A028F}"/>
              </a:ext>
            </a:extLst>
          </p:cNvPr>
          <p:cNvSpPr txBox="1"/>
          <p:nvPr/>
        </p:nvSpPr>
        <p:spPr>
          <a:xfrm>
            <a:off x="4248713" y="-114975"/>
            <a:ext cx="3677792" cy="815973"/>
          </a:xfrm>
          <a:prstGeom prst="rect">
            <a:avLst/>
          </a:prstGeom>
          <a:noFill/>
        </p:spPr>
        <p:txBody>
          <a:bodyPr wrap="square" lIns="145143" tIns="72571" rIns="145143" bIns="72571" rtlCol="0">
            <a:spAutoFit/>
          </a:bodyPr>
          <a:lstStyle/>
          <a:p>
            <a:pPr algn="ctr" defTabSz="1451427">
              <a:lnSpc>
                <a:spcPct val="150000"/>
              </a:lnSpc>
              <a:buClr>
                <a:srgbClr val="000000"/>
              </a:buClr>
              <a:defRPr/>
            </a:pPr>
            <a:r>
              <a:rPr lang="vi-VN" sz="2900" b="1" kern="0" dirty="0">
                <a:solidFill>
                  <a:srgbClr val="FFAB40">
                    <a:lumMod val="50000"/>
                  </a:srgbClr>
                </a:solidFill>
                <a:latin typeface="UTM Avo" panose="02040603050506020204" pitchFamily="18" charset="0"/>
                <a:cs typeface="Arial"/>
                <a:sym typeface="Arial"/>
              </a:rPr>
              <a:t>Mùa vàng</a:t>
            </a:r>
            <a:endParaRPr lang="en-US" sz="2900" b="1" kern="0" dirty="0">
              <a:solidFill>
                <a:srgbClr val="FFAB40">
                  <a:lumMod val="50000"/>
                </a:srgbClr>
              </a:solidFill>
              <a:latin typeface="UTM Avo" panose="02040603050506020204" pitchFamily="18" charset="0"/>
              <a:cs typeface="Arial"/>
              <a:sym typeface="Arial"/>
            </a:endParaRPr>
          </a:p>
        </p:txBody>
      </p:sp>
      <p:sp>
        <p:nvSpPr>
          <p:cNvPr id="6" name="TextBox 5">
            <a:extLst>
              <a:ext uri="{FF2B5EF4-FFF2-40B4-BE49-F238E27FC236}">
                <a16:creationId xmlns:a16="http://schemas.microsoft.com/office/drawing/2014/main" xmlns="" id="{7BF6BCDF-9F5D-43EF-8D2F-74DA0EBB0C5C}"/>
              </a:ext>
            </a:extLst>
          </p:cNvPr>
          <p:cNvSpPr txBox="1"/>
          <p:nvPr/>
        </p:nvSpPr>
        <p:spPr>
          <a:xfrm>
            <a:off x="128669" y="446775"/>
            <a:ext cx="11917883" cy="6517534"/>
          </a:xfrm>
          <a:prstGeom prst="rect">
            <a:avLst/>
          </a:prstGeom>
          <a:noFill/>
        </p:spPr>
        <p:txBody>
          <a:bodyPr wrap="square" lIns="145143" tIns="72571" rIns="145143" bIns="72571" rtlCol="0">
            <a:spAutoFit/>
          </a:bodyPr>
          <a:lstStyle/>
          <a:p>
            <a:pPr marL="70555" algn="just">
              <a:lnSpc>
                <a:spcPct val="120000"/>
              </a:lnSpc>
              <a:defRPr/>
            </a:pPr>
            <a:r>
              <a:rPr lang="vi-VN" sz="2300" kern="0" dirty="0">
                <a:latin typeface="UTM Avo" panose="02040603050506020204" pitchFamily="18" charset="0"/>
                <a:sym typeface="Arial"/>
              </a:rPr>
              <a:t>     </a:t>
            </a:r>
            <a:r>
              <a:rPr lang="vi-VN" sz="2300" dirty="0">
                <a:latin typeface="UTM Avo" panose="02040603050506020204" pitchFamily="18" charset="0"/>
              </a:rPr>
              <a:t>Thu về, những quả hồng đỏ mọng, những hạt dẻ nâu bóng, những quả na mở to mắt, thơm dìu dịu. Biển lúa vàng ươm. Gió nổi lên và sóng lúa vàng </a:t>
            </a:r>
            <a:r>
              <a:rPr lang="vi-VN" sz="2300" b="1" dirty="0">
                <a:solidFill>
                  <a:srgbClr val="FF0000"/>
                </a:solidFill>
                <a:latin typeface="UTM Avo" panose="02040603050506020204" pitchFamily="18" charset="0"/>
              </a:rPr>
              <a:t>dập dờn </a:t>
            </a:r>
            <a:r>
              <a:rPr lang="vi-VN" sz="2300" dirty="0">
                <a:latin typeface="UTM Avo" panose="02040603050506020204" pitchFamily="18" charset="0"/>
              </a:rPr>
              <a:t>trải tới chân trời.</a:t>
            </a:r>
          </a:p>
          <a:p>
            <a:pPr marL="70555" algn="just">
              <a:lnSpc>
                <a:spcPct val="120000"/>
              </a:lnSpc>
              <a:defRPr/>
            </a:pPr>
            <a:r>
              <a:rPr lang="vi-VN" sz="2300" dirty="0">
                <a:latin typeface="UTM Avo" panose="02040603050506020204" pitchFamily="18" charset="0"/>
              </a:rPr>
              <a:t>     Minh </a:t>
            </a:r>
            <a:r>
              <a:rPr lang="vi-VN" sz="2300" b="1" dirty="0">
                <a:solidFill>
                  <a:srgbClr val="FF0000"/>
                </a:solidFill>
                <a:latin typeface="UTM Avo" panose="02040603050506020204" pitchFamily="18" charset="0"/>
              </a:rPr>
              <a:t>ríu rít </a:t>
            </a:r>
            <a:r>
              <a:rPr lang="vi-VN" sz="2300" dirty="0">
                <a:latin typeface="UTM Avo" panose="02040603050506020204" pitchFamily="18" charset="0"/>
              </a:rPr>
              <a:t>bên mẹ:</a:t>
            </a:r>
          </a:p>
          <a:p>
            <a:pPr marL="70555" algn="just">
              <a:lnSpc>
                <a:spcPct val="120000"/>
              </a:lnSpc>
              <a:defRPr/>
            </a:pPr>
            <a:r>
              <a:rPr lang="vi-VN" sz="2300" dirty="0">
                <a:latin typeface="UTM Avo" panose="02040603050506020204" pitchFamily="18" charset="0"/>
              </a:rPr>
              <a:t>     - Mẹ ơi, con thấy quả trên cây đều chín hết cả rồi. Các bạn ấy đang mong có người đến hái đấy. Nhìn quả chín ngon thế này, chắc các bác nông dân vui lắm mẹ nhỉ?</a:t>
            </a:r>
          </a:p>
          <a:p>
            <a:pPr marL="70555" algn="just">
              <a:lnSpc>
                <a:spcPct val="120000"/>
              </a:lnSpc>
              <a:defRPr/>
            </a:pPr>
            <a:r>
              <a:rPr lang="vi-VN" sz="2300" dirty="0">
                <a:latin typeface="UTM Avo" panose="02040603050506020204" pitchFamily="18" charset="0"/>
              </a:rPr>
              <a:t>     - Đúng thế con ạ.</a:t>
            </a:r>
          </a:p>
          <a:p>
            <a:pPr marL="70555" algn="just">
              <a:lnSpc>
                <a:spcPct val="120000"/>
              </a:lnSpc>
              <a:defRPr/>
            </a:pPr>
            <a:r>
              <a:rPr lang="vi-VN" sz="2300" dirty="0">
                <a:latin typeface="UTM Avo" panose="02040603050506020204" pitchFamily="18" charset="0"/>
              </a:rPr>
              <a:t>     - Nếu mùa nào cũng được </a:t>
            </a:r>
            <a:r>
              <a:rPr lang="vi-VN" sz="2300" b="1" dirty="0">
                <a:solidFill>
                  <a:srgbClr val="FF0000"/>
                </a:solidFill>
                <a:latin typeface="UTM Avo" panose="02040603050506020204" pitchFamily="18" charset="0"/>
              </a:rPr>
              <a:t>thu hoạch </a:t>
            </a:r>
            <a:r>
              <a:rPr lang="vi-VN" sz="2300" dirty="0">
                <a:latin typeface="UTM Avo" panose="02040603050506020204" pitchFamily="18" charset="0"/>
              </a:rPr>
              <a:t>thì thích lắm, phải không mẹ?</a:t>
            </a:r>
          </a:p>
          <a:p>
            <a:pPr marL="70555" algn="just">
              <a:lnSpc>
                <a:spcPct val="120000"/>
              </a:lnSpc>
              <a:defRPr/>
            </a:pPr>
            <a:r>
              <a:rPr lang="vi-VN" sz="2300" dirty="0">
                <a:latin typeface="UTM Avo" panose="02040603050506020204" pitchFamily="18" charset="0"/>
              </a:rPr>
              <a:t>     Mẹ âu yếm nhìn Minh và bảo:</a:t>
            </a:r>
          </a:p>
          <a:p>
            <a:pPr marL="70555" algn="just">
              <a:lnSpc>
                <a:spcPct val="120000"/>
              </a:lnSpc>
              <a:defRPr/>
            </a:pPr>
            <a:r>
              <a:rPr lang="vi-VN" sz="2300" dirty="0">
                <a:latin typeface="UTM Avo" panose="02040603050506020204" pitchFamily="18" charset="0"/>
              </a:rPr>
              <a:t>     - Con nói đúng đấy! Mùa nào thức ấy. Nhưng để có cái thu hoạch, trước đó người nông dân phải làm rất nhiều việc. Họ phải cày bừa, </a:t>
            </a:r>
            <a:r>
              <a:rPr lang="vi-VN" sz="2300" b="1" dirty="0">
                <a:solidFill>
                  <a:srgbClr val="FF0000"/>
                </a:solidFill>
                <a:latin typeface="UTM Avo" panose="02040603050506020204" pitchFamily="18" charset="0"/>
              </a:rPr>
              <a:t>gieo hạt</a:t>
            </a:r>
            <a:r>
              <a:rPr lang="vi-VN" sz="2300" b="1" dirty="0">
                <a:latin typeface="UTM Avo" panose="02040603050506020204" pitchFamily="18" charset="0"/>
              </a:rPr>
              <a:t> </a:t>
            </a:r>
            <a:r>
              <a:rPr lang="vi-VN" sz="2300" dirty="0">
                <a:latin typeface="UTM Avo" panose="02040603050506020204" pitchFamily="18" charset="0"/>
              </a:rPr>
              <a:t>và ươm mầm. Rồi mưa nắng, hạn hán, họ phải chăm sóc vườn cây, ruộng đồng. Nhờ thế mà cây lớn dần, </a:t>
            </a:r>
            <a:r>
              <a:rPr lang="vi-VN" sz="2300" b="1" dirty="0">
                <a:solidFill>
                  <a:srgbClr val="FF0000"/>
                </a:solidFill>
                <a:latin typeface="UTM Avo" panose="02040603050506020204" pitchFamily="18" charset="0"/>
              </a:rPr>
              <a:t>ra hoa kết trái </a:t>
            </a:r>
            <a:r>
              <a:rPr lang="vi-VN" sz="2300" dirty="0">
                <a:latin typeface="UTM Avo" panose="02040603050506020204" pitchFamily="18" charset="0"/>
              </a:rPr>
              <a:t>và chín rộ đấy.</a:t>
            </a:r>
          </a:p>
          <a:p>
            <a:pPr marL="70555" algn="just">
              <a:lnSpc>
                <a:spcPct val="120000"/>
              </a:lnSpc>
              <a:defRPr/>
            </a:pPr>
            <a:r>
              <a:rPr lang="vi-VN" sz="2300" dirty="0">
                <a:latin typeface="UTM Avo" panose="02040603050506020204" pitchFamily="18" charset="0"/>
              </a:rPr>
              <a:t>    - Mẹ ơi, con hiểu rồi. Công việc của các bác nông dân vất vả quá mẹ nhỉ?</a:t>
            </a:r>
          </a:p>
        </p:txBody>
      </p:sp>
    </p:spTree>
    <p:extLst>
      <p:ext uri="{BB962C8B-B14F-4D97-AF65-F5344CB8AC3E}">
        <p14:creationId xmlns:p14="http://schemas.microsoft.com/office/powerpoint/2010/main" val="16711425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reen Wheat fields in the wind.mp4" descr="Green Wheat fields in the wind.mp4">
            <a:hlinkClick r:id="" action="ppaction://media"/>
            <a:extLst>
              <a:ext uri="{FF2B5EF4-FFF2-40B4-BE49-F238E27FC236}">
                <a16:creationId xmlns:a16="http://schemas.microsoft.com/office/drawing/2014/main" xmlns="" id="{316A3AF5-09EE-E34B-92C8-3C4DA98AD265}"/>
              </a:ext>
            </a:extLst>
          </p:cNvPr>
          <p:cNvPicPr>
            <a:picLocks noChangeAspect="1"/>
          </p:cNvPicPr>
          <p:nvPr>
            <a:videoFile r:link="rId1"/>
            <p:extLst>
              <p:ext uri="{DAA4B4D4-6D71-4841-9C94-3DE7FCFB9230}">
                <p14:media xmlns:p14="http://schemas.microsoft.com/office/powerpoint/2010/main" r:embed="rId2">
                  <p14:trim st="45923.5749" end="11153.2362"/>
                </p14:media>
              </p:ext>
            </p:extLst>
          </p:nvPr>
        </p:nvPicPr>
        <p:blipFill rotWithShape="1">
          <a:blip r:embed="rId5"/>
          <a:srcRect t="12079" b="13107"/>
          <a:stretch>
            <a:fillRect/>
          </a:stretch>
        </p:blipFill>
        <p:spPr>
          <a:xfrm>
            <a:off x="889314" y="1315072"/>
            <a:ext cx="10413372" cy="4771587"/>
          </a:xfrm>
          <a:prstGeom prst="rect">
            <a:avLst/>
          </a:prstGeom>
        </p:spPr>
      </p:pic>
      <p:sp>
        <p:nvSpPr>
          <p:cNvPr id="7" name="Rectangle 6">
            <a:extLst>
              <a:ext uri="{FF2B5EF4-FFF2-40B4-BE49-F238E27FC236}">
                <a16:creationId xmlns:a16="http://schemas.microsoft.com/office/drawing/2014/main" xmlns="" id="{2A05FE84-F3FF-423B-ADA4-6F77209D652D}"/>
              </a:ext>
            </a:extLst>
          </p:cNvPr>
          <p:cNvSpPr/>
          <p:nvPr/>
        </p:nvSpPr>
        <p:spPr>
          <a:xfrm>
            <a:off x="746277" y="499099"/>
            <a:ext cx="2185705" cy="815973"/>
          </a:xfrm>
          <a:prstGeom prst="rect">
            <a:avLst/>
          </a:prstGeom>
        </p:spPr>
        <p:txBody>
          <a:bodyPr wrap="square" lIns="145143" tIns="72571" rIns="145143" bIns="72571">
            <a:spAutoFit/>
          </a:bodyPr>
          <a:lstStyle/>
          <a:p>
            <a:pPr algn="just">
              <a:lnSpc>
                <a:spcPct val="150000"/>
              </a:lnSpc>
            </a:pPr>
            <a:r>
              <a:rPr lang="vi-VN" sz="2900" dirty="0">
                <a:latin typeface="UTM Avo" panose="02040603050506020204" pitchFamily="18" charset="0"/>
              </a:rPr>
              <a:t> dập dờn</a:t>
            </a:r>
            <a:endParaRPr lang="vi-VN" sz="2900" b="1" dirty="0"/>
          </a:p>
        </p:txBody>
      </p:sp>
      <p:sp>
        <p:nvSpPr>
          <p:cNvPr id="9" name="TextBox 8">
            <a:extLst>
              <a:ext uri="{FF2B5EF4-FFF2-40B4-BE49-F238E27FC236}">
                <a16:creationId xmlns:a16="http://schemas.microsoft.com/office/drawing/2014/main" xmlns="" id="{3BCDD889-B037-48BC-924C-9A4CE9368C89}"/>
              </a:ext>
            </a:extLst>
          </p:cNvPr>
          <p:cNvSpPr txBox="1"/>
          <p:nvPr/>
        </p:nvSpPr>
        <p:spPr>
          <a:xfrm>
            <a:off x="2482043" y="513613"/>
            <a:ext cx="9587532" cy="815973"/>
          </a:xfrm>
          <a:prstGeom prst="rect">
            <a:avLst/>
          </a:prstGeom>
          <a:noFill/>
        </p:spPr>
        <p:txBody>
          <a:bodyPr wrap="square" lIns="145143" tIns="72571" rIns="145143" bIns="72571" rtlCol="0">
            <a:spAutoFit/>
          </a:bodyPr>
          <a:lstStyle/>
          <a:p>
            <a:pPr>
              <a:lnSpc>
                <a:spcPct val="150000"/>
              </a:lnSpc>
            </a:pPr>
            <a:r>
              <a:rPr lang="vi-VN" sz="2900" dirty="0">
                <a:solidFill>
                  <a:schemeClr val="accent6">
                    <a:lumMod val="50000"/>
                  </a:schemeClr>
                </a:solidFill>
                <a:latin typeface="UTM Avo" panose="02040603050506020204" pitchFamily="18" charset="0"/>
              </a:rPr>
              <a:t>: (lúa) chuyển động lên xuống nhịp </a:t>
            </a:r>
            <a:r>
              <a:rPr lang="vi-VN" sz="2900" dirty="0" smtClean="0">
                <a:solidFill>
                  <a:schemeClr val="accent6">
                    <a:lumMod val="50000"/>
                  </a:schemeClr>
                </a:solidFill>
                <a:latin typeface="UTM Avo" panose="02040603050506020204" pitchFamily="18" charset="0"/>
              </a:rPr>
              <a:t>nhàng</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theo</a:t>
            </a:r>
            <a:r>
              <a:rPr lang="en-US" sz="2900" dirty="0" smtClean="0">
                <a:solidFill>
                  <a:schemeClr val="accent6">
                    <a:lumMod val="50000"/>
                  </a:schemeClr>
                </a:solidFill>
                <a:latin typeface="UTM Avo" panose="02040603050506020204" pitchFamily="18" charset="0"/>
              </a:rPr>
              <a:t> </a:t>
            </a:r>
            <a:r>
              <a:rPr lang="en-US" sz="2900" dirty="0" err="1" smtClean="0">
                <a:solidFill>
                  <a:schemeClr val="accent6">
                    <a:lumMod val="50000"/>
                  </a:schemeClr>
                </a:solidFill>
                <a:latin typeface="UTM Avo" panose="02040603050506020204" pitchFamily="18" charset="0"/>
              </a:rPr>
              <a:t>gió</a:t>
            </a:r>
            <a:endParaRPr lang="en-US" sz="2900" dirty="0">
              <a:solidFill>
                <a:schemeClr val="accent6">
                  <a:lumMod val="50000"/>
                </a:schemeClr>
              </a:solidFill>
              <a:latin typeface="UTM Avo" panose="02040603050506020204" pitchFamily="18" charset="0"/>
            </a:endParaRPr>
          </a:p>
        </p:txBody>
      </p:sp>
      <p:sp>
        <p:nvSpPr>
          <p:cNvPr id="10" name="Rectangle 9">
            <a:extLst>
              <a:ext uri="{FF2B5EF4-FFF2-40B4-BE49-F238E27FC236}">
                <a16:creationId xmlns:a16="http://schemas.microsoft.com/office/drawing/2014/main" xmlns="" id="{751247C1-6F34-FC4D-B310-4530610AC21F}"/>
              </a:ext>
            </a:extLst>
          </p:cNvPr>
          <p:cNvSpPr/>
          <p:nvPr/>
        </p:nvSpPr>
        <p:spPr>
          <a:xfrm>
            <a:off x="3027708" y="1499210"/>
            <a:ext cx="8562898" cy="592835"/>
          </a:xfrm>
          <a:prstGeom prst="rect">
            <a:avLst/>
          </a:prstGeom>
        </p:spPr>
        <p:txBody>
          <a:bodyPr wrap="square" lIns="145143" tIns="72571" rIns="145143" bIns="72571">
            <a:spAutoFit/>
          </a:bodyPr>
          <a:lstStyle/>
          <a:p>
            <a:r>
              <a:rPr lang="vi-VN" sz="2900" dirty="0">
                <a:solidFill>
                  <a:schemeClr val="accent6">
                    <a:lumMod val="50000"/>
                  </a:schemeClr>
                </a:solidFill>
                <a:latin typeface="UTM Avo" panose="02040603050506020204" pitchFamily="18" charset="0"/>
              </a:rPr>
              <a:t>: gieo hạt cho mọc thành cây non.</a:t>
            </a:r>
            <a:endParaRPr lang="x-none" dirty="0"/>
          </a:p>
        </p:txBody>
      </p:sp>
      <p:sp>
        <p:nvSpPr>
          <p:cNvPr id="12" name="Rectangle 11">
            <a:extLst>
              <a:ext uri="{FF2B5EF4-FFF2-40B4-BE49-F238E27FC236}">
                <a16:creationId xmlns:a16="http://schemas.microsoft.com/office/drawing/2014/main" xmlns="" id="{EF00572A-79BD-EC42-8362-0265447F1B81}"/>
              </a:ext>
            </a:extLst>
          </p:cNvPr>
          <p:cNvSpPr/>
          <p:nvPr/>
        </p:nvSpPr>
        <p:spPr>
          <a:xfrm>
            <a:off x="885130" y="1329586"/>
            <a:ext cx="2621548" cy="815973"/>
          </a:xfrm>
          <a:prstGeom prst="rect">
            <a:avLst/>
          </a:prstGeom>
        </p:spPr>
        <p:txBody>
          <a:bodyPr wrap="square" lIns="145143" tIns="72571" rIns="145143" bIns="72571">
            <a:spAutoFit/>
          </a:bodyPr>
          <a:lstStyle/>
          <a:p>
            <a:pPr algn="just">
              <a:lnSpc>
                <a:spcPct val="150000"/>
              </a:lnSpc>
            </a:pPr>
            <a:r>
              <a:rPr lang="vi-VN" sz="2900" dirty="0">
                <a:latin typeface="UTM Avo" panose="02040603050506020204" pitchFamily="18" charset="0"/>
              </a:rPr>
              <a:t> ươm mầm</a:t>
            </a:r>
            <a:endParaRPr lang="vi-VN" sz="2900" b="1" dirty="0"/>
          </a:p>
        </p:txBody>
      </p:sp>
      <p:pic>
        <p:nvPicPr>
          <p:cNvPr id="1026" name="Picture 2" descr="Thiên lý hữu tình: Ươm một mầm cây, đường xanh muôn ngả - VOV Giao thông">
            <a:extLst>
              <a:ext uri="{FF2B5EF4-FFF2-40B4-BE49-F238E27FC236}">
                <a16:creationId xmlns:a16="http://schemas.microsoft.com/office/drawing/2014/main" xmlns="" id="{0F82537F-681A-E74B-9885-E555CBCF86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9829" y="2322287"/>
            <a:ext cx="9579428" cy="4142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0120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38149" fill="hold"/>
                                        <p:tgtEl>
                                          <p:spTgt spid="16"/>
                                        </p:tgtEl>
                                      </p:cBhvr>
                                    </p:cmd>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16"/>
                                        </p:tgtEl>
                                        <p:attrNameLst>
                                          <p:attrName>style.visibility</p:attrName>
                                        </p:attrNameLst>
                                      </p:cBhvr>
                                      <p:to>
                                        <p:strVal val="hidden"/>
                                      </p:to>
                                    </p:set>
                                    <p:cmd type="call" cmd="stop">
                                      <p:cBhvr>
                                        <p:cTn id="26" dur="1">
                                          <p:stCondLst>
                                            <p:cond delay="0"/>
                                          </p:stCondLst>
                                        </p:cTn>
                                        <p:tgtEl>
                                          <p:spTgt spid="16"/>
                                        </p:tgtEl>
                                      </p:cBhvr>
                                    </p:cmd>
                                  </p:childTnLst>
                                </p:cTn>
                              </p:par>
                              <p:par>
                                <p:cTn id="27" presetID="22" presetClass="entr" presetSubtype="8"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26"/>
                                        </p:tgtEl>
                                        <p:attrNameLst>
                                          <p:attrName>style.visibility</p:attrName>
                                        </p:attrNameLst>
                                      </p:cBhvr>
                                      <p:to>
                                        <p:strVal val="visible"/>
                                      </p:to>
                                    </p:set>
                                    <p:animEffect transition="in" filter="fade">
                                      <p:cBhvr>
                                        <p:cTn id="38"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9" fill="hold" display="0">
                  <p:stCondLst>
                    <p:cond delay="indefinite"/>
                  </p:stCondLst>
                </p:cTn>
                <p:tgtEl>
                  <p:spTgt spid="16"/>
                </p:tgtEl>
              </p:cMediaNode>
            </p:video>
            <p:seq concurrent="1" nextAc="seek">
              <p:cTn id="40" restart="whenNotActive" fill="hold" evtFilter="cancelBubble" nodeType="interactiveSeq">
                <p:stCondLst>
                  <p:cond evt="onClick" delay="0">
                    <p:tgtEl>
                      <p:spTgt spid="16"/>
                    </p:tgtEl>
                  </p:cond>
                </p:stCondLst>
                <p:endSync evt="end" delay="0">
                  <p:rtn val="all"/>
                </p:endSync>
                <p:childTnLst>
                  <p:par>
                    <p:cTn id="41" fill="hold">
                      <p:stCondLst>
                        <p:cond delay="0"/>
                      </p:stCondLst>
                      <p:childTnLst>
                        <p:par>
                          <p:cTn id="42" fill="hold">
                            <p:stCondLst>
                              <p:cond delay="0"/>
                            </p:stCondLst>
                            <p:childTnLst>
                              <p:par>
                                <p:cTn id="43" presetID="2" presetClass="mediacall" presetSubtype="0" fill="hold" nodeType="clickEffect">
                                  <p:stCondLst>
                                    <p:cond delay="0"/>
                                  </p:stCondLst>
                                  <p:childTnLst>
                                    <p:cmd type="call" cmd="togglePause">
                                      <p:cBhvr>
                                        <p:cTn id="44" dur="1" fill="hold"/>
                                        <p:tgtEl>
                                          <p:spTgt spid="16"/>
                                        </p:tgtEl>
                                      </p:cBhvr>
                                    </p:cmd>
                                  </p:childTnLst>
                                </p:cTn>
                              </p:par>
                            </p:childTnLst>
                          </p:cTn>
                        </p:par>
                      </p:childTnLst>
                    </p:cTn>
                  </p:par>
                </p:childTnLst>
              </p:cTn>
              <p:nextCondLst>
                <p:cond evt="onClick" delay="0">
                  <p:tgtEl>
                    <p:spTgt spid="16"/>
                  </p:tgtEl>
                </p:cond>
              </p:nextCondLst>
            </p:seq>
          </p:childTnLst>
        </p:cTn>
      </p:par>
    </p:tnLst>
    <p:bldLst>
      <p:bldP spid="7" grpId="0"/>
      <p:bldP spid="9" grpId="0"/>
      <p:bldP spid="10"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3C8FAFC-C1D0-49BB-A45E-D744951A028F}"/>
              </a:ext>
            </a:extLst>
          </p:cNvPr>
          <p:cNvSpPr txBox="1"/>
          <p:nvPr/>
        </p:nvSpPr>
        <p:spPr>
          <a:xfrm>
            <a:off x="1326376" y="851388"/>
            <a:ext cx="9539248" cy="885223"/>
          </a:xfrm>
          <a:prstGeom prst="rect">
            <a:avLst/>
          </a:prstGeom>
          <a:noFill/>
        </p:spPr>
        <p:txBody>
          <a:bodyPr wrap="square" lIns="145143" tIns="72571" rIns="145143" bIns="72571" rtlCol="0">
            <a:spAutoFit/>
          </a:bodyPr>
          <a:lstStyle/>
          <a:p>
            <a:pPr algn="ctr">
              <a:lnSpc>
                <a:spcPct val="150000"/>
              </a:lnSpc>
            </a:pPr>
            <a:r>
              <a:rPr lang="vi-VN" sz="3200" b="1" dirty="0">
                <a:solidFill>
                  <a:schemeClr val="accent6">
                    <a:lumMod val="50000"/>
                  </a:schemeClr>
                </a:solidFill>
                <a:latin typeface="UTM Avo" panose="02040603050506020204" pitchFamily="18" charset="0"/>
              </a:rPr>
              <a:t>Ngắt nghỉ câu dài</a:t>
            </a:r>
            <a:endParaRPr lang="en-US" sz="3200" b="1" dirty="0">
              <a:solidFill>
                <a:schemeClr val="accent6">
                  <a:lumMod val="50000"/>
                </a:schemeClr>
              </a:solidFill>
              <a:latin typeface="UTM Avo" panose="02040603050506020204" pitchFamily="18" charset="0"/>
            </a:endParaRPr>
          </a:p>
        </p:txBody>
      </p:sp>
      <p:sp>
        <p:nvSpPr>
          <p:cNvPr id="6" name="Rectangle 5">
            <a:extLst>
              <a:ext uri="{FF2B5EF4-FFF2-40B4-BE49-F238E27FC236}">
                <a16:creationId xmlns:a16="http://schemas.microsoft.com/office/drawing/2014/main" xmlns="" id="{2A05FE84-F3FF-423B-ADA4-6F77209D652D}"/>
              </a:ext>
            </a:extLst>
          </p:cNvPr>
          <p:cNvSpPr/>
          <p:nvPr/>
        </p:nvSpPr>
        <p:spPr>
          <a:xfrm>
            <a:off x="755131" y="1607880"/>
            <a:ext cx="10660910" cy="1623887"/>
          </a:xfrm>
          <a:prstGeom prst="rect">
            <a:avLst/>
          </a:prstGeom>
        </p:spPr>
        <p:txBody>
          <a:bodyPr wrap="square" lIns="145143" tIns="72571" rIns="145143" bIns="72571">
            <a:spAutoFit/>
          </a:bodyPr>
          <a:lstStyle/>
          <a:p>
            <a:pPr marL="70555" algn="just">
              <a:lnSpc>
                <a:spcPct val="150000"/>
              </a:lnSpc>
              <a:defRPr/>
            </a:pPr>
            <a:r>
              <a:rPr lang="vi-VN" sz="3200" dirty="0">
                <a:latin typeface="UTM Avo" panose="02040603050506020204" pitchFamily="18" charset="0"/>
              </a:rPr>
              <a:t>   Gió nổi lên và sóng lúa vàng dập dờn trải tới chân trời.</a:t>
            </a:r>
          </a:p>
        </p:txBody>
      </p:sp>
      <p:cxnSp>
        <p:nvCxnSpPr>
          <p:cNvPr id="8" name="Straight Connector 7">
            <a:extLst>
              <a:ext uri="{FF2B5EF4-FFF2-40B4-BE49-F238E27FC236}">
                <a16:creationId xmlns:a16="http://schemas.microsoft.com/office/drawing/2014/main" xmlns="" id="{19BA808F-D37E-46DF-8F52-B75EBB68AA23}"/>
              </a:ext>
            </a:extLst>
          </p:cNvPr>
          <p:cNvCxnSpPr/>
          <p:nvPr/>
        </p:nvCxnSpPr>
        <p:spPr>
          <a:xfrm flipH="1">
            <a:off x="3684139" y="1780539"/>
            <a:ext cx="200213" cy="62775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C793B5F5-9E89-3347-9FAE-DEE49D9EE6AC}"/>
              </a:ext>
            </a:extLst>
          </p:cNvPr>
          <p:cNvCxnSpPr/>
          <p:nvPr/>
        </p:nvCxnSpPr>
        <p:spPr>
          <a:xfrm flipH="1">
            <a:off x="7667769" y="1816833"/>
            <a:ext cx="165467" cy="62775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xmlns="" id="{DCFB3E53-A51D-404F-9D91-23E8F892E1FD}"/>
              </a:ext>
            </a:extLst>
          </p:cNvPr>
          <p:cNvSpPr/>
          <p:nvPr/>
        </p:nvSpPr>
        <p:spPr>
          <a:xfrm>
            <a:off x="829691" y="3643988"/>
            <a:ext cx="10660910" cy="1623887"/>
          </a:xfrm>
          <a:prstGeom prst="rect">
            <a:avLst/>
          </a:prstGeom>
        </p:spPr>
        <p:txBody>
          <a:bodyPr wrap="square" lIns="145143" tIns="72571" rIns="145143" bIns="72571">
            <a:spAutoFit/>
          </a:bodyPr>
          <a:lstStyle/>
          <a:p>
            <a:pPr marL="70555" algn="just">
              <a:lnSpc>
                <a:spcPct val="150000"/>
              </a:lnSpc>
              <a:defRPr/>
            </a:pPr>
            <a:r>
              <a:rPr lang="vi-VN" sz="3200" dirty="0">
                <a:latin typeface="UTM Avo" panose="02040603050506020204" pitchFamily="18" charset="0"/>
              </a:rPr>
              <a:t>   Nếu mùa nào cũng được thu hoạch thì thích lắm, phải không mẹ?</a:t>
            </a:r>
          </a:p>
        </p:txBody>
      </p:sp>
      <p:cxnSp>
        <p:nvCxnSpPr>
          <p:cNvPr id="29" name="Straight Connector 28">
            <a:extLst>
              <a:ext uri="{FF2B5EF4-FFF2-40B4-BE49-F238E27FC236}">
                <a16:creationId xmlns:a16="http://schemas.microsoft.com/office/drawing/2014/main" xmlns="" id="{41972CF3-BCE2-154F-B369-0C389398F5A3}"/>
              </a:ext>
            </a:extLst>
          </p:cNvPr>
          <p:cNvCxnSpPr/>
          <p:nvPr/>
        </p:nvCxnSpPr>
        <p:spPr>
          <a:xfrm flipH="1">
            <a:off x="8640129" y="3818155"/>
            <a:ext cx="165467" cy="62775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69E608FD-E818-5F4F-A242-4CD90E526DCC}"/>
              </a:ext>
            </a:extLst>
          </p:cNvPr>
          <p:cNvCxnSpPr/>
          <p:nvPr/>
        </p:nvCxnSpPr>
        <p:spPr>
          <a:xfrm flipH="1">
            <a:off x="4129766" y="3818156"/>
            <a:ext cx="165467" cy="62775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32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fade">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3C8FAFC-C1D0-49BB-A45E-D744951A028F}"/>
              </a:ext>
            </a:extLst>
          </p:cNvPr>
          <p:cNvSpPr txBox="1"/>
          <p:nvPr/>
        </p:nvSpPr>
        <p:spPr>
          <a:xfrm>
            <a:off x="4248713" y="-168075"/>
            <a:ext cx="3677792" cy="815973"/>
          </a:xfrm>
          <a:prstGeom prst="rect">
            <a:avLst/>
          </a:prstGeom>
          <a:noFill/>
        </p:spPr>
        <p:txBody>
          <a:bodyPr wrap="square" lIns="145143" tIns="72571" rIns="145143" bIns="72571" rtlCol="0">
            <a:spAutoFit/>
          </a:bodyPr>
          <a:lstStyle/>
          <a:p>
            <a:pPr algn="ctr" defTabSz="1451427">
              <a:lnSpc>
                <a:spcPct val="150000"/>
              </a:lnSpc>
              <a:buClr>
                <a:srgbClr val="000000"/>
              </a:buClr>
              <a:defRPr/>
            </a:pPr>
            <a:r>
              <a:rPr lang="vi-VN" sz="2900" b="1" kern="0" dirty="0">
                <a:solidFill>
                  <a:srgbClr val="FFAB40">
                    <a:lumMod val="50000"/>
                  </a:srgbClr>
                </a:solidFill>
                <a:latin typeface="UTM Avo" panose="02040603050506020204" pitchFamily="18" charset="0"/>
                <a:cs typeface="Arial"/>
                <a:sym typeface="Arial"/>
              </a:rPr>
              <a:t>Mùa vàng</a:t>
            </a:r>
            <a:endParaRPr lang="en-US" sz="2900" b="1" kern="0" dirty="0">
              <a:solidFill>
                <a:srgbClr val="FFAB40">
                  <a:lumMod val="50000"/>
                </a:srgbClr>
              </a:solidFill>
              <a:latin typeface="UTM Avo" panose="02040603050506020204" pitchFamily="18" charset="0"/>
              <a:cs typeface="Arial"/>
              <a:sym typeface="Arial"/>
            </a:endParaRPr>
          </a:p>
        </p:txBody>
      </p:sp>
      <p:sp>
        <p:nvSpPr>
          <p:cNvPr id="6" name="TextBox 5">
            <a:extLst>
              <a:ext uri="{FF2B5EF4-FFF2-40B4-BE49-F238E27FC236}">
                <a16:creationId xmlns:a16="http://schemas.microsoft.com/office/drawing/2014/main" xmlns="" id="{7BF6BCDF-9F5D-43EF-8D2F-74DA0EBB0C5C}"/>
              </a:ext>
            </a:extLst>
          </p:cNvPr>
          <p:cNvSpPr txBox="1"/>
          <p:nvPr/>
        </p:nvSpPr>
        <p:spPr>
          <a:xfrm>
            <a:off x="128669" y="393675"/>
            <a:ext cx="11917883" cy="6517534"/>
          </a:xfrm>
          <a:prstGeom prst="rect">
            <a:avLst/>
          </a:prstGeom>
          <a:noFill/>
        </p:spPr>
        <p:txBody>
          <a:bodyPr wrap="square" lIns="145143" tIns="72571" rIns="145143" bIns="72571" rtlCol="0">
            <a:spAutoFit/>
          </a:bodyPr>
          <a:lstStyle/>
          <a:p>
            <a:pPr marL="70555" algn="just">
              <a:lnSpc>
                <a:spcPct val="120000"/>
              </a:lnSpc>
              <a:defRPr/>
            </a:pPr>
            <a:r>
              <a:rPr lang="vi-VN" sz="2300" kern="0" dirty="0">
                <a:solidFill>
                  <a:srgbClr val="000000"/>
                </a:solidFill>
                <a:latin typeface="UTM Avo" panose="02040603050506020204" pitchFamily="18" charset="0"/>
                <a:sym typeface="Arial"/>
              </a:rPr>
              <a:t>     </a:t>
            </a:r>
            <a:r>
              <a:rPr lang="en-US" sz="2300" kern="0" dirty="0" smtClean="0">
                <a:solidFill>
                  <a:srgbClr val="000000"/>
                </a:solidFill>
                <a:latin typeface="UTM Avo" panose="02040603050506020204" pitchFamily="18" charset="0"/>
                <a:sym typeface="Arial"/>
              </a:rPr>
              <a:t>    </a:t>
            </a:r>
            <a:r>
              <a:rPr lang="vi-VN" sz="2300" dirty="0" smtClean="0">
                <a:latin typeface="UTM Avo" panose="02040603050506020204" pitchFamily="18" charset="0"/>
              </a:rPr>
              <a:t>Thu </a:t>
            </a:r>
            <a:r>
              <a:rPr lang="vi-VN" sz="2300" dirty="0">
                <a:latin typeface="UTM Avo" panose="02040603050506020204" pitchFamily="18" charset="0"/>
              </a:rPr>
              <a:t>về, những quả hồng đỏ mọng, những hạt dẻ nâu bóng, những quả na mở to mắt, thơm dìu dịu. Biển lúa vàng ươm. Gió nổi lên và sóng lúa vàng dập dờn trải tới chân trời.</a:t>
            </a:r>
          </a:p>
          <a:p>
            <a:pPr marL="70555" algn="just">
              <a:lnSpc>
                <a:spcPct val="12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Minh </a:t>
            </a:r>
            <a:r>
              <a:rPr lang="vi-VN" sz="2300" dirty="0">
                <a:latin typeface="UTM Avo" panose="02040603050506020204" pitchFamily="18" charset="0"/>
              </a:rPr>
              <a:t>ríu rít bên mẹ:</a:t>
            </a:r>
          </a:p>
          <a:p>
            <a:pPr marL="70555" algn="just">
              <a:lnSpc>
                <a:spcPct val="12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 </a:t>
            </a:r>
            <a:r>
              <a:rPr lang="vi-VN" sz="2300" dirty="0">
                <a:latin typeface="UTM Avo" panose="02040603050506020204" pitchFamily="18" charset="0"/>
              </a:rPr>
              <a:t>Mẹ ơi, con thấy quả trên cây đều chín hết cả rồi. Các bạn ấy đang mong có người đến hái đấy. Nhìn quả chín ngon thế này, chắc các bác nông dân vui lắm mẹ nhỉ?</a:t>
            </a:r>
          </a:p>
          <a:p>
            <a:pPr marL="70555" algn="just">
              <a:lnSpc>
                <a:spcPct val="12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 </a:t>
            </a:r>
            <a:r>
              <a:rPr lang="vi-VN" sz="2300" dirty="0">
                <a:latin typeface="UTM Avo" panose="02040603050506020204" pitchFamily="18" charset="0"/>
              </a:rPr>
              <a:t>Đúng thế con ạ.</a:t>
            </a:r>
          </a:p>
          <a:p>
            <a:pPr marL="70555" algn="just">
              <a:lnSpc>
                <a:spcPct val="12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 </a:t>
            </a:r>
            <a:r>
              <a:rPr lang="vi-VN" sz="2300" dirty="0">
                <a:latin typeface="UTM Avo" panose="02040603050506020204" pitchFamily="18" charset="0"/>
              </a:rPr>
              <a:t>Nếu mùa nào cũng được thu hoạch thì thích lắm, phải không mẹ?</a:t>
            </a:r>
          </a:p>
          <a:p>
            <a:pPr marL="70555" algn="just">
              <a:lnSpc>
                <a:spcPct val="12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Mẹ </a:t>
            </a:r>
            <a:r>
              <a:rPr lang="vi-VN" sz="2300" dirty="0">
                <a:latin typeface="UTM Avo" panose="02040603050506020204" pitchFamily="18" charset="0"/>
              </a:rPr>
              <a:t>âu yếm nhìn Minh và bảo:</a:t>
            </a:r>
          </a:p>
          <a:p>
            <a:pPr marL="70555" algn="just">
              <a:lnSpc>
                <a:spcPct val="12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 </a:t>
            </a:r>
            <a:r>
              <a:rPr lang="vi-VN" sz="2300" dirty="0">
                <a:latin typeface="UTM Avo" panose="02040603050506020204" pitchFamily="18" charset="0"/>
              </a:rPr>
              <a:t>Con nói đúng đấy! Mùa nào thức ấy. Nhưng để có cái thu hoạch, trước đó người nông dân phải làm rất nhiều việc. Họ phải cày bừa, gieo hạt và ươm mầm. Rồi mưa nắng, hạn hán, họ phải chăm sóc vườn cây, ruộng đồng. Nhờ thế mà cây lớn dần, ra hoa kết trái và chín rộ đấy.</a:t>
            </a:r>
          </a:p>
          <a:p>
            <a:pPr marL="70555" algn="just">
              <a:lnSpc>
                <a:spcPct val="120000"/>
              </a:lnSpc>
              <a:defRPr/>
            </a:pPr>
            <a:r>
              <a:rPr lang="vi-VN" sz="2300" dirty="0">
                <a:latin typeface="UTM Avo" panose="02040603050506020204" pitchFamily="18" charset="0"/>
              </a:rPr>
              <a:t>    </a:t>
            </a:r>
            <a:r>
              <a:rPr lang="en-US" sz="2300" dirty="0" smtClean="0">
                <a:latin typeface="UTM Avo" panose="02040603050506020204" pitchFamily="18" charset="0"/>
              </a:rPr>
              <a:t>    </a:t>
            </a:r>
            <a:r>
              <a:rPr lang="vi-VN" sz="2300" dirty="0" smtClean="0">
                <a:latin typeface="UTM Avo" panose="02040603050506020204" pitchFamily="18" charset="0"/>
              </a:rPr>
              <a:t>- </a:t>
            </a:r>
            <a:r>
              <a:rPr lang="vi-VN" sz="2300" dirty="0">
                <a:latin typeface="UTM Avo" panose="02040603050506020204" pitchFamily="18" charset="0"/>
              </a:rPr>
              <a:t>Mẹ ơi, con hiểu rồi. Công việc của các bác nông dân vất vả quá mẹ nhỉ?</a:t>
            </a:r>
          </a:p>
        </p:txBody>
      </p:sp>
      <p:sp>
        <p:nvSpPr>
          <p:cNvPr id="2" name="Oval 1"/>
          <p:cNvSpPr/>
          <p:nvPr/>
        </p:nvSpPr>
        <p:spPr>
          <a:xfrm>
            <a:off x="377371" y="393675"/>
            <a:ext cx="449943" cy="4481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1</a:t>
            </a:r>
            <a:endParaRPr lang="en-US" sz="2800" b="1" dirty="0"/>
          </a:p>
        </p:txBody>
      </p:sp>
      <p:sp>
        <p:nvSpPr>
          <p:cNvPr id="7" name="Oval 6"/>
          <p:cNvSpPr/>
          <p:nvPr/>
        </p:nvSpPr>
        <p:spPr>
          <a:xfrm>
            <a:off x="406399" y="1685446"/>
            <a:ext cx="449943" cy="4481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2</a:t>
            </a:r>
          </a:p>
        </p:txBody>
      </p:sp>
      <p:sp>
        <p:nvSpPr>
          <p:cNvPr id="8" name="Oval 7"/>
          <p:cNvSpPr/>
          <p:nvPr/>
        </p:nvSpPr>
        <p:spPr>
          <a:xfrm>
            <a:off x="464456" y="3848074"/>
            <a:ext cx="449943" cy="4481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3</a:t>
            </a:r>
            <a:endParaRPr lang="en-US" sz="2800" b="1" dirty="0"/>
          </a:p>
        </p:txBody>
      </p:sp>
      <p:sp>
        <p:nvSpPr>
          <p:cNvPr id="9" name="Oval 8"/>
          <p:cNvSpPr/>
          <p:nvPr/>
        </p:nvSpPr>
        <p:spPr>
          <a:xfrm>
            <a:off x="507999" y="6300988"/>
            <a:ext cx="449943" cy="4481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4</a:t>
            </a:r>
          </a:p>
        </p:txBody>
      </p:sp>
    </p:spTree>
    <p:extLst>
      <p:ext uri="{BB962C8B-B14F-4D97-AF65-F5344CB8AC3E}">
        <p14:creationId xmlns:p14="http://schemas.microsoft.com/office/powerpoint/2010/main" val="2661152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350</TotalTime>
  <Words>1207</Words>
  <Application>Microsoft Office PowerPoint</Application>
  <PresentationFormat>Custom</PresentationFormat>
  <Paragraphs>80</Paragraphs>
  <Slides>18</Slides>
  <Notes>9</Notes>
  <HiddenSlides>0</HiddenSlides>
  <MMClips>1</MMClip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1_Office Theme</vt:lpstr>
      <vt:lpstr>8_Office Theme</vt:lpstr>
      <vt:lpstr>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AnhBinh</cp:lastModifiedBy>
  <cp:revision>43</cp:revision>
  <dcterms:created xsi:type="dcterms:W3CDTF">2021-05-27T08:02:03Z</dcterms:created>
  <dcterms:modified xsi:type="dcterms:W3CDTF">2022-01-25T16:11:32Z</dcterms:modified>
</cp:coreProperties>
</file>