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notesMasterIdLst>
    <p:notesMasterId r:id="rId24"/>
  </p:notesMasterIdLst>
  <p:sldIdLst>
    <p:sldId id="404" r:id="rId2"/>
    <p:sldId id="443" r:id="rId3"/>
    <p:sldId id="422" r:id="rId4"/>
    <p:sldId id="431" r:id="rId5"/>
    <p:sldId id="454" r:id="rId6"/>
    <p:sldId id="445" r:id="rId7"/>
    <p:sldId id="455" r:id="rId8"/>
    <p:sldId id="447" r:id="rId9"/>
    <p:sldId id="456" r:id="rId10"/>
    <p:sldId id="409" r:id="rId11"/>
    <p:sldId id="457" r:id="rId12"/>
    <p:sldId id="411" r:id="rId13"/>
    <p:sldId id="459" r:id="rId14"/>
    <p:sldId id="458" r:id="rId15"/>
    <p:sldId id="460" r:id="rId16"/>
    <p:sldId id="462" r:id="rId17"/>
    <p:sldId id="463" r:id="rId18"/>
    <p:sldId id="451" r:id="rId19"/>
    <p:sldId id="464" r:id="rId20"/>
    <p:sldId id="417" r:id="rId21"/>
    <p:sldId id="465" r:id="rId22"/>
    <p:sldId id="466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FFE5FF"/>
    <a:srgbClr val="FF99CC"/>
    <a:srgbClr val="E6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17" autoAdjust="0"/>
    <p:restoredTop sz="94660"/>
  </p:normalViewPr>
  <p:slideViewPr>
    <p:cSldViewPr snapToGrid="0">
      <p:cViewPr varScale="1">
        <p:scale>
          <a:sx n="74" d="100"/>
          <a:sy n="74" d="100"/>
        </p:scale>
        <p:origin x="-46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B82C2B-C9BE-4B16-88F0-D9D193BDB695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9687B8-4F29-4BAA-A1F7-6216E0E583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161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1B2AA4F-B828-4D7C-AFD3-893933DAFCB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14258509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780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563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812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323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256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248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52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076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41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237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900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8C29A-69C7-4DE9-AC0F-DCD794D5DED7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080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4" Type="http://schemas.microsoft.com/office/2007/relationships/hdphoto" Target="../media/hdphoto2.wdp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32816" y="2487147"/>
            <a:ext cx="8789003" cy="1445623"/>
          </a:xfrm>
        </p:spPr>
        <p:txBody>
          <a:bodyPr>
            <a:normAutofit/>
          </a:bodyPr>
          <a:lstStyle/>
          <a:p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428950718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5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9932"/>
            <a:ext cx="2331214" cy="23312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61730"/>
            <a:ext cx="1524000" cy="1644399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873138" y="1131700"/>
            <a:ext cx="3704147" cy="2299447"/>
            <a:chOff x="5990828" y="851481"/>
            <a:chExt cx="3704147" cy="2299447"/>
          </a:xfrm>
        </p:grpSpPr>
        <p:sp>
          <p:nvSpPr>
            <p:cNvPr id="41" name="Cloud Callout 51">
              <a:extLst>
                <a:ext uri="{FF2B5EF4-FFF2-40B4-BE49-F238E27FC236}">
                  <a16:creationId xmlns="" xmlns:a16="http://schemas.microsoft.com/office/drawing/2014/main" id="{C5271F82-8A3C-4998-B4CC-8A81F2BA9CD7}"/>
                </a:ext>
              </a:extLst>
            </p:cNvPr>
            <p:cNvSpPr/>
            <p:nvPr/>
          </p:nvSpPr>
          <p:spPr>
            <a:xfrm>
              <a:off x="6010481" y="851481"/>
              <a:ext cx="3684494" cy="2299447"/>
            </a:xfrm>
            <a:prstGeom prst="cloudCallout">
              <a:avLst>
                <a:gd name="adj1" fmla="val 90917"/>
                <a:gd name="adj2" fmla="val 98927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="" xmlns:a16="http://schemas.microsoft.com/office/drawing/2014/main" id="{1AFDEF80-9E56-4571-BA2D-400CF94D8EBC}"/>
                </a:ext>
              </a:extLst>
            </p:cNvPr>
            <p:cNvSpPr txBox="1"/>
            <p:nvPr/>
          </p:nvSpPr>
          <p:spPr>
            <a:xfrm>
              <a:off x="5990828" y="1420412"/>
              <a:ext cx="355002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LUYỆN ĐỌC NHÓM </a:t>
              </a:r>
              <a:endParaRPr lang="en-US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9019" y="1912839"/>
            <a:ext cx="5510981" cy="4195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7107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3DB0D57-E4C1-4E80-8664-1A0205E2CF88}"/>
              </a:ext>
            </a:extLst>
          </p:cNvPr>
          <p:cNvSpPr txBox="1"/>
          <p:nvPr/>
        </p:nvSpPr>
        <p:spPr>
          <a:xfrm>
            <a:off x="178007" y="372741"/>
            <a:ext cx="11695338" cy="273188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/>
            <a:r>
              <a:rPr lang="en-US" sz="2400" dirty="0" smtClean="0">
                <a:latin typeface="UTM Avo" panose="02040603050506020204" pitchFamily="18" charset="0"/>
              </a:rPr>
              <a:t>      </a:t>
            </a:r>
            <a:r>
              <a:rPr lang="vi-VN" sz="2400" dirty="0" smtClean="0">
                <a:latin typeface="UTM Avo" panose="02040603050506020204" pitchFamily="18" charset="0"/>
              </a:rPr>
              <a:t>Đất </a:t>
            </a:r>
            <a:r>
              <a:rPr lang="vi-VN" sz="2400" dirty="0">
                <a:latin typeface="UTM Avo" panose="02040603050506020204" pitchFamily="18" charset="0"/>
              </a:rPr>
              <a:t>nước Việt Nam thật tươi đẹp. Hãy cùng nhau đi thăm các miền đất nước qua những câu ca dao.</a:t>
            </a:r>
          </a:p>
          <a:p>
            <a:pPr indent="272143"/>
            <a:r>
              <a:rPr lang="en-US" sz="2400" dirty="0" smtClean="0">
                <a:latin typeface="UTM Avo" panose="02040603050506020204" pitchFamily="18" charset="0"/>
              </a:rPr>
              <a:t>     </a:t>
            </a:r>
            <a:r>
              <a:rPr lang="vi-VN" sz="2400" dirty="0" smtClean="0">
                <a:latin typeface="UTM Avo" panose="02040603050506020204" pitchFamily="18" charset="0"/>
              </a:rPr>
              <a:t>Đầu </a:t>
            </a:r>
            <a:r>
              <a:rPr lang="vi-VN" sz="2400" dirty="0">
                <a:latin typeface="UTM Avo" panose="02040603050506020204" pitchFamily="18" charset="0"/>
              </a:rPr>
              <a:t>tiên, chúng ta sẽ đến Phú Thọ, miền Bắc </a:t>
            </a:r>
            <a:r>
              <a:rPr lang="vi-VN" sz="2400" dirty="0" smtClean="0">
                <a:latin typeface="UTM Avo" panose="02040603050506020204" pitchFamily="18" charset="0"/>
              </a:rPr>
              <a:t>nước</a:t>
            </a:r>
            <a:r>
              <a:rPr lang="en-US" sz="2400" dirty="0" smtClean="0">
                <a:latin typeface="UTM Avo" panose="02040603050506020204" pitchFamily="18" charset="0"/>
              </a:rPr>
              <a:t>                                         </a:t>
            </a:r>
            <a:r>
              <a:rPr lang="vi-VN" sz="2400" dirty="0" smtClean="0">
                <a:latin typeface="UTM Avo" panose="02040603050506020204" pitchFamily="18" charset="0"/>
              </a:rPr>
              <a:t>ta</a:t>
            </a:r>
            <a:r>
              <a:rPr lang="vi-VN" sz="2400" dirty="0">
                <a:latin typeface="UTM Avo" panose="02040603050506020204" pitchFamily="18" charset="0"/>
              </a:rPr>
              <a:t>, nơi </a:t>
            </a:r>
            <a:r>
              <a:rPr lang="vi-VN" sz="2400" dirty="0" smtClean="0">
                <a:latin typeface="UTM Avo" panose="02040603050506020204" pitchFamily="18" charset="0"/>
              </a:rPr>
              <a:t>có </a:t>
            </a:r>
            <a:r>
              <a:rPr lang="vi-VN" sz="2400" dirty="0">
                <a:latin typeface="UTM Avo" panose="02040603050506020204" pitchFamily="18" charset="0"/>
              </a:rPr>
              <a:t>đền thờ Vua Hùng, nơi được gọi </a:t>
            </a:r>
            <a:r>
              <a:rPr lang="vi-VN" sz="2400" dirty="0" smtClean="0">
                <a:latin typeface="UTM Avo" panose="02040603050506020204" pitchFamily="18" charset="0"/>
              </a:rPr>
              <a:t>là</a:t>
            </a:r>
            <a:r>
              <a:rPr lang="vi-VN" sz="2400" dirty="0" smtClean="0">
                <a:latin typeface="+mj-lt"/>
              </a:rPr>
              <a:t> </a:t>
            </a:r>
            <a:r>
              <a:rPr lang="vi-VN" sz="2400" dirty="0">
                <a:latin typeface="+mj-lt"/>
              </a:rPr>
              <a:t>“</a:t>
            </a:r>
            <a:r>
              <a:rPr lang="vi-VN" sz="2400" dirty="0">
                <a:latin typeface="UTM Avo" panose="02040603050506020204" pitchFamily="18" charset="0"/>
              </a:rPr>
              <a:t>quê cha </a:t>
            </a:r>
            <a:r>
              <a:rPr lang="en-US" sz="2400" dirty="0" smtClean="0">
                <a:latin typeface="UTM Avo" panose="02040603050506020204" pitchFamily="18" charset="0"/>
              </a:rPr>
              <a:t>                                  </a:t>
            </a:r>
            <a:r>
              <a:rPr lang="vi-VN" sz="2400" dirty="0" smtClean="0">
                <a:latin typeface="UTM Avo" panose="02040603050506020204" pitchFamily="18" charset="0"/>
              </a:rPr>
              <a:t>đất </a:t>
            </a:r>
            <a:r>
              <a:rPr lang="vi-VN" sz="2400" dirty="0">
                <a:latin typeface="UTM Avo" panose="02040603050506020204" pitchFamily="18" charset="0"/>
              </a:rPr>
              <a:t>tổ</a:t>
            </a:r>
            <a:r>
              <a:rPr lang="vi-VN" sz="2400" dirty="0">
                <a:latin typeface="+mj-lt"/>
              </a:rPr>
              <a:t>”</a:t>
            </a:r>
            <a:r>
              <a:rPr lang="vi-VN" sz="2400" dirty="0">
                <a:latin typeface="UTM Avo" panose="02040603050506020204" pitchFamily="18" charset="0"/>
              </a:rPr>
              <a:t>:</a:t>
            </a:r>
          </a:p>
          <a:p>
            <a:pPr indent="272143"/>
            <a:r>
              <a:rPr lang="en-US" sz="2400" dirty="0" smtClean="0">
                <a:latin typeface="UTM Avo" panose="02040603050506020204" pitchFamily="18" charset="0"/>
              </a:rPr>
              <a:t>           </a:t>
            </a:r>
            <a:r>
              <a:rPr lang="vi-VN" sz="2400" dirty="0" smtClean="0">
                <a:latin typeface="UTM Avo" panose="02040603050506020204" pitchFamily="18" charset="0"/>
              </a:rPr>
              <a:t>Dù </a:t>
            </a:r>
            <a:r>
              <a:rPr lang="vi-VN" sz="2400" dirty="0">
                <a:latin typeface="UTM Avo" panose="02040603050506020204" pitchFamily="18" charset="0"/>
              </a:rPr>
              <a:t>ai đi ngược về xuôi</a:t>
            </a:r>
          </a:p>
          <a:p>
            <a:r>
              <a:rPr lang="vi-VN" sz="2400" dirty="0">
                <a:latin typeface="UTM Avo" panose="02040603050506020204" pitchFamily="18" charset="0"/>
              </a:rPr>
              <a:t>Nhớ ngày Giỗ Tổ mùng Mười tháng Ba.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DC896DB-F00F-4B35-AA0E-25BACE8F3BB7}"/>
              </a:ext>
            </a:extLst>
          </p:cNvPr>
          <p:cNvSpPr txBox="1"/>
          <p:nvPr/>
        </p:nvSpPr>
        <p:spPr>
          <a:xfrm>
            <a:off x="3451846" y="-83130"/>
            <a:ext cx="5534809" cy="64874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TRÊN CÁC MIỀN ĐẤT NƯỚC</a:t>
            </a:r>
            <a:endParaRPr lang="en-US" sz="2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28530BC7-951C-41EE-892D-67BDEB236BAA}"/>
              </a:ext>
            </a:extLst>
          </p:cNvPr>
          <p:cNvSpPr txBox="1"/>
          <p:nvPr/>
        </p:nvSpPr>
        <p:spPr>
          <a:xfrm>
            <a:off x="4482512" y="2948267"/>
            <a:ext cx="7182997" cy="125455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/>
            <a:r>
              <a:rPr lang="vi-VN" sz="2400" dirty="0">
                <a:latin typeface="UTM Avo" panose="02040603050506020204" pitchFamily="18" charset="0"/>
              </a:rPr>
              <a:t>Tiếp đến, chúng ta cùng vào miền Trung:</a:t>
            </a:r>
          </a:p>
          <a:p>
            <a:pPr indent="272143" algn="ctr"/>
            <a:r>
              <a:rPr lang="vi-VN" sz="2400" dirty="0">
                <a:latin typeface="UTM Avo" panose="02040603050506020204" pitchFamily="18" charset="0"/>
              </a:rPr>
              <a:t>Đường vô xứ Nghệ quanh quanh</a:t>
            </a:r>
          </a:p>
          <a:p>
            <a:pPr indent="272143" algn="ctr"/>
            <a:r>
              <a:rPr lang="vi-VN" sz="2400" dirty="0">
                <a:latin typeface="UTM Avo" panose="02040603050506020204" pitchFamily="18" charset="0"/>
              </a:rPr>
              <a:t>Non xanh nước biếc như tranh họa đồ</a:t>
            </a:r>
            <a:r>
              <a:rPr lang="vi-VN" sz="2400" dirty="0" smtClean="0">
                <a:latin typeface="UTM Avo" panose="02040603050506020204" pitchFamily="18" charset="0"/>
              </a:rPr>
              <a:t>.</a:t>
            </a:r>
            <a:endParaRPr lang="en-US" sz="2400" dirty="0" smtClean="0">
              <a:latin typeface="UTM Avo" panose="0204060305050602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08BFB91A-685F-44FB-AD48-BF57E4B0D61A}"/>
              </a:ext>
            </a:extLst>
          </p:cNvPr>
          <p:cNvSpPr txBox="1"/>
          <p:nvPr/>
        </p:nvSpPr>
        <p:spPr>
          <a:xfrm>
            <a:off x="4482511" y="4064910"/>
            <a:ext cx="7848033" cy="125455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 algn="just"/>
            <a:r>
              <a:rPr lang="vi-VN" sz="2400" dirty="0">
                <a:latin typeface="UTM Avo" panose="02040603050506020204" pitchFamily="18" charset="0"/>
              </a:rPr>
              <a:t>Và chúng ta cùng khám phá miền đất Nam Bộ:</a:t>
            </a:r>
          </a:p>
          <a:p>
            <a:pPr indent="272143" algn="just"/>
            <a:r>
              <a:rPr lang="en-US" sz="2400" dirty="0" smtClean="0">
                <a:latin typeface="UTM Avo" panose="02040603050506020204" pitchFamily="18" charset="0"/>
              </a:rPr>
              <a:t>               </a:t>
            </a:r>
            <a:r>
              <a:rPr lang="vi-VN" sz="2400" dirty="0" smtClean="0">
                <a:latin typeface="UTM Avo" panose="02040603050506020204" pitchFamily="18" charset="0"/>
              </a:rPr>
              <a:t>Đồng </a:t>
            </a:r>
            <a:r>
              <a:rPr lang="vi-VN" sz="2400" dirty="0">
                <a:latin typeface="UTM Avo" panose="02040603050506020204" pitchFamily="18" charset="0"/>
              </a:rPr>
              <a:t>Tháp Mười cò bay thẳng cánh</a:t>
            </a:r>
          </a:p>
          <a:p>
            <a:pPr indent="272143" algn="just"/>
            <a:r>
              <a:rPr lang="en-US" sz="2400" dirty="0" smtClean="0">
                <a:latin typeface="UTM Avo" panose="02040603050506020204" pitchFamily="18" charset="0"/>
              </a:rPr>
              <a:t>               </a:t>
            </a:r>
            <a:r>
              <a:rPr lang="vi-VN" sz="2400" dirty="0" smtClean="0">
                <a:latin typeface="UTM Avo" panose="02040603050506020204" pitchFamily="18" charset="0"/>
              </a:rPr>
              <a:t>Nước </a:t>
            </a:r>
            <a:r>
              <a:rPr lang="vi-VN" sz="2400" dirty="0">
                <a:latin typeface="UTM Avo" panose="02040603050506020204" pitchFamily="18" charset="0"/>
              </a:rPr>
              <a:t>Tháp Mười lóng lánh cá tôm.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6C899599-BE65-452B-93FD-5FE0CF8722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31382" y="900545"/>
            <a:ext cx="3477512" cy="2047722"/>
          </a:xfrm>
          <a:prstGeom prst="round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0D5C2C12-D1EF-478F-A386-D0246A8675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5717" y="3151044"/>
            <a:ext cx="4061483" cy="2086648"/>
          </a:xfrm>
          <a:prstGeom prst="round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7D1D1650-3389-439F-B37B-84C69D6C62B6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44690" y="5271213"/>
            <a:ext cx="3779007" cy="1560426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DC8E88EC-AE64-4FB9-95F3-D2C5C953167F}"/>
              </a:ext>
            </a:extLst>
          </p:cNvPr>
          <p:cNvSpPr txBox="1"/>
          <p:nvPr/>
        </p:nvSpPr>
        <p:spPr>
          <a:xfrm>
            <a:off x="0" y="5201435"/>
            <a:ext cx="7167924" cy="162388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 algn="just"/>
            <a:r>
              <a:rPr lang="en-US" sz="2400" dirty="0" smtClean="0">
                <a:latin typeface="UTM Avo" panose="02040603050506020204" pitchFamily="18" charset="0"/>
              </a:rPr>
              <a:t>     </a:t>
            </a:r>
            <a:r>
              <a:rPr lang="vi-VN" sz="2400" dirty="0" smtClean="0">
                <a:latin typeface="UTM Avo" panose="02040603050506020204" pitchFamily="18" charset="0"/>
              </a:rPr>
              <a:t>Vậy </a:t>
            </a:r>
            <a:r>
              <a:rPr lang="vi-VN" sz="2400" dirty="0">
                <a:latin typeface="UTM Avo" panose="02040603050506020204" pitchFamily="18" charset="0"/>
              </a:rPr>
              <a:t>là chúng ta đã đi qua ba miền Bắc, Trung, Nam của đất nước. Nơi nào cũng để lại biết bao tình cảm mến thương.</a:t>
            </a:r>
          </a:p>
          <a:p>
            <a:pPr indent="272143" algn="r"/>
            <a:r>
              <a:rPr lang="vi-VN" sz="2400" dirty="0">
                <a:latin typeface="UTM Avo" panose="02040603050506020204" pitchFamily="18" charset="0"/>
              </a:rPr>
              <a:t>(Thùy Dương </a:t>
            </a:r>
            <a:r>
              <a:rPr lang="vi-VN" sz="2400" i="1" dirty="0">
                <a:latin typeface="UTM Avo" panose="02040603050506020204" pitchFamily="18" charset="0"/>
              </a:rPr>
              <a:t>tổng hợp</a:t>
            </a:r>
            <a:r>
              <a:rPr lang="vi-VN" sz="2400" dirty="0">
                <a:latin typeface="UTM Avo" panose="02040603050506020204" pitchFamily="18" charset="0"/>
              </a:rPr>
              <a:t>)</a:t>
            </a:r>
            <a:r>
              <a:rPr lang="vi-VN" sz="2400" i="1" dirty="0">
                <a:latin typeface="UTM Avo" panose="02040603050506020204" pitchFamily="18" charset="0"/>
              </a:rPr>
              <a:t> </a:t>
            </a:r>
            <a:endParaRPr lang="vi-VN" sz="2400" dirty="0">
              <a:latin typeface="UTM Avo" panose="02040603050506020204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74448" y="372741"/>
            <a:ext cx="485803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1" name="Oval 10"/>
          <p:cNvSpPr/>
          <p:nvPr/>
        </p:nvSpPr>
        <p:spPr>
          <a:xfrm>
            <a:off x="388303" y="1169533"/>
            <a:ext cx="471948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2" name="Oval 11"/>
          <p:cNvSpPr/>
          <p:nvPr/>
        </p:nvSpPr>
        <p:spPr>
          <a:xfrm>
            <a:off x="312292" y="5290359"/>
            <a:ext cx="471948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3" name="Wave 12"/>
          <p:cNvSpPr/>
          <p:nvPr/>
        </p:nvSpPr>
        <p:spPr>
          <a:xfrm>
            <a:off x="8631382" y="-177208"/>
            <a:ext cx="2958991" cy="701261"/>
          </a:xfrm>
          <a:prstGeom prst="wav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Hai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nhóm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đ</a:t>
            </a:r>
            <a:r>
              <a:rPr lang="en-US" sz="2800" dirty="0" err="1" smtClean="0">
                <a:solidFill>
                  <a:schemeClr val="tx1"/>
                </a:solidFill>
              </a:rPr>
              <a:t>ọc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bài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4" name="Wave 13"/>
          <p:cNvSpPr/>
          <p:nvPr/>
        </p:nvSpPr>
        <p:spPr>
          <a:xfrm>
            <a:off x="8614660" y="-128486"/>
            <a:ext cx="2958991" cy="701261"/>
          </a:xfrm>
          <a:prstGeom prst="wav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Đọc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cả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bài</a:t>
            </a:r>
            <a:r>
              <a:rPr lang="en-US" sz="2800" dirty="0" smtClean="0">
                <a:solidFill>
                  <a:schemeClr val="tx1"/>
                </a:solidFill>
              </a:rPr>
              <a:t>.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37333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84" y="0"/>
            <a:ext cx="1208261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336448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83012" y="923775"/>
            <a:ext cx="9130261" cy="94998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rgbClr val="FF0000"/>
                </a:solidFill>
                <a:latin typeface="UTM Avo" panose="02040603050506020204" pitchFamily="18" charset="0"/>
              </a:rPr>
              <a:t>1</a:t>
            </a:r>
            <a:r>
              <a:rPr lang="en-US" sz="40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r>
              <a:rPr lang="en-US" sz="4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Tìm</a:t>
            </a:r>
            <a:r>
              <a:rPr lang="en-US" sz="4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các</a:t>
            </a:r>
            <a:r>
              <a:rPr lang="en-US" sz="4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câu</a:t>
            </a:r>
            <a:r>
              <a:rPr lang="en-US" sz="4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thơ</a:t>
            </a:r>
            <a:r>
              <a:rPr lang="en-US" sz="4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nói</a:t>
            </a:r>
            <a:r>
              <a:rPr lang="en-US" sz="4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về</a:t>
            </a:r>
            <a:r>
              <a:rPr lang="en-US" sz="4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:</a:t>
            </a:r>
            <a:endParaRPr lang="en-US" sz="40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2604540" y="1869892"/>
            <a:ext cx="5943715" cy="94998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UTM Avo" panose="02040603050506020204" pitchFamily="18" charset="0"/>
              </a:rPr>
              <a:t>a. </a:t>
            </a:r>
            <a:r>
              <a:rPr lang="en-US" sz="4000" dirty="0" err="1" smtClean="0">
                <a:latin typeface="UTM Avo" panose="02040603050506020204" pitchFamily="18" charset="0"/>
              </a:rPr>
              <a:t>Xứ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Nghệ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endParaRPr lang="en-US" sz="4000" dirty="0">
              <a:latin typeface="UTM Avo" panose="0204060305050602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2604540" y="2819876"/>
            <a:ext cx="7730951" cy="106988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latin typeface="UTM Avo" panose="02040603050506020204" pitchFamily="18" charset="0"/>
              </a:rPr>
              <a:t>b</a:t>
            </a:r>
            <a:r>
              <a:rPr lang="en-US" sz="4000" dirty="0" smtClean="0">
                <a:latin typeface="UTM Avo" panose="02040603050506020204" pitchFamily="18" charset="0"/>
              </a:rPr>
              <a:t>. </a:t>
            </a:r>
            <a:r>
              <a:rPr lang="en-US" sz="4000" dirty="0" err="1" smtClean="0">
                <a:latin typeface="UTM Avo" panose="02040603050506020204" pitchFamily="18" charset="0"/>
              </a:rPr>
              <a:t>Ngày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Giỗ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tổ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Hùng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Vương</a:t>
            </a:r>
            <a:endParaRPr lang="en-US" sz="4000" dirty="0">
              <a:latin typeface="UTM Avo" panose="020406030505060202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2604539" y="3769860"/>
            <a:ext cx="5943715" cy="106988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latin typeface="UTM Avo" panose="02040603050506020204" pitchFamily="18" charset="0"/>
              </a:rPr>
              <a:t>c</a:t>
            </a:r>
            <a:r>
              <a:rPr lang="en-US" sz="4000" dirty="0" smtClean="0">
                <a:latin typeface="UTM Avo" panose="02040603050506020204" pitchFamily="18" charset="0"/>
              </a:rPr>
              <a:t>. </a:t>
            </a:r>
            <a:r>
              <a:rPr lang="en-US" sz="4000" dirty="0" err="1" smtClean="0">
                <a:latin typeface="UTM Avo" panose="02040603050506020204" pitchFamily="18" charset="0"/>
              </a:rPr>
              <a:t>Đồng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Tháp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Mười</a:t>
            </a:r>
            <a:endParaRPr lang="en-US" sz="4000" dirty="0">
              <a:latin typeface="UTM Avo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2251060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1" grpId="0"/>
      <p:bldP spid="12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3DB0D57-E4C1-4E80-8664-1A0205E2CF88}"/>
              </a:ext>
            </a:extLst>
          </p:cNvPr>
          <p:cNvSpPr txBox="1"/>
          <p:nvPr/>
        </p:nvSpPr>
        <p:spPr>
          <a:xfrm>
            <a:off x="178007" y="372741"/>
            <a:ext cx="11695338" cy="273188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/>
            <a:r>
              <a:rPr lang="en-US" sz="2400" dirty="0" smtClean="0">
                <a:latin typeface="UTM Avo" panose="02040603050506020204" pitchFamily="18" charset="0"/>
              </a:rPr>
              <a:t>      </a:t>
            </a:r>
            <a:r>
              <a:rPr lang="vi-VN" sz="2400" dirty="0" smtClean="0">
                <a:latin typeface="UTM Avo" panose="02040603050506020204" pitchFamily="18" charset="0"/>
              </a:rPr>
              <a:t>Đất </a:t>
            </a:r>
            <a:r>
              <a:rPr lang="vi-VN" sz="2400" dirty="0">
                <a:latin typeface="UTM Avo" panose="02040603050506020204" pitchFamily="18" charset="0"/>
              </a:rPr>
              <a:t>nước Việt Nam thật tươi đẹp. Hãy cùng nhau đi thăm các miền đất nước qua những câu ca dao.</a:t>
            </a:r>
          </a:p>
          <a:p>
            <a:pPr indent="272143"/>
            <a:r>
              <a:rPr lang="en-US" sz="2400" dirty="0" smtClean="0">
                <a:latin typeface="UTM Avo" panose="02040603050506020204" pitchFamily="18" charset="0"/>
              </a:rPr>
              <a:t>     </a:t>
            </a:r>
            <a:r>
              <a:rPr lang="vi-VN" sz="2400" dirty="0" smtClean="0">
                <a:latin typeface="UTM Avo" panose="02040603050506020204" pitchFamily="18" charset="0"/>
              </a:rPr>
              <a:t>Đầu </a:t>
            </a:r>
            <a:r>
              <a:rPr lang="vi-VN" sz="2400" dirty="0">
                <a:latin typeface="UTM Avo" panose="02040603050506020204" pitchFamily="18" charset="0"/>
              </a:rPr>
              <a:t>tiên, chúng ta sẽ đến Phú Thọ, miền Bắc </a:t>
            </a:r>
            <a:r>
              <a:rPr lang="vi-VN" sz="2400" dirty="0" smtClean="0">
                <a:latin typeface="UTM Avo" panose="02040603050506020204" pitchFamily="18" charset="0"/>
              </a:rPr>
              <a:t>nước</a:t>
            </a:r>
            <a:r>
              <a:rPr lang="en-US" sz="2400" dirty="0" smtClean="0">
                <a:latin typeface="UTM Avo" panose="02040603050506020204" pitchFamily="18" charset="0"/>
              </a:rPr>
              <a:t>                                         </a:t>
            </a:r>
            <a:r>
              <a:rPr lang="vi-VN" sz="2400" dirty="0" smtClean="0">
                <a:latin typeface="UTM Avo" panose="02040603050506020204" pitchFamily="18" charset="0"/>
              </a:rPr>
              <a:t>ta</a:t>
            </a:r>
            <a:r>
              <a:rPr lang="vi-VN" sz="2400" dirty="0">
                <a:latin typeface="UTM Avo" panose="02040603050506020204" pitchFamily="18" charset="0"/>
              </a:rPr>
              <a:t>, nơi </a:t>
            </a:r>
            <a:r>
              <a:rPr lang="vi-VN" sz="2400" dirty="0" smtClean="0">
                <a:latin typeface="UTM Avo" panose="02040603050506020204" pitchFamily="18" charset="0"/>
              </a:rPr>
              <a:t>có </a:t>
            </a:r>
            <a:r>
              <a:rPr lang="vi-VN" sz="2400" dirty="0">
                <a:latin typeface="UTM Avo" panose="02040603050506020204" pitchFamily="18" charset="0"/>
              </a:rPr>
              <a:t>đền thờ Vua Hùng, nơi được gọi </a:t>
            </a:r>
            <a:r>
              <a:rPr lang="vi-VN" sz="2400" dirty="0" smtClean="0">
                <a:latin typeface="UTM Avo" panose="02040603050506020204" pitchFamily="18" charset="0"/>
              </a:rPr>
              <a:t>là</a:t>
            </a:r>
            <a:r>
              <a:rPr lang="vi-VN" sz="2400" dirty="0" smtClean="0">
                <a:latin typeface="+mj-lt"/>
              </a:rPr>
              <a:t> </a:t>
            </a:r>
            <a:r>
              <a:rPr lang="vi-VN" sz="2400" dirty="0">
                <a:latin typeface="+mj-lt"/>
              </a:rPr>
              <a:t>“</a:t>
            </a:r>
            <a:r>
              <a:rPr lang="vi-VN" sz="2400" dirty="0">
                <a:latin typeface="UTM Avo" panose="02040603050506020204" pitchFamily="18" charset="0"/>
              </a:rPr>
              <a:t>quê cha </a:t>
            </a:r>
            <a:r>
              <a:rPr lang="en-US" sz="2400" dirty="0" smtClean="0">
                <a:latin typeface="UTM Avo" panose="02040603050506020204" pitchFamily="18" charset="0"/>
              </a:rPr>
              <a:t>                                  </a:t>
            </a:r>
            <a:r>
              <a:rPr lang="vi-VN" sz="2400" dirty="0" smtClean="0">
                <a:latin typeface="UTM Avo" panose="02040603050506020204" pitchFamily="18" charset="0"/>
              </a:rPr>
              <a:t>đất </a:t>
            </a:r>
            <a:r>
              <a:rPr lang="vi-VN" sz="2400" dirty="0">
                <a:latin typeface="UTM Avo" panose="02040603050506020204" pitchFamily="18" charset="0"/>
              </a:rPr>
              <a:t>tổ</a:t>
            </a:r>
            <a:r>
              <a:rPr lang="vi-VN" sz="2400" dirty="0">
                <a:latin typeface="+mj-lt"/>
              </a:rPr>
              <a:t>”</a:t>
            </a:r>
            <a:r>
              <a:rPr lang="vi-VN" sz="2400" dirty="0">
                <a:latin typeface="UTM Avo" panose="02040603050506020204" pitchFamily="18" charset="0"/>
              </a:rPr>
              <a:t>:</a:t>
            </a:r>
          </a:p>
          <a:p>
            <a:pPr indent="272143"/>
            <a:r>
              <a:rPr lang="en-US" sz="2400" dirty="0" smtClean="0">
                <a:latin typeface="UTM Avo" panose="02040603050506020204" pitchFamily="18" charset="0"/>
              </a:rPr>
              <a:t>           </a:t>
            </a:r>
            <a:r>
              <a:rPr lang="vi-VN" sz="2400" dirty="0" smtClean="0">
                <a:latin typeface="UTM Avo" panose="02040603050506020204" pitchFamily="18" charset="0"/>
              </a:rPr>
              <a:t>Dù </a:t>
            </a:r>
            <a:r>
              <a:rPr lang="vi-VN" sz="2400" dirty="0">
                <a:latin typeface="UTM Avo" panose="02040603050506020204" pitchFamily="18" charset="0"/>
              </a:rPr>
              <a:t>ai đi ngược về xuôi</a:t>
            </a:r>
          </a:p>
          <a:p>
            <a:r>
              <a:rPr lang="vi-VN" sz="2400" dirty="0">
                <a:latin typeface="UTM Avo" panose="02040603050506020204" pitchFamily="18" charset="0"/>
              </a:rPr>
              <a:t>Nhớ ngày Giỗ Tổ mùng Mười tháng Ba.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DC896DB-F00F-4B35-AA0E-25BACE8F3BB7}"/>
              </a:ext>
            </a:extLst>
          </p:cNvPr>
          <p:cNvSpPr txBox="1"/>
          <p:nvPr/>
        </p:nvSpPr>
        <p:spPr>
          <a:xfrm>
            <a:off x="3451846" y="-83130"/>
            <a:ext cx="5534809" cy="64874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TRÊN CÁC MIỀN ĐẤT NƯỚC</a:t>
            </a:r>
            <a:endParaRPr lang="en-US" sz="2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28530BC7-951C-41EE-892D-67BDEB236BAA}"/>
              </a:ext>
            </a:extLst>
          </p:cNvPr>
          <p:cNvSpPr txBox="1"/>
          <p:nvPr/>
        </p:nvSpPr>
        <p:spPr>
          <a:xfrm>
            <a:off x="4482512" y="2948267"/>
            <a:ext cx="7182997" cy="125455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/>
            <a:r>
              <a:rPr lang="vi-VN" sz="2400" dirty="0">
                <a:latin typeface="UTM Avo" panose="02040603050506020204" pitchFamily="18" charset="0"/>
              </a:rPr>
              <a:t>Tiếp đến, chúng ta cùng vào miền Trung:</a:t>
            </a:r>
          </a:p>
          <a:p>
            <a:pPr indent="272143" algn="ctr"/>
            <a:r>
              <a:rPr lang="vi-VN" sz="2400" dirty="0">
                <a:latin typeface="UTM Avo" panose="02040603050506020204" pitchFamily="18" charset="0"/>
              </a:rPr>
              <a:t>Đường vô xứ Nghệ quanh quanh</a:t>
            </a:r>
          </a:p>
          <a:p>
            <a:pPr indent="272143" algn="ctr"/>
            <a:r>
              <a:rPr lang="vi-VN" sz="2400" dirty="0">
                <a:latin typeface="UTM Avo" panose="02040603050506020204" pitchFamily="18" charset="0"/>
              </a:rPr>
              <a:t>Non xanh nước biếc như tranh họa đồ</a:t>
            </a:r>
            <a:r>
              <a:rPr lang="vi-VN" sz="2400" dirty="0" smtClean="0">
                <a:latin typeface="UTM Avo" panose="02040603050506020204" pitchFamily="18" charset="0"/>
              </a:rPr>
              <a:t>.</a:t>
            </a:r>
            <a:endParaRPr lang="en-US" sz="2400" dirty="0" smtClean="0">
              <a:latin typeface="UTM Avo" panose="0204060305050602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08BFB91A-685F-44FB-AD48-BF57E4B0D61A}"/>
              </a:ext>
            </a:extLst>
          </p:cNvPr>
          <p:cNvSpPr txBox="1"/>
          <p:nvPr/>
        </p:nvSpPr>
        <p:spPr>
          <a:xfrm>
            <a:off x="4482511" y="4064910"/>
            <a:ext cx="7848033" cy="125455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 algn="just"/>
            <a:r>
              <a:rPr lang="vi-VN" sz="2400" dirty="0">
                <a:latin typeface="UTM Avo" panose="02040603050506020204" pitchFamily="18" charset="0"/>
              </a:rPr>
              <a:t>Và chúng ta cùng khám phá miền đất Nam Bộ:</a:t>
            </a:r>
          </a:p>
          <a:p>
            <a:pPr indent="272143" algn="just"/>
            <a:r>
              <a:rPr lang="en-US" sz="2400" dirty="0" smtClean="0">
                <a:latin typeface="UTM Avo" panose="02040603050506020204" pitchFamily="18" charset="0"/>
              </a:rPr>
              <a:t>               </a:t>
            </a:r>
            <a:r>
              <a:rPr lang="vi-VN" sz="2400" dirty="0" smtClean="0">
                <a:latin typeface="UTM Avo" panose="02040603050506020204" pitchFamily="18" charset="0"/>
              </a:rPr>
              <a:t>Đồng </a:t>
            </a:r>
            <a:r>
              <a:rPr lang="vi-VN" sz="2400" dirty="0">
                <a:latin typeface="UTM Avo" panose="02040603050506020204" pitchFamily="18" charset="0"/>
              </a:rPr>
              <a:t>Tháp Mười cò bay thẳng cánh</a:t>
            </a:r>
          </a:p>
          <a:p>
            <a:pPr indent="272143" algn="just"/>
            <a:r>
              <a:rPr lang="en-US" sz="2400" dirty="0" smtClean="0">
                <a:latin typeface="UTM Avo" panose="02040603050506020204" pitchFamily="18" charset="0"/>
              </a:rPr>
              <a:t>               </a:t>
            </a:r>
            <a:r>
              <a:rPr lang="vi-VN" sz="2400" dirty="0" smtClean="0">
                <a:latin typeface="UTM Avo" panose="02040603050506020204" pitchFamily="18" charset="0"/>
              </a:rPr>
              <a:t>Nước </a:t>
            </a:r>
            <a:r>
              <a:rPr lang="vi-VN" sz="2400" dirty="0">
                <a:latin typeface="UTM Avo" panose="02040603050506020204" pitchFamily="18" charset="0"/>
              </a:rPr>
              <a:t>Tháp Mười lóng lánh cá tôm.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6C899599-BE65-452B-93FD-5FE0CF8722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31382" y="900545"/>
            <a:ext cx="3477512" cy="2047722"/>
          </a:xfrm>
          <a:prstGeom prst="round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0D5C2C12-D1EF-478F-A386-D0246A8675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5717" y="3151044"/>
            <a:ext cx="4061483" cy="2086648"/>
          </a:xfrm>
          <a:prstGeom prst="round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7D1D1650-3389-439F-B37B-84C69D6C62B6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44690" y="5271213"/>
            <a:ext cx="3779007" cy="1560426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DC8E88EC-AE64-4FB9-95F3-D2C5C953167F}"/>
              </a:ext>
            </a:extLst>
          </p:cNvPr>
          <p:cNvSpPr txBox="1"/>
          <p:nvPr/>
        </p:nvSpPr>
        <p:spPr>
          <a:xfrm>
            <a:off x="0" y="5201435"/>
            <a:ext cx="7167924" cy="162388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 algn="just"/>
            <a:r>
              <a:rPr lang="en-US" sz="2400" dirty="0" smtClean="0">
                <a:latin typeface="UTM Avo" panose="02040603050506020204" pitchFamily="18" charset="0"/>
              </a:rPr>
              <a:t>     </a:t>
            </a:r>
            <a:r>
              <a:rPr lang="vi-VN" sz="2400" dirty="0" smtClean="0">
                <a:latin typeface="UTM Avo" panose="02040603050506020204" pitchFamily="18" charset="0"/>
              </a:rPr>
              <a:t>Vậy </a:t>
            </a:r>
            <a:r>
              <a:rPr lang="vi-VN" sz="2400" dirty="0">
                <a:latin typeface="UTM Avo" panose="02040603050506020204" pitchFamily="18" charset="0"/>
              </a:rPr>
              <a:t>là chúng ta đã đi qua ba miền Bắc, Trung, Nam của đất nước. Nơi nào cũng để lại biết bao tình cảm mến thương.</a:t>
            </a:r>
          </a:p>
          <a:p>
            <a:pPr indent="272143" algn="r"/>
            <a:r>
              <a:rPr lang="vi-VN" sz="2400" dirty="0">
                <a:latin typeface="UTM Avo" panose="02040603050506020204" pitchFamily="18" charset="0"/>
              </a:rPr>
              <a:t>(Thùy Dương </a:t>
            </a:r>
            <a:r>
              <a:rPr lang="vi-VN" sz="2400" i="1" dirty="0">
                <a:latin typeface="UTM Avo" panose="02040603050506020204" pitchFamily="18" charset="0"/>
              </a:rPr>
              <a:t>tổng hợp</a:t>
            </a:r>
            <a:r>
              <a:rPr lang="vi-VN" sz="2400" dirty="0">
                <a:latin typeface="UTM Avo" panose="02040603050506020204" pitchFamily="18" charset="0"/>
              </a:rPr>
              <a:t>)</a:t>
            </a:r>
            <a:r>
              <a:rPr lang="vi-VN" sz="2400" i="1" dirty="0">
                <a:latin typeface="UTM Avo" panose="02040603050506020204" pitchFamily="18" charset="0"/>
              </a:rPr>
              <a:t> </a:t>
            </a:r>
            <a:endParaRPr lang="vi-VN" sz="2400" dirty="0">
              <a:latin typeface="UTM Avo" panose="020406030505060202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22587" y="6053751"/>
            <a:ext cx="7469713" cy="73000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Xứ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Nghệ</a:t>
            </a:r>
            <a:endParaRPr lang="vi-VN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181600" y="3422075"/>
            <a:ext cx="6026727" cy="69825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-29818" y="6053751"/>
            <a:ext cx="8103828" cy="73000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Giỗ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ổ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Hùng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Vương</a:t>
            </a:r>
            <a:endParaRPr lang="vi-VN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22587" y="2305432"/>
            <a:ext cx="6026727" cy="69825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039267"/>
            <a:ext cx="7802230" cy="73000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Tháp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Mười</a:t>
            </a:r>
            <a:endParaRPr lang="vi-VN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638782" y="4528141"/>
            <a:ext cx="6026727" cy="69825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41448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3" grpId="0" animBg="1"/>
      <p:bldP spid="18" grpId="0" animBg="1"/>
      <p:bldP spid="18" grpId="1" animBg="1"/>
      <p:bldP spid="19" grpId="0" animBg="1"/>
      <p:bldP spid="22" grpId="0" animBg="1"/>
      <p:bldP spid="2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83012" y="-59930"/>
            <a:ext cx="9130261" cy="78936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Câu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thơ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nói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về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:</a:t>
            </a:r>
            <a:endParaRPr lang="en-US" sz="32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346249" y="552781"/>
            <a:ext cx="5943715" cy="78064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latin typeface="UTM Avo" panose="02040603050506020204" pitchFamily="18" charset="0"/>
              </a:rPr>
              <a:t>a. </a:t>
            </a:r>
            <a:r>
              <a:rPr lang="en-US" sz="3200" dirty="0" err="1" smtClean="0">
                <a:latin typeface="UTM Avo" panose="02040603050506020204" pitchFamily="18" charset="0"/>
              </a:rPr>
              <a:t>Xứ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Nghệ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endParaRPr lang="en-US" sz="3200" dirty="0">
              <a:latin typeface="UTM Avo" panose="0204060305050602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332520" y="2418524"/>
            <a:ext cx="7730951" cy="78064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latin typeface="UTM Avo" panose="02040603050506020204" pitchFamily="18" charset="0"/>
              </a:rPr>
              <a:t>b</a:t>
            </a:r>
            <a:r>
              <a:rPr lang="en-US" sz="3200" dirty="0" smtClean="0">
                <a:latin typeface="UTM Avo" panose="02040603050506020204" pitchFamily="18" charset="0"/>
              </a:rPr>
              <a:t>. </a:t>
            </a:r>
            <a:r>
              <a:rPr lang="en-US" sz="3200" dirty="0" err="1" smtClean="0">
                <a:latin typeface="UTM Avo" panose="02040603050506020204" pitchFamily="18" charset="0"/>
              </a:rPr>
              <a:t>Ngày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Giỗ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tổ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Hùng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Vương</a:t>
            </a:r>
            <a:endParaRPr lang="en-US" sz="3200" dirty="0">
              <a:latin typeface="UTM Avo" panose="020406030505060202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401795" y="4379435"/>
            <a:ext cx="5943715" cy="78064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latin typeface="UTM Avo" panose="02040603050506020204" pitchFamily="18" charset="0"/>
              </a:rPr>
              <a:t>c</a:t>
            </a:r>
            <a:r>
              <a:rPr lang="en-US" sz="3200" dirty="0" smtClean="0">
                <a:latin typeface="UTM Avo" panose="02040603050506020204" pitchFamily="18" charset="0"/>
              </a:rPr>
              <a:t>. </a:t>
            </a:r>
            <a:r>
              <a:rPr lang="en-US" sz="3200" dirty="0" err="1" smtClean="0">
                <a:latin typeface="UTM Avo" panose="02040603050506020204" pitchFamily="18" charset="0"/>
              </a:rPr>
              <a:t>Đồng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Tháp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Mười</a:t>
            </a:r>
            <a:endParaRPr lang="en-US" sz="3200" dirty="0">
              <a:latin typeface="UTM Avo" panose="0204060305050602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1288358" y="1032441"/>
            <a:ext cx="9545896" cy="162388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Đường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vô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Xứ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Nghệ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quanh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quanh</a:t>
            </a:r>
            <a:endParaRPr lang="en-US" sz="3200" dirty="0" smtClean="0">
              <a:solidFill>
                <a:srgbClr val="FF0000"/>
              </a:solidFill>
              <a:latin typeface="UTM Avo" panose="020406030505060202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Non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xanh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nước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biếc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như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tranh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họa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đồ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endParaRPr lang="en-US" sz="32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1288358" y="3041346"/>
            <a:ext cx="9545896" cy="151930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Dù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ai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đi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ngược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về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xuôi</a:t>
            </a:r>
            <a:endParaRPr lang="en-US" sz="3200" dirty="0" smtClean="0">
              <a:solidFill>
                <a:srgbClr val="FF0000"/>
              </a:solidFill>
              <a:latin typeface="UTM Avo" panose="020406030505060202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Nhớ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ngày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</a:rPr>
              <a:t>G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iỗ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</a:rPr>
              <a:t>T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ổ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mùng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Mười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tháng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Ba.</a:t>
            </a:r>
            <a:endParaRPr lang="en-US" sz="32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1170767" y="5118514"/>
            <a:ext cx="9545896" cy="151930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	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Đồng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Tháp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Mười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cò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bay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thẳng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cánh</a:t>
            </a:r>
            <a:endParaRPr lang="en-US" sz="3200" dirty="0" smtClean="0">
              <a:solidFill>
                <a:srgbClr val="FF0000"/>
              </a:solidFill>
              <a:latin typeface="UTM Avo" panose="020406030505060202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	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Nước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Tháp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Mười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lóng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lánh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cá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tôm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.</a:t>
            </a:r>
            <a:endParaRPr lang="en-US" sz="32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5922719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6" grpId="0"/>
      <p:bldP spid="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69275" y="-61486"/>
            <a:ext cx="7730951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2. </a:t>
            </a:r>
            <a:r>
              <a:rPr lang="en-US" sz="3200" dirty="0" err="1" smtClean="0">
                <a:latin typeface="UTM Avo" panose="02040603050506020204" pitchFamily="18" charset="0"/>
              </a:rPr>
              <a:t>Ngày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Giỗ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tổ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là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ngày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nào</a:t>
            </a:r>
            <a:r>
              <a:rPr lang="en-US" sz="3200" dirty="0" smtClean="0">
                <a:latin typeface="UTM Avo" panose="02040603050506020204" pitchFamily="18" charset="0"/>
              </a:rPr>
              <a:t>?</a:t>
            </a:r>
            <a:endParaRPr lang="en-US" sz="3200" dirty="0">
              <a:latin typeface="UTM Avo" panose="0204060305050602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1288358" y="5438186"/>
            <a:ext cx="9545896" cy="1347722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Dù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ai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đi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ngược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về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xuôi</a:t>
            </a:r>
            <a:endParaRPr lang="en-US" sz="2800" dirty="0" smtClean="0">
              <a:solidFill>
                <a:srgbClr val="FF0000"/>
              </a:solidFill>
              <a:latin typeface="UTM Avo" panose="020406030505060202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Nhớ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ngày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UTM Avo" panose="02040603050506020204" pitchFamily="18" charset="0"/>
              </a:rPr>
              <a:t>G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iỗ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UTM Avo" panose="02040603050506020204" pitchFamily="18" charset="0"/>
              </a:rPr>
              <a:t>T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ổ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mùng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Mười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tháng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Ba.</a:t>
            </a:r>
            <a:endParaRPr lang="en-US" sz="28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6C899599-BE65-452B-93FD-5FE0CF8722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275" y="856428"/>
            <a:ext cx="9504216" cy="4773500"/>
          </a:xfrm>
          <a:prstGeom prst="roundRect">
            <a:avLst/>
          </a:prstGeom>
        </p:spPr>
      </p:pic>
      <p:cxnSp>
        <p:nvCxnSpPr>
          <p:cNvPr id="3" name="Straight Connector 2"/>
          <p:cNvCxnSpPr/>
          <p:nvPr/>
        </p:nvCxnSpPr>
        <p:spPr>
          <a:xfrm>
            <a:off x="5694218" y="6702778"/>
            <a:ext cx="3629891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8DF9AE92-25FC-47C5-ABB2-2A122F435CA2}"/>
              </a:ext>
            </a:extLst>
          </p:cNvPr>
          <p:cNvGrpSpPr/>
          <p:nvPr/>
        </p:nvGrpSpPr>
        <p:grpSpPr>
          <a:xfrm>
            <a:off x="9682030" y="1971643"/>
            <a:ext cx="2454169" cy="1693951"/>
            <a:chOff x="4933244" y="366426"/>
            <a:chExt cx="1380470" cy="1270463"/>
          </a:xfrm>
        </p:grpSpPr>
        <p:sp>
          <p:nvSpPr>
            <p:cNvPr id="15" name="Rectangle: Rounded Corners 1">
              <a:extLst>
                <a:ext uri="{FF2B5EF4-FFF2-40B4-BE49-F238E27FC236}">
                  <a16:creationId xmlns="" xmlns:a16="http://schemas.microsoft.com/office/drawing/2014/main" id="{E6575CD8-CB48-48D8-8045-D3E91D5ADA7B}"/>
                </a:ext>
              </a:extLst>
            </p:cNvPr>
            <p:cNvSpPr/>
            <p:nvPr/>
          </p:nvSpPr>
          <p:spPr>
            <a:xfrm>
              <a:off x="4933244" y="441683"/>
              <a:ext cx="1380470" cy="1195206"/>
            </a:xfrm>
            <a:prstGeom prst="roundRect">
              <a:avLst>
                <a:gd name="adj" fmla="val 22334"/>
              </a:avLst>
            </a:prstGeom>
            <a:solidFill>
              <a:schemeClr val="accent4">
                <a:lumMod val="90000"/>
              </a:schemeClr>
            </a:solidFill>
            <a:ln>
              <a:solidFill>
                <a:schemeClr val="accent4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7" name="Rectangle: Top Corners Rounded 3">
              <a:extLst>
                <a:ext uri="{FF2B5EF4-FFF2-40B4-BE49-F238E27FC236}">
                  <a16:creationId xmlns="" xmlns:a16="http://schemas.microsoft.com/office/drawing/2014/main" id="{27D3872C-9368-4FA8-BF64-76955E9F5F20}"/>
                </a:ext>
              </a:extLst>
            </p:cNvPr>
            <p:cNvSpPr/>
            <p:nvPr/>
          </p:nvSpPr>
          <p:spPr>
            <a:xfrm>
              <a:off x="5045216" y="553102"/>
              <a:ext cx="1156526" cy="967193"/>
            </a:xfrm>
            <a:prstGeom prst="round2Same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8" name="Rectangle: Top Corners Rounded 20">
              <a:extLst>
                <a:ext uri="{FF2B5EF4-FFF2-40B4-BE49-F238E27FC236}">
                  <a16:creationId xmlns="" xmlns:a16="http://schemas.microsoft.com/office/drawing/2014/main" id="{7A58548D-4258-4270-A6CE-D43B411383FE}"/>
                </a:ext>
              </a:extLst>
            </p:cNvPr>
            <p:cNvSpPr/>
            <p:nvPr/>
          </p:nvSpPr>
          <p:spPr>
            <a:xfrm>
              <a:off x="5045216" y="553101"/>
              <a:ext cx="1156526" cy="281510"/>
            </a:xfrm>
            <a:prstGeom prst="round2Same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sp>
          <p:nvSpPr>
            <p:cNvPr id="19" name="Rectangle: Rounded Corners 5">
              <a:extLst>
                <a:ext uri="{FF2B5EF4-FFF2-40B4-BE49-F238E27FC236}">
                  <a16:creationId xmlns="" xmlns:a16="http://schemas.microsoft.com/office/drawing/2014/main" id="{AC615FEA-68A9-47CE-8B42-36B9B6EEB8CB}"/>
                </a:ext>
              </a:extLst>
            </p:cNvPr>
            <p:cNvSpPr/>
            <p:nvPr/>
          </p:nvSpPr>
          <p:spPr>
            <a:xfrm>
              <a:off x="5251450" y="366426"/>
              <a:ext cx="79375" cy="249524"/>
            </a:xfrm>
            <a:prstGeom prst="roundRect">
              <a:avLst>
                <a:gd name="adj" fmla="val 49020"/>
              </a:avLst>
            </a:prstGeom>
            <a:solidFill>
              <a:schemeClr val="accent2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sp>
          <p:nvSpPr>
            <p:cNvPr id="20" name="Rectangle: Rounded Corners 22">
              <a:extLst>
                <a:ext uri="{FF2B5EF4-FFF2-40B4-BE49-F238E27FC236}">
                  <a16:creationId xmlns="" xmlns:a16="http://schemas.microsoft.com/office/drawing/2014/main" id="{5F808EF3-B947-4C22-B500-A0A2ACE05CC2}"/>
                </a:ext>
              </a:extLst>
            </p:cNvPr>
            <p:cNvSpPr/>
            <p:nvPr/>
          </p:nvSpPr>
          <p:spPr>
            <a:xfrm>
              <a:off x="5927725" y="366426"/>
              <a:ext cx="79375" cy="249524"/>
            </a:xfrm>
            <a:prstGeom prst="roundRect">
              <a:avLst>
                <a:gd name="adj" fmla="val 49020"/>
              </a:avLst>
            </a:prstGeom>
            <a:solidFill>
              <a:schemeClr val="accent2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="" xmlns:a16="http://schemas.microsoft.com/office/drawing/2014/main" id="{21DE3452-7284-4BFA-8B00-736BB7473B1E}"/>
                </a:ext>
              </a:extLst>
            </p:cNvPr>
            <p:cNvSpPr txBox="1"/>
            <p:nvPr/>
          </p:nvSpPr>
          <p:spPr>
            <a:xfrm>
              <a:off x="5185698" y="553100"/>
              <a:ext cx="53307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dirty="0">
                  <a:ln>
                    <a:solidFill>
                      <a:schemeClr val="accent4">
                        <a:lumMod val="50000"/>
                      </a:schemeClr>
                    </a:solidFill>
                  </a:ln>
                  <a:solidFill>
                    <a:srgbClr val="FFFF00"/>
                  </a:solidFill>
                  <a:latin typeface="+mj-lt"/>
                </a:rPr>
                <a:t>Tháng 3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D6FD954E-C725-4285-A885-72828A44A00E}"/>
                </a:ext>
              </a:extLst>
            </p:cNvPr>
            <p:cNvSpPr txBox="1"/>
            <p:nvPr/>
          </p:nvSpPr>
          <p:spPr>
            <a:xfrm>
              <a:off x="5375326" y="755674"/>
              <a:ext cx="513241" cy="6578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5100" dirty="0"/>
                <a:t>10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AEA6D5A1-778E-4B29-9293-4DF48DB6FC92}"/>
                </a:ext>
              </a:extLst>
            </p:cNvPr>
            <p:cNvSpPr txBox="1"/>
            <p:nvPr/>
          </p:nvSpPr>
          <p:spPr>
            <a:xfrm>
              <a:off x="5402047" y="1252518"/>
              <a:ext cx="52947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dirty="0">
                  <a:latin typeface="+mn-lt"/>
                </a:rPr>
                <a:t>Âm lịch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61808473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69275" y="-61486"/>
            <a:ext cx="11998034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</a:rPr>
              <a:t>3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r>
              <a:rPr lang="en-US" sz="3200" dirty="0" err="1" smtClean="0">
                <a:latin typeface="UTM Avo" panose="02040603050506020204" pitchFamily="18" charset="0"/>
              </a:rPr>
              <a:t>Tìm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từ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ngữ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miêu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tả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vẻ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đẹp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của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Xứ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Nghệ</a:t>
            </a:r>
            <a:r>
              <a:rPr lang="en-US" sz="3200" dirty="0" smtClean="0">
                <a:latin typeface="UTM Avo" panose="02040603050506020204" pitchFamily="18" charset="0"/>
              </a:rPr>
              <a:t>.</a:t>
            </a:r>
            <a:endParaRPr lang="en-US" sz="3200" dirty="0">
              <a:latin typeface="UTM Avo" panose="020406030505060202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0D5C2C12-D1EF-478F-A386-D0246A8675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88359" y="726498"/>
            <a:ext cx="9670586" cy="4711688"/>
          </a:xfrm>
          <a:prstGeom prst="round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1413049" y="5285787"/>
            <a:ext cx="9545896" cy="162388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Đường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vô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Xứ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Nghệ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quanh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quanh</a:t>
            </a:r>
            <a:endParaRPr lang="en-US" sz="3200" dirty="0" smtClean="0">
              <a:solidFill>
                <a:srgbClr val="FF0000"/>
              </a:solidFill>
              <a:latin typeface="UTM Avo" panose="020406030505060202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Non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xanh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nước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biếc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như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tranh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họa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đồ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endParaRPr lang="en-US" sz="32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2372592" y="6705268"/>
            <a:ext cx="1853044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332953" y="6732645"/>
            <a:ext cx="2012429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7339389" y="6704604"/>
            <a:ext cx="2538902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63641750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A39B5B6D-DDB8-4C60-888F-4E3CBDB61943}"/>
              </a:ext>
            </a:extLst>
          </p:cNvPr>
          <p:cNvSpPr txBox="1"/>
          <p:nvPr/>
        </p:nvSpPr>
        <p:spPr>
          <a:xfrm>
            <a:off x="46065" y="90138"/>
            <a:ext cx="10414606" cy="62746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4. </a:t>
            </a:r>
            <a:r>
              <a:rPr lang="vi-VN" sz="2400" dirty="0">
                <a:latin typeface="UTM Avo" panose="02040603050506020204" pitchFamily="18" charset="0"/>
              </a:rPr>
              <a:t>Chọn ý giải thích đúng cho mỗi câu sau: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D147F35-5272-49ED-A5B5-CB73335102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5727" y="730174"/>
            <a:ext cx="10940546" cy="2511552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="" xmlns:a16="http://schemas.microsoft.com/office/drawing/2014/main" id="{4376D8CC-76AA-438A-890B-742A2269A8C6}"/>
              </a:ext>
            </a:extLst>
          </p:cNvPr>
          <p:cNvSpPr/>
          <p:nvPr/>
        </p:nvSpPr>
        <p:spPr>
          <a:xfrm>
            <a:off x="5791198" y="1598904"/>
            <a:ext cx="454294" cy="38704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vi-VN"/>
          </a:p>
        </p:txBody>
      </p:sp>
      <p:sp>
        <p:nvSpPr>
          <p:cNvPr id="6" name="Oval 5">
            <a:extLst>
              <a:ext uri="{FF2B5EF4-FFF2-40B4-BE49-F238E27FC236}">
                <a16:creationId xmlns="" xmlns:a16="http://schemas.microsoft.com/office/drawing/2014/main" id="{419F2E9E-8B34-4E9E-B5D5-3A1F2A3D3A5C}"/>
              </a:ext>
            </a:extLst>
          </p:cNvPr>
          <p:cNvSpPr/>
          <p:nvPr/>
        </p:nvSpPr>
        <p:spPr>
          <a:xfrm>
            <a:off x="5805053" y="2800197"/>
            <a:ext cx="454294" cy="38704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14D3BC33-C764-4D84-8F0D-8DD138EA5932}"/>
              </a:ext>
            </a:extLst>
          </p:cNvPr>
          <p:cNvSpPr/>
          <p:nvPr/>
        </p:nvSpPr>
        <p:spPr>
          <a:xfrm>
            <a:off x="251654" y="3206109"/>
            <a:ext cx="6615383" cy="515891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r>
              <a:rPr lang="vi-VN" sz="2400" b="1" dirty="0">
                <a:solidFill>
                  <a:srgbClr val="FF0000"/>
                </a:solidFill>
                <a:latin typeface="+mn-lt"/>
              </a:rPr>
              <a:t>* </a:t>
            </a:r>
            <a:r>
              <a:rPr lang="vi-VN" sz="2400" b="1" dirty="0">
                <a:latin typeface="+mn-lt"/>
              </a:rPr>
              <a:t>Học thuộc lòng các câu ca dao trong bài.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45618" y="3739691"/>
            <a:ext cx="6523219" cy="102592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4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Dù</a:t>
            </a:r>
            <a:r>
              <a:rPr lang="en-US" sz="2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ai</a:t>
            </a:r>
            <a:r>
              <a:rPr lang="en-US" sz="2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đi</a:t>
            </a:r>
            <a:r>
              <a:rPr lang="en-US" sz="2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ngược</a:t>
            </a:r>
            <a:r>
              <a:rPr lang="en-US" sz="2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về</a:t>
            </a:r>
            <a:r>
              <a:rPr lang="en-US" sz="2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xuôi</a:t>
            </a:r>
            <a:endParaRPr lang="en-US" sz="2400" dirty="0" smtClean="0">
              <a:solidFill>
                <a:schemeClr val="tx1"/>
              </a:solidFill>
              <a:latin typeface="UTM Avo" panose="020406030505060202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2400" dirty="0" err="1" smtClean="0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Nhớ</a:t>
            </a:r>
            <a:r>
              <a:rPr lang="en-US" sz="2400" dirty="0" smtClean="0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ngày</a:t>
            </a:r>
            <a:r>
              <a:rPr lang="en-US" sz="2400" dirty="0" smtClean="0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Giỗ</a:t>
            </a:r>
            <a:r>
              <a:rPr lang="en-US" sz="2400" dirty="0" smtClean="0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Tổ</a:t>
            </a:r>
            <a:r>
              <a:rPr lang="en-US" sz="2400" dirty="0" smtClean="0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mùng</a:t>
            </a:r>
            <a:r>
              <a:rPr lang="en-US" sz="2400" dirty="0" smtClean="0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Mười</a:t>
            </a:r>
            <a:r>
              <a:rPr lang="en-US" sz="2400" dirty="0" smtClean="0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tháng</a:t>
            </a:r>
            <a:r>
              <a:rPr lang="en-US" sz="2400" dirty="0" smtClean="0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 Ba.</a:t>
            </a:r>
            <a:endParaRPr lang="vi-VN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615858" y="4765271"/>
            <a:ext cx="6523219" cy="102592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sz="2400" dirty="0" smtClean="0">
              <a:solidFill>
                <a:schemeClr val="tx1"/>
              </a:solidFill>
              <a:latin typeface="UTM Avo" panose="020406030505060202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24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Đường</a:t>
            </a:r>
            <a:r>
              <a:rPr lang="en-US" sz="2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vô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Xứ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Nghệ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quanh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quanh</a:t>
            </a:r>
            <a:endParaRPr lang="en-US" sz="2400" dirty="0">
              <a:solidFill>
                <a:schemeClr val="tx1"/>
              </a:solidFill>
              <a:latin typeface="UTM Avo" panose="020406030505060202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Non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xanh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nước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biếc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như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tranh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họa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đồ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. </a:t>
            </a:r>
          </a:p>
          <a:p>
            <a:pPr algn="ctr">
              <a:lnSpc>
                <a:spcPct val="150000"/>
              </a:lnSpc>
            </a:pPr>
            <a:endParaRPr lang="vi-VN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43818" y="5791193"/>
            <a:ext cx="6523219" cy="102592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     </a:t>
            </a:r>
            <a:r>
              <a:rPr lang="en-US" sz="24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Đồng</a:t>
            </a:r>
            <a:r>
              <a:rPr lang="en-US" sz="2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Tháp</a:t>
            </a:r>
            <a:r>
              <a:rPr lang="en-US" sz="2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Mười</a:t>
            </a:r>
            <a:r>
              <a:rPr lang="en-US" sz="2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cò</a:t>
            </a:r>
            <a:r>
              <a:rPr lang="en-US" sz="2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bay </a:t>
            </a:r>
            <a:r>
              <a:rPr lang="en-US" sz="24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thẳng</a:t>
            </a:r>
            <a:r>
              <a:rPr lang="en-US" sz="2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cánh</a:t>
            </a:r>
            <a:endParaRPr lang="en-US" sz="2400" dirty="0" smtClean="0">
              <a:solidFill>
                <a:schemeClr val="tx1"/>
              </a:solidFill>
              <a:latin typeface="UTM Avo" panose="020406030505060202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      </a:t>
            </a:r>
            <a:r>
              <a:rPr lang="en-US" sz="2400" dirty="0" err="1" smtClean="0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Nước</a:t>
            </a:r>
            <a:r>
              <a:rPr lang="en-US" sz="2400" dirty="0" smtClean="0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Tháp</a:t>
            </a:r>
            <a:r>
              <a:rPr lang="en-US" sz="2400" dirty="0" smtClean="0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Mười</a:t>
            </a:r>
            <a:r>
              <a:rPr lang="en-US" sz="2400" dirty="0" smtClean="0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lóng</a:t>
            </a:r>
            <a:r>
              <a:rPr lang="en-US" sz="2400" dirty="0" smtClean="0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lánh</a:t>
            </a:r>
            <a:r>
              <a:rPr lang="en-US" sz="2400" dirty="0" smtClean="0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cá</a:t>
            </a:r>
            <a:r>
              <a:rPr lang="en-US" sz="2400" dirty="0" smtClean="0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tôm</a:t>
            </a:r>
            <a:r>
              <a:rPr lang="en-US" sz="2400" dirty="0" smtClean="0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.</a:t>
            </a:r>
            <a:endParaRPr lang="vi-VN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9236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  <p:bldP spid="7" grpId="0"/>
      <p:bldP spid="17" grpId="0" animBg="1"/>
      <p:bldP spid="18" grpId="0" animBg="1"/>
      <p:bldP spid="1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3DB0D57-E4C1-4E80-8664-1A0205E2CF88}"/>
              </a:ext>
            </a:extLst>
          </p:cNvPr>
          <p:cNvSpPr txBox="1"/>
          <p:nvPr/>
        </p:nvSpPr>
        <p:spPr>
          <a:xfrm>
            <a:off x="178007" y="372741"/>
            <a:ext cx="11695338" cy="273188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/>
            <a:r>
              <a:rPr lang="en-US" sz="2400" dirty="0" smtClean="0">
                <a:latin typeface="UTM Avo" panose="02040603050506020204" pitchFamily="18" charset="0"/>
              </a:rPr>
              <a:t>      </a:t>
            </a:r>
            <a:r>
              <a:rPr lang="vi-VN" sz="2400" dirty="0" smtClean="0">
                <a:latin typeface="UTM Avo" panose="02040603050506020204" pitchFamily="18" charset="0"/>
              </a:rPr>
              <a:t>Đất </a:t>
            </a:r>
            <a:r>
              <a:rPr lang="vi-VN" sz="2400" dirty="0">
                <a:latin typeface="UTM Avo" panose="02040603050506020204" pitchFamily="18" charset="0"/>
              </a:rPr>
              <a:t>nước Việt Nam thật tươi đẹp. Hãy cùng nhau đi thăm các miền đất nước qua những câu ca dao.</a:t>
            </a:r>
          </a:p>
          <a:p>
            <a:pPr indent="272143"/>
            <a:r>
              <a:rPr lang="en-US" sz="2400" dirty="0" smtClean="0">
                <a:latin typeface="UTM Avo" panose="02040603050506020204" pitchFamily="18" charset="0"/>
              </a:rPr>
              <a:t>     </a:t>
            </a:r>
            <a:r>
              <a:rPr lang="vi-VN" sz="2400" dirty="0" smtClean="0">
                <a:latin typeface="UTM Avo" panose="02040603050506020204" pitchFamily="18" charset="0"/>
              </a:rPr>
              <a:t>Đầu </a:t>
            </a:r>
            <a:r>
              <a:rPr lang="vi-VN" sz="2400" dirty="0">
                <a:latin typeface="UTM Avo" panose="02040603050506020204" pitchFamily="18" charset="0"/>
              </a:rPr>
              <a:t>tiên, chúng ta sẽ đến Phú Thọ, miền Bắc </a:t>
            </a:r>
            <a:r>
              <a:rPr lang="vi-VN" sz="2400" dirty="0" smtClean="0">
                <a:latin typeface="UTM Avo" panose="02040603050506020204" pitchFamily="18" charset="0"/>
              </a:rPr>
              <a:t>nước</a:t>
            </a:r>
            <a:r>
              <a:rPr lang="en-US" sz="2400" dirty="0" smtClean="0">
                <a:latin typeface="UTM Avo" panose="02040603050506020204" pitchFamily="18" charset="0"/>
              </a:rPr>
              <a:t>                                         </a:t>
            </a:r>
            <a:r>
              <a:rPr lang="vi-VN" sz="2400" dirty="0" smtClean="0">
                <a:latin typeface="UTM Avo" panose="02040603050506020204" pitchFamily="18" charset="0"/>
              </a:rPr>
              <a:t>ta</a:t>
            </a:r>
            <a:r>
              <a:rPr lang="vi-VN" sz="2400" dirty="0">
                <a:latin typeface="UTM Avo" panose="02040603050506020204" pitchFamily="18" charset="0"/>
              </a:rPr>
              <a:t>, nơi </a:t>
            </a:r>
            <a:r>
              <a:rPr lang="vi-VN" sz="2400" dirty="0" smtClean="0">
                <a:latin typeface="UTM Avo" panose="02040603050506020204" pitchFamily="18" charset="0"/>
              </a:rPr>
              <a:t>có </a:t>
            </a:r>
            <a:r>
              <a:rPr lang="vi-VN" sz="2400" dirty="0">
                <a:latin typeface="UTM Avo" panose="02040603050506020204" pitchFamily="18" charset="0"/>
              </a:rPr>
              <a:t>đền thờ Vua Hùng, nơi được gọi </a:t>
            </a:r>
            <a:r>
              <a:rPr lang="vi-VN" sz="2400" dirty="0" smtClean="0">
                <a:latin typeface="UTM Avo" panose="02040603050506020204" pitchFamily="18" charset="0"/>
              </a:rPr>
              <a:t>là</a:t>
            </a:r>
            <a:r>
              <a:rPr lang="vi-VN" sz="2400" dirty="0" smtClean="0">
                <a:latin typeface="+mj-lt"/>
              </a:rPr>
              <a:t> </a:t>
            </a:r>
            <a:r>
              <a:rPr lang="vi-VN" sz="2400" dirty="0">
                <a:latin typeface="+mj-lt"/>
              </a:rPr>
              <a:t>“</a:t>
            </a:r>
            <a:r>
              <a:rPr lang="vi-VN" sz="2400" dirty="0">
                <a:latin typeface="UTM Avo" panose="02040603050506020204" pitchFamily="18" charset="0"/>
              </a:rPr>
              <a:t>quê cha </a:t>
            </a:r>
            <a:r>
              <a:rPr lang="en-US" sz="2400" dirty="0" smtClean="0">
                <a:latin typeface="UTM Avo" panose="02040603050506020204" pitchFamily="18" charset="0"/>
              </a:rPr>
              <a:t>                                  </a:t>
            </a:r>
            <a:r>
              <a:rPr lang="vi-VN" sz="2400" dirty="0" smtClean="0">
                <a:latin typeface="UTM Avo" panose="02040603050506020204" pitchFamily="18" charset="0"/>
              </a:rPr>
              <a:t>đất </a:t>
            </a:r>
            <a:r>
              <a:rPr lang="vi-VN" sz="2400" dirty="0">
                <a:latin typeface="UTM Avo" panose="02040603050506020204" pitchFamily="18" charset="0"/>
              </a:rPr>
              <a:t>tổ</a:t>
            </a:r>
            <a:r>
              <a:rPr lang="vi-VN" sz="2400" dirty="0">
                <a:latin typeface="+mj-lt"/>
              </a:rPr>
              <a:t>”</a:t>
            </a:r>
            <a:r>
              <a:rPr lang="vi-VN" sz="2400" dirty="0">
                <a:latin typeface="UTM Avo" panose="02040603050506020204" pitchFamily="18" charset="0"/>
              </a:rPr>
              <a:t>:</a:t>
            </a:r>
          </a:p>
          <a:p>
            <a:pPr indent="272143"/>
            <a:r>
              <a:rPr lang="en-US" sz="2400" dirty="0" smtClean="0">
                <a:latin typeface="UTM Avo" panose="02040603050506020204" pitchFamily="18" charset="0"/>
              </a:rPr>
              <a:t>           </a:t>
            </a:r>
            <a:r>
              <a:rPr lang="vi-VN" sz="2400" dirty="0" smtClean="0">
                <a:latin typeface="UTM Avo" panose="02040603050506020204" pitchFamily="18" charset="0"/>
              </a:rPr>
              <a:t>Dù </a:t>
            </a:r>
            <a:r>
              <a:rPr lang="vi-VN" sz="2400" dirty="0">
                <a:latin typeface="UTM Avo" panose="02040603050506020204" pitchFamily="18" charset="0"/>
              </a:rPr>
              <a:t>ai đi ngược về xuôi</a:t>
            </a:r>
          </a:p>
          <a:p>
            <a:r>
              <a:rPr lang="vi-VN" sz="2400" dirty="0">
                <a:latin typeface="UTM Avo" panose="02040603050506020204" pitchFamily="18" charset="0"/>
              </a:rPr>
              <a:t>Nhớ ngày Giỗ Tổ mùng Mười tháng Ba.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DC896DB-F00F-4B35-AA0E-25BACE8F3BB7}"/>
              </a:ext>
            </a:extLst>
          </p:cNvPr>
          <p:cNvSpPr txBox="1"/>
          <p:nvPr/>
        </p:nvSpPr>
        <p:spPr>
          <a:xfrm>
            <a:off x="3451846" y="-83130"/>
            <a:ext cx="5534809" cy="64874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TRÊN CÁC MIỀN ĐẤT NƯỚC</a:t>
            </a:r>
            <a:endParaRPr lang="en-US" sz="2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28530BC7-951C-41EE-892D-67BDEB236BAA}"/>
              </a:ext>
            </a:extLst>
          </p:cNvPr>
          <p:cNvSpPr txBox="1"/>
          <p:nvPr/>
        </p:nvSpPr>
        <p:spPr>
          <a:xfrm>
            <a:off x="4482512" y="2948267"/>
            <a:ext cx="7182997" cy="125455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/>
            <a:r>
              <a:rPr lang="vi-VN" sz="2400" dirty="0">
                <a:latin typeface="UTM Avo" panose="02040603050506020204" pitchFamily="18" charset="0"/>
              </a:rPr>
              <a:t>Tiếp đến, chúng ta cùng vào miền Trung:</a:t>
            </a:r>
          </a:p>
          <a:p>
            <a:pPr indent="272143" algn="ctr"/>
            <a:r>
              <a:rPr lang="vi-VN" sz="2400" dirty="0">
                <a:latin typeface="UTM Avo" panose="02040603050506020204" pitchFamily="18" charset="0"/>
              </a:rPr>
              <a:t>Đường vô xứ Nghệ quanh quanh</a:t>
            </a:r>
          </a:p>
          <a:p>
            <a:pPr indent="272143" algn="ctr"/>
            <a:r>
              <a:rPr lang="vi-VN" sz="2400" dirty="0">
                <a:latin typeface="UTM Avo" panose="02040603050506020204" pitchFamily="18" charset="0"/>
              </a:rPr>
              <a:t>Non xanh nước biếc như tranh họa đồ</a:t>
            </a:r>
            <a:r>
              <a:rPr lang="vi-VN" sz="2400" dirty="0" smtClean="0">
                <a:latin typeface="UTM Avo" panose="02040603050506020204" pitchFamily="18" charset="0"/>
              </a:rPr>
              <a:t>.</a:t>
            </a:r>
            <a:endParaRPr lang="en-US" sz="2400" dirty="0" smtClean="0">
              <a:latin typeface="UTM Avo" panose="0204060305050602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08BFB91A-685F-44FB-AD48-BF57E4B0D61A}"/>
              </a:ext>
            </a:extLst>
          </p:cNvPr>
          <p:cNvSpPr txBox="1"/>
          <p:nvPr/>
        </p:nvSpPr>
        <p:spPr>
          <a:xfrm>
            <a:off x="4482511" y="4064910"/>
            <a:ext cx="7848033" cy="125455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 algn="just"/>
            <a:r>
              <a:rPr lang="vi-VN" sz="2400" dirty="0">
                <a:latin typeface="UTM Avo" panose="02040603050506020204" pitchFamily="18" charset="0"/>
              </a:rPr>
              <a:t>Và chúng ta cùng khám phá miền đất Nam Bộ:</a:t>
            </a:r>
          </a:p>
          <a:p>
            <a:pPr indent="272143" algn="just"/>
            <a:r>
              <a:rPr lang="en-US" sz="2400" dirty="0" smtClean="0">
                <a:latin typeface="UTM Avo" panose="02040603050506020204" pitchFamily="18" charset="0"/>
              </a:rPr>
              <a:t>               </a:t>
            </a:r>
            <a:r>
              <a:rPr lang="vi-VN" sz="2400" dirty="0" smtClean="0">
                <a:latin typeface="UTM Avo" panose="02040603050506020204" pitchFamily="18" charset="0"/>
              </a:rPr>
              <a:t>Đồng </a:t>
            </a:r>
            <a:r>
              <a:rPr lang="vi-VN" sz="2400" dirty="0">
                <a:latin typeface="UTM Avo" panose="02040603050506020204" pitchFamily="18" charset="0"/>
              </a:rPr>
              <a:t>Tháp Mười cò bay thẳng cánh</a:t>
            </a:r>
          </a:p>
          <a:p>
            <a:pPr indent="272143" algn="just"/>
            <a:r>
              <a:rPr lang="en-US" sz="2400" dirty="0" smtClean="0">
                <a:latin typeface="UTM Avo" panose="02040603050506020204" pitchFamily="18" charset="0"/>
              </a:rPr>
              <a:t>               </a:t>
            </a:r>
            <a:r>
              <a:rPr lang="vi-VN" sz="2400" dirty="0" smtClean="0">
                <a:latin typeface="UTM Avo" panose="02040603050506020204" pitchFamily="18" charset="0"/>
              </a:rPr>
              <a:t>Nước </a:t>
            </a:r>
            <a:r>
              <a:rPr lang="vi-VN" sz="2400" dirty="0">
                <a:latin typeface="UTM Avo" panose="02040603050506020204" pitchFamily="18" charset="0"/>
              </a:rPr>
              <a:t>Tháp Mười lóng lánh cá tôm.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6C899599-BE65-452B-93FD-5FE0CF8722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31382" y="900545"/>
            <a:ext cx="3477512" cy="2047722"/>
          </a:xfrm>
          <a:prstGeom prst="round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0D5C2C12-D1EF-478F-A386-D0246A8675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5717" y="3151044"/>
            <a:ext cx="4061483" cy="2086648"/>
          </a:xfrm>
          <a:prstGeom prst="round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7D1D1650-3389-439F-B37B-84C69D6C62B6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44690" y="5271213"/>
            <a:ext cx="3779007" cy="1560426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DC8E88EC-AE64-4FB9-95F3-D2C5C953167F}"/>
              </a:ext>
            </a:extLst>
          </p:cNvPr>
          <p:cNvSpPr txBox="1"/>
          <p:nvPr/>
        </p:nvSpPr>
        <p:spPr>
          <a:xfrm>
            <a:off x="0" y="5201435"/>
            <a:ext cx="7167924" cy="162388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 algn="just"/>
            <a:r>
              <a:rPr lang="en-US" sz="2400" dirty="0" smtClean="0">
                <a:latin typeface="UTM Avo" panose="02040603050506020204" pitchFamily="18" charset="0"/>
              </a:rPr>
              <a:t>     </a:t>
            </a:r>
            <a:r>
              <a:rPr lang="vi-VN" sz="2400" dirty="0" smtClean="0">
                <a:latin typeface="UTM Avo" panose="02040603050506020204" pitchFamily="18" charset="0"/>
              </a:rPr>
              <a:t>Vậy </a:t>
            </a:r>
            <a:r>
              <a:rPr lang="vi-VN" sz="2400" dirty="0">
                <a:latin typeface="UTM Avo" panose="02040603050506020204" pitchFamily="18" charset="0"/>
              </a:rPr>
              <a:t>là chúng ta đã đi qua ba miền Bắc, Trung, Nam của đất nước. Nơi nào cũng để lại biết bao tình cảm mến thương.</a:t>
            </a:r>
          </a:p>
          <a:p>
            <a:pPr indent="272143" algn="r"/>
            <a:r>
              <a:rPr lang="vi-VN" sz="2400" dirty="0">
                <a:latin typeface="UTM Avo" panose="02040603050506020204" pitchFamily="18" charset="0"/>
              </a:rPr>
              <a:t>(Thùy Dương </a:t>
            </a:r>
            <a:r>
              <a:rPr lang="vi-VN" sz="2400" i="1" dirty="0">
                <a:latin typeface="UTM Avo" panose="02040603050506020204" pitchFamily="18" charset="0"/>
              </a:rPr>
              <a:t>tổng hợp</a:t>
            </a:r>
            <a:r>
              <a:rPr lang="vi-VN" sz="2400" dirty="0">
                <a:latin typeface="UTM Avo" panose="02040603050506020204" pitchFamily="18" charset="0"/>
              </a:rPr>
              <a:t>)</a:t>
            </a:r>
            <a:r>
              <a:rPr lang="vi-VN" sz="2400" i="1" dirty="0">
                <a:latin typeface="UTM Avo" panose="02040603050506020204" pitchFamily="18" charset="0"/>
              </a:rPr>
              <a:t> </a:t>
            </a:r>
            <a:endParaRPr lang="vi-VN" sz="2400" dirty="0">
              <a:latin typeface="UTM Avo" panose="02040603050506020204" pitchFamily="18" charset="0"/>
            </a:endParaRPr>
          </a:p>
        </p:txBody>
      </p:sp>
      <p:sp>
        <p:nvSpPr>
          <p:cNvPr id="13" name="Wave 12"/>
          <p:cNvSpPr/>
          <p:nvPr/>
        </p:nvSpPr>
        <p:spPr>
          <a:xfrm>
            <a:off x="8631382" y="-177208"/>
            <a:ext cx="2958991" cy="701261"/>
          </a:xfrm>
          <a:prstGeom prst="wav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Đọc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lại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bài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78154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1FFA95B-FBE4-475F-9D2C-8B116AB94D7A}"/>
              </a:ext>
            </a:extLst>
          </p:cNvPr>
          <p:cNvSpPr txBox="1"/>
          <p:nvPr/>
        </p:nvSpPr>
        <p:spPr>
          <a:xfrm>
            <a:off x="-100122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Hai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20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4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815909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2043522" y="1699858"/>
            <a:ext cx="80148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26: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Trên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các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miền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đất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nước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(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t1+2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 1 ô ly" pitchFamily="34" charset="0"/>
              <a:ea typeface="方正卡通简体" panose="03000509000000000000" pitchFamily="65" charset="-122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6672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68" y="0"/>
            <a:ext cx="1153323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0726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3DB0D57-E4C1-4E80-8664-1A0205E2CF88}"/>
              </a:ext>
            </a:extLst>
          </p:cNvPr>
          <p:cNvSpPr txBox="1"/>
          <p:nvPr/>
        </p:nvSpPr>
        <p:spPr>
          <a:xfrm>
            <a:off x="178007" y="372741"/>
            <a:ext cx="11695338" cy="273188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/>
            <a:r>
              <a:rPr lang="en-US" sz="2400" dirty="0" smtClean="0">
                <a:latin typeface="UTM Avo" panose="02040603050506020204" pitchFamily="18" charset="0"/>
              </a:rPr>
              <a:t>      </a:t>
            </a:r>
            <a:r>
              <a:rPr lang="vi-VN" sz="2400" dirty="0" smtClean="0">
                <a:latin typeface="UTM Avo" panose="02040603050506020204" pitchFamily="18" charset="0"/>
              </a:rPr>
              <a:t>Đất </a:t>
            </a:r>
            <a:r>
              <a:rPr lang="vi-VN" sz="2400" dirty="0">
                <a:latin typeface="UTM Avo" panose="02040603050506020204" pitchFamily="18" charset="0"/>
              </a:rPr>
              <a:t>nước Việt Nam thật tươi đẹp. Hãy cùng nhau đi thăm các miền đất nước qua những câu ca dao.</a:t>
            </a:r>
          </a:p>
          <a:p>
            <a:pPr indent="272143"/>
            <a:r>
              <a:rPr lang="en-US" sz="2400" dirty="0" smtClean="0">
                <a:latin typeface="UTM Avo" panose="02040603050506020204" pitchFamily="18" charset="0"/>
              </a:rPr>
              <a:t>     </a:t>
            </a:r>
            <a:r>
              <a:rPr lang="vi-VN" sz="2400" dirty="0" smtClean="0">
                <a:latin typeface="UTM Avo" panose="02040603050506020204" pitchFamily="18" charset="0"/>
              </a:rPr>
              <a:t>Đầu </a:t>
            </a:r>
            <a:r>
              <a:rPr lang="vi-VN" sz="2400" dirty="0">
                <a:latin typeface="UTM Avo" panose="02040603050506020204" pitchFamily="18" charset="0"/>
              </a:rPr>
              <a:t>tiên, chúng ta sẽ đến Phú Thọ, miền Bắc </a:t>
            </a:r>
            <a:r>
              <a:rPr lang="vi-VN" sz="2400" dirty="0" smtClean="0">
                <a:latin typeface="UTM Avo" panose="02040603050506020204" pitchFamily="18" charset="0"/>
              </a:rPr>
              <a:t>nước</a:t>
            </a:r>
            <a:r>
              <a:rPr lang="en-US" sz="2400" dirty="0" smtClean="0">
                <a:latin typeface="UTM Avo" panose="02040603050506020204" pitchFamily="18" charset="0"/>
              </a:rPr>
              <a:t>                                         </a:t>
            </a:r>
            <a:r>
              <a:rPr lang="vi-VN" sz="2400" dirty="0" smtClean="0">
                <a:latin typeface="UTM Avo" panose="02040603050506020204" pitchFamily="18" charset="0"/>
              </a:rPr>
              <a:t>ta</a:t>
            </a:r>
            <a:r>
              <a:rPr lang="vi-VN" sz="2400" dirty="0">
                <a:latin typeface="UTM Avo" panose="02040603050506020204" pitchFamily="18" charset="0"/>
              </a:rPr>
              <a:t>, nơi </a:t>
            </a:r>
            <a:r>
              <a:rPr lang="vi-VN" sz="2400" dirty="0" smtClean="0">
                <a:latin typeface="UTM Avo" panose="02040603050506020204" pitchFamily="18" charset="0"/>
              </a:rPr>
              <a:t>có </a:t>
            </a:r>
            <a:r>
              <a:rPr lang="vi-VN" sz="2400" dirty="0">
                <a:latin typeface="UTM Avo" panose="02040603050506020204" pitchFamily="18" charset="0"/>
              </a:rPr>
              <a:t>đền thờ Vua Hùng, nơi được gọi </a:t>
            </a:r>
            <a:r>
              <a:rPr lang="vi-VN" sz="2400" dirty="0" smtClean="0">
                <a:latin typeface="UTM Avo" panose="02040603050506020204" pitchFamily="18" charset="0"/>
              </a:rPr>
              <a:t>là</a:t>
            </a:r>
            <a:r>
              <a:rPr lang="vi-VN" sz="2400" dirty="0" smtClean="0">
                <a:latin typeface="+mj-lt"/>
              </a:rPr>
              <a:t> </a:t>
            </a:r>
            <a:r>
              <a:rPr lang="vi-VN" sz="2400" dirty="0">
                <a:latin typeface="+mj-lt"/>
              </a:rPr>
              <a:t>“</a:t>
            </a:r>
            <a:r>
              <a:rPr lang="vi-VN" sz="2400" dirty="0">
                <a:latin typeface="UTM Avo" panose="02040603050506020204" pitchFamily="18" charset="0"/>
              </a:rPr>
              <a:t>quê cha </a:t>
            </a:r>
            <a:r>
              <a:rPr lang="en-US" sz="2400" dirty="0" smtClean="0">
                <a:latin typeface="UTM Avo" panose="02040603050506020204" pitchFamily="18" charset="0"/>
              </a:rPr>
              <a:t>                                  </a:t>
            </a:r>
            <a:r>
              <a:rPr lang="vi-VN" sz="2400" dirty="0" smtClean="0">
                <a:latin typeface="UTM Avo" panose="02040603050506020204" pitchFamily="18" charset="0"/>
              </a:rPr>
              <a:t>đất </a:t>
            </a:r>
            <a:r>
              <a:rPr lang="vi-VN" sz="2400" dirty="0">
                <a:latin typeface="UTM Avo" panose="02040603050506020204" pitchFamily="18" charset="0"/>
              </a:rPr>
              <a:t>tổ</a:t>
            </a:r>
            <a:r>
              <a:rPr lang="vi-VN" sz="2400" dirty="0">
                <a:latin typeface="+mj-lt"/>
              </a:rPr>
              <a:t>”</a:t>
            </a:r>
            <a:r>
              <a:rPr lang="vi-VN" sz="2400" dirty="0">
                <a:latin typeface="UTM Avo" panose="02040603050506020204" pitchFamily="18" charset="0"/>
              </a:rPr>
              <a:t>:</a:t>
            </a:r>
          </a:p>
          <a:p>
            <a:pPr indent="272143"/>
            <a:r>
              <a:rPr lang="en-US" sz="2400" dirty="0" smtClean="0">
                <a:latin typeface="UTM Avo" panose="02040603050506020204" pitchFamily="18" charset="0"/>
              </a:rPr>
              <a:t>           </a:t>
            </a:r>
            <a:r>
              <a:rPr lang="vi-VN" sz="2400" dirty="0" smtClean="0">
                <a:latin typeface="UTM Avo" panose="02040603050506020204" pitchFamily="18" charset="0"/>
              </a:rPr>
              <a:t>Dù </a:t>
            </a:r>
            <a:r>
              <a:rPr lang="vi-VN" sz="2400" dirty="0">
                <a:latin typeface="UTM Avo" panose="02040603050506020204" pitchFamily="18" charset="0"/>
              </a:rPr>
              <a:t>ai đi ngược về xuôi</a:t>
            </a:r>
          </a:p>
          <a:p>
            <a:r>
              <a:rPr lang="vi-VN" sz="2400" dirty="0">
                <a:latin typeface="UTM Avo" panose="02040603050506020204" pitchFamily="18" charset="0"/>
              </a:rPr>
              <a:t>Nhớ ngày Giỗ Tổ mùng Mười tháng Ba.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DC896DB-F00F-4B35-AA0E-25BACE8F3BB7}"/>
              </a:ext>
            </a:extLst>
          </p:cNvPr>
          <p:cNvSpPr txBox="1"/>
          <p:nvPr/>
        </p:nvSpPr>
        <p:spPr>
          <a:xfrm>
            <a:off x="3451846" y="-83130"/>
            <a:ext cx="5534809" cy="64874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TRÊN CÁC MIỀN ĐẤT NƯỚC</a:t>
            </a:r>
            <a:endParaRPr lang="en-US" sz="2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28530BC7-951C-41EE-892D-67BDEB236BAA}"/>
              </a:ext>
            </a:extLst>
          </p:cNvPr>
          <p:cNvSpPr txBox="1"/>
          <p:nvPr/>
        </p:nvSpPr>
        <p:spPr>
          <a:xfrm>
            <a:off x="4482512" y="2948267"/>
            <a:ext cx="7182997" cy="125455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/>
            <a:r>
              <a:rPr lang="vi-VN" sz="2400" dirty="0">
                <a:latin typeface="UTM Avo" panose="02040603050506020204" pitchFamily="18" charset="0"/>
              </a:rPr>
              <a:t>Tiếp đến, chúng ta cùng vào miền Trung:</a:t>
            </a:r>
          </a:p>
          <a:p>
            <a:pPr indent="272143" algn="ctr"/>
            <a:r>
              <a:rPr lang="vi-VN" sz="2400" dirty="0">
                <a:latin typeface="UTM Avo" panose="02040603050506020204" pitchFamily="18" charset="0"/>
              </a:rPr>
              <a:t>Đường vô xứ Nghệ quanh quanh</a:t>
            </a:r>
          </a:p>
          <a:p>
            <a:pPr indent="272143" algn="ctr"/>
            <a:r>
              <a:rPr lang="vi-VN" sz="2400" dirty="0">
                <a:latin typeface="UTM Avo" panose="02040603050506020204" pitchFamily="18" charset="0"/>
              </a:rPr>
              <a:t>Non xanh nước biếc như tranh họa đồ</a:t>
            </a:r>
            <a:r>
              <a:rPr lang="vi-VN" sz="2400" dirty="0" smtClean="0">
                <a:latin typeface="UTM Avo" panose="02040603050506020204" pitchFamily="18" charset="0"/>
              </a:rPr>
              <a:t>.</a:t>
            </a:r>
            <a:endParaRPr lang="en-US" sz="2400" dirty="0" smtClean="0">
              <a:latin typeface="UTM Avo" panose="0204060305050602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08BFB91A-685F-44FB-AD48-BF57E4B0D61A}"/>
              </a:ext>
            </a:extLst>
          </p:cNvPr>
          <p:cNvSpPr txBox="1"/>
          <p:nvPr/>
        </p:nvSpPr>
        <p:spPr>
          <a:xfrm>
            <a:off x="4482511" y="4064910"/>
            <a:ext cx="7848033" cy="125455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 algn="just"/>
            <a:r>
              <a:rPr lang="vi-VN" sz="2400" dirty="0">
                <a:latin typeface="UTM Avo" panose="02040603050506020204" pitchFamily="18" charset="0"/>
              </a:rPr>
              <a:t>Và chúng ta cùng khám phá miền đất Nam Bộ:</a:t>
            </a:r>
          </a:p>
          <a:p>
            <a:pPr indent="272143" algn="just"/>
            <a:r>
              <a:rPr lang="en-US" sz="2400" dirty="0" smtClean="0">
                <a:latin typeface="UTM Avo" panose="02040603050506020204" pitchFamily="18" charset="0"/>
              </a:rPr>
              <a:t>               </a:t>
            </a:r>
            <a:r>
              <a:rPr lang="vi-VN" sz="2400" dirty="0" smtClean="0">
                <a:latin typeface="UTM Avo" panose="02040603050506020204" pitchFamily="18" charset="0"/>
              </a:rPr>
              <a:t>Đồng </a:t>
            </a:r>
            <a:r>
              <a:rPr lang="vi-VN" sz="2400" dirty="0">
                <a:latin typeface="UTM Avo" panose="02040603050506020204" pitchFamily="18" charset="0"/>
              </a:rPr>
              <a:t>Tháp Mười cò bay thẳng cánh</a:t>
            </a:r>
          </a:p>
          <a:p>
            <a:pPr indent="272143" algn="just"/>
            <a:r>
              <a:rPr lang="en-US" sz="2400" dirty="0" smtClean="0">
                <a:latin typeface="UTM Avo" panose="02040603050506020204" pitchFamily="18" charset="0"/>
              </a:rPr>
              <a:t>               </a:t>
            </a:r>
            <a:r>
              <a:rPr lang="vi-VN" sz="2400" dirty="0" smtClean="0">
                <a:latin typeface="UTM Avo" panose="02040603050506020204" pitchFamily="18" charset="0"/>
              </a:rPr>
              <a:t>Nước </a:t>
            </a:r>
            <a:r>
              <a:rPr lang="vi-VN" sz="2400" dirty="0">
                <a:latin typeface="UTM Avo" panose="02040603050506020204" pitchFamily="18" charset="0"/>
              </a:rPr>
              <a:t>Tháp Mười lóng lánh cá tôm.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6C899599-BE65-452B-93FD-5FE0CF8722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31382" y="900545"/>
            <a:ext cx="3477512" cy="2047722"/>
          </a:xfrm>
          <a:prstGeom prst="round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0D5C2C12-D1EF-478F-A386-D0246A8675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5717" y="3151044"/>
            <a:ext cx="4061483" cy="2086648"/>
          </a:xfrm>
          <a:prstGeom prst="round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7D1D1650-3389-439F-B37B-84C69D6C62B6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44690" y="5271213"/>
            <a:ext cx="3779007" cy="1560426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DC8E88EC-AE64-4FB9-95F3-D2C5C953167F}"/>
              </a:ext>
            </a:extLst>
          </p:cNvPr>
          <p:cNvSpPr txBox="1"/>
          <p:nvPr/>
        </p:nvSpPr>
        <p:spPr>
          <a:xfrm>
            <a:off x="0" y="5201435"/>
            <a:ext cx="7167924" cy="162388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 algn="just"/>
            <a:r>
              <a:rPr lang="en-US" sz="2400" dirty="0" smtClean="0">
                <a:latin typeface="UTM Avo" panose="02040603050506020204" pitchFamily="18" charset="0"/>
              </a:rPr>
              <a:t>     </a:t>
            </a:r>
            <a:r>
              <a:rPr lang="vi-VN" sz="2400" dirty="0" smtClean="0">
                <a:latin typeface="UTM Avo" panose="02040603050506020204" pitchFamily="18" charset="0"/>
              </a:rPr>
              <a:t>Vậy </a:t>
            </a:r>
            <a:r>
              <a:rPr lang="vi-VN" sz="2400" dirty="0">
                <a:latin typeface="UTM Avo" panose="02040603050506020204" pitchFamily="18" charset="0"/>
              </a:rPr>
              <a:t>là chúng ta đã đi qua ba miền Bắc, Trung, Nam của đất nước. Nơi nào cũng để lại biết bao tình cảm mến thương.</a:t>
            </a:r>
          </a:p>
          <a:p>
            <a:pPr indent="272143" algn="r"/>
            <a:r>
              <a:rPr lang="vi-VN" sz="2400" dirty="0">
                <a:latin typeface="UTM Avo" panose="02040603050506020204" pitchFamily="18" charset="0"/>
              </a:rPr>
              <a:t>(Thùy Dương </a:t>
            </a:r>
            <a:r>
              <a:rPr lang="vi-VN" sz="2400" i="1" dirty="0">
                <a:latin typeface="UTM Avo" panose="02040603050506020204" pitchFamily="18" charset="0"/>
              </a:rPr>
              <a:t>tổng hợp</a:t>
            </a:r>
            <a:r>
              <a:rPr lang="vi-VN" sz="2400" dirty="0">
                <a:latin typeface="UTM Avo" panose="02040603050506020204" pitchFamily="18" charset="0"/>
              </a:rPr>
              <a:t>)</a:t>
            </a:r>
            <a:r>
              <a:rPr lang="vi-VN" sz="2400" i="1" dirty="0">
                <a:latin typeface="UTM Avo" panose="02040603050506020204" pitchFamily="18" charset="0"/>
              </a:rPr>
              <a:t> </a:t>
            </a:r>
            <a:endParaRPr lang="vi-VN" sz="2400" dirty="0">
              <a:latin typeface="UTM Avo" panose="020406030505060202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039267"/>
            <a:ext cx="7802230" cy="73000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riêng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nhắc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2650440" y="789378"/>
            <a:ext cx="126453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954720" y="1537523"/>
            <a:ext cx="107095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7102175" y="1523336"/>
            <a:ext cx="53547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3090049" y="1882841"/>
            <a:ext cx="139246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10145090" y="3365275"/>
            <a:ext cx="69623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7730835" y="3753202"/>
            <a:ext cx="77585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10747841" y="4487492"/>
            <a:ext cx="112550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6191540" y="4861564"/>
            <a:ext cx="243984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7102175" y="5237692"/>
            <a:ext cx="140451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177871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9D353294-9A70-49D8-973A-E1ACC368734B}"/>
              </a:ext>
            </a:extLst>
          </p:cNvPr>
          <p:cNvCxnSpPr>
            <a:cxnSpLocks/>
          </p:cNvCxnSpPr>
          <p:nvPr/>
        </p:nvCxnSpPr>
        <p:spPr>
          <a:xfrm>
            <a:off x="6899564" y="3311236"/>
            <a:ext cx="1385453" cy="63730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xmlns="" id="{138155E3-3471-4E23-B575-5424CAEC8D54}"/>
              </a:ext>
            </a:extLst>
          </p:cNvPr>
          <p:cNvCxnSpPr>
            <a:cxnSpLocks/>
          </p:cNvCxnSpPr>
          <p:nvPr/>
        </p:nvCxnSpPr>
        <p:spPr>
          <a:xfrm>
            <a:off x="6844144" y="3946880"/>
            <a:ext cx="1524000" cy="72210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xmlns="" id="{B6B4A94F-F201-41F7-B749-DEB4A31DE361}"/>
              </a:ext>
            </a:extLst>
          </p:cNvPr>
          <p:cNvCxnSpPr>
            <a:cxnSpLocks/>
          </p:cNvCxnSpPr>
          <p:nvPr/>
        </p:nvCxnSpPr>
        <p:spPr>
          <a:xfrm flipV="1">
            <a:off x="6871854" y="3311236"/>
            <a:ext cx="1496290" cy="127461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657" y="2276043"/>
            <a:ext cx="6735907" cy="2605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5017" y="2296825"/>
            <a:ext cx="3519055" cy="2582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163657" y="1060732"/>
            <a:ext cx="10850707" cy="78936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2. </a:t>
            </a:r>
            <a:r>
              <a:rPr lang="en-US" sz="32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Các</a:t>
            </a:r>
            <a:r>
              <a:rPr lang="en-US" sz="32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câu</a:t>
            </a:r>
            <a:r>
              <a:rPr lang="en-US" sz="32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ở </a:t>
            </a:r>
            <a:r>
              <a:rPr lang="en-US" sz="32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cột</a:t>
            </a:r>
            <a:r>
              <a:rPr lang="en-US" sz="32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A </a:t>
            </a:r>
            <a:r>
              <a:rPr lang="en-US" sz="32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thuộc</a:t>
            </a:r>
            <a:r>
              <a:rPr lang="en-US" sz="32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kiểu</a:t>
            </a:r>
            <a:r>
              <a:rPr lang="en-US" sz="32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câu</a:t>
            </a:r>
            <a:r>
              <a:rPr lang="en-US" sz="32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nào</a:t>
            </a:r>
            <a:r>
              <a:rPr lang="en-US" sz="32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ở </a:t>
            </a:r>
            <a:r>
              <a:rPr lang="en-US" sz="32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cột</a:t>
            </a:r>
            <a:r>
              <a:rPr lang="en-US" sz="32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B?</a:t>
            </a:r>
            <a:endParaRPr lang="en-US" sz="3200" b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44511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80" y="384308"/>
            <a:ext cx="10715230" cy="6108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962362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103032" y="783207"/>
            <a:ext cx="11823920" cy="59540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ts val="3492"/>
              </a:lnSpc>
            </a:pP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Em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đã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đến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thăm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những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vùng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miền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nào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của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 </a:t>
            </a: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đất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nước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mình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?</a:t>
            </a:r>
            <a:endParaRPr lang="vi-VN" sz="3000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98D4CEAD-EE3D-43F7-98AB-469CB21537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699" y="1710485"/>
            <a:ext cx="11682253" cy="295166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103032" y="4492322"/>
            <a:ext cx="3683357" cy="104424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ts val="3492"/>
              </a:lnSpc>
            </a:pPr>
            <a:r>
              <a:rPr lang="en-US" sz="2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Ruộng</a:t>
            </a:r>
            <a:r>
              <a:rPr lang="en-US" sz="24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bậc</a:t>
            </a:r>
            <a:r>
              <a:rPr lang="en-US" sz="24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thang</a:t>
            </a:r>
            <a:r>
              <a:rPr lang="en-US" sz="24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</a:p>
          <a:p>
            <a:pPr algn="ctr">
              <a:lnSpc>
                <a:spcPts val="3492"/>
              </a:lnSpc>
            </a:pPr>
            <a:r>
              <a:rPr lang="en-US" sz="24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ở Sa Pa</a:t>
            </a:r>
            <a:endParaRPr lang="vi-VN" sz="24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4173313" y="4492322"/>
            <a:ext cx="3683357" cy="104424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ts val="3492"/>
              </a:lnSpc>
            </a:pPr>
            <a:r>
              <a:rPr lang="en-US" sz="2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Vịnh</a:t>
            </a:r>
            <a:r>
              <a:rPr lang="en-US" sz="24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Hạ</a:t>
            </a:r>
            <a:r>
              <a:rPr lang="en-US" sz="24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Long </a:t>
            </a:r>
          </a:p>
          <a:p>
            <a:pPr algn="ctr">
              <a:lnSpc>
                <a:spcPts val="3492"/>
              </a:lnSpc>
            </a:pPr>
            <a:r>
              <a:rPr lang="en-US" sz="24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ở </a:t>
            </a:r>
            <a:r>
              <a:rPr lang="en-US" sz="2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Quảng</a:t>
            </a:r>
            <a:r>
              <a:rPr lang="en-US" sz="24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Ninh</a:t>
            </a:r>
            <a:endParaRPr lang="vi-VN" sz="24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7550728" y="4492322"/>
            <a:ext cx="4904508" cy="104424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ts val="3492"/>
              </a:lnSpc>
            </a:pPr>
            <a:r>
              <a:rPr lang="en-US" sz="2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Cầu</a:t>
            </a:r>
            <a:r>
              <a:rPr lang="en-US" sz="24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Thê</a:t>
            </a:r>
            <a:r>
              <a:rPr lang="en-US" sz="24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Húc</a:t>
            </a:r>
            <a:r>
              <a:rPr lang="en-US" sz="24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đền</a:t>
            </a:r>
            <a:r>
              <a:rPr lang="en-US" sz="24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Ngọc</a:t>
            </a:r>
            <a:r>
              <a:rPr lang="en-US" sz="24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Sơn</a:t>
            </a:r>
            <a:r>
              <a:rPr lang="en-US" sz="24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</a:p>
          <a:p>
            <a:pPr algn="ctr">
              <a:lnSpc>
                <a:spcPts val="3492"/>
              </a:lnSpc>
            </a:pPr>
            <a:r>
              <a:rPr lang="en-US" sz="24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ở </a:t>
            </a:r>
            <a:r>
              <a:rPr lang="en-US" sz="2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Hà</a:t>
            </a:r>
            <a:r>
              <a:rPr lang="en-US" sz="24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Nội</a:t>
            </a:r>
            <a:endParaRPr lang="vi-VN" sz="24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500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1"/>
      <p:bldP spid="15" grpId="0"/>
      <p:bldP spid="16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6C899599-BE65-452B-93FD-5FE0CF8722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7418" y="366485"/>
            <a:ext cx="10668000" cy="5272315"/>
          </a:xfrm>
          <a:prstGeom prst="round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0D5C2C12-D1EF-478F-A386-D0246A8675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7418" y="366484"/>
            <a:ext cx="10668000" cy="5272315"/>
          </a:xfrm>
          <a:prstGeom prst="round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7D1D1650-3389-439F-B37B-84C69D6C62B6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7418" y="366483"/>
            <a:ext cx="10668000" cy="541904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1944710" y="5846607"/>
            <a:ext cx="7892017" cy="55423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ts val="3492"/>
              </a:lnSpc>
            </a:pPr>
            <a:r>
              <a:rPr lang="en-US" sz="2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Đền</a:t>
            </a:r>
            <a:r>
              <a:rPr lang="en-US" sz="2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thờ</a:t>
            </a:r>
            <a:r>
              <a:rPr lang="en-US" sz="2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Vua</a:t>
            </a:r>
            <a:r>
              <a:rPr lang="en-US" sz="2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Hùng</a:t>
            </a:r>
            <a:r>
              <a:rPr lang="en-US" sz="2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– </a:t>
            </a:r>
            <a:r>
              <a:rPr lang="en-US" sz="2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miền</a:t>
            </a:r>
            <a:r>
              <a:rPr lang="en-US" sz="2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Bắc</a:t>
            </a:r>
            <a:endParaRPr lang="vi-VN" sz="2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2323603" y="5785527"/>
            <a:ext cx="7892017" cy="59540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ts val="3492"/>
              </a:lnSpc>
            </a:pPr>
            <a:r>
              <a:rPr lang="en-US" sz="2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Xứ</a:t>
            </a:r>
            <a:r>
              <a:rPr lang="en-US" sz="2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Nghệ</a:t>
            </a:r>
            <a:r>
              <a:rPr lang="en-US" sz="2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– </a:t>
            </a:r>
            <a:r>
              <a:rPr lang="en-US" sz="2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miền</a:t>
            </a:r>
            <a:r>
              <a:rPr lang="en-US" sz="2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Trung</a:t>
            </a:r>
            <a:endParaRPr lang="vi-VN" sz="2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2323604" y="5785527"/>
            <a:ext cx="7892017" cy="59540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ts val="3492"/>
              </a:lnSpc>
            </a:pPr>
            <a:r>
              <a:rPr lang="en-US" sz="2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Đồng</a:t>
            </a:r>
            <a:r>
              <a:rPr lang="en-US" sz="2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Tháp</a:t>
            </a:r>
            <a:r>
              <a:rPr lang="en-US" sz="2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Mười</a:t>
            </a:r>
            <a:r>
              <a:rPr lang="en-US" sz="2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– </a:t>
            </a:r>
            <a:r>
              <a:rPr lang="en-US" sz="2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miền</a:t>
            </a:r>
            <a:r>
              <a:rPr lang="en-US" sz="2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Nam</a:t>
            </a:r>
            <a:endParaRPr lang="vi-VN" sz="2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7069619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8" grpId="1"/>
      <p:bldP spid="19" grpId="0"/>
      <p:bldP spid="19" grpId="1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3DB0D57-E4C1-4E80-8664-1A0205E2CF88}"/>
              </a:ext>
            </a:extLst>
          </p:cNvPr>
          <p:cNvSpPr txBox="1"/>
          <p:nvPr/>
        </p:nvSpPr>
        <p:spPr>
          <a:xfrm>
            <a:off x="178007" y="372741"/>
            <a:ext cx="11695338" cy="273188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/>
            <a:r>
              <a:rPr lang="en-US" sz="2400" dirty="0" smtClean="0">
                <a:latin typeface="UTM Avo" panose="02040603050506020204" pitchFamily="18" charset="0"/>
              </a:rPr>
              <a:t>      </a:t>
            </a:r>
            <a:r>
              <a:rPr lang="vi-VN" sz="2400" dirty="0" smtClean="0">
                <a:latin typeface="UTM Avo" panose="02040603050506020204" pitchFamily="18" charset="0"/>
              </a:rPr>
              <a:t>Đất </a:t>
            </a:r>
            <a:r>
              <a:rPr lang="vi-VN" sz="2400" dirty="0">
                <a:latin typeface="UTM Avo" panose="02040603050506020204" pitchFamily="18" charset="0"/>
              </a:rPr>
              <a:t>nước Việt Nam thật tươi đẹp. Hãy cùng nhau đi thăm các miền đất nước qua những câu ca dao.</a:t>
            </a:r>
          </a:p>
          <a:p>
            <a:pPr indent="272143"/>
            <a:r>
              <a:rPr lang="en-US" sz="2400" dirty="0" smtClean="0">
                <a:latin typeface="UTM Avo" panose="02040603050506020204" pitchFamily="18" charset="0"/>
              </a:rPr>
              <a:t>     </a:t>
            </a:r>
            <a:r>
              <a:rPr lang="vi-VN" sz="2400" dirty="0" smtClean="0">
                <a:latin typeface="UTM Avo" panose="02040603050506020204" pitchFamily="18" charset="0"/>
              </a:rPr>
              <a:t>Đầu </a:t>
            </a:r>
            <a:r>
              <a:rPr lang="vi-VN" sz="2400" dirty="0">
                <a:latin typeface="UTM Avo" panose="02040603050506020204" pitchFamily="18" charset="0"/>
              </a:rPr>
              <a:t>tiên, chúng ta sẽ đến Phú Thọ, miền Bắc </a:t>
            </a:r>
            <a:r>
              <a:rPr lang="vi-VN" sz="2400" dirty="0" smtClean="0">
                <a:latin typeface="UTM Avo" panose="02040603050506020204" pitchFamily="18" charset="0"/>
              </a:rPr>
              <a:t>nước</a:t>
            </a:r>
            <a:r>
              <a:rPr lang="en-US" sz="2400" dirty="0" smtClean="0">
                <a:latin typeface="UTM Avo" panose="02040603050506020204" pitchFamily="18" charset="0"/>
              </a:rPr>
              <a:t>                                         </a:t>
            </a:r>
            <a:r>
              <a:rPr lang="vi-VN" sz="2400" dirty="0" smtClean="0">
                <a:latin typeface="UTM Avo" panose="02040603050506020204" pitchFamily="18" charset="0"/>
              </a:rPr>
              <a:t>ta</a:t>
            </a:r>
            <a:r>
              <a:rPr lang="vi-VN" sz="2400" dirty="0">
                <a:latin typeface="UTM Avo" panose="02040603050506020204" pitchFamily="18" charset="0"/>
              </a:rPr>
              <a:t>, nơi </a:t>
            </a:r>
            <a:r>
              <a:rPr lang="vi-VN" sz="2400" dirty="0" smtClean="0">
                <a:latin typeface="UTM Avo" panose="02040603050506020204" pitchFamily="18" charset="0"/>
              </a:rPr>
              <a:t>có </a:t>
            </a:r>
            <a:r>
              <a:rPr lang="vi-VN" sz="2400" dirty="0">
                <a:latin typeface="UTM Avo" panose="02040603050506020204" pitchFamily="18" charset="0"/>
              </a:rPr>
              <a:t>đền thờ Vua Hùng, nơi được gọi </a:t>
            </a:r>
            <a:r>
              <a:rPr lang="vi-VN" sz="2400" dirty="0" smtClean="0">
                <a:latin typeface="UTM Avo" panose="02040603050506020204" pitchFamily="18" charset="0"/>
              </a:rPr>
              <a:t>là</a:t>
            </a:r>
            <a:r>
              <a:rPr lang="vi-VN" sz="2400" dirty="0" smtClean="0">
                <a:latin typeface="+mj-lt"/>
              </a:rPr>
              <a:t> </a:t>
            </a:r>
            <a:r>
              <a:rPr lang="vi-VN" sz="2400" dirty="0">
                <a:latin typeface="+mj-lt"/>
              </a:rPr>
              <a:t>“</a:t>
            </a:r>
            <a:r>
              <a:rPr lang="vi-VN" sz="2400" dirty="0">
                <a:latin typeface="UTM Avo" panose="02040603050506020204" pitchFamily="18" charset="0"/>
              </a:rPr>
              <a:t>quê cha </a:t>
            </a:r>
            <a:r>
              <a:rPr lang="en-US" sz="2400" dirty="0" smtClean="0">
                <a:latin typeface="UTM Avo" panose="02040603050506020204" pitchFamily="18" charset="0"/>
              </a:rPr>
              <a:t>                                  </a:t>
            </a:r>
            <a:r>
              <a:rPr lang="vi-VN" sz="2400" dirty="0" smtClean="0">
                <a:latin typeface="UTM Avo" panose="02040603050506020204" pitchFamily="18" charset="0"/>
              </a:rPr>
              <a:t>đất </a:t>
            </a:r>
            <a:r>
              <a:rPr lang="vi-VN" sz="2400" dirty="0">
                <a:latin typeface="UTM Avo" panose="02040603050506020204" pitchFamily="18" charset="0"/>
              </a:rPr>
              <a:t>tổ</a:t>
            </a:r>
            <a:r>
              <a:rPr lang="vi-VN" sz="2400" dirty="0">
                <a:latin typeface="+mj-lt"/>
              </a:rPr>
              <a:t>”</a:t>
            </a:r>
            <a:r>
              <a:rPr lang="vi-VN" sz="2400" dirty="0">
                <a:latin typeface="UTM Avo" panose="02040603050506020204" pitchFamily="18" charset="0"/>
              </a:rPr>
              <a:t>:</a:t>
            </a:r>
          </a:p>
          <a:p>
            <a:pPr indent="272143"/>
            <a:r>
              <a:rPr lang="en-US" sz="2400" dirty="0" smtClean="0">
                <a:latin typeface="UTM Avo" panose="02040603050506020204" pitchFamily="18" charset="0"/>
              </a:rPr>
              <a:t>     </a:t>
            </a:r>
            <a:r>
              <a:rPr lang="vi-VN" sz="2400" dirty="0" smtClean="0">
                <a:latin typeface="UTM Avo" panose="02040603050506020204" pitchFamily="18" charset="0"/>
              </a:rPr>
              <a:t>Dù </a:t>
            </a:r>
            <a:r>
              <a:rPr lang="vi-VN" sz="2400" dirty="0">
                <a:latin typeface="UTM Avo" panose="02040603050506020204" pitchFamily="18" charset="0"/>
              </a:rPr>
              <a:t>ai đi ngược về xuôi</a:t>
            </a:r>
          </a:p>
          <a:p>
            <a:r>
              <a:rPr lang="vi-VN" sz="2400" dirty="0">
                <a:latin typeface="UTM Avo" panose="02040603050506020204" pitchFamily="18" charset="0"/>
              </a:rPr>
              <a:t>Nhớ ngày Giỗ Tổ mùng Mười tháng Ba.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DC896DB-F00F-4B35-AA0E-25BACE8F3BB7}"/>
              </a:ext>
            </a:extLst>
          </p:cNvPr>
          <p:cNvSpPr txBox="1"/>
          <p:nvPr/>
        </p:nvSpPr>
        <p:spPr>
          <a:xfrm>
            <a:off x="3451846" y="-83130"/>
            <a:ext cx="5534809" cy="64874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TRÊN CÁC MIỀN ĐẤT NƯỚC</a:t>
            </a:r>
            <a:endParaRPr lang="en-US" sz="2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28530BC7-951C-41EE-892D-67BDEB236BAA}"/>
              </a:ext>
            </a:extLst>
          </p:cNvPr>
          <p:cNvSpPr txBox="1"/>
          <p:nvPr/>
        </p:nvSpPr>
        <p:spPr>
          <a:xfrm>
            <a:off x="4482512" y="2948267"/>
            <a:ext cx="7182997" cy="125455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/>
            <a:r>
              <a:rPr lang="vi-VN" sz="2400" dirty="0">
                <a:latin typeface="UTM Avo" panose="02040603050506020204" pitchFamily="18" charset="0"/>
              </a:rPr>
              <a:t>Tiếp đến, chúng ta cùng vào miền Trung:</a:t>
            </a:r>
          </a:p>
          <a:p>
            <a:pPr indent="272143" algn="ctr"/>
            <a:r>
              <a:rPr lang="vi-VN" sz="2400" dirty="0">
                <a:latin typeface="UTM Avo" panose="02040603050506020204" pitchFamily="18" charset="0"/>
              </a:rPr>
              <a:t>Đường vô xứ Nghệ quanh quanh</a:t>
            </a:r>
          </a:p>
          <a:p>
            <a:pPr indent="272143" algn="ctr"/>
            <a:r>
              <a:rPr lang="vi-VN" sz="2400" dirty="0">
                <a:latin typeface="UTM Avo" panose="02040603050506020204" pitchFamily="18" charset="0"/>
              </a:rPr>
              <a:t>Non xanh nước biếc như tranh họa đồ</a:t>
            </a:r>
            <a:r>
              <a:rPr lang="vi-VN" sz="2400" dirty="0" smtClean="0">
                <a:latin typeface="UTM Avo" panose="02040603050506020204" pitchFamily="18" charset="0"/>
              </a:rPr>
              <a:t>.</a:t>
            </a:r>
            <a:endParaRPr lang="en-US" sz="2400" dirty="0" smtClean="0">
              <a:latin typeface="UTM Avo" panose="0204060305050602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08BFB91A-685F-44FB-AD48-BF57E4B0D61A}"/>
              </a:ext>
            </a:extLst>
          </p:cNvPr>
          <p:cNvSpPr txBox="1"/>
          <p:nvPr/>
        </p:nvSpPr>
        <p:spPr>
          <a:xfrm>
            <a:off x="4482511" y="4064910"/>
            <a:ext cx="7848033" cy="125455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 algn="just"/>
            <a:r>
              <a:rPr lang="vi-VN" sz="2400" dirty="0">
                <a:latin typeface="UTM Avo" panose="02040603050506020204" pitchFamily="18" charset="0"/>
              </a:rPr>
              <a:t>Và chúng ta cùng khám phá miền đất Nam Bộ:</a:t>
            </a:r>
          </a:p>
          <a:p>
            <a:pPr indent="272143" algn="just"/>
            <a:r>
              <a:rPr lang="en-US" sz="2400" dirty="0" smtClean="0">
                <a:latin typeface="UTM Avo" panose="02040603050506020204" pitchFamily="18" charset="0"/>
              </a:rPr>
              <a:t>               </a:t>
            </a:r>
            <a:r>
              <a:rPr lang="vi-VN" sz="2400" dirty="0" smtClean="0">
                <a:latin typeface="UTM Avo" panose="02040603050506020204" pitchFamily="18" charset="0"/>
              </a:rPr>
              <a:t>Đồng </a:t>
            </a:r>
            <a:r>
              <a:rPr lang="vi-VN" sz="2400" dirty="0">
                <a:latin typeface="UTM Avo" panose="02040603050506020204" pitchFamily="18" charset="0"/>
              </a:rPr>
              <a:t>Tháp Mười cò bay thẳng cánh</a:t>
            </a:r>
          </a:p>
          <a:p>
            <a:pPr indent="272143" algn="just"/>
            <a:r>
              <a:rPr lang="en-US" sz="2400" dirty="0" smtClean="0">
                <a:latin typeface="UTM Avo" panose="02040603050506020204" pitchFamily="18" charset="0"/>
              </a:rPr>
              <a:t>               </a:t>
            </a:r>
            <a:r>
              <a:rPr lang="vi-VN" sz="2400" dirty="0" smtClean="0">
                <a:latin typeface="UTM Avo" panose="02040603050506020204" pitchFamily="18" charset="0"/>
              </a:rPr>
              <a:t>Nước </a:t>
            </a:r>
            <a:r>
              <a:rPr lang="vi-VN" sz="2400" dirty="0">
                <a:latin typeface="UTM Avo" panose="02040603050506020204" pitchFamily="18" charset="0"/>
              </a:rPr>
              <a:t>Tháp Mười lóng lánh cá tôm.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6C899599-BE65-452B-93FD-5FE0CF8722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31382" y="900545"/>
            <a:ext cx="3477512" cy="2047722"/>
          </a:xfrm>
          <a:prstGeom prst="round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0D5C2C12-D1EF-478F-A386-D0246A8675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5717" y="3151044"/>
            <a:ext cx="4061483" cy="2086648"/>
          </a:xfrm>
          <a:prstGeom prst="round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7D1D1650-3389-439F-B37B-84C69D6C62B6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44690" y="5271213"/>
            <a:ext cx="3779007" cy="1560426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DC8E88EC-AE64-4FB9-95F3-D2C5C953167F}"/>
              </a:ext>
            </a:extLst>
          </p:cNvPr>
          <p:cNvSpPr txBox="1"/>
          <p:nvPr/>
        </p:nvSpPr>
        <p:spPr>
          <a:xfrm>
            <a:off x="0" y="5201435"/>
            <a:ext cx="7167924" cy="162388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 algn="just"/>
            <a:r>
              <a:rPr lang="en-US" sz="2400" dirty="0" smtClean="0">
                <a:latin typeface="UTM Avo" panose="02040603050506020204" pitchFamily="18" charset="0"/>
              </a:rPr>
              <a:t>     </a:t>
            </a:r>
            <a:r>
              <a:rPr lang="vi-VN" sz="2400" dirty="0" smtClean="0">
                <a:latin typeface="UTM Avo" panose="02040603050506020204" pitchFamily="18" charset="0"/>
              </a:rPr>
              <a:t>Vậy </a:t>
            </a:r>
            <a:r>
              <a:rPr lang="vi-VN" sz="2400" dirty="0">
                <a:latin typeface="UTM Avo" panose="02040603050506020204" pitchFamily="18" charset="0"/>
              </a:rPr>
              <a:t>là chúng ta đã đi qua ba miền Bắc, Trung, Nam của đất nước. Nơi nào cũng để lại biết bao tình cảm mến thương.</a:t>
            </a:r>
          </a:p>
          <a:p>
            <a:pPr indent="272143" algn="r"/>
            <a:r>
              <a:rPr lang="vi-VN" sz="2400" dirty="0">
                <a:latin typeface="UTM Avo" panose="02040603050506020204" pitchFamily="18" charset="0"/>
              </a:rPr>
              <a:t>(Thùy Dương </a:t>
            </a:r>
            <a:r>
              <a:rPr lang="vi-VN" sz="2400" i="1" dirty="0">
                <a:latin typeface="UTM Avo" panose="02040603050506020204" pitchFamily="18" charset="0"/>
              </a:rPr>
              <a:t>tổng hợp</a:t>
            </a:r>
            <a:r>
              <a:rPr lang="vi-VN" sz="2400" dirty="0">
                <a:latin typeface="UTM Avo" panose="02040603050506020204" pitchFamily="18" charset="0"/>
              </a:rPr>
              <a:t>)</a:t>
            </a:r>
            <a:r>
              <a:rPr lang="vi-VN" sz="2400" i="1" dirty="0">
                <a:latin typeface="UTM Avo" panose="02040603050506020204" pitchFamily="18" charset="0"/>
              </a:rPr>
              <a:t> </a:t>
            </a:r>
            <a:endParaRPr lang="vi-VN" sz="2400" dirty="0">
              <a:latin typeface="UTM Avo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7514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347" y="0"/>
            <a:ext cx="1186425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817245" y="2008704"/>
            <a:ext cx="5054605" cy="106988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err="1" smtClean="0">
                <a:latin typeface="UTM Avo" panose="02040603050506020204" pitchFamily="18" charset="0"/>
              </a:rPr>
              <a:t>đi</a:t>
            </a:r>
            <a:r>
              <a:rPr lang="en-US" sz="4000" b="1" dirty="0" smtClean="0"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latin typeface="UTM Avo" panose="02040603050506020204" pitchFamily="18" charset="0"/>
              </a:rPr>
              <a:t>ng</a:t>
            </a:r>
            <a:r>
              <a:rPr lang="en-US" sz="40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ược</a:t>
            </a:r>
            <a:r>
              <a:rPr lang="en-US" sz="40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latin typeface="UTM Avo" panose="02040603050506020204" pitchFamily="18" charset="0"/>
              </a:rPr>
              <a:t>về</a:t>
            </a:r>
            <a:r>
              <a:rPr lang="en-US" sz="4000" b="1" dirty="0" smtClean="0"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x</a:t>
            </a:r>
            <a:r>
              <a:rPr lang="en-US" sz="4000" b="1" dirty="0" err="1" smtClean="0">
                <a:latin typeface="UTM Avo" panose="02040603050506020204" pitchFamily="18" charset="0"/>
              </a:rPr>
              <a:t>uôi</a:t>
            </a:r>
            <a:endParaRPr lang="en-US" sz="4000" b="1" dirty="0">
              <a:latin typeface="UTM Avo" panose="0204060305050602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775679" y="3881944"/>
            <a:ext cx="5054605" cy="94998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err="1">
                <a:latin typeface="UTM Avo" panose="02040603050506020204" pitchFamily="18" charset="0"/>
              </a:rPr>
              <a:t>q</a:t>
            </a:r>
            <a:r>
              <a:rPr lang="en-US" sz="40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uanh</a:t>
            </a:r>
            <a:r>
              <a:rPr lang="en-US" sz="4000" b="1" dirty="0" smtClean="0"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latin typeface="UTM Avo" panose="02040603050506020204" pitchFamily="18" charset="0"/>
              </a:rPr>
              <a:t>q</a:t>
            </a:r>
            <a:r>
              <a:rPr lang="en-US" sz="40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uanh</a:t>
            </a:r>
            <a:endParaRPr lang="en-US" sz="40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761819" y="2961572"/>
            <a:ext cx="6190683" cy="94998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rgbClr val="FF0000"/>
                </a:solidFill>
                <a:latin typeface="UTM Avo" panose="02040603050506020204" pitchFamily="18" charset="0"/>
              </a:rPr>
              <a:t>n</a:t>
            </a:r>
            <a:r>
              <a:rPr lang="en-US" sz="4000" b="1" dirty="0" smtClean="0">
                <a:latin typeface="UTM Avo" panose="02040603050506020204" pitchFamily="18" charset="0"/>
              </a:rPr>
              <a:t>on </a:t>
            </a:r>
            <a:r>
              <a:rPr lang="en-US" sz="4000" b="1" dirty="0" err="1" smtClean="0">
                <a:latin typeface="UTM Avo" panose="02040603050506020204" pitchFamily="18" charset="0"/>
              </a:rPr>
              <a:t>x</a:t>
            </a:r>
            <a:r>
              <a:rPr lang="en-US" sz="40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anh</a:t>
            </a:r>
            <a:r>
              <a:rPr lang="en-US" sz="4000" b="1" dirty="0" smtClean="0"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</a:t>
            </a:r>
            <a:r>
              <a:rPr lang="en-US" sz="4000" b="1" dirty="0" err="1" smtClean="0">
                <a:latin typeface="UTM Avo" panose="02040603050506020204" pitchFamily="18" charset="0"/>
              </a:rPr>
              <a:t>ước</a:t>
            </a:r>
            <a:r>
              <a:rPr lang="en-US" sz="4000" b="1" dirty="0" smtClean="0"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latin typeface="UTM Avo" panose="02040603050506020204" pitchFamily="18" charset="0"/>
              </a:rPr>
              <a:t>b</a:t>
            </a:r>
            <a:r>
              <a:rPr lang="en-US" sz="40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iếc</a:t>
            </a:r>
            <a:endParaRPr lang="en-US" sz="40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8398147" y="2008704"/>
            <a:ext cx="2089745" cy="106988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l</a:t>
            </a:r>
            <a:r>
              <a:rPr lang="en-US" sz="4000" b="1" dirty="0" err="1" smtClean="0">
                <a:latin typeface="UTM Avo" panose="02040603050506020204" pitchFamily="18" charset="0"/>
              </a:rPr>
              <a:t>ễ</a:t>
            </a:r>
            <a:r>
              <a:rPr lang="en-US" sz="4000" b="1" dirty="0" smtClean="0"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latin typeface="UTM Avo" panose="02040603050506020204" pitchFamily="18" charset="0"/>
              </a:rPr>
              <a:t>hội</a:t>
            </a:r>
            <a:endParaRPr lang="en-US" sz="40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8398147" y="2964456"/>
            <a:ext cx="3350508" cy="106988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l</a:t>
            </a:r>
            <a:r>
              <a:rPr lang="en-US" sz="4000" b="1" dirty="0" err="1" smtClean="0">
                <a:latin typeface="UTM Avo" panose="02040603050506020204" pitchFamily="18" charset="0"/>
              </a:rPr>
              <a:t>óng</a:t>
            </a:r>
            <a:r>
              <a:rPr lang="en-US" sz="4000" b="1" dirty="0" smtClean="0"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l</a:t>
            </a:r>
            <a:r>
              <a:rPr lang="en-US" sz="4000" b="1" dirty="0" err="1" smtClean="0">
                <a:latin typeface="UTM Avo" panose="02040603050506020204" pitchFamily="18" charset="0"/>
              </a:rPr>
              <a:t>ánh</a:t>
            </a:r>
            <a:endParaRPr lang="en-US" sz="40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67991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5" grpId="0"/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Mênh mông Đồng Tháp Mười | Mytour.vn">
            <a:extLst>
              <a:ext uri="{FF2B5EF4-FFF2-40B4-BE49-F238E27FC236}">
                <a16:creationId xmlns="" xmlns:a16="http://schemas.microsoft.com/office/drawing/2014/main" id="{10891049-3A8B-4C0C-B81E-3A56283183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915"/>
          <a:stretch/>
        </p:blipFill>
        <p:spPr bwMode="auto">
          <a:xfrm>
            <a:off x="3428949" y="4752115"/>
            <a:ext cx="5334101" cy="2023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379D234F-530A-44B0-8C0B-D7E30AC1FB5D}"/>
              </a:ext>
            </a:extLst>
          </p:cNvPr>
          <p:cNvSpPr txBox="1"/>
          <p:nvPr/>
        </p:nvSpPr>
        <p:spPr>
          <a:xfrm>
            <a:off x="3025390" y="66953"/>
            <a:ext cx="6141220" cy="72909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9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Giải</a:t>
            </a:r>
            <a:r>
              <a:rPr lang="en-US" sz="29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nghĩa</a:t>
            </a:r>
            <a:r>
              <a:rPr lang="en-US" sz="29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từ</a:t>
            </a:r>
            <a:endParaRPr lang="en-US" sz="29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B74CAE37-C031-447C-A0D4-4B3695F007FD}"/>
              </a:ext>
            </a:extLst>
          </p:cNvPr>
          <p:cNvSpPr/>
          <p:nvPr/>
        </p:nvSpPr>
        <p:spPr>
          <a:xfrm>
            <a:off x="818176" y="759340"/>
            <a:ext cx="10660910" cy="707610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Ca dao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: </a:t>
            </a:r>
            <a:r>
              <a:rPr lang="vi-VN" sz="2800" dirty="0" smtClean="0">
                <a:latin typeface="UTM Avo" panose="02040603050506020204" pitchFamily="18" charset="0"/>
              </a:rPr>
              <a:t>thơ </a:t>
            </a:r>
            <a:r>
              <a:rPr lang="vi-VN" sz="2800" dirty="0">
                <a:latin typeface="UTM Avo" panose="02040603050506020204" pitchFamily="18" charset="0"/>
              </a:rPr>
              <a:t>do nhân dân sáng tác, được truyền miệng</a:t>
            </a:r>
            <a:r>
              <a:rPr lang="vi-VN" sz="2800" dirty="0" smtClean="0">
                <a:latin typeface="UTM Avo" panose="02040603050506020204" pitchFamily="18" charset="0"/>
              </a:rPr>
              <a:t>.</a:t>
            </a:r>
            <a:endParaRPr lang="en-US" sz="2800" dirty="0">
              <a:latin typeface="UTM Avo" panose="020406030505060202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B2FE4DCB-1A11-4AF5-B4C2-037AA6BE7E5A}"/>
              </a:ext>
            </a:extLst>
          </p:cNvPr>
          <p:cNvSpPr/>
          <p:nvPr/>
        </p:nvSpPr>
        <p:spPr>
          <a:xfrm>
            <a:off x="782440" y="1455148"/>
            <a:ext cx="10660910" cy="707610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Tranh </a:t>
            </a:r>
            <a:r>
              <a:rPr lang="vi-VN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họa </a:t>
            </a:r>
            <a:r>
              <a:rPr lang="vi-VN" sz="2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đồ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: </a:t>
            </a:r>
            <a:r>
              <a:rPr lang="vi-VN" sz="2800" dirty="0" smtClean="0">
                <a:latin typeface="UTM Avo" panose="02040603050506020204" pitchFamily="18" charset="0"/>
              </a:rPr>
              <a:t>tranh </a:t>
            </a:r>
            <a:r>
              <a:rPr lang="vi-VN" sz="2800" dirty="0">
                <a:latin typeface="UTM Avo" panose="02040603050506020204" pitchFamily="18" charset="0"/>
              </a:rPr>
              <a:t>vẽ cảnh vật, sông núi</a:t>
            </a:r>
            <a:r>
              <a:rPr lang="vi-VN" sz="2800" dirty="0" smtClean="0">
                <a:latin typeface="UTM Avo" panose="02040603050506020204" pitchFamily="18" charset="0"/>
              </a:rPr>
              <a:t>.</a:t>
            </a:r>
            <a:endParaRPr lang="en-US" sz="2800" dirty="0">
              <a:latin typeface="UTM Avo" panose="020406030505060202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4DA90104-6FC0-43F8-A8D3-188450F9336F}"/>
              </a:ext>
            </a:extLst>
          </p:cNvPr>
          <p:cNvSpPr/>
          <p:nvPr/>
        </p:nvSpPr>
        <p:spPr>
          <a:xfrm>
            <a:off x="699310" y="4103329"/>
            <a:ext cx="10660910" cy="707610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Đồng </a:t>
            </a:r>
            <a:r>
              <a:rPr lang="vi-VN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Tháp </a:t>
            </a:r>
            <a:r>
              <a:rPr lang="vi-VN" sz="2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Mười</a:t>
            </a:r>
            <a:r>
              <a:rPr lang="en-US" sz="2800" dirty="0" smtClean="0">
                <a:latin typeface="UTM Avo" panose="02040603050506020204" pitchFamily="18" charset="0"/>
              </a:rPr>
              <a:t>: </a:t>
            </a:r>
            <a:r>
              <a:rPr lang="vi-VN" sz="2800" dirty="0">
                <a:latin typeface="UTM Avo" panose="02040603050506020204" pitchFamily="18" charset="0"/>
              </a:rPr>
              <a:t>tên vùng đất trũng rộng lớn ở miền Nam</a:t>
            </a:r>
            <a:r>
              <a:rPr lang="vi-VN" sz="2800" dirty="0" smtClean="0">
                <a:latin typeface="UTM Avo" panose="02040603050506020204" pitchFamily="18" charset="0"/>
              </a:rPr>
              <a:t>.</a:t>
            </a:r>
            <a:endParaRPr lang="en-US" sz="2800" dirty="0">
              <a:latin typeface="UTM Avo" panose="02040603050506020204" pitchFamily="18" charset="0"/>
            </a:endParaRPr>
          </a:p>
        </p:txBody>
      </p:sp>
      <p:pic>
        <p:nvPicPr>
          <p:cNvPr id="1026" name="Picture 2" descr="Tranh phong cảnh là gì ? 5 giá trị, 6 chủ đề nghệ thuật">
            <a:extLst>
              <a:ext uri="{FF2B5EF4-FFF2-40B4-BE49-F238E27FC236}">
                <a16:creationId xmlns="" xmlns:a16="http://schemas.microsoft.com/office/drawing/2014/main" id="{733F9A5C-AA41-462F-9194-43EF0154DB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949" y="2248038"/>
            <a:ext cx="3200393" cy="1924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ọc vẽ tranh phong cảnh online miễn phí. (Không cần có năng khiếu) | Học vẽ  tranh tường 3d, dạy vẽ phong cảnh online cơ bản tại Hà Nội, HCM">
            <a:extLst>
              <a:ext uri="{FF2B5EF4-FFF2-40B4-BE49-F238E27FC236}">
                <a16:creationId xmlns="" xmlns:a16="http://schemas.microsoft.com/office/drawing/2014/main" id="{00B84022-0A7D-44AD-9CFF-9F0B1A7B16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0728" y="2248039"/>
            <a:ext cx="4160510" cy="1924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Tranh Phong Cảnh Thiên Nhiên Ngôi Nhà Bên Sông SDTN149 - HapNature">
            <a:extLst>
              <a:ext uri="{FF2B5EF4-FFF2-40B4-BE49-F238E27FC236}">
                <a16:creationId xmlns="" xmlns:a16="http://schemas.microsoft.com/office/drawing/2014/main" id="{10ADC51F-87DE-43C8-B753-4C82264DCA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9663" y="2248039"/>
            <a:ext cx="3241769" cy="1924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12068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3DB0D57-E4C1-4E80-8664-1A0205E2CF88}"/>
              </a:ext>
            </a:extLst>
          </p:cNvPr>
          <p:cNvSpPr txBox="1"/>
          <p:nvPr/>
        </p:nvSpPr>
        <p:spPr>
          <a:xfrm>
            <a:off x="178007" y="372741"/>
            <a:ext cx="11695338" cy="273188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/>
            <a:r>
              <a:rPr lang="en-US" sz="2400" dirty="0" smtClean="0">
                <a:latin typeface="UTM Avo" panose="02040603050506020204" pitchFamily="18" charset="0"/>
              </a:rPr>
              <a:t>      </a:t>
            </a:r>
            <a:r>
              <a:rPr lang="vi-VN" sz="2400" dirty="0" smtClean="0">
                <a:latin typeface="UTM Avo" panose="02040603050506020204" pitchFamily="18" charset="0"/>
              </a:rPr>
              <a:t>Đất </a:t>
            </a:r>
            <a:r>
              <a:rPr lang="vi-VN" sz="2400" dirty="0">
                <a:latin typeface="UTM Avo" panose="02040603050506020204" pitchFamily="18" charset="0"/>
              </a:rPr>
              <a:t>nước Việt Nam thật tươi đẹp. Hãy cùng nhau đi thăm các miền đất nước qua những câu ca dao.</a:t>
            </a:r>
          </a:p>
          <a:p>
            <a:pPr indent="272143"/>
            <a:r>
              <a:rPr lang="en-US" sz="2400" dirty="0" smtClean="0">
                <a:latin typeface="UTM Avo" panose="02040603050506020204" pitchFamily="18" charset="0"/>
              </a:rPr>
              <a:t>     </a:t>
            </a:r>
            <a:r>
              <a:rPr lang="vi-VN" sz="2400" dirty="0" smtClean="0">
                <a:latin typeface="UTM Avo" panose="02040603050506020204" pitchFamily="18" charset="0"/>
              </a:rPr>
              <a:t>Đầu </a:t>
            </a:r>
            <a:r>
              <a:rPr lang="vi-VN" sz="2400" dirty="0">
                <a:latin typeface="UTM Avo" panose="02040603050506020204" pitchFamily="18" charset="0"/>
              </a:rPr>
              <a:t>tiên, chúng ta sẽ đến Phú Thọ, miền Bắc </a:t>
            </a:r>
            <a:r>
              <a:rPr lang="vi-VN" sz="2400" dirty="0" smtClean="0">
                <a:latin typeface="UTM Avo" panose="02040603050506020204" pitchFamily="18" charset="0"/>
              </a:rPr>
              <a:t>nước</a:t>
            </a:r>
            <a:r>
              <a:rPr lang="en-US" sz="2400" dirty="0" smtClean="0">
                <a:latin typeface="UTM Avo" panose="02040603050506020204" pitchFamily="18" charset="0"/>
              </a:rPr>
              <a:t>                                         </a:t>
            </a:r>
            <a:r>
              <a:rPr lang="vi-VN" sz="2400" dirty="0" smtClean="0">
                <a:latin typeface="UTM Avo" panose="02040603050506020204" pitchFamily="18" charset="0"/>
              </a:rPr>
              <a:t>ta</a:t>
            </a:r>
            <a:r>
              <a:rPr lang="vi-VN" sz="2400" dirty="0">
                <a:latin typeface="UTM Avo" panose="02040603050506020204" pitchFamily="18" charset="0"/>
              </a:rPr>
              <a:t>, nơi </a:t>
            </a:r>
            <a:r>
              <a:rPr lang="vi-VN" sz="2400" dirty="0" smtClean="0">
                <a:latin typeface="UTM Avo" panose="02040603050506020204" pitchFamily="18" charset="0"/>
              </a:rPr>
              <a:t>có </a:t>
            </a:r>
            <a:r>
              <a:rPr lang="vi-VN" sz="2400" dirty="0">
                <a:latin typeface="UTM Avo" panose="02040603050506020204" pitchFamily="18" charset="0"/>
              </a:rPr>
              <a:t>đền thờ Vua Hùng, nơi được gọi </a:t>
            </a:r>
            <a:r>
              <a:rPr lang="vi-VN" sz="2400" dirty="0" smtClean="0">
                <a:latin typeface="UTM Avo" panose="02040603050506020204" pitchFamily="18" charset="0"/>
              </a:rPr>
              <a:t>là</a:t>
            </a:r>
            <a:r>
              <a:rPr lang="vi-VN" sz="2400" dirty="0" smtClean="0">
                <a:latin typeface="+mj-lt"/>
              </a:rPr>
              <a:t> </a:t>
            </a:r>
            <a:r>
              <a:rPr lang="vi-VN" sz="2400" dirty="0">
                <a:latin typeface="+mj-lt"/>
              </a:rPr>
              <a:t>“</a:t>
            </a:r>
            <a:r>
              <a:rPr lang="vi-VN" sz="2400" dirty="0">
                <a:latin typeface="UTM Avo" panose="02040603050506020204" pitchFamily="18" charset="0"/>
              </a:rPr>
              <a:t>quê cha </a:t>
            </a:r>
            <a:r>
              <a:rPr lang="en-US" sz="2400" dirty="0" smtClean="0">
                <a:latin typeface="UTM Avo" panose="02040603050506020204" pitchFamily="18" charset="0"/>
              </a:rPr>
              <a:t>                                  </a:t>
            </a:r>
            <a:r>
              <a:rPr lang="vi-VN" sz="2400" dirty="0" smtClean="0">
                <a:latin typeface="UTM Avo" panose="02040603050506020204" pitchFamily="18" charset="0"/>
              </a:rPr>
              <a:t>đất </a:t>
            </a:r>
            <a:r>
              <a:rPr lang="vi-VN" sz="2400" dirty="0">
                <a:latin typeface="UTM Avo" panose="02040603050506020204" pitchFamily="18" charset="0"/>
              </a:rPr>
              <a:t>tổ</a:t>
            </a:r>
            <a:r>
              <a:rPr lang="vi-VN" sz="2400" dirty="0">
                <a:latin typeface="+mj-lt"/>
              </a:rPr>
              <a:t>”</a:t>
            </a:r>
            <a:r>
              <a:rPr lang="vi-VN" sz="2400" dirty="0">
                <a:latin typeface="UTM Avo" panose="02040603050506020204" pitchFamily="18" charset="0"/>
              </a:rPr>
              <a:t>:</a:t>
            </a:r>
          </a:p>
          <a:p>
            <a:pPr indent="272143"/>
            <a:r>
              <a:rPr lang="en-US" sz="2400" dirty="0" smtClean="0">
                <a:latin typeface="UTM Avo" panose="02040603050506020204" pitchFamily="18" charset="0"/>
              </a:rPr>
              <a:t>           </a:t>
            </a:r>
            <a:r>
              <a:rPr lang="vi-VN" sz="2400" dirty="0" smtClean="0">
                <a:latin typeface="UTM Avo" panose="02040603050506020204" pitchFamily="18" charset="0"/>
              </a:rPr>
              <a:t>Dù </a:t>
            </a:r>
            <a:r>
              <a:rPr lang="vi-VN" sz="2400" dirty="0">
                <a:latin typeface="UTM Avo" panose="02040603050506020204" pitchFamily="18" charset="0"/>
              </a:rPr>
              <a:t>ai đi ngược về xuôi</a:t>
            </a:r>
          </a:p>
          <a:p>
            <a:r>
              <a:rPr lang="vi-VN" sz="2400" dirty="0">
                <a:latin typeface="UTM Avo" panose="02040603050506020204" pitchFamily="18" charset="0"/>
              </a:rPr>
              <a:t>Nhớ ngày Giỗ Tổ mùng Mười tháng Ba.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DC896DB-F00F-4B35-AA0E-25BACE8F3BB7}"/>
              </a:ext>
            </a:extLst>
          </p:cNvPr>
          <p:cNvSpPr txBox="1"/>
          <p:nvPr/>
        </p:nvSpPr>
        <p:spPr>
          <a:xfrm>
            <a:off x="3451846" y="-83130"/>
            <a:ext cx="5534809" cy="64874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TRÊN CÁC MIỀN ĐẤT NƯỚC</a:t>
            </a:r>
            <a:endParaRPr lang="en-US" sz="2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28530BC7-951C-41EE-892D-67BDEB236BAA}"/>
              </a:ext>
            </a:extLst>
          </p:cNvPr>
          <p:cNvSpPr txBox="1"/>
          <p:nvPr/>
        </p:nvSpPr>
        <p:spPr>
          <a:xfrm>
            <a:off x="4482512" y="2948267"/>
            <a:ext cx="7182997" cy="125455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/>
            <a:r>
              <a:rPr lang="vi-VN" sz="2400" dirty="0">
                <a:latin typeface="UTM Avo" panose="02040603050506020204" pitchFamily="18" charset="0"/>
              </a:rPr>
              <a:t>Tiếp đến, chúng ta cùng vào miền Trung:</a:t>
            </a:r>
          </a:p>
          <a:p>
            <a:pPr indent="272143" algn="ctr"/>
            <a:r>
              <a:rPr lang="vi-VN" sz="2400" dirty="0">
                <a:latin typeface="UTM Avo" panose="02040603050506020204" pitchFamily="18" charset="0"/>
              </a:rPr>
              <a:t>Đường vô xứ Nghệ quanh quanh</a:t>
            </a:r>
          </a:p>
          <a:p>
            <a:pPr indent="272143" algn="ctr"/>
            <a:r>
              <a:rPr lang="vi-VN" sz="2400" dirty="0">
                <a:latin typeface="UTM Avo" panose="02040603050506020204" pitchFamily="18" charset="0"/>
              </a:rPr>
              <a:t>Non xanh nước biếc như tranh họa đồ</a:t>
            </a:r>
            <a:r>
              <a:rPr lang="vi-VN" sz="2400" dirty="0" smtClean="0">
                <a:latin typeface="UTM Avo" panose="02040603050506020204" pitchFamily="18" charset="0"/>
              </a:rPr>
              <a:t>.</a:t>
            </a:r>
            <a:endParaRPr lang="en-US" sz="2400" dirty="0" smtClean="0">
              <a:latin typeface="UTM Avo" panose="0204060305050602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08BFB91A-685F-44FB-AD48-BF57E4B0D61A}"/>
              </a:ext>
            </a:extLst>
          </p:cNvPr>
          <p:cNvSpPr txBox="1"/>
          <p:nvPr/>
        </p:nvSpPr>
        <p:spPr>
          <a:xfrm>
            <a:off x="4482511" y="4064910"/>
            <a:ext cx="7848033" cy="125455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 algn="just"/>
            <a:r>
              <a:rPr lang="vi-VN" sz="2400" dirty="0">
                <a:latin typeface="UTM Avo" panose="02040603050506020204" pitchFamily="18" charset="0"/>
              </a:rPr>
              <a:t>Và chúng ta cùng khám phá miền đất Nam Bộ:</a:t>
            </a:r>
          </a:p>
          <a:p>
            <a:pPr indent="272143" algn="just"/>
            <a:r>
              <a:rPr lang="en-US" sz="2400" dirty="0" smtClean="0">
                <a:latin typeface="UTM Avo" panose="02040603050506020204" pitchFamily="18" charset="0"/>
              </a:rPr>
              <a:t>               </a:t>
            </a:r>
            <a:r>
              <a:rPr lang="vi-VN" sz="2400" dirty="0" smtClean="0">
                <a:latin typeface="UTM Avo" panose="02040603050506020204" pitchFamily="18" charset="0"/>
              </a:rPr>
              <a:t>Đồng </a:t>
            </a:r>
            <a:r>
              <a:rPr lang="vi-VN" sz="2400" dirty="0">
                <a:latin typeface="UTM Avo" panose="02040603050506020204" pitchFamily="18" charset="0"/>
              </a:rPr>
              <a:t>Tháp Mười cò bay thẳng cánh</a:t>
            </a:r>
          </a:p>
          <a:p>
            <a:pPr indent="272143" algn="just"/>
            <a:r>
              <a:rPr lang="en-US" sz="2400" dirty="0" smtClean="0">
                <a:latin typeface="UTM Avo" panose="02040603050506020204" pitchFamily="18" charset="0"/>
              </a:rPr>
              <a:t>               </a:t>
            </a:r>
            <a:r>
              <a:rPr lang="vi-VN" sz="2400" dirty="0" smtClean="0">
                <a:latin typeface="UTM Avo" panose="02040603050506020204" pitchFamily="18" charset="0"/>
              </a:rPr>
              <a:t>Nước </a:t>
            </a:r>
            <a:r>
              <a:rPr lang="vi-VN" sz="2400" dirty="0">
                <a:latin typeface="UTM Avo" panose="02040603050506020204" pitchFamily="18" charset="0"/>
              </a:rPr>
              <a:t>Tháp Mười lóng lánh cá tôm.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6C899599-BE65-452B-93FD-5FE0CF8722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31382" y="900545"/>
            <a:ext cx="3477512" cy="2047722"/>
          </a:xfrm>
          <a:prstGeom prst="round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0D5C2C12-D1EF-478F-A386-D0246A8675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5717" y="3151044"/>
            <a:ext cx="4061483" cy="2086648"/>
          </a:xfrm>
          <a:prstGeom prst="round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7D1D1650-3389-439F-B37B-84C69D6C62B6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44690" y="5271213"/>
            <a:ext cx="3779007" cy="1560426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DC8E88EC-AE64-4FB9-95F3-D2C5C953167F}"/>
              </a:ext>
            </a:extLst>
          </p:cNvPr>
          <p:cNvSpPr txBox="1"/>
          <p:nvPr/>
        </p:nvSpPr>
        <p:spPr>
          <a:xfrm>
            <a:off x="0" y="5201435"/>
            <a:ext cx="7167924" cy="162388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 algn="just"/>
            <a:r>
              <a:rPr lang="en-US" sz="2400" dirty="0" smtClean="0">
                <a:latin typeface="UTM Avo" panose="02040603050506020204" pitchFamily="18" charset="0"/>
              </a:rPr>
              <a:t>     </a:t>
            </a:r>
            <a:r>
              <a:rPr lang="vi-VN" sz="2400" dirty="0" smtClean="0">
                <a:latin typeface="UTM Avo" panose="02040603050506020204" pitchFamily="18" charset="0"/>
              </a:rPr>
              <a:t>Vậy </a:t>
            </a:r>
            <a:r>
              <a:rPr lang="vi-VN" sz="2400" dirty="0">
                <a:latin typeface="UTM Avo" panose="02040603050506020204" pitchFamily="18" charset="0"/>
              </a:rPr>
              <a:t>là chúng ta đã đi qua ba miền Bắc, Trung, Nam của đất nước. Nơi nào cũng để lại biết bao tình cảm mến thương.</a:t>
            </a:r>
          </a:p>
          <a:p>
            <a:pPr indent="272143" algn="r"/>
            <a:r>
              <a:rPr lang="vi-VN" sz="2400" dirty="0">
                <a:latin typeface="UTM Avo" panose="02040603050506020204" pitchFamily="18" charset="0"/>
              </a:rPr>
              <a:t>(Thùy Dương </a:t>
            </a:r>
            <a:r>
              <a:rPr lang="vi-VN" sz="2400" i="1" dirty="0">
                <a:latin typeface="UTM Avo" panose="02040603050506020204" pitchFamily="18" charset="0"/>
              </a:rPr>
              <a:t>tổng hợp</a:t>
            </a:r>
            <a:r>
              <a:rPr lang="vi-VN" sz="2400" dirty="0">
                <a:latin typeface="UTM Avo" panose="02040603050506020204" pitchFamily="18" charset="0"/>
              </a:rPr>
              <a:t>)</a:t>
            </a:r>
            <a:r>
              <a:rPr lang="vi-VN" sz="2400" i="1" dirty="0">
                <a:latin typeface="UTM Avo" panose="02040603050506020204" pitchFamily="18" charset="0"/>
              </a:rPr>
              <a:t> </a:t>
            </a:r>
            <a:endParaRPr lang="vi-VN" sz="2400" dirty="0">
              <a:latin typeface="UTM Avo" panose="02040603050506020204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74448" y="372741"/>
            <a:ext cx="485803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1" name="Oval 10"/>
          <p:cNvSpPr/>
          <p:nvPr/>
        </p:nvSpPr>
        <p:spPr>
          <a:xfrm>
            <a:off x="388303" y="1169533"/>
            <a:ext cx="471948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2" name="Oval 11"/>
          <p:cNvSpPr/>
          <p:nvPr/>
        </p:nvSpPr>
        <p:spPr>
          <a:xfrm>
            <a:off x="312292" y="5290359"/>
            <a:ext cx="471948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3" name="Wave 12"/>
          <p:cNvSpPr/>
          <p:nvPr/>
        </p:nvSpPr>
        <p:spPr>
          <a:xfrm>
            <a:off x="8631382" y="-177208"/>
            <a:ext cx="2958991" cy="701261"/>
          </a:xfrm>
          <a:prstGeom prst="wav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Đọc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nối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tiếp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đoạn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62232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30"/>
  <p:tag name="ARS_SLIDE_PARTICIPANTNUM" val="30"/>
  <p:tag name="ARS_SLIDE_SUBMITNUM" val="0"/>
  <p:tag name="ARS_SLIDE_CORRECTNUM" val="0"/>
  <p:tag name="ARS_SLIDE_VOTEMEA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30"/>
  <p:tag name="ARS_SLIDE_PARTICIPANTNUM" val="30"/>
  <p:tag name="ARS_SLIDE_SUBMITNUM" val="0"/>
  <p:tag name="ARS_SLIDE_CORRECTNUM" val="0"/>
  <p:tag name="ARS_SLIDE_VOTEMEAN" val="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30"/>
  <p:tag name="ARS_SLIDE_PARTICIPANTNUM" val="30"/>
  <p:tag name="ARS_SLIDE_SUBMITNUM" val="0"/>
  <p:tag name="ARS_SLIDE_CORRECTNUM" val="0"/>
  <p:tag name="ARS_SLIDE_VOTEMEAN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30"/>
  <p:tag name="ARS_SLIDE_PARTICIPANTNUM" val="30"/>
  <p:tag name="ARS_SLIDE_SUBMITNUM" val="0"/>
  <p:tag name="ARS_SLIDE_CORRECTNUM" val="0"/>
  <p:tag name="ARS_SLIDE_VOTEMEAN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30"/>
  <p:tag name="ARS_SLIDE_PARTICIPANTNUM" val="3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962</TotalTime>
  <Words>1433</Words>
  <Application>Microsoft Office PowerPoint</Application>
  <PresentationFormat>Custom</PresentationFormat>
  <Paragraphs>154</Paragraphs>
  <Slides>22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1_Office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81</cp:revision>
  <dcterms:created xsi:type="dcterms:W3CDTF">2021-07-20T01:55:21Z</dcterms:created>
  <dcterms:modified xsi:type="dcterms:W3CDTF">2022-04-02T05:40:31Z</dcterms:modified>
</cp:coreProperties>
</file>