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57" r:id="rId4"/>
    <p:sldId id="315" r:id="rId5"/>
    <p:sldId id="307" r:id="rId6"/>
    <p:sldId id="321" r:id="rId7"/>
    <p:sldId id="317" r:id="rId8"/>
    <p:sldId id="322" r:id="rId9"/>
    <p:sldId id="323" r:id="rId10"/>
    <p:sldId id="324" r:id="rId11"/>
    <p:sldId id="325" r:id="rId12"/>
    <p:sldId id="326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3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67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81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4036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23" r:id="rId12"/>
    <p:sldLayoutId id="214748372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2022/12/4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6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5729755" y="330248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1, 2, 3 tr 57 + 58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4, 5 tr 95 + 96 </a:t>
            </a:r>
          </a:p>
        </p:txBody>
      </p:sp>
    </p:spTree>
    <p:extLst>
      <p:ext uri="{BB962C8B-B14F-4D97-AF65-F5344CB8AC3E}">
        <p14:creationId xmlns:p14="http://schemas.microsoft.com/office/powerpoint/2010/main" val="300875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976290" y="536243"/>
            <a:ext cx="1904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Toán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0945" y="1561876"/>
            <a:ext cx="12219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HP001 4 hàng" pitchFamily="34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HP001 4 hàng" pitchFamily="34" charset="0"/>
              </a:rPr>
              <a:t> 25: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Đường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đường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cong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ba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điểm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800" b="1" err="1" smtClean="0">
                <a:solidFill>
                  <a:srgbClr val="FF0000"/>
                </a:solidFill>
                <a:latin typeface="HP001 4 hàng" pitchFamily="34" charset="0"/>
              </a:rPr>
              <a:t>hàng</a:t>
            </a:r>
            <a:r>
              <a:rPr lang="en-US" sz="4800" b="1" smtClean="0">
                <a:solidFill>
                  <a:srgbClr val="FF0000"/>
                </a:solidFill>
                <a:latin typeface="HP001 4 hàng" pitchFamily="34" charset="0"/>
              </a:rPr>
              <a:t>. (Tiết 2) </a:t>
            </a:r>
            <a:endParaRPr lang="en-US" sz="48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436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71164" y="1393018"/>
            <a:ext cx="8752236" cy="4969682"/>
            <a:chOff x="1179164" y="1282478"/>
            <a:chExt cx="9039022" cy="4697409"/>
          </a:xfrm>
        </p:grpSpPr>
        <p:pic>
          <p:nvPicPr>
            <p:cNvPr id="512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4" t="18971" r="731" b="49121"/>
            <a:stretch/>
          </p:blipFill>
          <p:spPr bwMode="auto">
            <a:xfrm>
              <a:off x="1687163" y="1436914"/>
              <a:ext cx="8531023" cy="4209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3338285" y="5297715"/>
              <a:ext cx="4789714" cy="6821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554513" y="2965039"/>
              <a:ext cx="6563393" cy="2178240"/>
            </a:xfrm>
            <a:custGeom>
              <a:avLst/>
              <a:gdLst>
                <a:gd name="connsiteX0" fmla="*/ 0 w 6531429"/>
                <a:gd name="connsiteY0" fmla="*/ 0 h 2140636"/>
                <a:gd name="connsiteX1" fmla="*/ 6531429 w 6531429"/>
                <a:gd name="connsiteY1" fmla="*/ 0 h 2140636"/>
                <a:gd name="connsiteX2" fmla="*/ 6531429 w 6531429"/>
                <a:gd name="connsiteY2" fmla="*/ 2140636 h 2140636"/>
                <a:gd name="connsiteX3" fmla="*/ 0 w 6531429"/>
                <a:gd name="connsiteY3" fmla="*/ 2140636 h 2140636"/>
                <a:gd name="connsiteX4" fmla="*/ 0 w 6531429"/>
                <a:gd name="connsiteY4" fmla="*/ 0 h 2140636"/>
                <a:gd name="connsiteX0" fmla="*/ 0 w 6531429"/>
                <a:gd name="connsiteY0" fmla="*/ 0 h 2140636"/>
                <a:gd name="connsiteX1" fmla="*/ 6531429 w 6531429"/>
                <a:gd name="connsiteY1" fmla="*/ 0 h 2140636"/>
                <a:gd name="connsiteX2" fmla="*/ 6531429 w 6531429"/>
                <a:gd name="connsiteY2" fmla="*/ 2140636 h 2140636"/>
                <a:gd name="connsiteX3" fmla="*/ 635000 w 6531429"/>
                <a:gd name="connsiteY3" fmla="*/ 2115236 h 2140636"/>
                <a:gd name="connsiteX4" fmla="*/ 0 w 6531429"/>
                <a:gd name="connsiteY4" fmla="*/ 0 h 2140636"/>
                <a:gd name="connsiteX0" fmla="*/ 0 w 6531429"/>
                <a:gd name="connsiteY0" fmla="*/ 0 h 2153336"/>
                <a:gd name="connsiteX1" fmla="*/ 6531429 w 6531429"/>
                <a:gd name="connsiteY1" fmla="*/ 0 h 2153336"/>
                <a:gd name="connsiteX2" fmla="*/ 6531429 w 6531429"/>
                <a:gd name="connsiteY2" fmla="*/ 2140636 h 2153336"/>
                <a:gd name="connsiteX3" fmla="*/ 762000 w 6531429"/>
                <a:gd name="connsiteY3" fmla="*/ 2153336 h 2153336"/>
                <a:gd name="connsiteX4" fmla="*/ 0 w 6531429"/>
                <a:gd name="connsiteY4" fmla="*/ 0 h 2153336"/>
                <a:gd name="connsiteX0" fmla="*/ 0 w 6531429"/>
                <a:gd name="connsiteY0" fmla="*/ 0 h 2153336"/>
                <a:gd name="connsiteX1" fmla="*/ 6531429 w 6531429"/>
                <a:gd name="connsiteY1" fmla="*/ 0 h 2153336"/>
                <a:gd name="connsiteX2" fmla="*/ 6531429 w 6531429"/>
                <a:gd name="connsiteY2" fmla="*/ 2140636 h 2153336"/>
                <a:gd name="connsiteX3" fmla="*/ 762000 w 6531429"/>
                <a:gd name="connsiteY3" fmla="*/ 2153336 h 2153336"/>
                <a:gd name="connsiteX4" fmla="*/ 0 w 6531429"/>
                <a:gd name="connsiteY4" fmla="*/ 0 h 2153336"/>
                <a:gd name="connsiteX0" fmla="*/ 0 w 6531429"/>
                <a:gd name="connsiteY0" fmla="*/ 0 h 2153336"/>
                <a:gd name="connsiteX1" fmla="*/ 6531429 w 6531429"/>
                <a:gd name="connsiteY1" fmla="*/ 0 h 2153336"/>
                <a:gd name="connsiteX2" fmla="*/ 6531429 w 6531429"/>
                <a:gd name="connsiteY2" fmla="*/ 2140636 h 2153336"/>
                <a:gd name="connsiteX3" fmla="*/ 762000 w 6531429"/>
                <a:gd name="connsiteY3" fmla="*/ 2153336 h 2153336"/>
                <a:gd name="connsiteX4" fmla="*/ 0 w 6531429"/>
                <a:gd name="connsiteY4" fmla="*/ 0 h 2153336"/>
                <a:gd name="connsiteX0" fmla="*/ 0 w 6531429"/>
                <a:gd name="connsiteY0" fmla="*/ 0 h 2153336"/>
                <a:gd name="connsiteX1" fmla="*/ 6531429 w 6531429"/>
                <a:gd name="connsiteY1" fmla="*/ 0 h 2153336"/>
                <a:gd name="connsiteX2" fmla="*/ 6531429 w 6531429"/>
                <a:gd name="connsiteY2" fmla="*/ 2140636 h 2153336"/>
                <a:gd name="connsiteX3" fmla="*/ 762000 w 6531429"/>
                <a:gd name="connsiteY3" fmla="*/ 2153336 h 2153336"/>
                <a:gd name="connsiteX4" fmla="*/ 0 w 6531429"/>
                <a:gd name="connsiteY4" fmla="*/ 0 h 2153336"/>
                <a:gd name="connsiteX0" fmla="*/ 0 w 6531429"/>
                <a:gd name="connsiteY0" fmla="*/ 0 h 2153336"/>
                <a:gd name="connsiteX1" fmla="*/ 6531429 w 6531429"/>
                <a:gd name="connsiteY1" fmla="*/ 0 h 2153336"/>
                <a:gd name="connsiteX2" fmla="*/ 6531429 w 6531429"/>
                <a:gd name="connsiteY2" fmla="*/ 2140636 h 2153336"/>
                <a:gd name="connsiteX3" fmla="*/ 762000 w 6531429"/>
                <a:gd name="connsiteY3" fmla="*/ 2153336 h 2153336"/>
                <a:gd name="connsiteX4" fmla="*/ 0 w 6531429"/>
                <a:gd name="connsiteY4" fmla="*/ 0 h 2153336"/>
                <a:gd name="connsiteX0" fmla="*/ 0 w 6531429"/>
                <a:gd name="connsiteY0" fmla="*/ 0 h 2153336"/>
                <a:gd name="connsiteX1" fmla="*/ 6531429 w 6531429"/>
                <a:gd name="connsiteY1" fmla="*/ 0 h 2153336"/>
                <a:gd name="connsiteX2" fmla="*/ 6531429 w 6531429"/>
                <a:gd name="connsiteY2" fmla="*/ 2140636 h 2153336"/>
                <a:gd name="connsiteX3" fmla="*/ 762000 w 6531429"/>
                <a:gd name="connsiteY3" fmla="*/ 2153336 h 2153336"/>
                <a:gd name="connsiteX4" fmla="*/ 0 w 6531429"/>
                <a:gd name="connsiteY4" fmla="*/ 0 h 2153336"/>
                <a:gd name="connsiteX0" fmla="*/ 0 w 6531429"/>
                <a:gd name="connsiteY0" fmla="*/ 0 h 2153336"/>
                <a:gd name="connsiteX1" fmla="*/ 6531429 w 6531429"/>
                <a:gd name="connsiteY1" fmla="*/ 0 h 2153336"/>
                <a:gd name="connsiteX2" fmla="*/ 6531429 w 6531429"/>
                <a:gd name="connsiteY2" fmla="*/ 2140636 h 2153336"/>
                <a:gd name="connsiteX3" fmla="*/ 762000 w 6531429"/>
                <a:gd name="connsiteY3" fmla="*/ 2153336 h 2153336"/>
                <a:gd name="connsiteX4" fmla="*/ 0 w 6531429"/>
                <a:gd name="connsiteY4" fmla="*/ 0 h 2153336"/>
                <a:gd name="connsiteX0" fmla="*/ 0 w 6544129"/>
                <a:gd name="connsiteY0" fmla="*/ 190500 h 2153336"/>
                <a:gd name="connsiteX1" fmla="*/ 6544129 w 6544129"/>
                <a:gd name="connsiteY1" fmla="*/ 0 h 2153336"/>
                <a:gd name="connsiteX2" fmla="*/ 6544129 w 6544129"/>
                <a:gd name="connsiteY2" fmla="*/ 2140636 h 2153336"/>
                <a:gd name="connsiteX3" fmla="*/ 774700 w 6544129"/>
                <a:gd name="connsiteY3" fmla="*/ 2153336 h 2153336"/>
                <a:gd name="connsiteX4" fmla="*/ 0 w 6544129"/>
                <a:gd name="connsiteY4" fmla="*/ 190500 h 2153336"/>
                <a:gd name="connsiteX0" fmla="*/ 0 w 6544129"/>
                <a:gd name="connsiteY0" fmla="*/ 190500 h 2153336"/>
                <a:gd name="connsiteX1" fmla="*/ 6544129 w 6544129"/>
                <a:gd name="connsiteY1" fmla="*/ 0 h 2153336"/>
                <a:gd name="connsiteX2" fmla="*/ 6544129 w 6544129"/>
                <a:gd name="connsiteY2" fmla="*/ 2140636 h 2153336"/>
                <a:gd name="connsiteX3" fmla="*/ 774700 w 6544129"/>
                <a:gd name="connsiteY3" fmla="*/ 2153336 h 2153336"/>
                <a:gd name="connsiteX4" fmla="*/ 0 w 6544129"/>
                <a:gd name="connsiteY4" fmla="*/ 190500 h 2153336"/>
                <a:gd name="connsiteX0" fmla="*/ 0 w 6544129"/>
                <a:gd name="connsiteY0" fmla="*/ 215404 h 2178240"/>
                <a:gd name="connsiteX1" fmla="*/ 6544129 w 6544129"/>
                <a:gd name="connsiteY1" fmla="*/ 24904 h 2178240"/>
                <a:gd name="connsiteX2" fmla="*/ 6544129 w 6544129"/>
                <a:gd name="connsiteY2" fmla="*/ 2165540 h 2178240"/>
                <a:gd name="connsiteX3" fmla="*/ 774700 w 6544129"/>
                <a:gd name="connsiteY3" fmla="*/ 2178240 h 2178240"/>
                <a:gd name="connsiteX4" fmla="*/ 0 w 6544129"/>
                <a:gd name="connsiteY4" fmla="*/ 215404 h 2178240"/>
                <a:gd name="connsiteX0" fmla="*/ 0 w 6544129"/>
                <a:gd name="connsiteY0" fmla="*/ 215404 h 2178240"/>
                <a:gd name="connsiteX1" fmla="*/ 6544129 w 6544129"/>
                <a:gd name="connsiteY1" fmla="*/ 24904 h 2178240"/>
                <a:gd name="connsiteX2" fmla="*/ 6544129 w 6544129"/>
                <a:gd name="connsiteY2" fmla="*/ 2165540 h 2178240"/>
                <a:gd name="connsiteX3" fmla="*/ 774700 w 6544129"/>
                <a:gd name="connsiteY3" fmla="*/ 2178240 h 2178240"/>
                <a:gd name="connsiteX4" fmla="*/ 0 w 6544129"/>
                <a:gd name="connsiteY4" fmla="*/ 215404 h 2178240"/>
                <a:gd name="connsiteX0" fmla="*/ 0 w 6544129"/>
                <a:gd name="connsiteY0" fmla="*/ 215404 h 2178240"/>
                <a:gd name="connsiteX1" fmla="*/ 6544129 w 6544129"/>
                <a:gd name="connsiteY1" fmla="*/ 24904 h 2178240"/>
                <a:gd name="connsiteX2" fmla="*/ 6544129 w 6544129"/>
                <a:gd name="connsiteY2" fmla="*/ 2165540 h 2178240"/>
                <a:gd name="connsiteX3" fmla="*/ 774700 w 6544129"/>
                <a:gd name="connsiteY3" fmla="*/ 2178240 h 2178240"/>
                <a:gd name="connsiteX4" fmla="*/ 0 w 6544129"/>
                <a:gd name="connsiteY4" fmla="*/ 215404 h 2178240"/>
                <a:gd name="connsiteX0" fmla="*/ 0 w 6544129"/>
                <a:gd name="connsiteY0" fmla="*/ 215404 h 2178240"/>
                <a:gd name="connsiteX1" fmla="*/ 6544129 w 6544129"/>
                <a:gd name="connsiteY1" fmla="*/ 24904 h 2178240"/>
                <a:gd name="connsiteX2" fmla="*/ 5998029 w 6544129"/>
                <a:gd name="connsiteY2" fmla="*/ 2165540 h 2178240"/>
                <a:gd name="connsiteX3" fmla="*/ 774700 w 6544129"/>
                <a:gd name="connsiteY3" fmla="*/ 2178240 h 2178240"/>
                <a:gd name="connsiteX4" fmla="*/ 0 w 6544129"/>
                <a:gd name="connsiteY4" fmla="*/ 215404 h 2178240"/>
                <a:gd name="connsiteX0" fmla="*/ 0 w 6544129"/>
                <a:gd name="connsiteY0" fmla="*/ 215404 h 2178240"/>
                <a:gd name="connsiteX1" fmla="*/ 6544129 w 6544129"/>
                <a:gd name="connsiteY1" fmla="*/ 24904 h 2178240"/>
                <a:gd name="connsiteX2" fmla="*/ 5909129 w 6544129"/>
                <a:gd name="connsiteY2" fmla="*/ 2178240 h 2178240"/>
                <a:gd name="connsiteX3" fmla="*/ 774700 w 6544129"/>
                <a:gd name="connsiteY3" fmla="*/ 2178240 h 2178240"/>
                <a:gd name="connsiteX4" fmla="*/ 0 w 6544129"/>
                <a:gd name="connsiteY4" fmla="*/ 215404 h 2178240"/>
                <a:gd name="connsiteX0" fmla="*/ 0 w 6565377"/>
                <a:gd name="connsiteY0" fmla="*/ 215404 h 2178240"/>
                <a:gd name="connsiteX1" fmla="*/ 6544129 w 6565377"/>
                <a:gd name="connsiteY1" fmla="*/ 24904 h 2178240"/>
                <a:gd name="connsiteX2" fmla="*/ 5909129 w 6565377"/>
                <a:gd name="connsiteY2" fmla="*/ 2178240 h 2178240"/>
                <a:gd name="connsiteX3" fmla="*/ 774700 w 6565377"/>
                <a:gd name="connsiteY3" fmla="*/ 2178240 h 2178240"/>
                <a:gd name="connsiteX4" fmla="*/ 0 w 6565377"/>
                <a:gd name="connsiteY4" fmla="*/ 215404 h 2178240"/>
                <a:gd name="connsiteX0" fmla="*/ 0 w 6563393"/>
                <a:gd name="connsiteY0" fmla="*/ 215404 h 2178240"/>
                <a:gd name="connsiteX1" fmla="*/ 6544129 w 6563393"/>
                <a:gd name="connsiteY1" fmla="*/ 24904 h 2178240"/>
                <a:gd name="connsiteX2" fmla="*/ 5909129 w 6563393"/>
                <a:gd name="connsiteY2" fmla="*/ 2178240 h 2178240"/>
                <a:gd name="connsiteX3" fmla="*/ 774700 w 6563393"/>
                <a:gd name="connsiteY3" fmla="*/ 2178240 h 2178240"/>
                <a:gd name="connsiteX4" fmla="*/ 0 w 6563393"/>
                <a:gd name="connsiteY4" fmla="*/ 215404 h 217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63393" h="2178240">
                  <a:moveTo>
                    <a:pt x="0" y="215404"/>
                  </a:moveTo>
                  <a:cubicBezTo>
                    <a:pt x="797076" y="-165596"/>
                    <a:pt x="4362753" y="88404"/>
                    <a:pt x="6544129" y="24904"/>
                  </a:cubicBezTo>
                  <a:cubicBezTo>
                    <a:pt x="6747329" y="763849"/>
                    <a:pt x="5261429" y="1388495"/>
                    <a:pt x="5909129" y="2178240"/>
                  </a:cubicBezTo>
                  <a:lnTo>
                    <a:pt x="774700" y="2178240"/>
                  </a:lnTo>
                  <a:cubicBezTo>
                    <a:pt x="914400" y="1447761"/>
                    <a:pt x="330200" y="704583"/>
                    <a:pt x="0" y="215404"/>
                  </a:cubicBezTo>
                  <a:close/>
                </a:path>
              </a:pathLst>
            </a:custGeom>
            <a:solidFill>
              <a:srgbClr val="2F80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Oval Callout 3"/>
            <p:cNvSpPr/>
            <p:nvPr/>
          </p:nvSpPr>
          <p:spPr>
            <a:xfrm>
              <a:off x="1179164" y="1282478"/>
              <a:ext cx="2503836" cy="1528125"/>
            </a:xfrm>
            <a:prstGeom prst="wedgeEllipseCallout">
              <a:avLst>
                <a:gd name="adj1" fmla="val -17282"/>
                <a:gd name="adj2" fmla="val 7413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71164" y="1556405"/>
            <a:ext cx="2424395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dirty="0"/>
              <a:t>      </a:t>
            </a:r>
            <a:r>
              <a:rPr lang="en-US" dirty="0" err="1"/>
              <a:t>Vạch</a:t>
            </a:r>
            <a:r>
              <a:rPr lang="en-US" dirty="0"/>
              <a:t> </a:t>
            </a:r>
            <a:r>
              <a:rPr lang="en-US" dirty="0" err="1"/>
              <a:t>kẻ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thẳng</a:t>
            </a:r>
            <a:endParaRPr lang="en-US" dirty="0"/>
          </a:p>
          <a:p>
            <a:pPr>
              <a:lnSpc>
                <a:spcPts val="2500"/>
              </a:lnSpc>
            </a:pPr>
            <a:r>
              <a:rPr lang="en-US" dirty="0"/>
              <a:t>  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vồng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    </a:t>
            </a:r>
          </a:p>
          <a:p>
            <a:pPr>
              <a:lnSpc>
                <a:spcPts val="2500"/>
              </a:lnSpc>
            </a:pPr>
            <a:r>
              <a:rPr lang="en-US" dirty="0"/>
              <a:t>      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cong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336800" y="3592462"/>
            <a:ext cx="284365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2550024" y="3132957"/>
            <a:ext cx="423514" cy="660096"/>
            <a:chOff x="3498233" y="3838103"/>
            <a:chExt cx="423514" cy="660096"/>
          </a:xfrm>
        </p:grpSpPr>
        <p:sp>
          <p:nvSpPr>
            <p:cNvPr id="13" name="TextBox 12"/>
            <p:cNvSpPr txBox="1"/>
            <p:nvPr/>
          </p:nvSpPr>
          <p:spPr>
            <a:xfrm>
              <a:off x="3576640" y="3851868"/>
              <a:ext cx="266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98233" y="3838103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83599" y="3132957"/>
            <a:ext cx="423514" cy="660096"/>
            <a:chOff x="3498233" y="3838103"/>
            <a:chExt cx="423514" cy="660096"/>
          </a:xfrm>
        </p:grpSpPr>
        <p:sp>
          <p:nvSpPr>
            <p:cNvPr id="16" name="TextBox 15"/>
            <p:cNvSpPr txBox="1"/>
            <p:nvPr/>
          </p:nvSpPr>
          <p:spPr>
            <a:xfrm>
              <a:off x="3576640" y="3851868"/>
              <a:ext cx="266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498233" y="3838103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B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771043" y="3641796"/>
            <a:ext cx="2315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Đường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thẳng</a:t>
            </a:r>
            <a:r>
              <a:rPr lang="en-US" sz="2000" dirty="0">
                <a:solidFill>
                  <a:schemeClr val="bg1"/>
                </a:solidFill>
              </a:rPr>
              <a:t> AB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5514377" y="3592462"/>
            <a:ext cx="309622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5665281" y="3132957"/>
            <a:ext cx="484428" cy="660096"/>
            <a:chOff x="3498233" y="3838103"/>
            <a:chExt cx="484428" cy="660096"/>
          </a:xfrm>
        </p:grpSpPr>
        <p:sp>
          <p:nvSpPr>
            <p:cNvPr id="22" name="TextBox 21"/>
            <p:cNvSpPr txBox="1"/>
            <p:nvPr/>
          </p:nvSpPr>
          <p:spPr>
            <a:xfrm>
              <a:off x="3576640" y="3851868"/>
              <a:ext cx="266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498233" y="3838103"/>
              <a:ext cx="4844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M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183993" y="3122866"/>
            <a:ext cx="444352" cy="660096"/>
            <a:chOff x="3498233" y="3838103"/>
            <a:chExt cx="444352" cy="660096"/>
          </a:xfrm>
        </p:grpSpPr>
        <p:sp>
          <p:nvSpPr>
            <p:cNvPr id="25" name="TextBox 24"/>
            <p:cNvSpPr txBox="1"/>
            <p:nvPr/>
          </p:nvSpPr>
          <p:spPr>
            <a:xfrm>
              <a:off x="3576640" y="3851868"/>
              <a:ext cx="266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498233" y="3838103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N</a:t>
              </a: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514377" y="3641796"/>
            <a:ext cx="2315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Đường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thẳng</a:t>
            </a:r>
            <a:r>
              <a:rPr lang="en-US" sz="2000" dirty="0">
                <a:solidFill>
                  <a:schemeClr val="bg1"/>
                </a:solidFill>
              </a:rPr>
              <a:t> MN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7926657" y="3122866"/>
            <a:ext cx="423514" cy="660096"/>
            <a:chOff x="3498233" y="3838103"/>
            <a:chExt cx="423514" cy="660096"/>
          </a:xfrm>
        </p:grpSpPr>
        <p:sp>
          <p:nvSpPr>
            <p:cNvPr id="30" name="TextBox 29"/>
            <p:cNvSpPr txBox="1"/>
            <p:nvPr/>
          </p:nvSpPr>
          <p:spPr>
            <a:xfrm>
              <a:off x="3576640" y="3851868"/>
              <a:ext cx="266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498233" y="3838103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P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514377" y="3648811"/>
            <a:ext cx="3317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Ba </a:t>
            </a:r>
            <a:r>
              <a:rPr lang="en-US" sz="2000" dirty="0" err="1">
                <a:solidFill>
                  <a:schemeClr val="bg1"/>
                </a:solidFill>
              </a:rPr>
              <a:t>điểm</a:t>
            </a:r>
            <a:r>
              <a:rPr lang="en-US" sz="2000" dirty="0">
                <a:solidFill>
                  <a:schemeClr val="bg1"/>
                </a:solidFill>
              </a:rPr>
              <a:t> M,N,P </a:t>
            </a:r>
            <a:r>
              <a:rPr lang="en-US" sz="2000" dirty="0" err="1">
                <a:solidFill>
                  <a:schemeClr val="bg1"/>
                </a:solidFill>
              </a:rPr>
              <a:t>thẳng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hàng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8872498" y="2331407"/>
            <a:ext cx="2453015" cy="1090473"/>
            <a:chOff x="8872498" y="2331407"/>
            <a:chExt cx="2453015" cy="1090473"/>
          </a:xfrm>
        </p:grpSpPr>
        <p:sp>
          <p:nvSpPr>
            <p:cNvPr id="33" name="TextBox 32"/>
            <p:cNvSpPr txBox="1"/>
            <p:nvPr/>
          </p:nvSpPr>
          <p:spPr>
            <a:xfrm>
              <a:off x="8880357" y="2368813"/>
              <a:ext cx="24451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Ba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điểm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thẳng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hàng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là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 3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điểm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75000"/>
                    </a:schemeClr>
                  </a:solidFill>
                </a:rPr>
                <a:t>cùng</a:t>
              </a:r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75000"/>
                    </a:schemeClr>
                  </a:solidFill>
                </a:rPr>
                <a:t>nằm</a:t>
              </a:r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trên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 1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đường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accent6">
                      <a:lumMod val="75000"/>
                    </a:schemeClr>
                  </a:solidFill>
                </a:rPr>
                <a:t>thẳng</a:t>
              </a: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.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872498" y="2331407"/>
              <a:ext cx="2395740" cy="1090473"/>
            </a:xfrm>
            <a:prstGeom prst="roundRect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Arc 34"/>
          <p:cNvSpPr/>
          <p:nvPr/>
        </p:nvSpPr>
        <p:spPr>
          <a:xfrm rot="7842361">
            <a:off x="3209839" y="929878"/>
            <a:ext cx="4048709" cy="4002524"/>
          </a:xfrm>
          <a:prstGeom prst="arc">
            <a:avLst>
              <a:gd name="adj1" fmla="val 16200000"/>
              <a:gd name="adj2" fmla="val 489635"/>
            </a:avLst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129105" y="4580497"/>
            <a:ext cx="328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48468" y="4915292"/>
            <a:ext cx="1905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Đường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cong</a:t>
            </a:r>
            <a:r>
              <a:rPr lang="en-US" sz="2000" dirty="0">
                <a:solidFill>
                  <a:schemeClr val="bg1"/>
                </a:solidFill>
              </a:rPr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43782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1" grpId="0"/>
      <p:bldP spid="28" grpId="0"/>
      <p:bldP spid="28" grpId="1"/>
      <p:bldP spid="32" grpId="0"/>
      <p:bldP spid="35" grpId="0" animBg="1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1" name="Picture 10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53" t="64201" r="11718" b="14805"/>
          <a:stretch/>
        </p:blipFill>
        <p:spPr bwMode="auto">
          <a:xfrm>
            <a:off x="1184857" y="154772"/>
            <a:ext cx="9768666" cy="486821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322615" y="154774"/>
            <a:ext cx="617957" cy="61795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16828" y="5024416"/>
            <a:ext cx="961838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a. </a:t>
            </a:r>
            <a:r>
              <a:rPr lang="en-US" sz="3200" dirty="0" err="1" smtClean="0"/>
              <a:t>Kể</a:t>
            </a:r>
            <a:r>
              <a:rPr lang="en-US" sz="3200" dirty="0" smtClean="0"/>
              <a:t> </a:t>
            </a:r>
            <a:r>
              <a:rPr lang="en-US" sz="3200" dirty="0" err="1"/>
              <a:t>tên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thẳng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8700134" y="5051310"/>
            <a:ext cx="86224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</a:rPr>
              <a:t>BC,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30275" y="5720577"/>
            <a:ext cx="6877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>b. </a:t>
            </a:r>
            <a:r>
              <a:rPr lang="en-US" sz="3200" dirty="0" err="1" smtClean="0"/>
              <a:t>Kể</a:t>
            </a:r>
            <a:r>
              <a:rPr lang="en-US" sz="3200" dirty="0" smtClean="0"/>
              <a:t> </a:t>
            </a:r>
            <a:r>
              <a:rPr lang="en-US" sz="3200" dirty="0" err="1"/>
              <a:t>tên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cong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vẽ</a:t>
            </a:r>
            <a:r>
              <a:rPr lang="en-US" sz="3200" dirty="0"/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32145" y="5061632"/>
            <a:ext cx="862242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</a:rPr>
              <a:t>DE.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9111" y="5690558"/>
            <a:ext cx="766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x</a:t>
            </a:r>
            <a:r>
              <a:rPr lang="en-US" sz="3600" dirty="0" smtClean="0">
                <a:solidFill>
                  <a:srgbClr val="FF0000"/>
                </a:solidFill>
              </a:rPr>
              <a:t>,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050573" y="5693414"/>
            <a:ext cx="72614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y.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280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build="p"/>
      <p:bldP spid="18" grpId="0" build="p"/>
      <p:bldP spid="19" grpId="0" build="p"/>
      <p:bldP spid="20" grpId="0" build="p"/>
      <p:bldP spid="2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976290" y="1104279"/>
            <a:ext cx="1904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Toán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58279" y="2354752"/>
            <a:ext cx="2819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100)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58279" y="1734911"/>
            <a:ext cx="10357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25: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Đường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đường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cong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ba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điểm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hàng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. </a:t>
            </a:r>
            <a:endParaRPr lang="en-US" sz="32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9" name="Picture 18" descr="20210409041757_wm_shs-toan-2-tap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53" t="64201" r="11718" b="14805"/>
          <a:stretch/>
        </p:blipFill>
        <p:spPr bwMode="auto">
          <a:xfrm>
            <a:off x="6659496" y="2543649"/>
            <a:ext cx="5213181" cy="347000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50453" y="2961042"/>
            <a:ext cx="4748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a.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thẳng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58280" y="3599605"/>
            <a:ext cx="4748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đường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cong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140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22615" y="154774"/>
            <a:ext cx="617957" cy="61795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1981" y="4042780"/>
            <a:ext cx="59945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r>
              <a:rPr lang="en-US" sz="3600" dirty="0" smtClean="0"/>
              <a:t> </a:t>
            </a:r>
            <a:r>
              <a:rPr lang="en-US" sz="3600" dirty="0" err="1" smtClean="0"/>
              <a:t>vẽ</a:t>
            </a:r>
            <a:r>
              <a:rPr lang="en-US" sz="3600" dirty="0" smtClean="0"/>
              <a:t> </a:t>
            </a:r>
            <a:r>
              <a:rPr lang="en-US" sz="3600" dirty="0" err="1" smtClean="0"/>
              <a:t>bên</a:t>
            </a:r>
            <a:r>
              <a:rPr lang="en-US" sz="3600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sz="3600" dirty="0" smtClean="0"/>
              <a:t>a. Ba </a:t>
            </a:r>
            <a:r>
              <a:rPr lang="en-US" sz="3600" dirty="0" err="1" smtClean="0"/>
              <a:t>điểm</a:t>
            </a:r>
            <a:r>
              <a:rPr lang="en-US" sz="3600" dirty="0" smtClean="0"/>
              <a:t> A, B, C </a:t>
            </a:r>
            <a:r>
              <a:rPr lang="en-US" sz="3600" dirty="0" err="1" smtClean="0"/>
              <a:t>thẳng</a:t>
            </a:r>
            <a:r>
              <a:rPr lang="en-US" sz="3600" dirty="0" smtClean="0"/>
              <a:t> </a:t>
            </a:r>
            <a:r>
              <a:rPr lang="en-US" sz="3600" dirty="0" err="1" smtClean="0"/>
              <a:t>hàng</a:t>
            </a:r>
            <a:r>
              <a:rPr lang="en-US" sz="3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3600" dirty="0" smtClean="0"/>
              <a:t>b. Ba </a:t>
            </a:r>
            <a:r>
              <a:rPr lang="en-US" sz="3600" dirty="0" err="1" smtClean="0"/>
              <a:t>điểm</a:t>
            </a:r>
            <a:r>
              <a:rPr lang="en-US" sz="3600" dirty="0" smtClean="0"/>
              <a:t> D, E, G </a:t>
            </a:r>
            <a:r>
              <a:rPr lang="en-US" sz="3600" dirty="0" err="1" smtClean="0"/>
              <a:t>thẳng</a:t>
            </a:r>
            <a:r>
              <a:rPr lang="en-US" sz="3600" dirty="0" smtClean="0"/>
              <a:t> </a:t>
            </a:r>
            <a:r>
              <a:rPr lang="en-US" sz="3600" dirty="0" err="1" smtClean="0"/>
              <a:t>hàng</a:t>
            </a:r>
            <a:r>
              <a:rPr lang="en-US" sz="3600" dirty="0" smtClean="0"/>
              <a:t>. </a:t>
            </a:r>
            <a:endParaRPr lang="en-US" sz="3600" dirty="0"/>
          </a:p>
        </p:txBody>
      </p:sp>
      <p:pic>
        <p:nvPicPr>
          <p:cNvPr id="16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6" t="12193" r="10975" b="74259"/>
          <a:stretch/>
        </p:blipFill>
        <p:spPr bwMode="auto">
          <a:xfrm>
            <a:off x="1011150" y="1076731"/>
            <a:ext cx="10524060" cy="322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11150" y="0"/>
            <a:ext cx="1404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/>
              <a:t>Đ, S ?</a:t>
            </a:r>
            <a:endParaRPr lang="en-US" sz="3600" dirty="0"/>
          </a:p>
        </p:txBody>
      </p:sp>
      <p:sp>
        <p:nvSpPr>
          <p:cNvPr id="22" name="Rectangle 21"/>
          <p:cNvSpPr/>
          <p:nvPr/>
        </p:nvSpPr>
        <p:spPr>
          <a:xfrm>
            <a:off x="7812745" y="5132214"/>
            <a:ext cx="627528" cy="6568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812738" y="5869747"/>
            <a:ext cx="627528" cy="6568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68769" y="5229652"/>
            <a:ext cx="470643" cy="453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Đ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91187" y="5963876"/>
            <a:ext cx="470643" cy="453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3766117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7" grpId="0"/>
      <p:bldP spid="22" grpId="0" animBg="1"/>
      <p:bldP spid="23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96822" y="217347"/>
            <a:ext cx="9736391" cy="646331"/>
            <a:chOff x="1132874" y="1412275"/>
            <a:chExt cx="8397906" cy="1009247"/>
          </a:xfrm>
        </p:grpSpPr>
        <p:sp>
          <p:nvSpPr>
            <p:cNvPr id="17" name="TextBox 16"/>
            <p:cNvSpPr txBox="1"/>
            <p:nvPr/>
          </p:nvSpPr>
          <p:spPr>
            <a:xfrm>
              <a:off x="1453450" y="1412275"/>
              <a:ext cx="8077330" cy="1009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 </a:t>
              </a:r>
              <a:r>
                <a:rPr lang="en-US" sz="3600" dirty="0" err="1"/>
                <a:t>Kể</a:t>
              </a:r>
              <a:r>
                <a:rPr lang="en-US" sz="3600" dirty="0"/>
                <a:t> </a:t>
              </a:r>
              <a:r>
                <a:rPr lang="en-US" sz="3600" dirty="0" err="1"/>
                <a:t>tên</a:t>
              </a:r>
              <a:r>
                <a:rPr lang="en-US" sz="3600" dirty="0"/>
                <a:t> </a:t>
              </a:r>
              <a:r>
                <a:rPr lang="en-US" sz="3600" dirty="0">
                  <a:solidFill>
                    <a:srgbClr val="FF0000"/>
                  </a:solidFill>
                </a:rPr>
                <a:t>3 </a:t>
              </a:r>
              <a:r>
                <a:rPr lang="en-US" sz="3600" dirty="0" err="1">
                  <a:solidFill>
                    <a:srgbClr val="FF0000"/>
                  </a:solidFill>
                </a:rPr>
                <a:t>điểm</a:t>
              </a:r>
              <a:r>
                <a:rPr lang="en-US" sz="3600" dirty="0">
                  <a:solidFill>
                    <a:srgbClr val="FF0000"/>
                  </a:solidFill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</a:rPr>
                <a:t>thẳng</a:t>
              </a:r>
              <a:r>
                <a:rPr lang="en-US" sz="3600" dirty="0">
                  <a:solidFill>
                    <a:srgbClr val="FF0000"/>
                  </a:solidFill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</a:rPr>
                <a:t>hàng</a:t>
              </a:r>
              <a:r>
                <a:rPr lang="en-US" sz="3600" dirty="0">
                  <a:solidFill>
                    <a:srgbClr val="FF0000"/>
                  </a:solidFill>
                </a:rPr>
                <a:t> </a:t>
              </a:r>
              <a:r>
                <a:rPr lang="en-US" sz="3600" dirty="0" err="1"/>
                <a:t>có</a:t>
              </a:r>
              <a:r>
                <a:rPr lang="en-US" sz="3600" dirty="0"/>
                <a:t> </a:t>
              </a:r>
              <a:r>
                <a:rPr lang="en-US" sz="3600" dirty="0" err="1"/>
                <a:t>trong</a:t>
              </a:r>
              <a:r>
                <a:rPr lang="en-US" sz="3600" dirty="0"/>
                <a:t>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 smtClean="0"/>
                <a:t>vẽ</a:t>
              </a:r>
              <a:r>
                <a:rPr lang="en-US" sz="3600" dirty="0" smtClean="0"/>
                <a:t>.</a:t>
              </a:r>
              <a:endParaRPr lang="en-US" sz="3600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1132874" y="1614091"/>
              <a:ext cx="617957" cy="617956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3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674731" y="2364780"/>
            <a:ext cx="4781006" cy="673050"/>
            <a:chOff x="8872498" y="2279156"/>
            <a:chExt cx="2572494" cy="673050"/>
          </a:xfrm>
        </p:grpSpPr>
        <p:sp>
          <p:nvSpPr>
            <p:cNvPr id="33" name="TextBox 32"/>
            <p:cNvSpPr txBox="1"/>
            <p:nvPr/>
          </p:nvSpPr>
          <p:spPr>
            <a:xfrm>
              <a:off x="8880357" y="2368813"/>
              <a:ext cx="25646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Ba </a:t>
              </a:r>
              <a:r>
                <a:rPr lang="en-US" sz="2800" b="1" dirty="0" err="1">
                  <a:solidFill>
                    <a:srgbClr val="0070C0"/>
                  </a:solidFill>
                </a:rPr>
                <a:t>điểm</a:t>
              </a:r>
              <a:r>
                <a:rPr lang="en-US" sz="2800" b="1" dirty="0">
                  <a:solidFill>
                    <a:srgbClr val="0070C0"/>
                  </a:solidFill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</a:rPr>
                <a:t>A, H, M </a:t>
              </a:r>
              <a:r>
                <a:rPr lang="en-US" sz="2800" b="1" dirty="0" err="1">
                  <a:solidFill>
                    <a:srgbClr val="0070C0"/>
                  </a:solidFill>
                </a:rPr>
                <a:t>thẳng</a:t>
              </a:r>
              <a:r>
                <a:rPr lang="en-US" sz="2800" b="1" dirty="0">
                  <a:solidFill>
                    <a:srgbClr val="0070C0"/>
                  </a:solidFill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</a:rPr>
                <a:t>hàng</a:t>
              </a:r>
              <a:r>
                <a:rPr lang="en-US" sz="2800" b="1" dirty="0">
                  <a:solidFill>
                    <a:srgbClr val="0070C0"/>
                  </a:solidFill>
                </a:rPr>
                <a:t>.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8872498" y="2279156"/>
              <a:ext cx="2572494" cy="673050"/>
            </a:xfrm>
            <a:prstGeom prst="roundRect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665837" y="3498084"/>
            <a:ext cx="4781006" cy="673050"/>
            <a:chOff x="8872498" y="2279156"/>
            <a:chExt cx="2572494" cy="673050"/>
          </a:xfrm>
        </p:grpSpPr>
        <p:sp>
          <p:nvSpPr>
            <p:cNvPr id="46" name="TextBox 45"/>
            <p:cNvSpPr txBox="1"/>
            <p:nvPr/>
          </p:nvSpPr>
          <p:spPr>
            <a:xfrm>
              <a:off x="8880357" y="2368813"/>
              <a:ext cx="25646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Ba </a:t>
              </a:r>
              <a:r>
                <a:rPr lang="en-US" sz="2800" b="1" dirty="0" err="1">
                  <a:solidFill>
                    <a:srgbClr val="0070C0"/>
                  </a:solidFill>
                </a:rPr>
                <a:t>điểm</a:t>
              </a:r>
              <a:r>
                <a:rPr lang="en-US" sz="2800" b="1" dirty="0">
                  <a:solidFill>
                    <a:srgbClr val="0070C0"/>
                  </a:solidFill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</a:rPr>
                <a:t>B, M, C </a:t>
              </a:r>
              <a:r>
                <a:rPr lang="en-US" sz="2800" b="1" dirty="0" err="1">
                  <a:solidFill>
                    <a:srgbClr val="0070C0"/>
                  </a:solidFill>
                </a:rPr>
                <a:t>thẳng</a:t>
              </a:r>
              <a:r>
                <a:rPr lang="en-US" sz="2800" b="1" dirty="0">
                  <a:solidFill>
                    <a:srgbClr val="0070C0"/>
                  </a:solidFill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</a:rPr>
                <a:t>hàng</a:t>
              </a:r>
              <a:r>
                <a:rPr lang="en-US" sz="2800" b="1" dirty="0">
                  <a:solidFill>
                    <a:srgbClr val="0070C0"/>
                  </a:solidFill>
                </a:rPr>
                <a:t>.</a:t>
              </a: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8872498" y="2279156"/>
              <a:ext cx="2572494" cy="673050"/>
            </a:xfrm>
            <a:prstGeom prst="roundRect">
              <a:avLst/>
            </a:prstGeom>
            <a:noFill/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213271" y="1078983"/>
            <a:ext cx="5038103" cy="4678543"/>
            <a:chOff x="7201820" y="2676142"/>
            <a:chExt cx="3758386" cy="4236518"/>
          </a:xfrm>
        </p:grpSpPr>
        <p:sp>
          <p:nvSpPr>
            <p:cNvPr id="51" name="Isosceles Triangle 50"/>
            <p:cNvSpPr/>
            <p:nvPr/>
          </p:nvSpPr>
          <p:spPr>
            <a:xfrm>
              <a:off x="7639165" y="3337426"/>
              <a:ext cx="2809199" cy="2942351"/>
            </a:xfrm>
            <a:prstGeom prst="triangl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8913657" y="2676142"/>
              <a:ext cx="427760" cy="1015663"/>
              <a:chOff x="3626796" y="3888399"/>
              <a:chExt cx="427760" cy="1015663"/>
            </a:xfrm>
          </p:grpSpPr>
          <p:sp>
            <p:nvSpPr>
              <p:cNvPr id="65" name="TextBox 64"/>
              <p:cNvSpPr txBox="1"/>
              <p:nvPr/>
            </p:nvSpPr>
            <p:spPr>
              <a:xfrm>
                <a:off x="3626796" y="3888399"/>
                <a:ext cx="266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3631042" y="4063085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</a:t>
                </a:r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8921319" y="4638597"/>
              <a:ext cx="459472" cy="1167433"/>
              <a:chOff x="3616764" y="3851868"/>
              <a:chExt cx="459472" cy="1167433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3616764" y="3851868"/>
                <a:ext cx="266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809536" y="4496081"/>
                <a:ext cx="2667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H</a:t>
                </a:r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7201820" y="5604683"/>
              <a:ext cx="564770" cy="1015663"/>
              <a:chOff x="3338760" y="3888399"/>
              <a:chExt cx="564770" cy="1015663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3636830" y="3888399"/>
                <a:ext cx="266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338760" y="4286347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B</a:t>
                </a: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10306093" y="5584847"/>
              <a:ext cx="654113" cy="1015663"/>
              <a:chOff x="3576640" y="3851868"/>
              <a:chExt cx="654113" cy="1015663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3576640" y="3851868"/>
                <a:ext cx="266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786401" y="4299794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C</a:t>
                </a: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8884394" y="5619999"/>
              <a:ext cx="303298" cy="1292661"/>
              <a:chOff x="3590198" y="3851868"/>
              <a:chExt cx="303298" cy="1292661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3626796" y="3851868"/>
                <a:ext cx="26670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3590198" y="4621309"/>
                <a:ext cx="2667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M</a:t>
                </a:r>
              </a:p>
            </p:txBody>
          </p:sp>
        </p:grpSp>
      </p:grpSp>
      <p:cxnSp>
        <p:nvCxnSpPr>
          <p:cNvPr id="50" name="Straight Connector 49"/>
          <p:cNvCxnSpPr/>
          <p:nvPr/>
        </p:nvCxnSpPr>
        <p:spPr>
          <a:xfrm>
            <a:off x="3691606" y="1838574"/>
            <a:ext cx="0" cy="319161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701298" y="1836259"/>
            <a:ext cx="0" cy="31917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1767544" y="5072139"/>
            <a:ext cx="378426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1212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976290" y="1104279"/>
            <a:ext cx="1904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Toán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58279" y="2354752"/>
            <a:ext cx="2819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101)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58279" y="1734911"/>
            <a:ext cx="10357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0"/>
              </a:rPr>
              <a:t> 25: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Đường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đường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cong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ba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điểm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thẳng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hàng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. </a:t>
            </a:r>
            <a:endParaRPr lang="en-US" sz="32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650453" y="2961042"/>
            <a:ext cx="762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thẳng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hàng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645571" y="1994155"/>
            <a:ext cx="3758386" cy="4273049"/>
            <a:chOff x="7201820" y="2639611"/>
            <a:chExt cx="3758386" cy="4273049"/>
          </a:xfrm>
        </p:grpSpPr>
        <p:grpSp>
          <p:nvGrpSpPr>
            <p:cNvPr id="5" name="Group 4"/>
            <p:cNvGrpSpPr/>
            <p:nvPr/>
          </p:nvGrpSpPr>
          <p:grpSpPr>
            <a:xfrm>
              <a:off x="7201820" y="2639611"/>
              <a:ext cx="3758386" cy="4273049"/>
              <a:chOff x="7201820" y="2639611"/>
              <a:chExt cx="3758386" cy="4273049"/>
            </a:xfrm>
          </p:grpSpPr>
          <p:sp>
            <p:nvSpPr>
              <p:cNvPr id="14" name="Isosceles Triangle 13"/>
              <p:cNvSpPr/>
              <p:nvPr/>
            </p:nvSpPr>
            <p:spPr>
              <a:xfrm>
                <a:off x="7639165" y="3337426"/>
                <a:ext cx="2809199" cy="2942351"/>
              </a:xfrm>
              <a:prstGeom prst="triangl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8863501" y="2639611"/>
                <a:ext cx="427761" cy="1015663"/>
                <a:chOff x="3576640" y="3851868"/>
                <a:chExt cx="427761" cy="1015663"/>
              </a:xfrm>
            </p:grpSpPr>
            <p:sp>
              <p:nvSpPr>
                <p:cNvPr id="24" name="TextBox 23"/>
                <p:cNvSpPr txBox="1"/>
                <p:nvPr/>
              </p:nvSpPr>
              <p:spPr>
                <a:xfrm>
                  <a:off x="3576640" y="3851868"/>
                  <a:ext cx="266700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3580887" y="4026555"/>
                  <a:ext cx="4235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A</a:t>
                  </a:r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8881195" y="4638597"/>
                <a:ext cx="499596" cy="1167433"/>
                <a:chOff x="3576640" y="3851868"/>
                <a:chExt cx="499596" cy="1167433"/>
              </a:xfrm>
            </p:grpSpPr>
            <p:sp>
              <p:nvSpPr>
                <p:cNvPr id="27" name="TextBox 26"/>
                <p:cNvSpPr txBox="1"/>
                <p:nvPr/>
              </p:nvSpPr>
              <p:spPr>
                <a:xfrm>
                  <a:off x="3576640" y="3851868"/>
                  <a:ext cx="266700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3809536" y="4496081"/>
                  <a:ext cx="2667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H</a:t>
                  </a:r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7201820" y="5568152"/>
                <a:ext cx="504580" cy="1015663"/>
                <a:chOff x="3338760" y="3851868"/>
                <a:chExt cx="504580" cy="1015663"/>
              </a:xfrm>
            </p:grpSpPr>
            <p:sp>
              <p:nvSpPr>
                <p:cNvPr id="30" name="TextBox 29"/>
                <p:cNvSpPr txBox="1"/>
                <p:nvPr/>
              </p:nvSpPr>
              <p:spPr>
                <a:xfrm>
                  <a:off x="3576640" y="3851868"/>
                  <a:ext cx="266700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3338760" y="4286347"/>
                  <a:ext cx="4235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B</a:t>
                  </a:r>
                </a:p>
              </p:txBody>
            </p:sp>
          </p:grpSp>
          <p:grpSp>
            <p:nvGrpSpPr>
              <p:cNvPr id="32" name="Group 31"/>
              <p:cNvGrpSpPr/>
              <p:nvPr/>
            </p:nvGrpSpPr>
            <p:grpSpPr>
              <a:xfrm>
                <a:off x="10306093" y="5584847"/>
                <a:ext cx="654113" cy="1015663"/>
                <a:chOff x="3576640" y="3851868"/>
                <a:chExt cx="654113" cy="1015663"/>
              </a:xfrm>
            </p:grpSpPr>
            <p:sp>
              <p:nvSpPr>
                <p:cNvPr id="33" name="TextBox 32"/>
                <p:cNvSpPr txBox="1"/>
                <p:nvPr/>
              </p:nvSpPr>
              <p:spPr>
                <a:xfrm>
                  <a:off x="3576640" y="3851868"/>
                  <a:ext cx="266700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3786401" y="4299794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C</a:t>
                  </a:r>
                </a:p>
              </p:txBody>
            </p:sp>
          </p:grpSp>
          <p:grpSp>
            <p:nvGrpSpPr>
              <p:cNvPr id="35" name="Group 34"/>
              <p:cNvGrpSpPr/>
              <p:nvPr/>
            </p:nvGrpSpPr>
            <p:grpSpPr>
              <a:xfrm>
                <a:off x="8854301" y="5619999"/>
                <a:ext cx="283235" cy="1292661"/>
                <a:chOff x="3560105" y="3851868"/>
                <a:chExt cx="283235" cy="1292661"/>
              </a:xfrm>
            </p:grpSpPr>
            <p:sp>
              <p:nvSpPr>
                <p:cNvPr id="36" name="TextBox 35"/>
                <p:cNvSpPr txBox="1"/>
                <p:nvPr/>
              </p:nvSpPr>
              <p:spPr>
                <a:xfrm>
                  <a:off x="3576640" y="3851868"/>
                  <a:ext cx="266700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3560105" y="4621309"/>
                  <a:ext cx="2667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M</a:t>
                  </a:r>
                </a:p>
              </p:txBody>
            </p:sp>
          </p:grpSp>
        </p:grpSp>
        <p:cxnSp>
          <p:nvCxnSpPr>
            <p:cNvPr id="38" name="Straight Connector 37"/>
            <p:cNvCxnSpPr/>
            <p:nvPr/>
          </p:nvCxnSpPr>
          <p:spPr>
            <a:xfrm>
              <a:off x="9050639" y="3363966"/>
              <a:ext cx="0" cy="2890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1994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-58782" y="163569"/>
            <a:ext cx="12067005" cy="1295066"/>
            <a:chOff x="1144472" y="1425114"/>
            <a:chExt cx="10489428" cy="1295066"/>
          </a:xfrm>
        </p:grpSpPr>
        <p:sp>
          <p:nvSpPr>
            <p:cNvPr id="36" name="TextBox 35"/>
            <p:cNvSpPr txBox="1"/>
            <p:nvPr/>
          </p:nvSpPr>
          <p:spPr>
            <a:xfrm>
              <a:off x="1453450" y="1519851"/>
              <a:ext cx="101804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    </a:t>
              </a:r>
              <a:r>
                <a:rPr lang="en-US" sz="3600" dirty="0" err="1"/>
                <a:t>Tìm</a:t>
              </a:r>
              <a:r>
                <a:rPr lang="en-US" sz="3600" dirty="0"/>
                <a:t> </a:t>
              </a:r>
              <a:r>
                <a:rPr lang="en-US" sz="3600" dirty="0" err="1"/>
                <a:t>một</a:t>
              </a:r>
              <a:r>
                <a:rPr lang="en-US" sz="3600" dirty="0"/>
                <a:t> </a:t>
              </a:r>
              <a:r>
                <a:rPr lang="en-US" sz="3600" dirty="0" err="1"/>
                <a:t>đường</a:t>
              </a:r>
              <a:r>
                <a:rPr lang="en-US" sz="3600" dirty="0"/>
                <a:t> </a:t>
              </a:r>
              <a:r>
                <a:rPr lang="en-US" sz="3600" dirty="0" err="1"/>
                <a:t>thẳng</a:t>
              </a:r>
              <a:r>
                <a:rPr lang="en-US" sz="3600" dirty="0"/>
                <a:t>, </a:t>
              </a:r>
              <a:r>
                <a:rPr lang="en-US" sz="3600" dirty="0" err="1"/>
                <a:t>một</a:t>
              </a:r>
              <a:r>
                <a:rPr lang="en-US" sz="3600" dirty="0"/>
                <a:t> </a:t>
              </a:r>
              <a:r>
                <a:rPr lang="en-US" sz="3600" dirty="0" err="1"/>
                <a:t>đường</a:t>
              </a:r>
              <a:r>
                <a:rPr lang="en-US" sz="3600" dirty="0"/>
                <a:t> </a:t>
              </a:r>
              <a:r>
                <a:rPr lang="en-US" sz="3600" dirty="0" err="1"/>
                <a:t>cong</a:t>
              </a:r>
              <a:r>
                <a:rPr lang="en-US" sz="3600" dirty="0"/>
                <a:t> </a:t>
              </a:r>
              <a:r>
                <a:rPr lang="en-US" sz="3600" dirty="0" err="1"/>
                <a:t>và</a:t>
              </a:r>
              <a:r>
                <a:rPr lang="en-US" sz="3600" dirty="0"/>
                <a:t> 3 </a:t>
              </a:r>
              <a:r>
                <a:rPr lang="en-US" sz="3600" dirty="0" err="1"/>
                <a:t>cây</a:t>
              </a:r>
              <a:r>
                <a:rPr lang="en-US" sz="3600" dirty="0"/>
                <a:t> </a:t>
              </a:r>
              <a:r>
                <a:rPr lang="en-US" sz="3600" dirty="0" err="1"/>
                <a:t>thẳng</a:t>
              </a:r>
              <a:r>
                <a:rPr lang="en-US" sz="3600" dirty="0"/>
                <a:t> </a:t>
              </a:r>
              <a:r>
                <a:rPr lang="en-US" sz="3600" dirty="0" err="1"/>
                <a:t>hàng</a:t>
              </a:r>
              <a:r>
                <a:rPr lang="en-US" sz="3600" dirty="0"/>
                <a:t> </a:t>
              </a:r>
              <a:r>
                <a:rPr lang="en-US" sz="3600" dirty="0" smtClean="0"/>
                <a:t>  </a:t>
              </a:r>
            </a:p>
            <a:p>
              <a:r>
                <a:rPr lang="en-US" sz="3600" dirty="0"/>
                <a:t> </a:t>
              </a:r>
              <a:r>
                <a:rPr lang="en-US" sz="3600" dirty="0" smtClean="0"/>
                <a:t>  </a:t>
              </a:r>
              <a:r>
                <a:rPr lang="en-US" sz="3600" dirty="0" err="1" smtClean="0"/>
                <a:t>có</a:t>
              </a:r>
              <a:r>
                <a:rPr lang="en-US" sz="3600" dirty="0" smtClean="0"/>
                <a:t> </a:t>
              </a:r>
              <a:r>
                <a:rPr lang="en-US" sz="3600" dirty="0" err="1"/>
                <a:t>trong</a:t>
              </a:r>
              <a:r>
                <a:rPr lang="en-US" sz="3600" dirty="0"/>
                <a:t> </a:t>
              </a:r>
              <a:r>
                <a:rPr lang="en-US" sz="3600" dirty="0" err="1"/>
                <a:t>hình</a:t>
              </a:r>
              <a:r>
                <a:rPr lang="en-US" sz="3600" dirty="0"/>
                <a:t> </a:t>
              </a:r>
              <a:r>
                <a:rPr lang="en-US" sz="3600" dirty="0" err="1"/>
                <a:t>dưới</a:t>
              </a:r>
              <a:r>
                <a:rPr lang="en-US" sz="3600" dirty="0"/>
                <a:t> </a:t>
              </a:r>
              <a:r>
                <a:rPr lang="en-US" sz="3600" dirty="0" err="1"/>
                <a:t>đây</a:t>
              </a:r>
              <a:r>
                <a:rPr lang="en-US" sz="3600" dirty="0"/>
                <a:t>.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1144472" y="1425114"/>
              <a:ext cx="617957" cy="61795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4</a:t>
              </a:r>
            </a:p>
          </p:txBody>
        </p:sp>
      </p:grpSp>
      <p:pic>
        <p:nvPicPr>
          <p:cNvPr id="38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4" t="66069" r="12206" b="9615"/>
          <a:stretch/>
        </p:blipFill>
        <p:spPr bwMode="auto">
          <a:xfrm>
            <a:off x="783816" y="1736835"/>
            <a:ext cx="10077021" cy="46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Connector 38"/>
          <p:cNvCxnSpPr/>
          <p:nvPr/>
        </p:nvCxnSpPr>
        <p:spPr>
          <a:xfrm flipH="1">
            <a:off x="7406640" y="4794069"/>
            <a:ext cx="2586446" cy="12279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4741819" y="3840769"/>
            <a:ext cx="5499461" cy="17631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776549" y="2612571"/>
            <a:ext cx="4153988" cy="150222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1776549" y="2403565"/>
            <a:ext cx="0" cy="192024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1959429" y="2612572"/>
            <a:ext cx="0" cy="12281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1776548" y="3042287"/>
            <a:ext cx="1384663" cy="48071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47"/>
          <p:cNvSpPr/>
          <p:nvPr/>
        </p:nvSpPr>
        <p:spPr>
          <a:xfrm>
            <a:off x="5667375" y="3664744"/>
            <a:ext cx="1936750" cy="1504156"/>
          </a:xfrm>
          <a:custGeom>
            <a:avLst/>
            <a:gdLst>
              <a:gd name="connsiteX0" fmla="*/ 0 w 1936750"/>
              <a:gd name="connsiteY0" fmla="*/ 1504156 h 1504156"/>
              <a:gd name="connsiteX1" fmla="*/ 15875 w 1936750"/>
              <a:gd name="connsiteY1" fmla="*/ 1335881 h 1504156"/>
              <a:gd name="connsiteX2" fmla="*/ 47625 w 1936750"/>
              <a:gd name="connsiteY2" fmla="*/ 1189831 h 1504156"/>
              <a:gd name="connsiteX3" fmla="*/ 79375 w 1936750"/>
              <a:gd name="connsiteY3" fmla="*/ 1072356 h 1504156"/>
              <a:gd name="connsiteX4" fmla="*/ 146050 w 1936750"/>
              <a:gd name="connsiteY4" fmla="*/ 932656 h 1504156"/>
              <a:gd name="connsiteX5" fmla="*/ 215900 w 1936750"/>
              <a:gd name="connsiteY5" fmla="*/ 789781 h 1504156"/>
              <a:gd name="connsiteX6" fmla="*/ 292100 w 1936750"/>
              <a:gd name="connsiteY6" fmla="*/ 634206 h 1504156"/>
              <a:gd name="connsiteX7" fmla="*/ 358775 w 1936750"/>
              <a:gd name="connsiteY7" fmla="*/ 519906 h 1504156"/>
              <a:gd name="connsiteX8" fmla="*/ 463550 w 1936750"/>
              <a:gd name="connsiteY8" fmla="*/ 386556 h 1504156"/>
              <a:gd name="connsiteX9" fmla="*/ 625475 w 1936750"/>
              <a:gd name="connsiteY9" fmla="*/ 237331 h 1504156"/>
              <a:gd name="connsiteX10" fmla="*/ 781050 w 1936750"/>
              <a:gd name="connsiteY10" fmla="*/ 135731 h 1504156"/>
              <a:gd name="connsiteX11" fmla="*/ 901700 w 1936750"/>
              <a:gd name="connsiteY11" fmla="*/ 62706 h 1504156"/>
              <a:gd name="connsiteX12" fmla="*/ 1044575 w 1936750"/>
              <a:gd name="connsiteY12" fmla="*/ 18256 h 1504156"/>
              <a:gd name="connsiteX13" fmla="*/ 1168400 w 1936750"/>
              <a:gd name="connsiteY13" fmla="*/ 5556 h 1504156"/>
              <a:gd name="connsiteX14" fmla="*/ 1317625 w 1936750"/>
              <a:gd name="connsiteY14" fmla="*/ 2381 h 1504156"/>
              <a:gd name="connsiteX15" fmla="*/ 1466850 w 1936750"/>
              <a:gd name="connsiteY15" fmla="*/ 40481 h 1504156"/>
              <a:gd name="connsiteX16" fmla="*/ 1600200 w 1936750"/>
              <a:gd name="connsiteY16" fmla="*/ 94456 h 1504156"/>
              <a:gd name="connsiteX17" fmla="*/ 1711325 w 1936750"/>
              <a:gd name="connsiteY17" fmla="*/ 145256 h 1504156"/>
              <a:gd name="connsiteX18" fmla="*/ 1812925 w 1936750"/>
              <a:gd name="connsiteY18" fmla="*/ 218281 h 1504156"/>
              <a:gd name="connsiteX19" fmla="*/ 1892300 w 1936750"/>
              <a:gd name="connsiteY19" fmla="*/ 278606 h 1504156"/>
              <a:gd name="connsiteX20" fmla="*/ 1936750 w 1936750"/>
              <a:gd name="connsiteY20" fmla="*/ 332581 h 1504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36750" h="1504156">
                <a:moveTo>
                  <a:pt x="0" y="1504156"/>
                </a:moveTo>
                <a:cubicBezTo>
                  <a:pt x="3969" y="1446212"/>
                  <a:pt x="7938" y="1388268"/>
                  <a:pt x="15875" y="1335881"/>
                </a:cubicBezTo>
                <a:cubicBezTo>
                  <a:pt x="23812" y="1283494"/>
                  <a:pt x="37042" y="1233752"/>
                  <a:pt x="47625" y="1189831"/>
                </a:cubicBezTo>
                <a:cubicBezTo>
                  <a:pt x="58208" y="1145910"/>
                  <a:pt x="62971" y="1115218"/>
                  <a:pt x="79375" y="1072356"/>
                </a:cubicBezTo>
                <a:cubicBezTo>
                  <a:pt x="95779" y="1029493"/>
                  <a:pt x="123296" y="979752"/>
                  <a:pt x="146050" y="932656"/>
                </a:cubicBezTo>
                <a:cubicBezTo>
                  <a:pt x="168804" y="885560"/>
                  <a:pt x="215900" y="789781"/>
                  <a:pt x="215900" y="789781"/>
                </a:cubicBezTo>
                <a:cubicBezTo>
                  <a:pt x="240242" y="740039"/>
                  <a:pt x="268288" y="679185"/>
                  <a:pt x="292100" y="634206"/>
                </a:cubicBezTo>
                <a:cubicBezTo>
                  <a:pt x="315913" y="589227"/>
                  <a:pt x="330200" y="561181"/>
                  <a:pt x="358775" y="519906"/>
                </a:cubicBezTo>
                <a:cubicBezTo>
                  <a:pt x="387350" y="478631"/>
                  <a:pt x="419100" y="433652"/>
                  <a:pt x="463550" y="386556"/>
                </a:cubicBezTo>
                <a:cubicBezTo>
                  <a:pt x="508000" y="339460"/>
                  <a:pt x="572558" y="279135"/>
                  <a:pt x="625475" y="237331"/>
                </a:cubicBezTo>
                <a:cubicBezTo>
                  <a:pt x="678392" y="195527"/>
                  <a:pt x="735012" y="164835"/>
                  <a:pt x="781050" y="135731"/>
                </a:cubicBezTo>
                <a:cubicBezTo>
                  <a:pt x="827088" y="106627"/>
                  <a:pt x="857779" y="82285"/>
                  <a:pt x="901700" y="62706"/>
                </a:cubicBezTo>
                <a:cubicBezTo>
                  <a:pt x="945621" y="43127"/>
                  <a:pt x="1000125" y="27781"/>
                  <a:pt x="1044575" y="18256"/>
                </a:cubicBezTo>
                <a:cubicBezTo>
                  <a:pt x="1089025" y="8731"/>
                  <a:pt x="1122892" y="8202"/>
                  <a:pt x="1168400" y="5556"/>
                </a:cubicBezTo>
                <a:cubicBezTo>
                  <a:pt x="1213908" y="2910"/>
                  <a:pt x="1267883" y="-3440"/>
                  <a:pt x="1317625" y="2381"/>
                </a:cubicBezTo>
                <a:cubicBezTo>
                  <a:pt x="1367367" y="8202"/>
                  <a:pt x="1419754" y="25135"/>
                  <a:pt x="1466850" y="40481"/>
                </a:cubicBezTo>
                <a:cubicBezTo>
                  <a:pt x="1513946" y="55827"/>
                  <a:pt x="1559454" y="76993"/>
                  <a:pt x="1600200" y="94456"/>
                </a:cubicBezTo>
                <a:cubicBezTo>
                  <a:pt x="1640946" y="111918"/>
                  <a:pt x="1675871" y="124618"/>
                  <a:pt x="1711325" y="145256"/>
                </a:cubicBezTo>
                <a:cubicBezTo>
                  <a:pt x="1746779" y="165894"/>
                  <a:pt x="1782763" y="196056"/>
                  <a:pt x="1812925" y="218281"/>
                </a:cubicBezTo>
                <a:cubicBezTo>
                  <a:pt x="1843087" y="240506"/>
                  <a:pt x="1871663" y="259556"/>
                  <a:pt x="1892300" y="278606"/>
                </a:cubicBezTo>
                <a:cubicBezTo>
                  <a:pt x="1912937" y="297656"/>
                  <a:pt x="1924843" y="315118"/>
                  <a:pt x="1936750" y="33258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6515100" y="3226670"/>
            <a:ext cx="3860800" cy="1190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>
            <a:off x="1553543" y="791235"/>
            <a:ext cx="31882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5041612" y="791235"/>
            <a:ext cx="3066964" cy="113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8764409" y="804682"/>
            <a:ext cx="3066964" cy="113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7019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1F1F1F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1F1F1F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349</Words>
  <Application>Microsoft Office PowerPoint</Application>
  <PresentationFormat>Custom</PresentationFormat>
  <Paragraphs>88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Office 主题​​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50</cp:revision>
  <dcterms:created xsi:type="dcterms:W3CDTF">2021-05-19T13:00:00Z</dcterms:created>
  <dcterms:modified xsi:type="dcterms:W3CDTF">2022-12-04T12:06:21Z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