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1" r:id="rId2"/>
    <p:sldMasterId id="2147483715" r:id="rId3"/>
    <p:sldMasterId id="2147483739" r:id="rId4"/>
  </p:sldMasterIdLst>
  <p:notesMasterIdLst>
    <p:notesMasterId r:id="rId16"/>
  </p:notesMasterIdLst>
  <p:sldIdLst>
    <p:sldId id="268" r:id="rId5"/>
    <p:sldId id="260" r:id="rId6"/>
    <p:sldId id="2007577137" r:id="rId7"/>
    <p:sldId id="265" r:id="rId8"/>
    <p:sldId id="290" r:id="rId9"/>
    <p:sldId id="291" r:id="rId10"/>
    <p:sldId id="285" r:id="rId11"/>
    <p:sldId id="287" r:id="rId12"/>
    <p:sldId id="2007577139" r:id="rId13"/>
    <p:sldId id="2007577140" r:id="rId14"/>
    <p:sldId id="2895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15441"/>
    <a:srgbClr val="FFF685"/>
    <a:srgbClr val="F06858"/>
    <a:srgbClr val="9BBB59"/>
    <a:srgbClr val="F8B1A9"/>
    <a:srgbClr val="4BACC6"/>
    <a:srgbClr val="FFD653"/>
    <a:srgbClr val="0000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BF3E6-3333-4C58-84ED-DD0DF37C98AB}" type="datetimeFigureOut">
              <a:rPr lang="vi-VN" smtClean="0"/>
              <a:t>14/04/2022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9A9EA-C665-48A3-AEB3-FC2CBBE7B29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3462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7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73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98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39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7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24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781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35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43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38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7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84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4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8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3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2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1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4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3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8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6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9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69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50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18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261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9992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82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image" Target="../media/image26.png"/><Relationship Id="rId3" Type="http://schemas.openxmlformats.org/officeDocument/2006/relationships/image" Target="../media/image17.png"/><Relationship Id="rId21" Type="http://schemas.openxmlformats.org/officeDocument/2006/relationships/image" Target="../media/image29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image" Target="../media/image16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3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image" Target="../media/image27.tmp"/><Relationship Id="rId4" Type="http://schemas.microsoft.com/office/2007/relationships/hdphoto" Target="../media/hdphoto2.wdp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mp"/><Relationship Id="rId13" Type="http://schemas.microsoft.com/office/2007/relationships/hdphoto" Target="../media/hdphoto3.wdp"/><Relationship Id="rId1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6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microsoft.com/office/2007/relationships/hdphoto" Target="../media/hdphoto2.wdp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23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14/4/2022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..........................................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......................................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 ..........................................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6678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3870" y="4085922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5, 6, 7, 8 </a:t>
            </a:r>
            <a:r>
              <a:rPr lang="en-US" sz="32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56 + 57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8" y="470803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, 2 </a:t>
            </a:r>
            <a:r>
              <a:rPr lang="en-US" sz="3200" b="1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 93 + 94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03188" y="2838794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4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Vở </a:t>
            </a:r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…. điểm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81630" y="532410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Con đã nhận 30.000 tiền bữa ăn không đi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86978" y="5913043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ham quan năm 2021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4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0868" y="2194562"/>
            <a:ext cx="812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65:</a:t>
            </a:r>
          </a:p>
          <a:p>
            <a:pPr algn="ctr"/>
            <a:r>
              <a:rPr lang="en-US" sz="60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BIỂU ĐỒ TRANH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13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002060"/>
                </a:solidFill>
                <a:latin typeface="+mj-lt"/>
              </a:rPr>
              <a:t>LÀM QUEN VỚI YẾU TỐ THỐNG KÊ XÁC SUẤT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14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74939" y="1615470"/>
            <a:ext cx="6182544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65: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Biểu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đồ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tranh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012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5AB286F-0F5D-4EFA-A2D1-A65C954E0312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3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47800" y="647700"/>
            <a:ext cx="9410700" cy="5524500"/>
            <a:chOff x="1504950" y="1295400"/>
            <a:chExt cx="8972550" cy="5562600"/>
          </a:xfrm>
        </p:grpSpPr>
        <p:pic>
          <p:nvPicPr>
            <p:cNvPr id="4" name="Picture 2" descr="20210409090753_wm_shs-toan-2-tap-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95" t="12129" r="5549" b="51371"/>
            <a:stretch/>
          </p:blipFill>
          <p:spPr bwMode="auto">
            <a:xfrm>
              <a:off x="1523999" y="1295400"/>
              <a:ext cx="8953501" cy="556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reeform 4"/>
            <p:cNvSpPr/>
            <p:nvPr/>
          </p:nvSpPr>
          <p:spPr>
            <a:xfrm>
              <a:off x="1504950" y="1295400"/>
              <a:ext cx="6534150" cy="1752600"/>
            </a:xfrm>
            <a:custGeom>
              <a:avLst/>
              <a:gdLst>
                <a:gd name="connsiteX0" fmla="*/ 19050 w 6534150"/>
                <a:gd name="connsiteY0" fmla="*/ 0 h 1752600"/>
                <a:gd name="connsiteX1" fmla="*/ 6534150 w 6534150"/>
                <a:gd name="connsiteY1" fmla="*/ 0 h 1752600"/>
                <a:gd name="connsiteX2" fmla="*/ 6534150 w 6534150"/>
                <a:gd name="connsiteY2" fmla="*/ 476250 h 1752600"/>
                <a:gd name="connsiteX3" fmla="*/ 1943100 w 6534150"/>
                <a:gd name="connsiteY3" fmla="*/ 476250 h 1752600"/>
                <a:gd name="connsiteX4" fmla="*/ 2076450 w 6534150"/>
                <a:gd name="connsiteY4" fmla="*/ 1447800 h 1752600"/>
                <a:gd name="connsiteX5" fmla="*/ 190500 w 6534150"/>
                <a:gd name="connsiteY5" fmla="*/ 1752600 h 1752600"/>
                <a:gd name="connsiteX6" fmla="*/ 0 w 6534150"/>
                <a:gd name="connsiteY6" fmla="*/ 1714500 h 1752600"/>
                <a:gd name="connsiteX7" fmla="*/ 19050 w 6534150"/>
                <a:gd name="connsiteY7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34150" h="1752600">
                  <a:moveTo>
                    <a:pt x="19050" y="0"/>
                  </a:moveTo>
                  <a:lnTo>
                    <a:pt x="6534150" y="0"/>
                  </a:lnTo>
                  <a:lnTo>
                    <a:pt x="6534150" y="476250"/>
                  </a:lnTo>
                  <a:lnTo>
                    <a:pt x="1943100" y="476250"/>
                  </a:lnTo>
                  <a:lnTo>
                    <a:pt x="2076450" y="1447800"/>
                  </a:lnTo>
                  <a:lnTo>
                    <a:pt x="190500" y="1752600"/>
                  </a:lnTo>
                  <a:lnTo>
                    <a:pt x="0" y="171450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6" b="97849" l="0" r="9803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968" y="2125265"/>
            <a:ext cx="1552852" cy="707918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601" y="2761035"/>
            <a:ext cx="1581759" cy="73119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380" y="3431265"/>
            <a:ext cx="1574391" cy="693760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3871640" y="2869609"/>
            <a:ext cx="1666701" cy="753412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57" b="70946" l="2928" r="4864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5" b="24695"/>
          <a:stretch/>
        </p:blipFill>
        <p:spPr>
          <a:xfrm>
            <a:off x="2191452" y="2534938"/>
            <a:ext cx="1678276" cy="812892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628" y="4339090"/>
            <a:ext cx="1606192" cy="732487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3578057" y="3640548"/>
            <a:ext cx="1546393" cy="634078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5981" b="97608" l="13770" r="58014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56056" r="41615"/>
          <a:stretch/>
        </p:blipFill>
        <p:spPr>
          <a:xfrm>
            <a:off x="2211109" y="4116486"/>
            <a:ext cx="1526804" cy="698890"/>
          </a:xfrm>
          <a:prstGeom prst="rect">
            <a:avLst/>
          </a:prstGeom>
        </p:spPr>
      </p:pic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85" b="45933" l="1129" r="4447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48" b="51759"/>
          <a:stretch/>
        </p:blipFill>
        <p:spPr>
          <a:xfrm>
            <a:off x="1774255" y="3279713"/>
            <a:ext cx="1540446" cy="771349"/>
          </a:xfrm>
          <a:prstGeom prst="rect">
            <a:avLst/>
          </a:prstGeom>
        </p:spPr>
      </p:pic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92" y="4850198"/>
            <a:ext cx="1581759" cy="731190"/>
          </a:xfrm>
          <a:prstGeom prst="rect">
            <a:avLst/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60" y="4163505"/>
            <a:ext cx="1584960" cy="686693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 flipH="1">
            <a:off x="5844540" y="4535194"/>
            <a:ext cx="1528818" cy="634078"/>
          </a:xfrm>
          <a:prstGeom prst="rect">
            <a:avLst/>
          </a:prstGeom>
        </p:spPr>
      </p:pic>
      <p:pic>
        <p:nvPicPr>
          <p:cNvPr id="19" name="Picture 18" descr="Screen Clipping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 flipH="1">
            <a:off x="7471049" y="5015890"/>
            <a:ext cx="1528818" cy="634078"/>
          </a:xfrm>
          <a:prstGeom prst="rect">
            <a:avLst/>
          </a:prstGeom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30240" y="5236057"/>
            <a:ext cx="1584960" cy="732487"/>
          </a:xfrm>
          <a:prstGeom prst="rect">
            <a:avLst/>
          </a:prstGeom>
        </p:spPr>
      </p:pic>
      <p:pic>
        <p:nvPicPr>
          <p:cNvPr id="21" name="Picture 20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 flipH="1">
            <a:off x="4001147" y="5023510"/>
            <a:ext cx="1666409" cy="753412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2560" y="3767602"/>
            <a:ext cx="1603708" cy="731190"/>
          </a:xfrm>
          <a:prstGeom prst="rect">
            <a:avLst/>
          </a:prstGeom>
        </p:spPr>
      </p:pic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317813"/>
              </p:ext>
            </p:extLst>
          </p:nvPr>
        </p:nvGraphicFramePr>
        <p:xfrm>
          <a:off x="4966010" y="778820"/>
          <a:ext cx="5671317" cy="51542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90439">
                  <a:extLst>
                    <a:ext uri="{9D8B030D-6E8A-4147-A177-3AD203B41FA5}">
                      <a16:colId xmlns:a16="http://schemas.microsoft.com/office/drawing/2014/main" xmlns="" val="3272789016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xmlns="" val="3390251747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xmlns="" val="898359590"/>
                    </a:ext>
                  </a:extLst>
                </a:gridCol>
              </a:tblGrid>
              <a:tr h="43887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7980505"/>
                  </a:ext>
                </a:extLst>
              </a:tr>
              <a:tr h="7654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06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9152631"/>
                  </a:ext>
                </a:extLst>
              </a:tr>
            </a:tbl>
          </a:graphicData>
        </a:graphic>
      </p:graphicFrame>
      <p:pic>
        <p:nvPicPr>
          <p:cNvPr id="29" name="Picture 28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115294" y="4395097"/>
            <a:ext cx="1693690" cy="753412"/>
          </a:xfrm>
          <a:prstGeom prst="rect">
            <a:avLst/>
          </a:prstGeom>
        </p:spPr>
      </p:pic>
      <p:pic>
        <p:nvPicPr>
          <p:cNvPr id="30" name="Picture 29" descr="Screen Clippi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78" y="2497841"/>
            <a:ext cx="1606192" cy="732487"/>
          </a:xfrm>
          <a:prstGeom prst="rect">
            <a:avLst/>
          </a:prstGeom>
        </p:spPr>
      </p:pic>
      <p:pic>
        <p:nvPicPr>
          <p:cNvPr id="31" name="Picture 30" descr="Screen Clipping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57" b="70946" l="2928" r="4864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5" b="24695"/>
          <a:stretch/>
        </p:blipFill>
        <p:spPr>
          <a:xfrm flipH="1">
            <a:off x="5149947" y="1847008"/>
            <a:ext cx="1692670" cy="812892"/>
          </a:xfrm>
          <a:prstGeom prst="rect">
            <a:avLst/>
          </a:prstGeom>
        </p:spPr>
      </p:pic>
      <p:pic>
        <p:nvPicPr>
          <p:cNvPr id="32" name="Picture 31" descr="Screen Clippi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13" y="2659900"/>
            <a:ext cx="2565790" cy="3567408"/>
          </a:xfrm>
          <a:prstGeom prst="rect">
            <a:avLst/>
          </a:prstGeom>
        </p:spPr>
      </p:pic>
      <p:pic>
        <p:nvPicPr>
          <p:cNvPr id="33" name="Picture 32" descr="Screen Clipping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006073" y="3761019"/>
            <a:ext cx="1546393" cy="634078"/>
          </a:xfrm>
          <a:prstGeom prst="rect">
            <a:avLst/>
          </a:prstGeom>
        </p:spPr>
      </p:pic>
      <p:pic>
        <p:nvPicPr>
          <p:cNvPr id="34" name="Picture 33" descr="Screen Clipping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6991372" y="3161688"/>
            <a:ext cx="1546393" cy="634078"/>
          </a:xfrm>
          <a:prstGeom prst="rect">
            <a:avLst/>
          </a:prstGeom>
        </p:spPr>
      </p:pic>
      <p:pic>
        <p:nvPicPr>
          <p:cNvPr id="35" name="Picture 34" descr="Screen Clipping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85" b="45933" l="1129" r="4447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48" b="51759"/>
          <a:stretch/>
        </p:blipFill>
        <p:spPr>
          <a:xfrm flipH="1">
            <a:off x="7003698" y="2461064"/>
            <a:ext cx="1550158" cy="771349"/>
          </a:xfrm>
          <a:prstGeom prst="rect">
            <a:avLst/>
          </a:prstGeom>
        </p:spPr>
      </p:pic>
      <p:pic>
        <p:nvPicPr>
          <p:cNvPr id="36" name="Picture 35" descr="Screen Clipping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65" y="3832579"/>
            <a:ext cx="1581759" cy="731190"/>
          </a:xfrm>
          <a:prstGeom prst="rect">
            <a:avLst/>
          </a:prstGeom>
        </p:spPr>
      </p:pic>
      <p:pic>
        <p:nvPicPr>
          <p:cNvPr id="37" name="Picture 36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6" b="97849" l="0" r="9803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14174" y="2504836"/>
            <a:ext cx="1580245" cy="7079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33020" y="5271427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vàng</a:t>
            </a:r>
            <a:endParaRPr lang="en-US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276388" y="5271427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xanh</a:t>
            </a:r>
            <a:endParaRPr lang="en-US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9178293" y="5271427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đỏ</a:t>
            </a:r>
            <a:endParaRPr lang="en-US" sz="28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B37E813-A39A-49E4-8F4F-4D43262ECEB6}"/>
              </a:ext>
            </a:extLst>
          </p:cNvPr>
          <p:cNvSpPr txBox="1"/>
          <p:nvPr/>
        </p:nvSpPr>
        <p:spPr>
          <a:xfrm>
            <a:off x="4647951" y="278464"/>
            <a:ext cx="626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Mai đã sắp xếp ô tô theo từng màu như sau:</a:t>
            </a:r>
            <a:endParaRPr lang="vi-VN" sz="240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493FFAB6-A2BD-4A2A-9F2E-014C269D0C0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66010" y="778627"/>
            <a:ext cx="5671316" cy="4280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6F20D0C6-3EBC-4249-B76B-6FEE1E66D38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60584" y="5699114"/>
            <a:ext cx="5671315" cy="114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0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48148E-6 L 0.09024 -0.09537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5" y="-47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0625 0.13148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657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11002 -0.17384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5" y="-870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-0.04493 -0.39838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3" y="-1993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2332 -0.10301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54" y="-51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0.28294 0.12014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41" y="599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-0.03476 -0.16574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5" y="-828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0.09778 -0.19815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83" y="-990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43204 -0.11574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02" y="-578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59259E-6 L 0.39792 -0.3257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-1629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53868 -0.06598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27" y="-331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0.00231 L 0.29336 0.01412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57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27084 0.05532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275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0.40912 0.05695 " pathEditMode="relative" rAng="0" ptsTypes="AA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56" y="284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0.12604 -0.3294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-1648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0.19297 -0.30902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8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39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879993"/>
              </p:ext>
            </p:extLst>
          </p:nvPr>
        </p:nvGraphicFramePr>
        <p:xfrm>
          <a:off x="4966010" y="778820"/>
          <a:ext cx="5671317" cy="51542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90439">
                  <a:extLst>
                    <a:ext uri="{9D8B030D-6E8A-4147-A177-3AD203B41FA5}">
                      <a16:colId xmlns:a16="http://schemas.microsoft.com/office/drawing/2014/main" xmlns="" val="3272789016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xmlns="" val="3390251747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xmlns="" val="898359590"/>
                    </a:ext>
                  </a:extLst>
                </a:gridCol>
              </a:tblGrid>
              <a:tr h="43887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7980505"/>
                  </a:ext>
                </a:extLst>
              </a:tr>
              <a:tr h="7654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06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91526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  <p:pic>
        <p:nvPicPr>
          <p:cNvPr id="29" name="Picture 28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115294" y="4395097"/>
            <a:ext cx="1693690" cy="753412"/>
          </a:xfrm>
          <a:prstGeom prst="rect">
            <a:avLst/>
          </a:prstGeom>
        </p:spPr>
      </p:pic>
      <p:pic>
        <p:nvPicPr>
          <p:cNvPr id="30" name="Picture 29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78" y="2497841"/>
            <a:ext cx="1606192" cy="732487"/>
          </a:xfrm>
          <a:prstGeom prst="rect">
            <a:avLst/>
          </a:prstGeom>
        </p:spPr>
      </p:pic>
      <p:pic>
        <p:nvPicPr>
          <p:cNvPr id="31" name="Picture 30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57" b="70946" l="2928" r="4864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5" b="24695"/>
          <a:stretch/>
        </p:blipFill>
        <p:spPr>
          <a:xfrm flipH="1">
            <a:off x="5149947" y="1847008"/>
            <a:ext cx="1692670" cy="812892"/>
          </a:xfrm>
          <a:prstGeom prst="rect">
            <a:avLst/>
          </a:prstGeom>
        </p:spPr>
      </p:pic>
      <p:pic>
        <p:nvPicPr>
          <p:cNvPr id="32" name="Picture 31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13" y="2659900"/>
            <a:ext cx="2565790" cy="3567408"/>
          </a:xfrm>
          <a:prstGeom prst="rect">
            <a:avLst/>
          </a:prstGeom>
        </p:spPr>
      </p:pic>
      <p:pic>
        <p:nvPicPr>
          <p:cNvPr id="33" name="Picture 32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006073" y="3761019"/>
            <a:ext cx="1546393" cy="634078"/>
          </a:xfrm>
          <a:prstGeom prst="rect">
            <a:avLst/>
          </a:prstGeom>
        </p:spPr>
      </p:pic>
      <p:pic>
        <p:nvPicPr>
          <p:cNvPr id="34" name="Picture 33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6991372" y="3161688"/>
            <a:ext cx="1546393" cy="634078"/>
          </a:xfrm>
          <a:prstGeom prst="rect">
            <a:avLst/>
          </a:prstGeom>
        </p:spPr>
      </p:pic>
      <p:pic>
        <p:nvPicPr>
          <p:cNvPr id="35" name="Picture 34" descr="Screen Clipping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85" b="45933" l="1129" r="4447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48" b="51759"/>
          <a:stretch/>
        </p:blipFill>
        <p:spPr>
          <a:xfrm flipH="1">
            <a:off x="7003698" y="2461064"/>
            <a:ext cx="1550158" cy="771349"/>
          </a:xfrm>
          <a:prstGeom prst="rect">
            <a:avLst/>
          </a:prstGeom>
        </p:spPr>
      </p:pic>
      <p:pic>
        <p:nvPicPr>
          <p:cNvPr id="36" name="Picture 35" descr="Screen Clippi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65" y="3803551"/>
            <a:ext cx="1581759" cy="731190"/>
          </a:xfrm>
          <a:prstGeom prst="rect">
            <a:avLst/>
          </a:prstGeom>
        </p:spPr>
      </p:pic>
      <p:pic>
        <p:nvPicPr>
          <p:cNvPr id="37" name="Picture 36" descr="Screen Clipping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226" b="97849" l="0" r="9803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14174" y="2504836"/>
            <a:ext cx="1580245" cy="7079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33020" y="5271427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vàng</a:t>
            </a:r>
            <a:endParaRPr lang="en-US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276388" y="5271427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xanh</a:t>
            </a:r>
            <a:endParaRPr lang="en-US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9178293" y="5271427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đỏ</a:t>
            </a:r>
            <a:endParaRPr lang="en-US" sz="2800" b="1" dirty="0"/>
          </a:p>
        </p:txBody>
      </p:sp>
      <p:pic>
        <p:nvPicPr>
          <p:cNvPr id="40" name="Picture 39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115294" y="3715040"/>
            <a:ext cx="1693690" cy="753412"/>
          </a:xfrm>
          <a:prstGeom prst="rect">
            <a:avLst/>
          </a:prstGeom>
        </p:spPr>
      </p:pic>
      <p:pic>
        <p:nvPicPr>
          <p:cNvPr id="41" name="Picture 40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78" y="3100092"/>
            <a:ext cx="1606192" cy="732487"/>
          </a:xfrm>
          <a:prstGeom prst="rect">
            <a:avLst/>
          </a:prstGeom>
        </p:spPr>
      </p:pic>
      <p:pic>
        <p:nvPicPr>
          <p:cNvPr id="44" name="Picture 43" descr="Screen Clipping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006073" y="4395097"/>
            <a:ext cx="1546393" cy="634078"/>
          </a:xfrm>
          <a:prstGeom prst="rect">
            <a:avLst/>
          </a:prstGeom>
        </p:spPr>
      </p:pic>
      <p:pic>
        <p:nvPicPr>
          <p:cNvPr id="47" name="Picture 46" descr="Screen Clippi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65" y="4417319"/>
            <a:ext cx="1581759" cy="731190"/>
          </a:xfrm>
          <a:prstGeom prst="rect">
            <a:avLst/>
          </a:prstGeom>
        </p:spPr>
      </p:pic>
      <p:pic>
        <p:nvPicPr>
          <p:cNvPr id="48" name="Picture 47" descr="Screen Clippi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65" y="3129381"/>
            <a:ext cx="1581759" cy="731190"/>
          </a:xfrm>
          <a:prstGeom prst="rect">
            <a:avLst/>
          </a:prstGeom>
        </p:spPr>
      </p:pic>
      <p:pic>
        <p:nvPicPr>
          <p:cNvPr id="49" name="Picture 48" descr="Screen Clipping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32" y="1883516"/>
            <a:ext cx="1563862" cy="707461"/>
          </a:xfrm>
          <a:prstGeom prst="rect">
            <a:avLst/>
          </a:prstGeom>
        </p:spPr>
      </p:pic>
      <p:pic>
        <p:nvPicPr>
          <p:cNvPr id="50" name="Picture 49" descr="Screen Clipping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32" y="1217355"/>
            <a:ext cx="1563862" cy="707461"/>
          </a:xfrm>
          <a:prstGeom prst="rect">
            <a:avLst/>
          </a:prstGeom>
        </p:spPr>
      </p:pic>
      <p:pic>
        <p:nvPicPr>
          <p:cNvPr id="51" name="Picture 50" descr="Screen Clipping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981" b="97608" l="13770" r="58014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56056" r="41615"/>
          <a:stretch/>
        </p:blipFill>
        <p:spPr>
          <a:xfrm>
            <a:off x="7040407" y="1874623"/>
            <a:ext cx="1559366" cy="71379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975267" y="5186362"/>
            <a:ext cx="1868378" cy="73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6867479" y="5186362"/>
            <a:ext cx="1868378" cy="73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754094" y="5186362"/>
            <a:ext cx="1868378" cy="73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754982" y="5956659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9" name="Oval 58"/>
          <p:cNvSpPr/>
          <p:nvPr/>
        </p:nvSpPr>
        <p:spPr>
          <a:xfrm>
            <a:off x="7578790" y="5956659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0" name="Oval 59"/>
          <p:cNvSpPr/>
          <p:nvPr/>
        </p:nvSpPr>
        <p:spPr>
          <a:xfrm>
            <a:off x="9446983" y="5956659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1744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-0.30338 0.17708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69" y="884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81481E-6 L -0.30234 0.18217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909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48148E-6 L -0.15078 -0.00301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9" y="-16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0.00052 -0.26111 " pathEditMode="relative" rAng="0" ptsTypes="AA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305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00338 -0.26944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35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-0.14974 0.17778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13" y="8495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22222E-6 L 0.14623 0.35856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7" y="1810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00443 -0.28056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414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01172 -0.28171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1409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0.29102 0.19028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9" y="9745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29101 0.19213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981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15703 -0.18612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2" y="-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2" grpId="0" animBg="1"/>
      <p:bldP spid="53" grpId="0" animBg="1"/>
      <p:bldP spid="25" grpId="0" animBg="1"/>
      <p:bldP spid="59" grpId="0" animBg="1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3655" y="1406448"/>
            <a:ext cx="4209638" cy="1077218"/>
            <a:chOff x="1183343" y="1413928"/>
            <a:chExt cx="4209638" cy="1077218"/>
          </a:xfrm>
        </p:grpSpPr>
        <p:sp>
          <p:nvSpPr>
            <p:cNvPr id="3" name="TextBox 2"/>
            <p:cNvSpPr txBox="1"/>
            <p:nvPr/>
          </p:nvSpPr>
          <p:spPr>
            <a:xfrm>
              <a:off x="1735038" y="1413928"/>
              <a:ext cx="365794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/>
                <a:t>Quan</a:t>
              </a:r>
              <a:r>
                <a:rPr lang="en-US" sz="3200" dirty="0"/>
                <a:t> </a:t>
              </a:r>
              <a:r>
                <a:rPr lang="en-US" sz="3200" dirty="0" err="1"/>
                <a:t>sát</a:t>
              </a:r>
              <a:r>
                <a:rPr lang="en-US" sz="3200" dirty="0"/>
                <a:t> </a:t>
              </a:r>
              <a:r>
                <a:rPr lang="en-US" sz="3200" dirty="0" err="1"/>
                <a:t>biểu</a:t>
              </a:r>
              <a:r>
                <a:rPr lang="en-US" sz="3200" dirty="0"/>
                <a:t> </a:t>
              </a:r>
              <a:r>
                <a:rPr lang="en-US" sz="3200" dirty="0" err="1"/>
                <a:t>đồ</a:t>
              </a:r>
              <a:r>
                <a:rPr lang="en-US" sz="3200" dirty="0"/>
                <a:t> </a:t>
              </a:r>
              <a:r>
                <a:rPr lang="en-US" sz="3200" dirty="0" err="1"/>
                <a:t>rồi</a:t>
              </a:r>
              <a:r>
                <a:rPr lang="en-US" sz="3200" dirty="0"/>
                <a:t> </a:t>
              </a:r>
              <a:r>
                <a:rPr lang="en-US" sz="3200" dirty="0" err="1"/>
                <a:t>trả</a:t>
              </a:r>
              <a:r>
                <a:rPr lang="en-US" sz="3200" dirty="0"/>
                <a:t> </a:t>
              </a:r>
              <a:r>
                <a:rPr lang="en-US" sz="3200" dirty="0" err="1"/>
                <a:t>lời</a:t>
              </a:r>
              <a:r>
                <a:rPr lang="en-US" sz="3200" dirty="0"/>
                <a:t> </a:t>
              </a:r>
              <a:r>
                <a:rPr lang="en-US" sz="3200" err="1"/>
                <a:t>câu</a:t>
              </a:r>
              <a:r>
                <a:rPr lang="en-US" sz="3200"/>
                <a:t> hỏi.</a:t>
              </a:r>
              <a:endParaRPr lang="en-US" sz="32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356109"/>
              </p:ext>
            </p:extLst>
          </p:nvPr>
        </p:nvGraphicFramePr>
        <p:xfrm>
          <a:off x="4914900" y="271414"/>
          <a:ext cx="6393512" cy="604787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98378">
                  <a:extLst>
                    <a:ext uri="{9D8B030D-6E8A-4147-A177-3AD203B41FA5}">
                      <a16:colId xmlns:a16="http://schemas.microsoft.com/office/drawing/2014/main" xmlns="" val="631121301"/>
                    </a:ext>
                  </a:extLst>
                </a:gridCol>
                <a:gridCol w="1598378">
                  <a:extLst>
                    <a:ext uri="{9D8B030D-6E8A-4147-A177-3AD203B41FA5}">
                      <a16:colId xmlns:a16="http://schemas.microsoft.com/office/drawing/2014/main" xmlns="" val="3424303033"/>
                    </a:ext>
                  </a:extLst>
                </a:gridCol>
                <a:gridCol w="1598378">
                  <a:extLst>
                    <a:ext uri="{9D8B030D-6E8A-4147-A177-3AD203B41FA5}">
                      <a16:colId xmlns:a16="http://schemas.microsoft.com/office/drawing/2014/main" xmlns="" val="1684188789"/>
                    </a:ext>
                  </a:extLst>
                </a:gridCol>
                <a:gridCol w="1598378">
                  <a:extLst>
                    <a:ext uri="{9D8B030D-6E8A-4147-A177-3AD203B41FA5}">
                      <a16:colId xmlns:a16="http://schemas.microsoft.com/office/drawing/2014/main" xmlns="" val="1656533597"/>
                    </a:ext>
                  </a:extLst>
                </a:gridCol>
              </a:tblGrid>
              <a:tr h="534683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7269729"/>
                  </a:ext>
                </a:extLst>
              </a:tr>
              <a:tr h="69702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vuông</a:t>
                      </a:r>
                      <a:endParaRPr lang="en-US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tròn</a:t>
                      </a:r>
                      <a:endParaRPr lang="en-US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tam </a:t>
                      </a:r>
                      <a:r>
                        <a:rPr lang="en-US" sz="20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giác</a:t>
                      </a:r>
                      <a:endParaRPr lang="en-US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chữ</a:t>
                      </a:r>
                      <a:r>
                        <a:rPr lang="en-US" sz="20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nhật</a:t>
                      </a:r>
                      <a:endParaRPr lang="en-US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7897986"/>
                  </a:ext>
                </a:extLst>
              </a:tr>
            </a:tbl>
          </a:graphicData>
        </a:graphic>
      </p:graphicFrame>
      <p:grpSp>
        <p:nvGrpSpPr>
          <p:cNvPr id="59" name="Group 58"/>
          <p:cNvGrpSpPr/>
          <p:nvPr/>
        </p:nvGrpSpPr>
        <p:grpSpPr>
          <a:xfrm>
            <a:off x="7048500" y="907825"/>
            <a:ext cx="546100" cy="4671575"/>
            <a:chOff x="6667500" y="907825"/>
            <a:chExt cx="546100" cy="4671575"/>
          </a:xfrm>
        </p:grpSpPr>
        <p:sp>
          <p:nvSpPr>
            <p:cNvPr id="29" name="Oval 28"/>
            <p:cNvSpPr/>
            <p:nvPr/>
          </p:nvSpPr>
          <p:spPr>
            <a:xfrm>
              <a:off x="6667500" y="50259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667500" y="44376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667500" y="38493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6667500" y="32610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6667500" y="26727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6667500" y="20844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667500" y="14961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667500" y="9078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5446480" y="2105724"/>
            <a:ext cx="511639" cy="3453600"/>
            <a:chOff x="4976580" y="2105724"/>
            <a:chExt cx="511639" cy="3453600"/>
          </a:xfrm>
        </p:grpSpPr>
        <p:sp>
          <p:nvSpPr>
            <p:cNvPr id="21" name="Rectangle 20"/>
            <p:cNvSpPr/>
            <p:nvPr/>
          </p:nvSpPr>
          <p:spPr>
            <a:xfrm>
              <a:off x="4976580" y="50459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976580" y="44576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976580" y="38693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976580" y="32810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976580" y="2694024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976580" y="2105724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8394700" y="3284645"/>
            <a:ext cx="1041400" cy="2274679"/>
            <a:chOff x="8128000" y="3284645"/>
            <a:chExt cx="1041400" cy="2274679"/>
          </a:xfrm>
        </p:grpSpPr>
        <p:sp>
          <p:nvSpPr>
            <p:cNvPr id="39" name="Isosceles Triangle 38"/>
            <p:cNvSpPr/>
            <p:nvPr/>
          </p:nvSpPr>
          <p:spPr>
            <a:xfrm>
              <a:off x="8128000" y="4477775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>
              <a:off x="8128000" y="3888998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/>
            <p:cNvSpPr/>
            <p:nvPr/>
          </p:nvSpPr>
          <p:spPr>
            <a:xfrm>
              <a:off x="8128000" y="3284645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/>
            <p:cNvSpPr/>
            <p:nvPr/>
          </p:nvSpPr>
          <p:spPr>
            <a:xfrm>
              <a:off x="8128000" y="5045999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9992693" y="2712873"/>
            <a:ext cx="1074420" cy="2826376"/>
            <a:chOff x="9776793" y="2712873"/>
            <a:chExt cx="1074420" cy="2826376"/>
          </a:xfrm>
        </p:grpSpPr>
        <p:sp>
          <p:nvSpPr>
            <p:cNvPr id="42" name="Rectangle 41"/>
            <p:cNvSpPr/>
            <p:nvPr/>
          </p:nvSpPr>
          <p:spPr>
            <a:xfrm>
              <a:off x="9776793" y="5045998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776793" y="44777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9776793" y="38894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9776793" y="33011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9776793" y="27128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33400" y="2483666"/>
            <a:ext cx="454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a.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bao</a:t>
            </a:r>
            <a:r>
              <a:rPr lang="en-US" sz="2800" dirty="0"/>
              <a:t>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b.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 </a:t>
            </a:r>
          </a:p>
          <a:p>
            <a:pPr>
              <a:lnSpc>
                <a:spcPct val="150000"/>
              </a:lnSpc>
            </a:pPr>
            <a:r>
              <a:rPr lang="en-US" sz="2800"/>
              <a:t>    Hình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238749" y="266387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6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6858000" y="266387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8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8451851" y="266387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066353" y="266387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5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8A22FFF4-A66A-45C5-AE80-D9EDA73EBB58}"/>
              </a:ext>
            </a:extLst>
          </p:cNvPr>
          <p:cNvSpPr/>
          <p:nvPr/>
        </p:nvSpPr>
        <p:spPr>
          <a:xfrm>
            <a:off x="6661447" y="5559324"/>
            <a:ext cx="1320205" cy="8268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D5B2237C-A23E-4AA2-BB68-507BF74B72B2}"/>
              </a:ext>
            </a:extLst>
          </p:cNvPr>
          <p:cNvSpPr/>
          <p:nvPr/>
        </p:nvSpPr>
        <p:spPr>
          <a:xfrm>
            <a:off x="8242895" y="5547327"/>
            <a:ext cx="1320205" cy="8268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2793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uiExpand="1" build="p"/>
      <p:bldP spid="65" grpId="0" animBg="1"/>
      <p:bldP spid="66" grpId="0" animBg="1"/>
      <p:bldP spid="67" grpId="0" animBg="1"/>
      <p:bldP spid="68" grpId="0" animBg="1"/>
      <p:bldP spid="43" grpId="0" animBg="1"/>
      <p:bldP spid="43" grpId="1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35467" y="367021"/>
            <a:ext cx="7307196" cy="570588"/>
            <a:chOff x="1183343" y="1464304"/>
            <a:chExt cx="7307196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Quan</a:t>
              </a:r>
              <a:r>
                <a:rPr lang="en-US" sz="2800" dirty="0"/>
                <a:t>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biểu</a:t>
              </a:r>
              <a:r>
                <a:rPr lang="en-US" sz="2800" dirty="0"/>
                <a:t> </a:t>
              </a:r>
              <a:r>
                <a:rPr lang="en-US" sz="2800" dirty="0" err="1"/>
                <a:t>đồ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err="1"/>
                <a:t>câu</a:t>
              </a:r>
              <a:r>
                <a:rPr lang="en-US" sz="2800"/>
                <a:t> hỏi.</a:t>
              </a:r>
              <a:endParaRPr lang="en-US" sz="28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35467" y="1074084"/>
            <a:ext cx="10113533" cy="523220"/>
          </a:xfrm>
          <a:prstGeom prst="rect">
            <a:avLst/>
          </a:prstGeom>
          <a:solidFill>
            <a:srgbClr val="9BBB5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SỐ BÔNG HOA ĐÃ NỞ TRONG VƯỜN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0" y="1631368"/>
            <a:ext cx="10470350" cy="238564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8117182" y="1808463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1" name="Oval 10"/>
          <p:cNvSpPr/>
          <p:nvPr/>
        </p:nvSpPr>
        <p:spPr>
          <a:xfrm>
            <a:off x="8117182" y="2582892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11049000" y="3267717"/>
            <a:ext cx="609600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EEC61D8-8A2A-4300-8690-5C88FC5A8FB9}"/>
              </a:ext>
            </a:extLst>
          </p:cNvPr>
          <p:cNvSpPr txBox="1"/>
          <p:nvPr/>
        </p:nvSpPr>
        <p:spPr>
          <a:xfrm>
            <a:off x="869800" y="4312809"/>
            <a:ext cx="87364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2800"/>
              <a:t>Mỗi loại có bao nhiêu bông hoa?</a:t>
            </a:r>
          </a:p>
          <a:p>
            <a:pPr marL="514350" indent="-514350">
              <a:buAutoNum type="alphaLcParenR"/>
            </a:pPr>
            <a:r>
              <a:rPr lang="en-US" sz="2800"/>
              <a:t>Có tất cả bao nhiêu bông hoa?</a:t>
            </a:r>
          </a:p>
          <a:p>
            <a:pPr marL="514350" indent="-514350">
              <a:buAutoNum type="alphaLcParenR"/>
            </a:pPr>
            <a:r>
              <a:rPr lang="en-US" sz="2800"/>
              <a:t>Hoa hồng nhiều hơn hoa cúc mấy bông?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9932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2254" y="335529"/>
            <a:ext cx="36237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 tr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103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11609" y="966270"/>
            <a:ext cx="6262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b)                 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36206" y="1603299"/>
            <a:ext cx="111957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Có tất cả số bông hoa là: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84269" y="2217655"/>
            <a:ext cx="6848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6   +  4   +  10  =  20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(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bông hoa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)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801014" y="2818363"/>
            <a:ext cx="42027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20 bông hoa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F97A5F9-6E68-4DE8-A242-5A1F1C9F1000}"/>
              </a:ext>
            </a:extLst>
          </p:cNvPr>
          <p:cNvSpPr txBox="1"/>
          <p:nvPr/>
        </p:nvSpPr>
        <p:spPr>
          <a:xfrm>
            <a:off x="2613885" y="3438795"/>
            <a:ext cx="6262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)                 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02330B8-AA7E-4336-88C5-E2D8BAB76CD0}"/>
              </a:ext>
            </a:extLst>
          </p:cNvPr>
          <p:cNvSpPr txBox="1"/>
          <p:nvPr/>
        </p:nvSpPr>
        <p:spPr>
          <a:xfrm>
            <a:off x="3238482" y="4075824"/>
            <a:ext cx="111957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Hoa hồng nhiều hơn hoa cúc số </a:t>
            </a:r>
            <a:r>
              <a:rPr lang="en-US" sz="32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bông là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2E936AB-34D9-4DA8-92F5-200349942C33}"/>
              </a:ext>
            </a:extLst>
          </p:cNvPr>
          <p:cNvSpPr txBox="1"/>
          <p:nvPr/>
        </p:nvSpPr>
        <p:spPr>
          <a:xfrm>
            <a:off x="4628810" y="4310736"/>
            <a:ext cx="4670173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6   </a:t>
            </a:r>
            <a:r>
              <a:rPr lang="en-US" sz="60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-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 4  =  2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(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  <a:sym typeface="Arial"/>
              </a:rPr>
              <a:t>bông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)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EDEE73B-AA57-484E-A13B-BBD10BC4BDE5}"/>
              </a:ext>
            </a:extLst>
          </p:cNvPr>
          <p:cNvSpPr txBox="1"/>
          <p:nvPr/>
        </p:nvSpPr>
        <p:spPr>
          <a:xfrm>
            <a:off x="5803290" y="5290888"/>
            <a:ext cx="4332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 </a:t>
            </a:r>
            <a:r>
              <a:rPr lang="en-US" sz="32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bông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609" y="4173190"/>
            <a:ext cx="9379513" cy="262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3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2" grpId="0"/>
      <p:bldP spid="65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326</Words>
  <Application>Microsoft Office PowerPoint</Application>
  <PresentationFormat>Custom</PresentationFormat>
  <Paragraphs>68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Office Theme</vt:lpstr>
      <vt:lpstr>第一PPT，www.1ppt.com</vt:lpstr>
      <vt:lpstr>1_Office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104</cp:revision>
  <dcterms:created xsi:type="dcterms:W3CDTF">2021-06-02T01:34:28Z</dcterms:created>
  <dcterms:modified xsi:type="dcterms:W3CDTF">2022-04-14T09:32:00Z</dcterms:modified>
</cp:coreProperties>
</file>