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348" r:id="rId3"/>
    <p:sldId id="347" r:id="rId4"/>
    <p:sldId id="259" r:id="rId5"/>
    <p:sldId id="260" r:id="rId6"/>
    <p:sldId id="324" r:id="rId7"/>
    <p:sldId id="263" r:id="rId8"/>
    <p:sldId id="282" r:id="rId9"/>
    <p:sldId id="283" r:id="rId10"/>
    <p:sldId id="284" r:id="rId11"/>
    <p:sldId id="264" r:id="rId12"/>
    <p:sldId id="265" r:id="rId13"/>
    <p:sldId id="359" r:id="rId14"/>
    <p:sldId id="360" r:id="rId15"/>
    <p:sldId id="358" r:id="rId16"/>
    <p:sldId id="357" r:id="rId17"/>
    <p:sldId id="351" r:id="rId18"/>
    <p:sldId id="356" r:id="rId19"/>
    <p:sldId id="352" r:id="rId20"/>
    <p:sldId id="349" r:id="rId21"/>
    <p:sldId id="353" r:id="rId22"/>
    <p:sldId id="321" r:id="rId23"/>
    <p:sldId id="355" r:id="rId24"/>
    <p:sldId id="361" r:id="rId25"/>
    <p:sldId id="314" r:id="rId26"/>
    <p:sldId id="362" r:id="rId27"/>
    <p:sldId id="350" r:id="rId28"/>
    <p:sldId id="272" r:id="rId29"/>
    <p:sldId id="337" r:id="rId30"/>
    <p:sldId id="326" r:id="rId31"/>
    <p:sldId id="274" r:id="rId32"/>
    <p:sldId id="331" r:id="rId33"/>
    <p:sldId id="332" r:id="rId34"/>
    <p:sldId id="327" r:id="rId35"/>
    <p:sldId id="330" r:id="rId36"/>
    <p:sldId id="333" r:id="rId37"/>
    <p:sldId id="277" r:id="rId38"/>
    <p:sldId id="335" r:id="rId39"/>
    <p:sldId id="338" r:id="rId40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03" autoAdjust="0"/>
  </p:normalViewPr>
  <p:slideViewPr>
    <p:cSldViewPr>
      <p:cViewPr varScale="1">
        <p:scale>
          <a:sx n="68" d="100"/>
          <a:sy n="68" d="100"/>
        </p:scale>
        <p:origin x="798" y="48"/>
      </p:cViewPr>
      <p:guideLst>
        <p:guide orient="horz" pos="2160"/>
        <p:guide pos="3831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445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có</a:t>
            </a:r>
            <a:r>
              <a:rPr lang="en-US" baseline="0" smtClean="0"/>
              <a:t> thể cho HS nói về mùa hè ở quê em.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13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con vật để ra nội dung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145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con vật để ra nội dung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267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Hay còn</a:t>
            </a:r>
            <a:r>
              <a:rPr lang="en-US" baseline="0" smtClean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5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85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856" y="4329332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977358" y="3127515"/>
            <a:ext cx="282332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Trang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80,81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416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 sâm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47569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Chiêm bao, mơ thấy củ sâm đánh lô đề con số gì 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788" y="228600"/>
            <a:ext cx="7097131" cy="473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519" y="4261355"/>
            <a:ext cx="4534215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896" y="4261354"/>
            <a:ext cx="4181292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781" y="4261353"/>
            <a:ext cx="4963234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hiêm bao, mơ thấy củ sâm đánh lô đề con số gì ?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60" y="1828800"/>
            <a:ext cx="3363331" cy="224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Tăm tre – SIÊU THỊ HÀN QUỐC OK MART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691" y="1657350"/>
            <a:ext cx="3439702" cy="272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Ăn cam có tác dụng gì? Nên ăn cam lúc nào tốt nhất?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9" y="1895813"/>
            <a:ext cx="3371773" cy="224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31"/>
          <a:stretch/>
        </p:blipFill>
        <p:spPr bwMode="auto">
          <a:xfrm>
            <a:off x="-183356" y="3558637"/>
            <a:ext cx="12528550" cy="165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61"/>
          <a:stretch/>
        </p:blipFill>
        <p:spPr bwMode="auto">
          <a:xfrm>
            <a:off x="838745" y="-316962"/>
            <a:ext cx="10354174" cy="387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80" y="4833505"/>
            <a:ext cx="11500716" cy="192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ASMO\vector-illustration-cute-cartoon-boy-600w-25354004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242" y="464552"/>
            <a:ext cx="8817332" cy="62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60402" y="2972931"/>
            <a:ext cx="6612999" cy="30404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795"/>
          </a:p>
        </p:txBody>
      </p:sp>
      <p:sp>
        <p:nvSpPr>
          <p:cNvPr id="5" name="TextBox 4"/>
          <p:cNvSpPr txBox="1"/>
          <p:nvPr/>
        </p:nvSpPr>
        <p:spPr>
          <a:xfrm>
            <a:off x="4028609" y="3809058"/>
            <a:ext cx="4249533" cy="101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85" b="1" dirty="0" err="1">
                <a:solidFill>
                  <a:srgbClr val="002060"/>
                </a:solidFill>
                <a:latin typeface="Comic Sans MS" pitchFamily="66" charset="0"/>
              </a:rPr>
              <a:t>Luyện</a:t>
            </a:r>
            <a:r>
              <a:rPr lang="en-US" sz="5985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5985" b="1" dirty="0" err="1">
                <a:solidFill>
                  <a:srgbClr val="002060"/>
                </a:solidFill>
                <a:latin typeface="Comic Sans MS" pitchFamily="66" charset="0"/>
              </a:rPr>
              <a:t>viết</a:t>
            </a:r>
            <a:endParaRPr lang="vi-VN" sz="5985" b="1" dirty="0">
              <a:solidFill>
                <a:srgbClr val="002060"/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10937" y="1706464"/>
            <a:ext cx="1056070" cy="1015486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214" tIns="45607" rIns="91214" bIns="45607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591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6601" y="1708800"/>
            <a:ext cx="574196" cy="10133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985" b="1" dirty="0">
                <a:latin typeface="Calibri" pitchFamily="34" charset="0"/>
                <a:cs typeface="Calibri" pitchFamily="34" charset="0"/>
              </a:rPr>
              <a:t>4</a:t>
            </a:r>
            <a:endParaRPr lang="en-US" sz="5985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23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2880519" y="1874148"/>
            <a:ext cx="6917045" cy="423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18919" y="3352800"/>
            <a:ext cx="1774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998"/>
              </a:spcAft>
            </a:pPr>
            <a:r>
              <a:rPr lang="en-US" sz="2400" b="1" dirty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m </a:t>
            </a:r>
            <a:r>
              <a:rPr lang="en-US" sz="2400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ăm</a:t>
            </a:r>
            <a:r>
              <a:rPr lang="en-US" sz="2400" b="1" dirty="0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âm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2519" y="4536434"/>
            <a:ext cx="7970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998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tăm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14519" y="4779261"/>
            <a:ext cx="734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998"/>
              </a:spcAft>
            </a:pPr>
            <a:r>
              <a:rPr lang="en-US" sz="2400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sâm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769163" y="1269518"/>
            <a:ext cx="2713939" cy="604630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214" tIns="45607" rIns="91214" bIns="45607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795"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4223" y="1249467"/>
            <a:ext cx="2787323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91" b="1" dirty="0">
                <a:solidFill>
                  <a:srgbClr val="FF0000"/>
                </a:solidFill>
                <a:latin typeface=".VnAvant" pitchFamily="34" charset="0"/>
              </a:rPr>
              <a:t>ViÕt b¶ng </a:t>
            </a:r>
            <a:endParaRPr lang="en-US" sz="3591" b="1" dirty="0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11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a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3119" y="1143000"/>
            <a:ext cx="10515600" cy="4393810"/>
          </a:xfrm>
        </p:spPr>
      </p:pic>
    </p:spTree>
    <p:extLst>
      <p:ext uri="{BB962C8B-B14F-4D97-AF65-F5344CB8AC3E}">
        <p14:creationId xmlns:p14="http://schemas.microsoft.com/office/powerpoint/2010/main" val="402605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aw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319" y="685800"/>
            <a:ext cx="10363200" cy="5092506"/>
          </a:xfrm>
        </p:spPr>
      </p:pic>
    </p:spTree>
    <p:extLst>
      <p:ext uri="{BB962C8B-B14F-4D97-AF65-F5344CB8AC3E}">
        <p14:creationId xmlns:p14="http://schemas.microsoft.com/office/powerpoint/2010/main" val="144461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8919" y="0"/>
            <a:ext cx="876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0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aa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092" y="685800"/>
            <a:ext cx="11264027" cy="5486401"/>
          </a:xfrm>
        </p:spPr>
      </p:pic>
    </p:spTree>
    <p:extLst>
      <p:ext uri="{BB962C8B-B14F-4D97-AF65-F5344CB8AC3E}">
        <p14:creationId xmlns:p14="http://schemas.microsoft.com/office/powerpoint/2010/main" val="140817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8419" y="0"/>
            <a:ext cx="952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4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696775" y="278015"/>
            <a:ext cx="3021944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1.</a:t>
            </a:r>
            <a:r>
              <a:rPr kumimoji="0" lang="en-US" sz="37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7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</a:t>
            </a:r>
            <a:r>
              <a:rPr kumimoji="0" lang="en-US" sz="3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26688" y="2462987"/>
            <a:ext cx="26155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r>
              <a:rPr lang="en-US" sz="5000" noProof="0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hăn</a:t>
            </a:r>
            <a:r>
              <a:rPr lang="en-US" sz="5000" noProof="0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noProof="0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len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04919" y="2462987"/>
            <a:ext cx="2743200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500" noProof="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ưa</a:t>
            </a:r>
            <a:r>
              <a:rPr lang="en-US" sz="4500" noProof="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noProof="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phùn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xmlns="" id="{48152598-8C8C-467D-B348-EBF05C8017B5}"/>
              </a:ext>
            </a:extLst>
          </p:cNvPr>
          <p:cNvSpPr/>
          <p:nvPr/>
        </p:nvSpPr>
        <p:spPr>
          <a:xfrm>
            <a:off x="1221244" y="4428127"/>
            <a:ext cx="26155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5000" noProof="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ản</a:t>
            </a:r>
            <a:r>
              <a:rPr lang="en-US" sz="5000" noProof="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tin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xmlns="" id="{E2F08369-BDEE-49CD-976C-68C9161A42BB}"/>
              </a:ext>
            </a:extLst>
          </p:cNvPr>
          <p:cNvSpPr/>
          <p:nvPr/>
        </p:nvSpPr>
        <p:spPr>
          <a:xfrm>
            <a:off x="1103156" y="3485457"/>
            <a:ext cx="26155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5000" noProof="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ền</a:t>
            </a:r>
            <a:r>
              <a:rPr lang="en-US" sz="5000" noProof="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noProof="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2" name="Picture 2" descr="Animal Cartoon Cow - Free vector graphic on Pixabay">
            <a:extLst>
              <a:ext uri="{FF2B5EF4-FFF2-40B4-BE49-F238E27FC236}">
                <a16:creationId xmlns:a16="http://schemas.microsoft.com/office/drawing/2014/main" xmlns="" id="{EA247506-3DDD-43AB-90AE-38232D882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700" y="1219200"/>
            <a:ext cx="5214835" cy="478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7">
            <a:extLst>
              <a:ext uri="{FF2B5EF4-FFF2-40B4-BE49-F238E27FC236}">
                <a16:creationId xmlns:a16="http://schemas.microsoft.com/office/drawing/2014/main" xmlns="" id="{0BDC5865-C3E2-4C51-B7CF-4A5B12D7E46A}"/>
              </a:ext>
            </a:extLst>
          </p:cNvPr>
          <p:cNvSpPr/>
          <p:nvPr/>
        </p:nvSpPr>
        <p:spPr>
          <a:xfrm>
            <a:off x="7560065" y="3408782"/>
            <a:ext cx="2788054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4500" noProof="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hén</a:t>
            </a:r>
            <a:r>
              <a:rPr lang="en-US" sz="4500" noProof="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noProof="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trà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xmlns="" id="{C54C218E-2D2A-4634-B7D8-752D4C3F8353}"/>
              </a:ext>
            </a:extLst>
          </p:cNvPr>
          <p:cNvSpPr/>
          <p:nvPr/>
        </p:nvSpPr>
        <p:spPr>
          <a:xfrm>
            <a:off x="7714552" y="4354577"/>
            <a:ext cx="2616141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nhện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5" name="Picture 14" descr="animal, cartoon, cartoon animals | Stock Images Page | Everypixel">
            <a:extLst>
              <a:ext uri="{FF2B5EF4-FFF2-40B4-BE49-F238E27FC236}">
                <a16:creationId xmlns:a16="http://schemas.microsoft.com/office/drawing/2014/main" xmlns="" id="{B75042FA-512C-4FE5-9550-B2873F9AF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567" y="1248336"/>
            <a:ext cx="5808109" cy="473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2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1234281" y="1689947"/>
            <a:ext cx="13182600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9000" dirty="0">
                <a:solidFill>
                  <a:srgbClr val="FF0000"/>
                </a:solidFill>
                <a:latin typeface="HP001 4 hàng" pitchFamily="34" charset="0"/>
              </a:rPr>
              <a:t>Ǉăm</a:t>
            </a:r>
            <a:endParaRPr lang="en-US" sz="290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2119" y="-170135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3030" y="-109221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0457" y="-48307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8680" y="-120739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92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649E-6 0 L 0.01684 -0.06343 L 0.02441 -0.0956 L 0.02624 -0.11227 L 0.02754 -0.21667 L 0.02754 0.04676 L 0.02754 0.06435 L 0.02937 0.08009 L 0.0325 0.08773 L 0.03629 0.09329 L 0.04007 0.0956 L 0.04634 0.09769 L 0.05443 0.09444 L 0.062 0.08565 L 0.07075 0.06667 L 0.0808 0.03333 L 0.08837 0.00116 L 0.09085 -0.03009 L 0.09646 -0.0544 L 0.10651 -0.07778 L 0.11709 -0.09213 L 0.12779 -0.1 L 0.13719 -0.10231 L 0.14972 -0.10116 L 0.16042 -0.08773 L 0.16356 -0.08009 L 0.15533 -0.0956 L 0.14345 -0.10231 L 0.13471 -0.10231 L 0.12022 -0.0956 L 0.10965 -0.08333 L 0.10142 -0.06782 L 0.09712 -0.0544 L 0.09268 -0.03657 L 0.0902 -0.01343 L 0.0902 0.01782 L 0.09398 0.03889 L 0.09829 0.0544 L 0.10521 0.06991 L 0.11343 0.08333 L 0.12401 0.09213 L 0.13158 0.09676 L 0.14659 0.09329 L 0.15847 0.07778 L 0.16917 0.05787 L 0.17543 0.03102 L 0.17661 -0.00116 L 0.17609 -0.02338 L 0.17295 -0.04884 L 0.16852 -0.06667 L 0.1629 -0.08333 " pathEditMode="relative" ptsTypes="AAAAAAAAAAAAAAAAAAAAAAAAAAAAAAAAAAAAAAAAAAAAAAAAAAA">
                                      <p:cBhvr>
                                        <p:cTn id="11" dur="1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649E-6 4.81481E-6 L -3.48649E-6 0.17778 L 0.00183 0.19005 L 0.00561 0.20116 L 0.0094 0.20671 L 0.01619 0.20787 L 0.02376 0.20555 L 0.03002 0.2 L 0.04073 0.18565 L 0.0513 0.1544 L 0.06266 0.11227 L 0.0714 0.06898 L 0.07949 0.0412 L 0.08393 0.02222 L 0.09268 0.00903 L 0.09894 0.00787 L 0.10704 0.01111 L 0.11147 0.02106 L 0.11461 0.03218 L 0.11461 0.04236 L 0.11461 0.21343 L 0.11591 0.14676 L 0.12152 0.11458 L 0.13092 0.07338 L 0.14215 0.04236 L 0.15599 0.01782 L 0.16721 0.00787 L 0.17909 0.00903 L 0.1911 0.01898 L 0.19671 0.03773 L 0.19789 0.05995 L 0.19789 0.21227 L 0.19919 0.15116 L 0.20794 0.10555 L 0.21668 0.07106 L 0.22804 0.04005 L 0.23678 0.02222 L 0.24866 0.00995 L 0.26119 0.00671 L 0.2719 0.00903 L 0.27816 0.01898 L 0.28247 0.03218 L 0.28508 0.04792 L 0.2856 0.15787 L 0.28626 0.18125 L 0.28874 0.19329 L 0.29565 0.2044 L 0.30257 0.20671 L 0.31066 0.2044 L 0.31758 0.19676 L 0.32763 0.18218 L 0.33951 0.15116 L 0.34956 0.10555 " pathEditMode="relative" ptsTypes="AAAAAAAAAAAAAAAAAAAAAAAAAAAAAAAAAAAAAAAAAAAAAAAAAAAAA">
                                      <p:cBhvr>
                                        <p:cTn id="22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6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0522E-6 7.03704E-6 L 0.05532 0.00024 " pathEditMode="relative" ptsTypes="AA">
                                      <p:cBhvr>
                                        <p:cTn id="33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9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9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4752E-6 -7.40741E-7 L 0.00574 0.01018 L 0.01149 0.01667 L 0.01828 0.02037 L 0.0282 0.01852 L 0.03499 0.01111 L 0.0423 -0.00093 " pathEditMode="relative" ptsTypes="AAAAAAA">
                                      <p:cBhvr>
                                        <p:cTn id="4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000"/>
                            </p:stCondLst>
                            <p:childTnLst>
                              <p:par>
                                <p:cTn id="4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319" y="0"/>
            <a:ext cx="861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0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657648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217091" y="1692262"/>
            <a:ext cx="12138819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9000" dirty="0">
                <a:solidFill>
                  <a:srgbClr val="FF0000"/>
                </a:solidFill>
                <a:latin typeface="HP001 4 hàng" pitchFamily="34" charset="0"/>
              </a:rPr>
              <a:t>sâm</a:t>
            </a:r>
            <a:endParaRPr lang="en-US" sz="290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411" y="-103777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18806" y="26572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3578" y="-111983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3676" y="-146655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54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86684E-6 -3.7037E-7 L 0.02871 -0.07593 L 0.04699 -0.13982 L 0.06057 -0.19537 L 0.06527 -0.22037 L 0.06527 -0.23149 L 0.06266 -0.23704 L 0.05743 -0.23889 L 0.05326 -0.23704 L 0.05065 -0.22593 L 0.05221 -0.21667 L 0.05691 -0.20371 L 0.07937 -0.16852 L 0.09764 -0.13704 L 0.106 -0.11945 L 0.1107 -0.09537 L 0.11227 -0.08056 L 0.11122 -0.06482 L 0.10861 -0.04352 L 0.10182 -0.02686 C 0.09764 -0.02153 0.09412 -0.01389 0.08929 -0.01111 C 0.08877 -0.01088 0.08772 -0.01019 0.08772 -0.01019 C 0.08511 -0.00718 0.08302 -0.00209 0.07989 -0.00093 C 0.07702 -3.7037E-7 0.07793 -0.00116 0.07676 0.00092 L 0.06579 -3.7037E-7 L 0.05587 -0.00278 L 0.04804 -0.00834 L 0.04386 -0.01389 L 0.03498 -0.02871 " pathEditMode="relative" ptsTypes="AAAAAAAAAAAAAAAAAAAffffAAAAAA">
                                      <p:cBhvr>
                                        <p:cTn id="11" dur="7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11616E-7 -7.40741E-7 L -0.00731 -0.01018 L -0.01514 -0.01759 L -0.02402 -0.02407 L -0.03289 -0.025 L -0.04072 -0.02222 L -0.05221 -0.01481 L -0.05951 -0.00648 L -0.06682 0.00741 L -0.07309 0.02778 L -0.07779 0.0463 L -0.07883 0.07407 L -0.07622 0.10556 L -0.07152 0.12407 L -0.06421 0.14352 L -0.05482 0.15833 L -0.04542 0.16759 L -0.03498 0.1713 L -0.02349 0.17037 L -0.01031 0.16065 L 0.00104 0.14051 L 0.00731 0.11759 L 0.01005 0.0919 L 0.01005 0.06482 L 0.00887 0.0412 L 0.00496 0.02037 L 5.11616E-7 -7.40741E-7 Z " pathEditMode="relative" rAng="0" ptsTypes="AAAAAAAAAAAAAAAAAAAAAAAAAAA">
                                      <p:cBhvr>
                                        <p:cTn id="22" dur="5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6" y="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75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76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26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649E-6 4.81481E-6 L -3.48649E-6 0.17778 L 0.00183 0.19005 L 0.00561 0.20116 L 0.0094 0.20671 L 0.01619 0.20787 L 0.02376 0.20555 L 0.03002 0.2 L 0.04073 0.18565 L 0.0513 0.1544 L 0.06266 0.11227 L 0.0714 0.06898 L 0.07949 0.0412 L 0.08393 0.02222 L 0.09268 0.00903 L 0.09894 0.00787 L 0.10704 0.01111 L 0.11147 0.02106 L 0.11461 0.03218 L 0.11461 0.04236 L 0.11461 0.21343 L 0.11591 0.14676 L 0.12152 0.11458 L 0.13092 0.07338 L 0.14215 0.04236 L 0.15599 0.01782 L 0.16721 0.00787 L 0.17909 0.00903 L 0.1911 0.01898 L 0.19671 0.03773 L 0.19789 0.05995 L 0.19789 0.21227 L 0.19919 0.15116 L 0.20794 0.10555 L 0.21668 0.07106 L 0.22804 0.04005 L 0.23678 0.02222 L 0.24866 0.00995 L 0.26119 0.00671 L 0.2719 0.00903 L 0.27816 0.01898 L 0.28247 0.03218 L 0.28508 0.04792 L 0.2856 0.15787 L 0.28626 0.18125 L 0.28874 0.19329 L 0.29565 0.2044 L 0.30257 0.20671 L 0.31066 0.2044 L 0.31758 0.19676 L 0.32763 0.18218 L 0.33951 0.15116 L 0.34956 0.10555 " pathEditMode="relative" ptsTypes="AAAAAAAAAAAAAAAAAAAAAAAAAAAAAAAAAAAAAAAAAAAAAAAAAAAAA">
                                      <p:cBhvr>
                                        <p:cTn id="33" dur="2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26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76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626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2.96296E-6 L 0.00705 -0.00764 L 0.01449 -0.01667 L 0.02311 -0.02917 L 0.02663 -0.03681 L 0.02937 -0.02917 L 0.03485 -0.02084 L 0.04151 -0.01181 L 0.04777 -0.00486 L 0.05169 -0.0007 " pathEditMode="relative" ptsTypes="AAAAAAAAAA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8260"/>
                            </p:stCondLst>
                            <p:childTnLst>
                              <p:par>
                                <p:cTn id="4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7469" y="0"/>
            <a:ext cx="9486900" cy="688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2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C:\Users\Administrator\Downloads\HÌNH NỀN PAPOIW\81307fef30f62e0cbaad82dd72b17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36603" y="65727"/>
            <a:ext cx="12101737" cy="6807227"/>
          </a:xfr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="" xmlns:a16="http://schemas.microsoft.com/office/drawing/2014/main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751" y="1114208"/>
            <a:ext cx="8299894" cy="1099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07559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6551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6551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51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viết</a:t>
            </a:r>
            <a:r>
              <a:rPr lang="en-US" altLang="en-US" sz="6551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51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vở</a:t>
            </a:r>
            <a:endParaRPr lang="en-US" altLang="en-US" sz="6551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pic>
        <p:nvPicPr>
          <p:cNvPr id="6" name="Picture 5" descr="C:\Users\ITTran\Downloads\tu the viet - chu Thao 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281" y="2670765"/>
            <a:ext cx="3612364" cy="348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="" xmlns:a16="http://schemas.microsoft.com/office/drawing/2014/main" id="{5E562801-7046-4A8E-AE0D-B89EDB680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119" y="2772335"/>
            <a:ext cx="2486225" cy="287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1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3" t="21875" r="32650" b="33333"/>
          <a:stretch/>
        </p:blipFill>
        <p:spPr bwMode="auto">
          <a:xfrm>
            <a:off x="518319" y="-21101"/>
            <a:ext cx="111252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3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306329" y="-152400"/>
            <a:ext cx="11201399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5" y="2380013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Chúng</a:t>
            </a:r>
            <a:r>
              <a:rPr lang="en-US" sz="6600" b="1" dirty="0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66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mình</a:t>
            </a:r>
            <a:r>
              <a:rPr lang="en-US" sz="6600" b="1" dirty="0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66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</a:t>
            </a:r>
            <a:r>
              <a:rPr lang="en-US" sz="6600" b="1" dirty="0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giãn</a:t>
            </a:r>
            <a:r>
              <a:rPr lang="en-US" sz="66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nào</a:t>
            </a:r>
            <a:r>
              <a:rPr lang="en-US" sz="66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5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9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ế Giới Động Vật - Bài hát về Động Vật - Pinkfong! Những bài hát cho trẻ e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3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9" t="3629" b="61389"/>
          <a:stretch/>
        </p:blipFill>
        <p:spPr>
          <a:xfrm>
            <a:off x="1409699" y="0"/>
            <a:ext cx="9690997" cy="514271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3046123" cy="941185"/>
            <a:chOff x="63500" y="1429216"/>
            <a:chExt cx="2634008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7" y="1429216"/>
              <a:ext cx="2313151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lang="en-US" sz="44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4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50" y="478155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Mùa hè, ve râm ran, sen nở thắm. Lũ trẻ nô đùa trên thảm cỏ ven hồ.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4633119" y="5814786"/>
            <a:ext cx="11073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357519" y="5814786"/>
            <a:ext cx="1485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633119" y="6553200"/>
            <a:ext cx="15839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9228138" y="5883901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028699" y="4572474"/>
            <a:ext cx="762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3600" b="1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100696" y="4533117"/>
            <a:ext cx="767551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36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0872096" y="5231740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0669" y="17526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Mùa hè, ve râm ran, sen nở thắm. Lũ trẻ nô đùa trên thảm cỏ ven hồ.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756374" y="2247900"/>
            <a:ext cx="7149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99219" y="5514023"/>
            <a:ext cx="12024519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Loài vật nào xuất hiện trong bài?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9219" y="5514023"/>
            <a:ext cx="12024519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 hè có loài hoa nào nở thắm?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281319" y="2247900"/>
            <a:ext cx="1219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99219" y="5514023"/>
            <a:ext cx="12024519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Lũ trẻ làm gì vào mùa hè?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880519" y="3314700"/>
            <a:ext cx="90336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47650" y="4191000"/>
            <a:ext cx="37758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41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696775" y="278015"/>
            <a:ext cx="3021944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1.</a:t>
            </a:r>
            <a:r>
              <a:rPr kumimoji="0" lang="en-US" sz="37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7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</a:t>
            </a:r>
            <a:r>
              <a:rPr kumimoji="0" lang="en-US" sz="3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xmlns="" id="{5EB72784-3C31-4B11-87CA-E3638A0328E4}"/>
              </a:ext>
            </a:extLst>
          </p:cNvPr>
          <p:cNvSpPr/>
          <p:nvPr/>
        </p:nvSpPr>
        <p:spPr>
          <a:xfrm>
            <a:off x="2956719" y="3733800"/>
            <a:ext cx="8002303" cy="6288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mèn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ven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sên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trên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4500" noProof="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noProof="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sen.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8" name="Picture 6" descr="Cartoon Pig | Pig cartoon, Cute pigs, Cute baby pigs">
            <a:extLst>
              <a:ext uri="{FF2B5EF4-FFF2-40B4-BE49-F238E27FC236}">
                <a16:creationId xmlns:a16="http://schemas.microsoft.com/office/drawing/2014/main" xmlns="" id="{CED79C3F-3744-4385-AF58-F316550CD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519" y="1236785"/>
            <a:ext cx="80772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32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31"/>
          <a:stretch/>
        </p:blipFill>
        <p:spPr bwMode="auto">
          <a:xfrm>
            <a:off x="903832" y="3036133"/>
            <a:ext cx="10354174" cy="137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61"/>
          <a:stretch/>
        </p:blipFill>
        <p:spPr bwMode="auto">
          <a:xfrm>
            <a:off x="1722167" y="-228600"/>
            <a:ext cx="8557168" cy="320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676" y="3962400"/>
            <a:ext cx="9504724" cy="1593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47650" y="485775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Mùa hè, ve râm ran, sen nở thắm. Lũ trẻ nô đùa trên thảm cỏ ven hồ.</a:t>
            </a:r>
          </a:p>
        </p:txBody>
      </p:sp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1585119" y="1248505"/>
            <a:ext cx="9220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Môi trường sống của loài vật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44"/>
          <a:stretch/>
        </p:blipFill>
        <p:spPr>
          <a:xfrm>
            <a:off x="1585120" y="2133600"/>
            <a:ext cx="922020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Động vật trên cạn nào có não bộ lớn nhất, gấp 4 lần con người? - Tư vấ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119" y="609600"/>
            <a:ext cx="9738236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5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ộ nhận biết con vật nuô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19" y="514350"/>
            <a:ext cx="8255218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20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ó bao nhiêu loài cá trên thế giới? | Các Nướ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89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ranh tô màu các con vật sống dưới nước cho b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18" y="609600"/>
            <a:ext cx="9496733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12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Khoảnh khắc đẹp của động vậ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881187"/>
            <a:ext cx="3051969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Côn trùng là gì? Phân loại các loài côn trùng theo hình thức phát triể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319" y="-304800"/>
            <a:ext cx="8976519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60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latin typeface="Bandit" pitchFamily="18" charset="0"/>
                <a:ea typeface="Bandit" pitchFamily="18" charset="0"/>
                <a:cs typeface="Bandit" pitchFamily="18" charset="0"/>
              </a:rPr>
              <a:t>Dặn</a:t>
            </a:r>
            <a:r>
              <a:rPr lang="en-US" sz="8000" dirty="0" smtClean="0">
                <a:latin typeface="Bandit" pitchFamily="18" charset="0"/>
                <a:ea typeface="Bandit" pitchFamily="18" charset="0"/>
                <a:cs typeface="Bandit" pitchFamily="18" charset="0"/>
              </a:rPr>
              <a:t> </a:t>
            </a:r>
            <a:r>
              <a:rPr lang="en-US" sz="8000" dirty="0" err="1" smtClean="0">
                <a:latin typeface="Bandit" pitchFamily="18" charset="0"/>
                <a:ea typeface="Bandit" pitchFamily="18" charset="0"/>
                <a:cs typeface="Bandit" pitchFamily="18" charset="0"/>
              </a:rPr>
              <a:t>dò</a:t>
            </a:r>
            <a:endParaRPr lang="en-US" sz="8000" dirty="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31"/>
          <a:stretch/>
        </p:blipFill>
        <p:spPr bwMode="auto">
          <a:xfrm>
            <a:off x="903832" y="3036133"/>
            <a:ext cx="10354174" cy="137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61"/>
          <a:stretch/>
        </p:blipFill>
        <p:spPr bwMode="auto">
          <a:xfrm>
            <a:off x="1722167" y="-228600"/>
            <a:ext cx="8557168" cy="320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676" y="3962400"/>
            <a:ext cx="9504724" cy="1593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47650" y="485775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Mùa hè, ve râm ran, sen nở thắm. Lũ trẻ nô đùa trên thảm cỏ ven hồ.</a:t>
            </a:r>
          </a:p>
        </p:txBody>
      </p:sp>
    </p:spTree>
    <p:extLst>
      <p:ext uri="{BB962C8B-B14F-4D97-AF65-F5344CB8AC3E}">
        <p14:creationId xmlns:p14="http://schemas.microsoft.com/office/powerpoint/2010/main" val="409784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7">
            <a:extLst>
              <a:ext uri="{FF2B5EF4-FFF2-40B4-BE49-F238E27FC236}">
                <a16:creationId xmlns="" xmlns:a16="http://schemas.microsoft.com/office/drawing/2014/main" id="{53EEA282-6A1F-411C-AD69-A6A08397D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84"/>
            <a:ext cx="12161838" cy="8095174"/>
          </a:xfrm>
          <a:prstGeom prst="rect">
            <a:avLst/>
          </a:prstGeom>
        </p:spPr>
      </p:pic>
      <p:pic>
        <p:nvPicPr>
          <p:cNvPr id="6" name="图片 29">
            <a:extLst>
              <a:ext uri="{FF2B5EF4-FFF2-40B4-BE49-F238E27FC236}">
                <a16:creationId xmlns="" xmlns:a16="http://schemas.microsoft.com/office/drawing/2014/main" id="{50E06518-2C95-439C-B13E-A8820B85E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10" y="533400"/>
            <a:ext cx="11058119" cy="6136410"/>
          </a:xfrm>
          <a:prstGeom prst="rect">
            <a:avLst/>
          </a:prstGeom>
        </p:spPr>
      </p:pic>
      <p:pic>
        <p:nvPicPr>
          <p:cNvPr id="2" name="图片 2" descr="图片包含 文字&#10;&#10;描述已自动生成">
            <a:extLst>
              <a:ext uri="{FF2B5EF4-FFF2-40B4-BE49-F238E27FC236}">
                <a16:creationId xmlns="" xmlns:a16="http://schemas.microsoft.com/office/drawing/2014/main" id="{CCF94E85-ECB3-4DD2-B6C2-580997DB6C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9" y="4134579"/>
            <a:ext cx="4015503" cy="2835744"/>
          </a:xfrm>
          <a:prstGeom prst="rect">
            <a:avLst/>
          </a:prstGeom>
        </p:spPr>
      </p:pic>
      <p:sp>
        <p:nvSpPr>
          <p:cNvPr id="7" name="Text Box 5">
            <a:extLst>
              <a:ext uri="{FF2B5EF4-FFF2-40B4-BE49-F238E27FC236}">
                <a16:creationId xmlns="" xmlns:a16="http://schemas.microsoft.com/office/drawing/2014/main" id="{D60DFC6A-301E-4713-987E-FC82AAE58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519" y="255560"/>
            <a:ext cx="10270453" cy="448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4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        </a:t>
            </a:r>
            <a:r>
              <a:rPr lang="en-US" sz="44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Dặn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dò</a:t>
            </a:r>
            <a:r>
              <a:rPr lang="en-US" sz="44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 ngày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.11</a:t>
            </a:r>
            <a:endParaRPr lang="en-US" sz="20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pPr>
              <a:buNone/>
            </a:pPr>
            <a:r>
              <a:rPr lang="en-US" sz="4788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788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-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Viết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35 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ở </a:t>
            </a:r>
            <a:r>
              <a:rPr lang="en-US" sz="40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vở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Tập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viết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.</a:t>
            </a:r>
            <a:endParaRPr lang="en-US" sz="4000" b="1" dirty="0" smtClean="0">
              <a:solidFill>
                <a:srgbClr val="002060"/>
              </a:solidFill>
              <a:latin typeface="HP001 4 hàng" panose="020B0603050302020204" pitchFamily="34" charset="0"/>
            </a:endParaRPr>
          </a:p>
          <a:p>
            <a:pPr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 -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Đọc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35 </a:t>
            </a:r>
            <a:r>
              <a:rPr lang="en-US" sz="40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trên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Sgk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vở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luyện</a:t>
            </a:r>
            <a:r>
              <a:rPr lang="en-US" sz="4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đọc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.</a:t>
            </a:r>
          </a:p>
          <a:p>
            <a:pPr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 -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Tập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chép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theo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mẫu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nối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tiếp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vào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vở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ô li.</a:t>
            </a:r>
            <a:endParaRPr lang="en-US" sz="4000" b="1" dirty="0">
              <a:solidFill>
                <a:srgbClr val="002060"/>
              </a:solidFill>
              <a:latin typeface="HP001 4 hàng" panose="020B0603050302020204" pitchFamily="34" charset="0"/>
            </a:endParaRPr>
          </a:p>
          <a:p>
            <a:pPr>
              <a:buNone/>
            </a:pP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 -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Làm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bài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tập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cuối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tuần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tùy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theo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năng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lực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của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99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các</a:t>
            </a:r>
            <a:r>
              <a:rPr lang="en-US" sz="399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con.</a:t>
            </a:r>
            <a:endParaRPr lang="en-US" sz="3990" b="1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0310" y="648873"/>
            <a:ext cx="11092745" cy="260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97"/>
              </a:spcBef>
            </a:pPr>
            <a:endParaRPr lang="vi-VN" sz="1097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712" y="4273523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39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30"/>
          <a:stretch/>
        </p:blipFill>
        <p:spPr>
          <a:xfrm>
            <a:off x="19342" y="262466"/>
            <a:ext cx="12142495" cy="49451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8"/>
            <a:ext cx="12370233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9343" y="-62446"/>
            <a:ext cx="1127504" cy="8000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70C0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  <a:endParaRPr lang="en-US" sz="4400" b="1" dirty="0">
              <a:solidFill>
                <a:srgbClr val="0070C0"/>
              </a:solidFill>
              <a:latin typeface="Arrus-Black" pitchFamily="18" charset="0"/>
              <a:ea typeface="Arrus-Black" pitchFamily="18" charset="0"/>
              <a:cs typeface="Arrus-Black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32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76630"/>
            <a:ext cx="3448697" cy="1180534"/>
            <a:chOff x="63500" y="1458734"/>
            <a:chExt cx="2592938" cy="885401"/>
          </a:xfrm>
        </p:grpSpPr>
        <p:sp>
          <p:nvSpPr>
            <p:cNvPr id="4" name="Rounded Rectangle 3"/>
            <p:cNvSpPr/>
            <p:nvPr/>
          </p:nvSpPr>
          <p:spPr>
            <a:xfrm>
              <a:off x="384359" y="163824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</a:t>
              </a:r>
              <a:r>
                <a:rPr lang="en-US" sz="3700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700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biết</a:t>
              </a:r>
              <a:endParaRPr lang="en-US" sz="37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-65406" y="5264723"/>
            <a:ext cx="12246294" cy="1558238"/>
            <a:chOff x="695008" y="5406302"/>
            <a:chExt cx="10717370" cy="1558238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302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Nhện ng</a:t>
              </a:r>
              <a:r>
                <a:rPr lang="en-US" sz="50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ăm</a:t>
              </a: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nghía t</a:t>
              </a:r>
              <a:r>
                <a:rPr lang="en-US" sz="50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âm</a:t>
              </a: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lưới vừa l</a:t>
              </a:r>
              <a:r>
                <a:rPr lang="en-US" sz="50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am</a:t>
              </a: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xong.</a:t>
              </a:r>
              <a:endParaRPr lang="en-US" sz="50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2656435" y="540630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  <a:endParaRPr lang="en-US" sz="50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Title 1"/>
            <p:cNvSpPr txBox="1">
              <a:spLocks/>
            </p:cNvSpPr>
            <p:nvPr/>
          </p:nvSpPr>
          <p:spPr>
            <a:xfrm>
              <a:off x="8041232" y="546345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  <a:endParaRPr lang="en-US" sz="50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7" name="Title 1"/>
            <p:cNvSpPr txBox="1">
              <a:spLocks/>
            </p:cNvSpPr>
            <p:nvPr/>
          </p:nvSpPr>
          <p:spPr>
            <a:xfrm>
              <a:off x="5196082" y="540630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  <a:endParaRPr lang="en-US" sz="50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1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dirty="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88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  </a:t>
            </a:r>
            <a:r>
              <a:rPr lang="en-US" sz="88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ăm</a:t>
            </a:r>
            <a:r>
              <a:rPr lang="en-US" sz="88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88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endParaRPr lang="en-US" sz="88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724549" y="9144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24431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3453485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559" y="535271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981887" y="5352717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228366" y="5356201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ẵm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776119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cằm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604919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ậm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662319" y="5356201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nhẩm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16776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883695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390005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9" name="Title 1"/>
          <p:cNvSpPr txBox="1">
            <a:spLocks/>
          </p:cNvSpPr>
          <p:nvPr/>
        </p:nvSpPr>
        <p:spPr>
          <a:xfrm>
            <a:off x="6226998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8103851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0479926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253838" y="9144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739235" y="9144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5225873" y="3829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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9" grpId="0"/>
      <p:bldP spid="30" grpId="0"/>
      <p:bldP spid="31" grpId="0"/>
      <p:bldP spid="24" grpId="0"/>
      <p:bldP spid="26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11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91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746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ăm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8601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53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5259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924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3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42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764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</a:t>
            </a: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282575"/>
            <a:ext cx="12528550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39903" y="5128624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cam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407189" y="5128624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9 tác dụng tuyệt vời của quả c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72" y="956914"/>
            <a:ext cx="5671947" cy="354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ận cảnh vườn cam cho lãi gần 1 tỷ đồng/năm của nông dân Hòa Bì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572" y="956913"/>
            <a:ext cx="4701547" cy="354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259681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tăm tre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397815" y="5259681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Tăm tre tiệt trù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9" y="655320"/>
            <a:ext cx="5364480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ăm tre – SIÊU THỊ HÀN QUỐC OK MART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119" y="859660"/>
            <a:ext cx="4568190" cy="361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270</Words>
  <Application>Microsoft Office PowerPoint</Application>
  <PresentationFormat>Custom</PresentationFormat>
  <Paragraphs>105</Paragraphs>
  <Slides>39</Slides>
  <Notes>12</Notes>
  <HiddenSlides>0</HiddenSlides>
  <MMClips>4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7" baseType="lpstr">
      <vt:lpstr>.VnArial</vt:lpstr>
      <vt:lpstr>.VnAvant</vt:lpstr>
      <vt:lpstr>.VnCooper</vt:lpstr>
      <vt:lpstr>.VnTime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Comic Sans MS</vt:lpstr>
      <vt:lpstr>DomCasual</vt:lpstr>
      <vt:lpstr>HP001 4 hàng</vt:lpstr>
      <vt:lpstr>HP001 4H Normal</vt:lpstr>
      <vt:lpstr>HP001 5 hàng</vt:lpstr>
      <vt:lpstr>Times New Roman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Chúng mình 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277</cp:revision>
  <dcterms:created xsi:type="dcterms:W3CDTF">2021-05-08T14:00:55Z</dcterms:created>
  <dcterms:modified xsi:type="dcterms:W3CDTF">2021-11-05T03:47:28Z</dcterms:modified>
</cp:coreProperties>
</file>