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  <p:sldMasterId id="2147483704" r:id="rId3"/>
    <p:sldMasterId id="2147483717" r:id="rId4"/>
    <p:sldMasterId id="2147483755" r:id="rId5"/>
  </p:sldMasterIdLst>
  <p:notesMasterIdLst>
    <p:notesMasterId r:id="rId20"/>
  </p:notesMasterIdLst>
  <p:sldIdLst>
    <p:sldId id="257" r:id="rId6"/>
    <p:sldId id="256" r:id="rId7"/>
    <p:sldId id="2007577114" r:id="rId8"/>
    <p:sldId id="265" r:id="rId9"/>
    <p:sldId id="284" r:id="rId10"/>
    <p:sldId id="294" r:id="rId11"/>
    <p:sldId id="2007577120" r:id="rId12"/>
    <p:sldId id="295" r:id="rId13"/>
    <p:sldId id="2007577115" r:id="rId14"/>
    <p:sldId id="2007577118" r:id="rId15"/>
    <p:sldId id="296" r:id="rId16"/>
    <p:sldId id="2007577117" r:id="rId17"/>
    <p:sldId id="2007577121" r:id="rId18"/>
    <p:sldId id="2007577094" r:id="rId1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F88C"/>
    <a:srgbClr val="FDDEEB"/>
    <a:srgbClr val="FFFAC2"/>
    <a:srgbClr val="D34CD6"/>
    <a:srgbClr val="FCDFDC"/>
    <a:srgbClr val="FFFBCD"/>
    <a:srgbClr val="FFF789"/>
    <a:srgbClr val="E07235"/>
    <a:srgbClr val="EB54E9"/>
    <a:srgbClr val="D8F3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15" autoAdjust="0"/>
    <p:restoredTop sz="94249" autoAdjust="0"/>
  </p:normalViewPr>
  <p:slideViewPr>
    <p:cSldViewPr snapToGrid="0">
      <p:cViewPr varScale="1">
        <p:scale>
          <a:sx n="65" d="100"/>
          <a:sy n="65" d="100"/>
        </p:scale>
        <p:origin x="-51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9A61A-466B-44F6-B44B-AA5EB5419573}" type="datetimeFigureOut">
              <a:rPr lang="vi-VN" smtClean="0"/>
              <a:t>02/02/2023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B06-5F17-49C2-91DA-F48D8E806B1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2725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EFB06-5F17-49C2-91DA-F48D8E806B19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44423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gi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8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7026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2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600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06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26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81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5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80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75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54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01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0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=""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=""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=""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=""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=""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=""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=""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=""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=""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=""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=""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=""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=""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=""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=""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=""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83354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56712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=""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=""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=""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=""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=""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=""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1045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2023/2/2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=""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=""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=""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=""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=""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=""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=""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=""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=""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=""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=""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=""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=""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2318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=""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=""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596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=""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=""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=""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=""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=""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=""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=""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7079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=""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=""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=""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=""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=""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=""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=""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=""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82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=""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=""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=""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=""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=""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=""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=""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=""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5418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=""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4429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=""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=""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=""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=""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=""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=""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=""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=""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=""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=""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=""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=""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=""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=""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=""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=""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=""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=""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=""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=""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=""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=""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=""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=""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=""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=""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=""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=""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=""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=""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=""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=""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=""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=""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=""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=""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=""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=""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=""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=""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=""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=""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=""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=""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=""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=""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=""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=""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=""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=""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=""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=""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=""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=""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=""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=""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=""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=""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=""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=""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=""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=""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=""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=""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=""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=""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=""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=""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=""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=""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=""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=""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=""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=""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=""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=""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=""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=""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=""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=""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=""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=""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=""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=""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=""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=""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=""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=""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=""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=""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=""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=""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=""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=""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=""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=""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=""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=""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=""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=""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=""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=""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=""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=""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=""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=""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=""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=""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=""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=""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=""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=""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=""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=""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=""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=""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=""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=""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=""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=""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=""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3016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1206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=""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=""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=""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=""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=""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=""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=""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=""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=""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=""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=""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=""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=""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=""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=""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=""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=""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=""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=""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=""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=""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=""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=""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=""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=""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=""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=""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=""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=""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=""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=""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=""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=""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=""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=""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=""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=""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=""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=""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=""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=""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=""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25166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731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62572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53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947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529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75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078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942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02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037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239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015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20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359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499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43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41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98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59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09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83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1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37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10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249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65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834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138540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image" Target="../media/image29.jpg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9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76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154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219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70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2023/2/2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=""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2731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550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jpe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35999" y="1050116"/>
            <a:ext cx="86922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Toán 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2</a:t>
            </a: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7610" y="370874"/>
            <a:ext cx="5012313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 (</a:t>
            </a:r>
            <a:r>
              <a:rPr lang="en-US" sz="44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25)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2022" y="1413005"/>
            <a:ext cx="518928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10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:   </a:t>
            </a:r>
            <a:r>
              <a:rPr lang="en-US" sz="44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=  ...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77716" y="2290810"/>
            <a:ext cx="542956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12</a:t>
            </a:r>
            <a:r>
              <a:rPr lang="en-US" sz="44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:  2 = 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...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76680" y="3163224"/>
            <a:ext cx="543059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20 </a:t>
            </a:r>
            <a:r>
              <a:rPr lang="en-US" sz="44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44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</a:t>
            </a:r>
            <a:r>
              <a:rPr lang="en-US" sz="44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=  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...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11170" y="1398717"/>
            <a:ext cx="5810559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14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:   2   = ...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35440" y="2290810"/>
            <a:ext cx="509311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15   :   5   =  ...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91540" y="3163224"/>
            <a:ext cx="5417234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40</a:t>
            </a:r>
            <a:r>
              <a:rPr lang="en-US" sz="44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  :   5   =  ...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64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8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FCE261F2-A13F-4B1E-B5E2-611DD201FB19}"/>
              </a:ext>
            </a:extLst>
          </p:cNvPr>
          <p:cNvSpPr/>
          <p:nvPr/>
        </p:nvSpPr>
        <p:spPr>
          <a:xfrm>
            <a:off x="237829" y="297780"/>
            <a:ext cx="573331" cy="643675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3</a:t>
            </a:r>
            <a:endParaRPr lang="vi-VN" sz="40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7107DEB-3E87-4450-BF0D-C39AB3AE1BD2}"/>
              </a:ext>
            </a:extLst>
          </p:cNvPr>
          <p:cNvSpPr txBox="1"/>
          <p:nvPr/>
        </p:nvSpPr>
        <p:spPr>
          <a:xfrm>
            <a:off x="929148" y="238670"/>
            <a:ext cx="111202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/>
              <a:t>Cửa hàng có 40 bông cúc. Cô bán hàng đã bó hoa cúc thành các bó, mỗi bó 5 bông. Hỏi có bao nhiêu bó hoa cúc?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7CD2CAC7-0622-43E1-8F06-A21ED075BA7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7829" y="1592827"/>
            <a:ext cx="5823758" cy="48048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2E53BB7-09D9-4E63-8229-B864297ADACF}"/>
              </a:ext>
            </a:extLst>
          </p:cNvPr>
          <p:cNvSpPr txBox="1"/>
          <p:nvPr/>
        </p:nvSpPr>
        <p:spPr>
          <a:xfrm>
            <a:off x="6061587" y="2614739"/>
            <a:ext cx="599767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>
                <a:solidFill>
                  <a:srgbClr val="002060"/>
                </a:solidFill>
              </a:rPr>
              <a:t>         Tóm tắt</a:t>
            </a:r>
          </a:p>
          <a:p>
            <a:r>
              <a:rPr lang="vi-VN" sz="4000">
                <a:solidFill>
                  <a:srgbClr val="002060"/>
                </a:solidFill>
              </a:rPr>
              <a:t>Có      : 40 bông hoa cúc</a:t>
            </a:r>
          </a:p>
          <a:p>
            <a:r>
              <a:rPr lang="vi-VN" sz="4000">
                <a:solidFill>
                  <a:srgbClr val="002060"/>
                </a:solidFill>
              </a:rPr>
              <a:t>Mỗi bó: 5 bông hoa</a:t>
            </a:r>
          </a:p>
          <a:p>
            <a:r>
              <a:rPr lang="vi-VN" sz="4000">
                <a:solidFill>
                  <a:srgbClr val="002060"/>
                </a:solidFill>
              </a:rPr>
              <a:t>Có      :.....bó hoa cúc?</a:t>
            </a:r>
            <a:endParaRPr lang="vi-VN" sz="2800">
              <a:solidFill>
                <a:srgbClr val="002060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B2033E23-B151-4CD1-B653-65A51D441CEB}"/>
              </a:ext>
            </a:extLst>
          </p:cNvPr>
          <p:cNvCxnSpPr>
            <a:cxnSpLocks/>
          </p:cNvCxnSpPr>
          <p:nvPr/>
        </p:nvCxnSpPr>
        <p:spPr>
          <a:xfrm>
            <a:off x="5832764" y="1402821"/>
            <a:ext cx="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761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304323" y="258827"/>
            <a:ext cx="490185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3 ( tr 25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1824" y="37362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28520" y="1114197"/>
            <a:ext cx="271107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0EC4273C-ACC8-4E3F-B537-73543FB5D551}"/>
              </a:ext>
            </a:extLst>
          </p:cNvPr>
          <p:cNvSpPr txBox="1"/>
          <p:nvPr/>
        </p:nvSpPr>
        <p:spPr>
          <a:xfrm>
            <a:off x="2955801" y="3773986"/>
            <a:ext cx="7111914" cy="25545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4000">
                <a:solidFill>
                  <a:srgbClr val="002060"/>
                </a:solidFill>
              </a:rPr>
              <a:t>         Tóm tắt</a:t>
            </a:r>
          </a:p>
          <a:p>
            <a:r>
              <a:rPr lang="vi-VN" sz="4000">
                <a:solidFill>
                  <a:srgbClr val="002060"/>
                </a:solidFill>
              </a:rPr>
              <a:t>Có      : 40 bông hoa cúc</a:t>
            </a:r>
          </a:p>
          <a:p>
            <a:r>
              <a:rPr lang="vi-VN" sz="4000">
                <a:solidFill>
                  <a:srgbClr val="002060"/>
                </a:solidFill>
              </a:rPr>
              <a:t>Mỗi bó: 5 bông hoa</a:t>
            </a:r>
          </a:p>
          <a:p>
            <a:r>
              <a:rPr lang="vi-VN" sz="4000">
                <a:solidFill>
                  <a:srgbClr val="002060"/>
                </a:solidFill>
              </a:rPr>
              <a:t>Có      :.....bó hoa cúc?</a:t>
            </a:r>
            <a:endParaRPr lang="vi-VN" sz="28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17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164742" y="31945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169691" y="4876309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0" y="1327830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</a:t>
            </a:r>
            <a:r>
              <a:rPr lang="en-US" sz="4400" smtClean="0"/>
              <a:t>bài 6, 7, 8, 9 tr 15 + 16 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0" y="2201758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</a:t>
            </a:r>
            <a:r>
              <a:rPr lang="en-US" sz="4400" smtClean="0"/>
              <a:t>bài 1, 2, 3 tr 22 </a:t>
            </a:r>
            <a:endParaRPr lang="en-US" sz="4400" smtClean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-1" y="3140273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</a:t>
            </a:r>
            <a:r>
              <a:rPr lang="en-US" sz="4400" smtClean="0"/>
              <a:t>Đọc và TLCH bài Hạt thóc</a:t>
            </a:r>
            <a:endParaRPr lang="en-US" sz="4400" smtClean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-2" y="395535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</a:t>
            </a:r>
            <a:r>
              <a:rPr lang="en-US" sz="4400" smtClean="0"/>
              <a:t>Học thuộc bảng chia 5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1435656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  <p:bldP spid="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  <p:bldP spid="9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FF35FB1-B8E3-48E2-B3E1-FB2212F73D0C}"/>
              </a:ext>
            </a:extLst>
          </p:cNvPr>
          <p:cNvSpPr/>
          <p:nvPr/>
        </p:nvSpPr>
        <p:spPr>
          <a:xfrm>
            <a:off x="10416209" y="21276"/>
            <a:ext cx="1775791" cy="1808921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=""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=""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8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651702" y="417360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NHÂN, PHÉP CHIA</a:t>
            </a:r>
            <a:endParaRPr lang="vi-VN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3022952" y="2191642"/>
            <a:ext cx="5656933" cy="257916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6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44</a:t>
            </a:r>
          </a:p>
          <a:p>
            <a:pPr algn="ctr">
              <a:lnSpc>
                <a:spcPct val="120000"/>
              </a:lnSpc>
            </a:pPr>
            <a:r>
              <a:rPr lang="vi-VN" sz="8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BẢNG CHIA 5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01417" y="971009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91615" y="1879557"/>
            <a:ext cx="8167674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44: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Bảng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chia 5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 </a:t>
            </a:r>
            <a:r>
              <a:rPr lang="en-US" sz="44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tiết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1) </a:t>
            </a:r>
          </a:p>
        </p:txBody>
      </p:sp>
    </p:spTree>
    <p:extLst>
      <p:ext uri="{BB962C8B-B14F-4D97-AF65-F5344CB8AC3E}">
        <p14:creationId xmlns:p14="http://schemas.microsoft.com/office/powerpoint/2010/main" val="89656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=""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807965" y="2087396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48C22AA-E178-4A54-83F9-80ECB44368A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42228" y="1"/>
            <a:ext cx="5872675" cy="4900312"/>
          </a:xfrm>
          <a:prstGeom prst="rect">
            <a:avLst/>
          </a:prstGeom>
        </p:spPr>
      </p:pic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50E67994-324A-442A-9A62-743945D005C4}"/>
              </a:ext>
            </a:extLst>
          </p:cNvPr>
          <p:cNvGrpSpPr/>
          <p:nvPr/>
        </p:nvGrpSpPr>
        <p:grpSpPr>
          <a:xfrm>
            <a:off x="1674828" y="2302180"/>
            <a:ext cx="4002776" cy="925941"/>
            <a:chOff x="1087786" y="2487203"/>
            <a:chExt cx="4002776" cy="925941"/>
          </a:xfrm>
        </p:grpSpPr>
        <p:sp>
          <p:nvSpPr>
            <p:cNvPr id="75" name="Parallelogram 74">
              <a:extLst>
                <a:ext uri="{FF2B5EF4-FFF2-40B4-BE49-F238E27FC236}">
                  <a16:creationId xmlns="" xmlns:a16="http://schemas.microsoft.com/office/drawing/2014/main" id="{F589AF4C-1998-4275-AF18-AD1305C0A546}"/>
                </a:ext>
              </a:extLst>
            </p:cNvPr>
            <p:cNvSpPr/>
            <p:nvPr/>
          </p:nvSpPr>
          <p:spPr>
            <a:xfrm>
              <a:off x="1087786" y="2487203"/>
              <a:ext cx="4002776" cy="925941"/>
            </a:xfrm>
            <a:prstGeom prst="parallelogram">
              <a:avLst/>
            </a:prstGeom>
            <a:solidFill>
              <a:srgbClr val="FFF789"/>
            </a:solidFill>
            <a:ln>
              <a:solidFill>
                <a:srgbClr val="FFF7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="" xmlns:a16="http://schemas.microsoft.com/office/drawing/2014/main" id="{E6767ED3-E563-4F9F-984A-3250FF9C4AF0}"/>
                </a:ext>
              </a:extLst>
            </p:cNvPr>
            <p:cNvGrpSpPr/>
            <p:nvPr/>
          </p:nvGrpSpPr>
          <p:grpSpPr>
            <a:xfrm>
              <a:off x="1491329" y="2626323"/>
              <a:ext cx="1450975" cy="647701"/>
              <a:chOff x="5511800" y="323849"/>
              <a:chExt cx="1450975" cy="647701"/>
            </a:xfrm>
          </p:grpSpPr>
          <p:sp>
            <p:nvSpPr>
              <p:cNvPr id="85" name="Oval 84">
                <a:extLst>
                  <a:ext uri="{FF2B5EF4-FFF2-40B4-BE49-F238E27FC236}">
                    <a16:creationId xmlns="" xmlns:a16="http://schemas.microsoft.com/office/drawing/2014/main" id="{D4DF9836-4575-4F0B-BF32-CBAA8F8865B3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="" xmlns:a16="http://schemas.microsoft.com/office/drawing/2014/main" id="{6E379048-02E8-45E3-BC53-C3FEA7E5C30E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="" xmlns:a16="http://schemas.microsoft.com/office/drawing/2014/main" id="{30CFF111-45ED-41FA-9133-E732400B816F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="" xmlns:a16="http://schemas.microsoft.com/office/drawing/2014/main" id="{E9B8A34F-B7FF-412B-8786-46EB7B46F765}"/>
                </a:ext>
              </a:extLst>
            </p:cNvPr>
            <p:cNvGrpSpPr/>
            <p:nvPr/>
          </p:nvGrpSpPr>
          <p:grpSpPr>
            <a:xfrm>
              <a:off x="3187037" y="2626367"/>
              <a:ext cx="1450975" cy="647701"/>
              <a:chOff x="5511800" y="323849"/>
              <a:chExt cx="1450975" cy="647701"/>
            </a:xfrm>
          </p:grpSpPr>
          <p:sp>
            <p:nvSpPr>
              <p:cNvPr id="82" name="Oval 81">
                <a:extLst>
                  <a:ext uri="{FF2B5EF4-FFF2-40B4-BE49-F238E27FC236}">
                    <a16:creationId xmlns="" xmlns:a16="http://schemas.microsoft.com/office/drawing/2014/main" id="{3C121132-FC14-4C05-A18A-1EEE54EAA897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="" xmlns:a16="http://schemas.microsoft.com/office/drawing/2014/main" id="{AA4F77D6-DB22-471D-98F9-766333583845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="" xmlns:a16="http://schemas.microsoft.com/office/drawing/2014/main" id="{85CF4A3D-C259-4263-AC40-E1E2F30E68C2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</p:grpSp>
      <p:pic>
        <p:nvPicPr>
          <p:cNvPr id="88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6A3C960E-1E46-4694-A176-2483C56BA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295" y="2174740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6F041536-4146-428D-94B4-038FB7B09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955" y="2174423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B3065C8C-4E1E-4F9E-8188-97BA68307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723" y="2210748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A6D3C974-D327-495E-8FF5-8D91C1F0F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213" y="2368036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CE2F7B18-6A7D-47EC-A76A-76D320A2C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358" y="2345106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2B50F891-2818-4C8F-B0C2-8452061C2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875" y="2174423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1A33BE1C-70E3-4D72-93E5-3A3EAC83A317}"/>
              </a:ext>
            </a:extLst>
          </p:cNvPr>
          <p:cNvSpPr txBox="1"/>
          <p:nvPr/>
        </p:nvSpPr>
        <p:spPr>
          <a:xfrm>
            <a:off x="224881" y="527978"/>
            <a:ext cx="6864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dirty="0"/>
              <a:t>a)</a:t>
            </a:r>
          </a:p>
        </p:txBody>
      </p:sp>
      <p:pic>
        <p:nvPicPr>
          <p:cNvPr id="100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0E6B475D-7898-491E-819E-0D02C7AE4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723" y="2172499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3C38CD59-201B-45BD-A06F-ADA035AE2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82" y="2180650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TextBox 120">
            <a:extLst>
              <a:ext uri="{FF2B5EF4-FFF2-40B4-BE49-F238E27FC236}">
                <a16:creationId xmlns="" xmlns:a16="http://schemas.microsoft.com/office/drawing/2014/main" id="{07DB1C4E-D8D6-45A8-B39E-5744A2BA5440}"/>
              </a:ext>
            </a:extLst>
          </p:cNvPr>
          <p:cNvSpPr txBox="1"/>
          <p:nvPr/>
        </p:nvSpPr>
        <p:spPr>
          <a:xfrm>
            <a:off x="6852091" y="313269"/>
            <a:ext cx="47401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vi-VN" sz="2800" i="1" dirty="0"/>
              <a:t>Mỗi đĩa có 5 quả cam, </a:t>
            </a:r>
          </a:p>
          <a:p>
            <a:pPr algn="ctr"/>
            <a:r>
              <a:rPr lang="vi-VN" sz="2800" i="1" dirty="0"/>
              <a:t>2 đĩa có 10 quả cam.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vi-VN" sz="2800" i="1" dirty="0"/>
              <a:t>10 quả cam chia vào các đĩa, mỗi đĩa 5 quả. Được 2 đĩa cam như vậy.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="" xmlns:a16="http://schemas.microsoft.com/office/drawing/2014/main" id="{68B8CCCA-E292-4AC4-9D6F-3E6F82FA3313}"/>
                  </a:ext>
                </a:extLst>
              </p:cNvPr>
              <p:cNvSpPr/>
              <p:nvPr/>
            </p:nvSpPr>
            <p:spPr>
              <a:xfrm>
                <a:off x="1769780" y="3928526"/>
                <a:ext cx="3039843" cy="746892"/>
              </a:xfrm>
              <a:prstGeom prst="roundRect">
                <a:avLst/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vi-VN" sz="4400" dirty="0"/>
                  <a:t>5 </a:t>
                </a:r>
                <a14:m>
                  <m:oMath xmlns:m="http://schemas.openxmlformats.org/officeDocument/2006/math">
                    <m:r>
                      <a:rPr lang="vi-VN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4400" dirty="0"/>
                  <a:t> 2 = 10</a:t>
                </a: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68B8CCCA-E292-4AC4-9D6F-3E6F82FA33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9780" y="3928526"/>
                <a:ext cx="3039843" cy="746892"/>
              </a:xfrm>
              <a:prstGeom prst="roundRect">
                <a:avLst/>
              </a:prstGeom>
              <a:blipFill rotWithShape="1">
                <a:blip r:embed="rId7"/>
                <a:stretch>
                  <a:fillRect l="-2970" t="-14729" r="-3168" b="-34884"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9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36E76B22-64F3-47E7-ACF8-CF11A95D9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272" y="2311603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859DEC79-80E4-41F9-B53D-51AD715BA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417" y="2288673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4" name="Parallelogram 123">
            <a:extLst>
              <a:ext uri="{FF2B5EF4-FFF2-40B4-BE49-F238E27FC236}">
                <a16:creationId xmlns="" xmlns:a16="http://schemas.microsoft.com/office/drawing/2014/main" id="{2F0E3C61-B40B-439D-A092-A7481BCE7A32}"/>
              </a:ext>
            </a:extLst>
          </p:cNvPr>
          <p:cNvSpPr/>
          <p:nvPr/>
        </p:nvSpPr>
        <p:spPr>
          <a:xfrm>
            <a:off x="1681170" y="2302180"/>
            <a:ext cx="3921320" cy="925941"/>
          </a:xfrm>
          <a:prstGeom prst="parallelogram">
            <a:avLst/>
          </a:prstGeom>
          <a:solidFill>
            <a:srgbClr val="FFF789"/>
          </a:solidFill>
          <a:ln>
            <a:solidFill>
              <a:srgbClr val="FFF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9E283A75-B96C-4867-A5B2-AB2EF2B21FA2}"/>
              </a:ext>
            </a:extLst>
          </p:cNvPr>
          <p:cNvGrpSpPr/>
          <p:nvPr/>
        </p:nvGrpSpPr>
        <p:grpSpPr>
          <a:xfrm>
            <a:off x="2084713" y="2441300"/>
            <a:ext cx="1450975" cy="647701"/>
            <a:chOff x="4210303" y="5351786"/>
            <a:chExt cx="1450975" cy="647701"/>
          </a:xfrm>
        </p:grpSpPr>
        <p:sp>
          <p:nvSpPr>
            <p:cNvPr id="137" name="Oval 136">
              <a:extLst>
                <a:ext uri="{FF2B5EF4-FFF2-40B4-BE49-F238E27FC236}">
                  <a16:creationId xmlns="" xmlns:a16="http://schemas.microsoft.com/office/drawing/2014/main" id="{DF66A318-6FC0-435B-9EFF-D33DC908E840}"/>
                </a:ext>
              </a:extLst>
            </p:cNvPr>
            <p:cNvSpPr/>
            <p:nvPr/>
          </p:nvSpPr>
          <p:spPr>
            <a:xfrm>
              <a:off x="4210303" y="5351786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8" name="Oval 137">
              <a:extLst>
                <a:ext uri="{FF2B5EF4-FFF2-40B4-BE49-F238E27FC236}">
                  <a16:creationId xmlns="" xmlns:a16="http://schemas.microsoft.com/office/drawing/2014/main" id="{6F7B6936-BCBB-40FB-8556-708440253D0D}"/>
                </a:ext>
              </a:extLst>
            </p:cNvPr>
            <p:cNvSpPr/>
            <p:nvPr/>
          </p:nvSpPr>
          <p:spPr>
            <a:xfrm>
              <a:off x="4210303" y="5351787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9" name="Oval 138">
              <a:extLst>
                <a:ext uri="{FF2B5EF4-FFF2-40B4-BE49-F238E27FC236}">
                  <a16:creationId xmlns="" xmlns:a16="http://schemas.microsoft.com/office/drawing/2014/main" id="{5C5F6561-CF23-4259-8D17-98D7ECE521EA}"/>
                </a:ext>
              </a:extLst>
            </p:cNvPr>
            <p:cNvSpPr/>
            <p:nvPr/>
          </p:nvSpPr>
          <p:spPr>
            <a:xfrm>
              <a:off x="4438902" y="5482295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EDC21CF2-62E4-4A3F-8C45-DA2DA0BFF3F4}"/>
              </a:ext>
            </a:extLst>
          </p:cNvPr>
          <p:cNvGrpSpPr/>
          <p:nvPr/>
        </p:nvGrpSpPr>
        <p:grpSpPr>
          <a:xfrm>
            <a:off x="3780421" y="2441344"/>
            <a:ext cx="1450975" cy="647701"/>
            <a:chOff x="5906011" y="5351830"/>
            <a:chExt cx="1450975" cy="647701"/>
          </a:xfrm>
        </p:grpSpPr>
        <p:sp>
          <p:nvSpPr>
            <p:cNvPr id="134" name="Oval 133">
              <a:extLst>
                <a:ext uri="{FF2B5EF4-FFF2-40B4-BE49-F238E27FC236}">
                  <a16:creationId xmlns="" xmlns:a16="http://schemas.microsoft.com/office/drawing/2014/main" id="{D8B5BB13-7C7F-4DFE-BAB8-A620E9D233E5}"/>
                </a:ext>
              </a:extLst>
            </p:cNvPr>
            <p:cNvSpPr/>
            <p:nvPr/>
          </p:nvSpPr>
          <p:spPr>
            <a:xfrm>
              <a:off x="5906011" y="5351830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5" name="Oval 134">
              <a:extLst>
                <a:ext uri="{FF2B5EF4-FFF2-40B4-BE49-F238E27FC236}">
                  <a16:creationId xmlns="" xmlns:a16="http://schemas.microsoft.com/office/drawing/2014/main" id="{9873EF3E-08AD-45A6-8DBB-26225B372CA8}"/>
                </a:ext>
              </a:extLst>
            </p:cNvPr>
            <p:cNvSpPr/>
            <p:nvPr/>
          </p:nvSpPr>
          <p:spPr>
            <a:xfrm>
              <a:off x="5906011" y="5351831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6" name="Oval 135">
              <a:extLst>
                <a:ext uri="{FF2B5EF4-FFF2-40B4-BE49-F238E27FC236}">
                  <a16:creationId xmlns="" xmlns:a16="http://schemas.microsoft.com/office/drawing/2014/main" id="{21CEC32D-F4EF-4E9D-BBDB-5E1427B5938F}"/>
                </a:ext>
              </a:extLst>
            </p:cNvPr>
            <p:cNvSpPr/>
            <p:nvPr/>
          </p:nvSpPr>
          <p:spPr>
            <a:xfrm>
              <a:off x="6134610" y="5482339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142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B2A452DA-A1BB-4686-9FED-22BB807EE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95" y="850580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DD8B4D91-381C-4151-8138-1FBBD9665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955" y="1495984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8323AF12-8FAF-4B2E-B92B-E1C4DB320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797" y="1495984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row: Right 12">
            <a:extLst>
              <a:ext uri="{FF2B5EF4-FFF2-40B4-BE49-F238E27FC236}">
                <a16:creationId xmlns="" xmlns:a16="http://schemas.microsoft.com/office/drawing/2014/main" id="{4645938F-1715-4689-8953-608750287C6A}"/>
              </a:ext>
            </a:extLst>
          </p:cNvPr>
          <p:cNvSpPr/>
          <p:nvPr/>
        </p:nvSpPr>
        <p:spPr>
          <a:xfrm>
            <a:off x="5076185" y="4199813"/>
            <a:ext cx="776183" cy="204317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9" name="Rectangle: Rounded Corners 148">
            <a:extLst>
              <a:ext uri="{FF2B5EF4-FFF2-40B4-BE49-F238E27FC236}">
                <a16:creationId xmlns="" xmlns:a16="http://schemas.microsoft.com/office/drawing/2014/main" id="{EA52B31A-E57A-4186-B722-9F48802E85E1}"/>
              </a:ext>
            </a:extLst>
          </p:cNvPr>
          <p:cNvSpPr/>
          <p:nvPr/>
        </p:nvSpPr>
        <p:spPr>
          <a:xfrm>
            <a:off x="6184816" y="3928525"/>
            <a:ext cx="3062395" cy="746892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dirty="0"/>
              <a:t>10 : 5 = 2</a:t>
            </a:r>
          </a:p>
        </p:txBody>
      </p:sp>
      <p:pic>
        <p:nvPicPr>
          <p:cNvPr id="61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F0EEA6DC-C4F6-464D-80E2-48E5BEFE3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327" y="1495984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C7D6CAF8-BE00-49D7-AA61-83AB443F5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857" y="1495984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4FC2B114-4567-4C70-8CD5-173AD48C6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387" y="1495984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A5DBF3EC-1836-45F3-B9A9-B84091BF6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851" y="835578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362B3FF9-3C97-4EDA-8908-31930C98D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573" y="843079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4D8EB9C7-7641-4B85-95B1-E1BE51BFE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017" y="858081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2" descr="Florida Orange Stock Illustrations – 673 Florida Orange Stock  Illustrations, Vectors &amp;amp; Clipart - Dreamstime">
            <a:extLst>
              <a:ext uri="{FF2B5EF4-FFF2-40B4-BE49-F238E27FC236}">
                <a16:creationId xmlns="" xmlns:a16="http://schemas.microsoft.com/office/drawing/2014/main" id="{8358CF05-1D16-4951-9FB5-73AFCDA28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739" y="865582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78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-0.06146 -0.20092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3" y="-10046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59259E-6 L 0.07396 -0.20069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8" y="-10046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33333E-6 L 0.09935 -0.20625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1" y="-10324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33333E-6 L -0.0224 -0.22893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0" y="-11458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0.00469 -0.22569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" y="-11296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59259E-6 L -0.12357 -0.10787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85" y="-5394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-0.04375 -0.10301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7" y="-5162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48148E-6 L 0.03386 -0.10417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3" y="-5208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48148E-6 L -0.07995 -0.12199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7" y="-6111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7.40741E-7 L -0.00261 -0.11991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-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00"/>
                            </p:stCondLst>
                            <p:childTnLst>
                              <p:par>
                                <p:cTn id="19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7037E-6 L 0.04987 0.22338 " pathEditMode="relative" rAng="0" ptsTypes="AA">
                                      <p:cBhvr>
                                        <p:cTn id="198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1" y="11412"/>
                                    </p:animMotion>
                                  </p:childTnLst>
                                </p:cTn>
                              </p:par>
                              <p:par>
                                <p:cTn id="19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11111E-6 L 0.02994 0.21898 " pathEditMode="relative" rAng="0" ptsTypes="AA">
                                      <p:cBhvr>
                                        <p:cTn id="200" dur="2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7" y="10949"/>
                                    </p:animMotion>
                                  </p:childTnLst>
                                </p:cTn>
                              </p:par>
                              <p:par>
                                <p:cTn id="20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0.00065 0.19838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9907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5.55112E-17 L -4.16667E-6 0.09884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31"/>
                                    </p:animMotion>
                                  </p:childTnLst>
                                </p:cTn>
                              </p:par>
                              <p:par>
                                <p:cTn id="20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5.55112E-17 L -0.08177 0.09907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9" y="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3000"/>
                            </p:stCondLst>
                            <p:childTnLst>
                              <p:par>
                                <p:cTn id="20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4000"/>
                            </p:stCondLst>
                            <p:childTnLst>
                              <p:par>
                                <p:cTn id="2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44444E-6 L 0.04258 0.21204 " pathEditMode="relative" rAng="0" ptsTypes="AA">
                                      <p:cBhvr>
                                        <p:cTn id="215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5" y="11204"/>
                                    </p:animMotion>
                                  </p:childTnLst>
                                </p:cTn>
                              </p:par>
                              <p:par>
                                <p:cTn id="2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1.85185E-6 L 0.02253 0.20741 " pathEditMode="relative" rAng="0" ptsTypes="AA">
                                      <p:cBhvr>
                                        <p:cTn id="217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0" y="10370"/>
                                    </p:animMotion>
                                  </p:childTnLst>
                                </p:cTn>
                              </p:par>
                              <p:par>
                                <p:cTn id="2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5.55112E-17 L 0.00508 0.09884 " pathEditMode="relative" rAng="0" ptsTypes="AA">
                                      <p:cBhvr>
                                        <p:cTn id="219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" y="4931"/>
                                    </p:animMotion>
                                  </p:childTnLst>
                                </p:cTn>
                              </p:par>
                              <p:par>
                                <p:cTn id="2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5.55112E-17 L -0.01914 0.09861 " pathEditMode="relative" rAng="0" ptsTypes="AA">
                                      <p:cBhvr>
                                        <p:cTn id="22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4" y="4931"/>
                                    </p:animMotion>
                                  </p:childTnLst>
                                </p:cTn>
                              </p:par>
                              <p:par>
                                <p:cTn id="2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5.55112E-17 L -0.04206 0.09977 " pathEditMode="relative" rAng="0" ptsTypes="AA">
                                      <p:cBhvr>
                                        <p:cTn id="22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9" y="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500"/>
                            </p:stCondLst>
                            <p:childTnLst>
                              <p:par>
                                <p:cTn id="2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121" grpId="0" uiExpand="1" build="p"/>
      <p:bldP spid="4" grpId="0" animBg="1"/>
      <p:bldP spid="124" grpId="0" animBg="1"/>
      <p:bldP spid="13" grpId="0" animBg="1"/>
      <p:bldP spid="1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B9786885-680E-40BF-80E3-984B69B0E43F}"/>
              </a:ext>
            </a:extLst>
          </p:cNvPr>
          <p:cNvGrpSpPr/>
          <p:nvPr/>
        </p:nvGrpSpPr>
        <p:grpSpPr>
          <a:xfrm>
            <a:off x="-530932" y="796421"/>
            <a:ext cx="4265409" cy="5386793"/>
            <a:chOff x="336500" y="1706149"/>
            <a:chExt cx="3781425" cy="4772025"/>
          </a:xfrm>
        </p:grpSpPr>
        <p:pic>
          <p:nvPicPr>
            <p:cNvPr id="3" name="Picture 2">
              <a:extLst>
                <a:ext uri="{FF2B5EF4-FFF2-40B4-BE49-F238E27FC236}">
                  <a16:creationId xmlns="" xmlns:a16="http://schemas.microsoft.com/office/drawing/2014/main" id="{685FBF61-7E49-4514-AD1B-3BA2C507F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336500" y="1706149"/>
              <a:ext cx="3781425" cy="477202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528D4157-CC80-47A7-9DC4-6D2AAB700F17}"/>
                </a:ext>
              </a:extLst>
            </p:cNvPr>
            <p:cNvSpPr txBox="1"/>
            <p:nvPr/>
          </p:nvSpPr>
          <p:spPr>
            <a:xfrm>
              <a:off x="1033250" y="2153897"/>
              <a:ext cx="26933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400" i="1" dirty="0"/>
                <a:t>Lập bảng chia 5 từ bảng nhân 5.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FA2A57F-558E-418E-8ED1-3EF71C4010C2}"/>
              </a:ext>
            </a:extLst>
          </p:cNvPr>
          <p:cNvSpPr txBox="1"/>
          <p:nvPr/>
        </p:nvSpPr>
        <p:spPr>
          <a:xfrm>
            <a:off x="166815" y="141088"/>
            <a:ext cx="5622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600" dirty="0"/>
              <a:t>b) Hoàn thành bảng chia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8">
                <a:extLst>
                  <a:ext uri="{FF2B5EF4-FFF2-40B4-BE49-F238E27FC236}">
                    <a16:creationId xmlns="" xmlns:a16="http://schemas.microsoft.com/office/drawing/2014/main" id="{006B339B-F9C6-446E-B40E-70C2E872BC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44294066"/>
                  </p:ext>
                </p:extLst>
              </p:nvPr>
            </p:nvGraphicFramePr>
            <p:xfrm>
              <a:off x="5837332" y="292741"/>
              <a:ext cx="5295900" cy="6432524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647950">
                      <a:extLst>
                        <a:ext uri="{9D8B030D-6E8A-4147-A177-3AD203B41FA5}">
                          <a16:colId xmlns="" xmlns:a16="http://schemas.microsoft.com/office/drawing/2014/main" val="1880012416"/>
                        </a:ext>
                      </a:extLst>
                    </a:gridCol>
                    <a:gridCol w="2647950">
                      <a:extLst>
                        <a:ext uri="{9D8B030D-6E8A-4147-A177-3AD203B41FA5}">
                          <a16:colId xmlns="" xmlns:a16="http://schemas.microsoft.com/office/drawing/2014/main" val="1285292910"/>
                        </a:ext>
                      </a:extLst>
                    </a:gridCol>
                  </a:tblGrid>
                  <a:tr h="5021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</a:t>
                          </a:r>
                          <a:r>
                            <a:rPr lang="vi-VN" sz="2400"/>
                            <a:t>nhân 5</a:t>
                          </a:r>
                          <a:endParaRPr lang="vi-VN" sz="24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chia 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096944070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5 </a:t>
                          </a:r>
                          <a14:m>
                            <m:oMath xmlns:m="http://schemas.openxmlformats.org/officeDocument/2006/math">
                              <m:r>
                                <a:rPr lang="vi-VN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2800" dirty="0"/>
                            <a:t> 1    =  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  5 : 5 = 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349865375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2    = 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10 : 5 = 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315485868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3    =  15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15 : 5 = 3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656584764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4    =  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20 : 5 = 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396525265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5    =  25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25 : 5 = 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705084290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6    =  30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30 : 5 = 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728410800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7    =  35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35 : 5 = 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098177519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8    =  40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40 : 5 =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141001392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9    =  45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45 : 5 = 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610955094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10  =  50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50 : 5 =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1222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006B339B-F9C6-446E-B40E-70C2E872BC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44294066"/>
                  </p:ext>
                </p:extLst>
              </p:nvPr>
            </p:nvGraphicFramePr>
            <p:xfrm>
              <a:off x="5837332" y="292741"/>
              <a:ext cx="5295900" cy="6432524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647950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880012416"/>
                        </a:ext>
                      </a:extLst>
                    </a:gridCol>
                    <a:gridCol w="2647950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285292910"/>
                        </a:ext>
                      </a:extLst>
                    </a:gridCol>
                  </a:tblGrid>
                  <a:tr h="5021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</a:t>
                          </a:r>
                          <a:r>
                            <a:rPr lang="vi-VN" sz="2400"/>
                            <a:t>nhân 5</a:t>
                          </a:r>
                          <a:endParaRPr lang="vi-VN" sz="24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chia 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096944070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230" t="-86735" r="-100230" b="-9153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  5 : 5 = 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349865375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230" t="-188660" r="-100230" b="-8247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10 : 5 = 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315485868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230" t="-288660" r="-100230" b="-7247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15 : 5 = 3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656584764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230" t="-388660" r="-100230" b="-6247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20 : 5 = 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396525265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230" t="-483673" r="-100230" b="-5183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25 : 5 = 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705084290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230" t="-589691" r="-100230" b="-4237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30 : 5 = 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728410800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230" t="-689691" r="-100230" b="-3237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35 : 5 = 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098177519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230" t="-789691" r="-100230" b="-2237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40 : 5 =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141001392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230" t="-880612" r="-100230" b="-12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45 : 5 = 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610955094"/>
                      </a:ext>
                    </a:extLst>
                  </a:tr>
                  <a:tr h="5930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5"/>
                          <a:stretch>
                            <a:fillRect l="-230" t="-990722" r="-100230" b="-2268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50 : 5 =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B0F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1222728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3" name="Rectangle: Rounded Corners 22">
            <a:extLst>
              <a:ext uri="{FF2B5EF4-FFF2-40B4-BE49-F238E27FC236}">
                <a16:creationId xmlns="" xmlns:a16="http://schemas.microsoft.com/office/drawing/2014/main" id="{E824CDCF-ADB2-4500-B2AD-579FE9C57700}"/>
              </a:ext>
            </a:extLst>
          </p:cNvPr>
          <p:cNvSpPr/>
          <p:nvPr/>
        </p:nvSpPr>
        <p:spPr>
          <a:xfrm>
            <a:off x="10181169" y="2638236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="" xmlns:a16="http://schemas.microsoft.com/office/drawing/2014/main" id="{271AC0EC-FA0D-497D-9514-1F580A6E7D6C}"/>
              </a:ext>
            </a:extLst>
          </p:cNvPr>
          <p:cNvSpPr/>
          <p:nvPr/>
        </p:nvSpPr>
        <p:spPr>
          <a:xfrm>
            <a:off x="10181169" y="3238743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="" xmlns:a16="http://schemas.microsoft.com/office/drawing/2014/main" id="{80C2C782-8D4D-4BAC-996C-7FACBF6DBCF6}"/>
              </a:ext>
            </a:extLst>
          </p:cNvPr>
          <p:cNvSpPr/>
          <p:nvPr/>
        </p:nvSpPr>
        <p:spPr>
          <a:xfrm>
            <a:off x="10181169" y="3854535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3225BAB8-65EF-4BD1-AB70-8C262D47568C}"/>
              </a:ext>
            </a:extLst>
          </p:cNvPr>
          <p:cNvSpPr/>
          <p:nvPr/>
        </p:nvSpPr>
        <p:spPr>
          <a:xfrm>
            <a:off x="10181169" y="4418300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="" xmlns:a16="http://schemas.microsoft.com/office/drawing/2014/main" id="{6B0ED627-F93B-47EF-9E49-9218569A2437}"/>
              </a:ext>
            </a:extLst>
          </p:cNvPr>
          <p:cNvSpPr/>
          <p:nvPr/>
        </p:nvSpPr>
        <p:spPr>
          <a:xfrm>
            <a:off x="10181169" y="5004256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="" xmlns:a16="http://schemas.microsoft.com/office/drawing/2014/main" id="{C66A8BF1-6DE8-436D-838F-380CCA4157E8}"/>
              </a:ext>
            </a:extLst>
          </p:cNvPr>
          <p:cNvSpPr/>
          <p:nvPr/>
        </p:nvSpPr>
        <p:spPr>
          <a:xfrm>
            <a:off x="10181169" y="5604960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2170B5F0-77DA-49A5-BDA2-250EDB60CE05}"/>
              </a:ext>
            </a:extLst>
          </p:cNvPr>
          <p:cNvSpPr/>
          <p:nvPr/>
        </p:nvSpPr>
        <p:spPr>
          <a:xfrm>
            <a:off x="8805878" y="813173"/>
            <a:ext cx="518257" cy="576460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6702FFF4-0548-40A7-B51E-EC10B092392E}"/>
              </a:ext>
            </a:extLst>
          </p:cNvPr>
          <p:cNvSpPr txBox="1"/>
          <p:nvPr/>
        </p:nvSpPr>
        <p:spPr>
          <a:xfrm>
            <a:off x="2556593" y="2490756"/>
            <a:ext cx="172354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vi-VN" sz="2800" dirty="0"/>
              <a:t>Nhận xét: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B6BA4FC5-4B69-4EB8-9A91-EE9CE7F9BAC4}"/>
              </a:ext>
            </a:extLst>
          </p:cNvPr>
          <p:cNvSpPr/>
          <p:nvPr/>
        </p:nvSpPr>
        <p:spPr>
          <a:xfrm>
            <a:off x="9497963" y="813174"/>
            <a:ext cx="334456" cy="576460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8" name="Rectangle 47">
            <a:extLst>
              <a:ext uri="{FF2B5EF4-FFF2-40B4-BE49-F238E27FC236}">
                <a16:creationId xmlns="" xmlns:a16="http://schemas.microsoft.com/office/drawing/2014/main" id="{D6DF1AF6-154B-4C86-ACAE-89D2FB89B3F7}"/>
              </a:ext>
            </a:extLst>
          </p:cNvPr>
          <p:cNvSpPr/>
          <p:nvPr/>
        </p:nvSpPr>
        <p:spPr>
          <a:xfrm>
            <a:off x="10118099" y="813174"/>
            <a:ext cx="549902" cy="57646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358C99D2-60D4-426C-A9C6-9B30C1BC6E69}"/>
              </a:ext>
            </a:extLst>
          </p:cNvPr>
          <p:cNvSpPr txBox="1"/>
          <p:nvPr/>
        </p:nvSpPr>
        <p:spPr>
          <a:xfrm>
            <a:off x="2197510" y="3209688"/>
            <a:ext cx="37460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chemeClr val="accent6">
                    <a:lumMod val="75000"/>
                  </a:schemeClr>
                </a:solidFill>
              </a:rPr>
              <a:t>Số bị chia là tích của các phép nhân.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chemeClr val="accent6">
                    <a:lumMod val="75000"/>
                  </a:schemeClr>
                </a:solidFill>
              </a:rPr>
              <a:t>Số chia đều là số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chemeClr val="accent6">
                    <a:lumMod val="75000"/>
                  </a:schemeClr>
                </a:solidFill>
              </a:rPr>
              <a:t>Thương là các số tự nhiên tăng dần từ 1 đến 10.</a:t>
            </a:r>
          </a:p>
        </p:txBody>
      </p:sp>
    </p:spTree>
    <p:extLst>
      <p:ext uri="{BB962C8B-B14F-4D97-AF65-F5344CB8AC3E}">
        <p14:creationId xmlns:p14="http://schemas.microsoft.com/office/powerpoint/2010/main" val="8874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 animBg="1"/>
      <p:bldP spid="23" grpId="1" animBg="1"/>
      <p:bldP spid="24" grpId="0" animBg="1"/>
      <p:bldP spid="24" grpId="1" animBg="1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31" grpId="0" animBg="1"/>
      <p:bldP spid="31" grpId="1" animBg="1"/>
      <p:bldP spid="44" grpId="0" animBg="1"/>
      <p:bldP spid="45" grpId="0" animBg="1"/>
      <p:bldP spid="47" grpId="0" animBg="1"/>
      <p:bldP spid="48" grpId="0" animBg="1"/>
      <p:bldP spid="46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=""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3665246" y="1232442"/>
            <a:ext cx="8155198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4248466" y="2485603"/>
            <a:ext cx="75649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b="1" smtClean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/>
              </a:rPr>
              <a:t>HOẠT ĐỘNG</a:t>
            </a:r>
            <a:endParaRPr kumimoji="0" lang="en-US" sz="88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845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6A1B0209-6EA7-45EE-9ED7-ADBA7DEFFE52}"/>
              </a:ext>
            </a:extLst>
          </p:cNvPr>
          <p:cNvSpPr/>
          <p:nvPr/>
        </p:nvSpPr>
        <p:spPr>
          <a:xfrm>
            <a:off x="373390" y="299684"/>
            <a:ext cx="600004" cy="515967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AA4441F-A418-4D28-BC8A-5450C1D331E5}"/>
              </a:ext>
            </a:extLst>
          </p:cNvPr>
          <p:cNvSpPr txBox="1"/>
          <p:nvPr/>
        </p:nvSpPr>
        <p:spPr>
          <a:xfrm>
            <a:off x="1124973" y="203291"/>
            <a:ext cx="13468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smtClean="0"/>
              <a:t>Số</a:t>
            </a:r>
            <a:r>
              <a:rPr lang="en-US" sz="4400" smtClean="0"/>
              <a:t> ?</a:t>
            </a:r>
            <a:endParaRPr lang="vi-VN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17">
                <a:extLst>
                  <a:ext uri="{FF2B5EF4-FFF2-40B4-BE49-F238E27FC236}">
                    <a16:creationId xmlns="" xmlns:a16="http://schemas.microsoft.com/office/drawing/2014/main" id="{EF8C9E29-61CB-4214-AA66-4D0B9FAAFC2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60988095"/>
                  </p:ext>
                </p:extLst>
              </p:nvPr>
            </p:nvGraphicFramePr>
            <p:xfrm>
              <a:off x="866009" y="1395357"/>
              <a:ext cx="10456608" cy="2290567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974354">
                      <a:extLst>
                        <a:ext uri="{9D8B030D-6E8A-4147-A177-3AD203B41FA5}">
                          <a16:colId xmlns="" xmlns:a16="http://schemas.microsoft.com/office/drawing/2014/main" val="3750429237"/>
                        </a:ext>
                      </a:extLst>
                    </a:gridCol>
                    <a:gridCol w="1131496">
                      <a:extLst>
                        <a:ext uri="{9D8B030D-6E8A-4147-A177-3AD203B41FA5}">
                          <a16:colId xmlns="" xmlns:a16="http://schemas.microsoft.com/office/drawing/2014/main" val="892396866"/>
                        </a:ext>
                      </a:extLst>
                    </a:gridCol>
                    <a:gridCol w="1144220">
                      <a:extLst>
                        <a:ext uri="{9D8B030D-6E8A-4147-A177-3AD203B41FA5}">
                          <a16:colId xmlns="" xmlns:a16="http://schemas.microsoft.com/office/drawing/2014/main" val="1994511951"/>
                        </a:ext>
                      </a:extLst>
                    </a:gridCol>
                    <a:gridCol w="1213570">
                      <a:extLst>
                        <a:ext uri="{9D8B030D-6E8A-4147-A177-3AD203B41FA5}">
                          <a16:colId xmlns="" xmlns:a16="http://schemas.microsoft.com/office/drawing/2014/main" val="1764713203"/>
                        </a:ext>
                      </a:extLst>
                    </a:gridCol>
                    <a:gridCol w="1248242">
                      <a:extLst>
                        <a:ext uri="{9D8B030D-6E8A-4147-A177-3AD203B41FA5}">
                          <a16:colId xmlns="" xmlns:a16="http://schemas.microsoft.com/office/drawing/2014/main" val="2253912237"/>
                        </a:ext>
                      </a:extLst>
                    </a:gridCol>
                    <a:gridCol w="1248242">
                      <a:extLst>
                        <a:ext uri="{9D8B030D-6E8A-4147-A177-3AD203B41FA5}">
                          <a16:colId xmlns="" xmlns:a16="http://schemas.microsoft.com/office/drawing/2014/main" val="1514898112"/>
                        </a:ext>
                      </a:extLst>
                    </a:gridCol>
                    <a:gridCol w="1248242">
                      <a:extLst>
                        <a:ext uri="{9D8B030D-6E8A-4147-A177-3AD203B41FA5}">
                          <a16:colId xmlns="" xmlns:a16="http://schemas.microsoft.com/office/drawing/2014/main" val="177573286"/>
                        </a:ext>
                      </a:extLst>
                    </a:gridCol>
                    <a:gridCol w="1248242">
                      <a:extLst>
                        <a:ext uri="{9D8B030D-6E8A-4147-A177-3AD203B41FA5}">
                          <a16:colId xmlns="" xmlns:a16="http://schemas.microsoft.com/office/drawing/2014/main" val="3556572793"/>
                        </a:ext>
                      </a:extLst>
                    </a:gridCol>
                  </a:tblGrid>
                  <a:tr h="722053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400" b="0" i="1" smtClean="0">
                                    <a:latin typeface="Cambria Math" panose="02040503050406030204" pitchFamily="18" charset="0"/>
                                  </a:rPr>
                                  <m:t>:</m:t>
                                </m:r>
                              </m:oMath>
                            </m:oMathPara>
                          </a14:m>
                          <a:endParaRPr lang="vi-VN" sz="44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15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40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45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933725870"/>
                      </a:ext>
                    </a:extLst>
                  </a:tr>
                  <a:tr h="722053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2854868410"/>
                      </a:ext>
                    </a:extLst>
                  </a:tr>
                  <a:tr h="766567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1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EF8C9E29-61CB-4214-AA66-4D0B9FAAFC2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60988095"/>
                  </p:ext>
                </p:extLst>
              </p:nvPr>
            </p:nvGraphicFramePr>
            <p:xfrm>
              <a:off x="866009" y="1395357"/>
              <a:ext cx="10456608" cy="2290567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974354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3750429237"/>
                        </a:ext>
                      </a:extLst>
                    </a:gridCol>
                    <a:gridCol w="1131496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892396866"/>
                        </a:ext>
                      </a:extLst>
                    </a:gridCol>
                    <a:gridCol w="1144220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994511951"/>
                        </a:ext>
                      </a:extLst>
                    </a:gridCol>
                    <a:gridCol w="1213570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764713203"/>
                        </a:ext>
                      </a:extLst>
                    </a:gridCol>
                    <a:gridCol w="1248242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253912237"/>
                        </a:ext>
                      </a:extLst>
                    </a:gridCol>
                    <a:gridCol w="1248242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514898112"/>
                        </a:ext>
                      </a:extLst>
                    </a:gridCol>
                    <a:gridCol w="1248242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77573286"/>
                        </a:ext>
                      </a:extLst>
                    </a:gridCol>
                    <a:gridCol w="1248242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3556572793"/>
                        </a:ext>
                      </a:extLst>
                    </a:gridCol>
                  </a:tblGrid>
                  <a:tr h="762000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8400" r="-429630" b="-688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15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40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45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933725870"/>
                      </a:ext>
                    </a:extLst>
                  </a:tr>
                  <a:tr h="762000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854868410"/>
                      </a:ext>
                    </a:extLst>
                  </a:tr>
                  <a:tr h="766567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44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4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4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30304213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4F2E074-5476-4FF3-8266-A4C213BB281E}"/>
              </a:ext>
            </a:extLst>
          </p:cNvPr>
          <p:cNvSpPr txBox="1"/>
          <p:nvPr/>
        </p:nvSpPr>
        <p:spPr>
          <a:xfrm>
            <a:off x="4162764" y="2903087"/>
            <a:ext cx="748822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73CF678-0A1D-42CF-84FD-554F4285DC8D}"/>
              </a:ext>
            </a:extLst>
          </p:cNvPr>
          <p:cNvSpPr txBox="1"/>
          <p:nvPr/>
        </p:nvSpPr>
        <p:spPr>
          <a:xfrm>
            <a:off x="5315995" y="2933759"/>
            <a:ext cx="748822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C3C7B28-C896-445A-84AA-9E243132C075}"/>
              </a:ext>
            </a:extLst>
          </p:cNvPr>
          <p:cNvSpPr txBox="1"/>
          <p:nvPr/>
        </p:nvSpPr>
        <p:spPr>
          <a:xfrm>
            <a:off x="6591992" y="2917738"/>
            <a:ext cx="748822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4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6CAA9B3-3FB4-4FA5-AA1E-FB539D2A010F}"/>
              </a:ext>
            </a:extLst>
          </p:cNvPr>
          <p:cNvSpPr txBox="1"/>
          <p:nvPr/>
        </p:nvSpPr>
        <p:spPr>
          <a:xfrm>
            <a:off x="7818503" y="2939897"/>
            <a:ext cx="748822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98516543-AE42-447D-A522-8878595E7A38}"/>
              </a:ext>
            </a:extLst>
          </p:cNvPr>
          <p:cNvSpPr txBox="1"/>
          <p:nvPr/>
        </p:nvSpPr>
        <p:spPr>
          <a:xfrm>
            <a:off x="9077824" y="2938720"/>
            <a:ext cx="748822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4400" dirty="0">
                <a:solidFill>
                  <a:srgbClr val="FF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89065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4" grpId="0" animBg="1"/>
      <p:bldP spid="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89B6011E-A31D-435E-9F29-141BC82217E9}"/>
              </a:ext>
            </a:extLst>
          </p:cNvPr>
          <p:cNvSpPr/>
          <p:nvPr/>
        </p:nvSpPr>
        <p:spPr>
          <a:xfrm>
            <a:off x="393156" y="277951"/>
            <a:ext cx="731711" cy="702913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  <a:endParaRPr lang="vi-VN" sz="4000" b="1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C8D69B0-88AF-4589-84DF-59E7952769D2}"/>
              </a:ext>
            </a:extLst>
          </p:cNvPr>
          <p:cNvSpPr txBox="1"/>
          <p:nvPr/>
        </p:nvSpPr>
        <p:spPr>
          <a:xfrm>
            <a:off x="1169111" y="287726"/>
            <a:ext cx="27799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 dirty="0"/>
              <a:t>Tính nhẩm.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213EA34-13A7-4123-9C60-E4FB175534AC}"/>
              </a:ext>
            </a:extLst>
          </p:cNvPr>
          <p:cNvSpPr/>
          <p:nvPr/>
        </p:nvSpPr>
        <p:spPr>
          <a:xfrm>
            <a:off x="1888633" y="4337183"/>
            <a:ext cx="3197350" cy="769441"/>
          </a:xfrm>
          <a:prstGeom prst="rect">
            <a:avLst/>
          </a:prstGeom>
          <a:solidFill>
            <a:srgbClr val="BFF88C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vi-VN" sz="4400" dirty="0">
                <a:solidFill>
                  <a:prstClr val="black"/>
                </a:solidFill>
              </a:rPr>
              <a:t> 10</a:t>
            </a:r>
            <a:r>
              <a:rPr lang="vi-VN" sz="4000" dirty="0">
                <a:solidFill>
                  <a:prstClr val="black"/>
                </a:solidFill>
              </a:rPr>
              <a:t>  </a:t>
            </a:r>
            <a:r>
              <a:rPr lang="vi-VN" sz="4400" dirty="0">
                <a:solidFill>
                  <a:prstClr val="black"/>
                </a:solidFill>
              </a:rPr>
              <a:t>: </a:t>
            </a:r>
            <a:r>
              <a:rPr lang="vi-VN" sz="4000" dirty="0">
                <a:solidFill>
                  <a:prstClr val="black"/>
                </a:solidFill>
              </a:rPr>
              <a:t> </a:t>
            </a:r>
            <a:r>
              <a:rPr lang="vi-VN" sz="4400" dirty="0">
                <a:solidFill>
                  <a:prstClr val="black"/>
                </a:solidFill>
              </a:rPr>
              <a:t>5 =       </a:t>
            </a:r>
            <a:endParaRPr lang="vi-VN" sz="4400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892EB78-51DA-40BD-B822-1767190AD1AD}"/>
              </a:ext>
            </a:extLst>
          </p:cNvPr>
          <p:cNvSpPr/>
          <p:nvPr/>
        </p:nvSpPr>
        <p:spPr>
          <a:xfrm>
            <a:off x="1900496" y="5137329"/>
            <a:ext cx="3185487" cy="769441"/>
          </a:xfrm>
          <a:prstGeom prst="rect">
            <a:avLst/>
          </a:prstGeom>
          <a:solidFill>
            <a:srgbClr val="BFF88C"/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4400" dirty="0">
                <a:solidFill>
                  <a:prstClr val="black"/>
                </a:solidFill>
              </a:rPr>
              <a:t>12 : 2 =       </a:t>
            </a:r>
            <a:endParaRPr lang="vi-VN" sz="44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121F30B-0C5E-4FB7-A71B-B900EB19A6D6}"/>
              </a:ext>
            </a:extLst>
          </p:cNvPr>
          <p:cNvSpPr/>
          <p:nvPr/>
        </p:nvSpPr>
        <p:spPr>
          <a:xfrm>
            <a:off x="1849126" y="5938281"/>
            <a:ext cx="3236857" cy="769441"/>
          </a:xfrm>
          <a:prstGeom prst="rect">
            <a:avLst/>
          </a:prstGeom>
          <a:solidFill>
            <a:srgbClr val="BFF88C"/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vi-VN" sz="4400" dirty="0">
                <a:solidFill>
                  <a:prstClr val="black"/>
                </a:solidFill>
              </a:rPr>
              <a:t> 20</a:t>
            </a:r>
            <a:r>
              <a:rPr lang="vi-VN" sz="4000" dirty="0">
                <a:solidFill>
                  <a:prstClr val="black"/>
                </a:solidFill>
              </a:rPr>
              <a:t>  </a:t>
            </a:r>
            <a:r>
              <a:rPr lang="vi-VN" sz="4400" dirty="0">
                <a:solidFill>
                  <a:prstClr val="black"/>
                </a:solidFill>
              </a:rPr>
              <a:t>: </a:t>
            </a:r>
            <a:r>
              <a:rPr lang="vi-VN" sz="4000" dirty="0">
                <a:solidFill>
                  <a:prstClr val="black"/>
                </a:solidFill>
              </a:rPr>
              <a:t> </a:t>
            </a:r>
            <a:r>
              <a:rPr lang="vi-VN" sz="4400" dirty="0">
                <a:solidFill>
                  <a:prstClr val="black"/>
                </a:solidFill>
              </a:rPr>
              <a:t>5 =       </a:t>
            </a:r>
            <a:endParaRPr lang="vi-VN" sz="4400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839FF87-3333-40A2-88FE-D1CAE5563507}"/>
              </a:ext>
            </a:extLst>
          </p:cNvPr>
          <p:cNvSpPr/>
          <p:nvPr/>
        </p:nvSpPr>
        <p:spPr>
          <a:xfrm>
            <a:off x="6671785" y="4306406"/>
            <a:ext cx="3076900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vi-VN" sz="4400" dirty="0">
                <a:solidFill>
                  <a:prstClr val="black"/>
                </a:solidFill>
              </a:rPr>
              <a:t>14</a:t>
            </a:r>
            <a:r>
              <a:rPr lang="vi-VN" sz="4000" dirty="0">
                <a:solidFill>
                  <a:prstClr val="black"/>
                </a:solidFill>
              </a:rPr>
              <a:t>  </a:t>
            </a:r>
            <a:r>
              <a:rPr lang="vi-VN" sz="4400" dirty="0">
                <a:solidFill>
                  <a:prstClr val="black"/>
                </a:solidFill>
              </a:rPr>
              <a:t>: </a:t>
            </a:r>
            <a:r>
              <a:rPr lang="vi-VN" sz="4000" dirty="0">
                <a:solidFill>
                  <a:prstClr val="black"/>
                </a:solidFill>
              </a:rPr>
              <a:t> </a:t>
            </a:r>
            <a:r>
              <a:rPr lang="vi-VN" sz="4400" dirty="0">
                <a:solidFill>
                  <a:prstClr val="black"/>
                </a:solidFill>
              </a:rPr>
              <a:t>2 =       </a:t>
            </a:r>
            <a:endParaRPr lang="vi-VN" sz="44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80911B5C-B608-4D97-B20D-10D8E1DBAA71}"/>
              </a:ext>
            </a:extLst>
          </p:cNvPr>
          <p:cNvSpPr/>
          <p:nvPr/>
        </p:nvSpPr>
        <p:spPr>
          <a:xfrm>
            <a:off x="6699799" y="5160432"/>
            <a:ext cx="3048885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vi-VN" sz="4400" dirty="0">
                <a:solidFill>
                  <a:prstClr val="black"/>
                </a:solidFill>
              </a:rPr>
              <a:t>15 : 5 =       </a:t>
            </a:r>
            <a:endParaRPr lang="vi-VN" sz="440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013A46-C39A-4C99-A7DC-1F6122F127A1}"/>
              </a:ext>
            </a:extLst>
          </p:cNvPr>
          <p:cNvSpPr/>
          <p:nvPr/>
        </p:nvSpPr>
        <p:spPr>
          <a:xfrm>
            <a:off x="6670303" y="5959230"/>
            <a:ext cx="3078381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square">
            <a:spAutoFit/>
          </a:bodyPr>
          <a:lstStyle/>
          <a:p>
            <a:r>
              <a:rPr lang="vi-VN" sz="4400" dirty="0">
                <a:solidFill>
                  <a:prstClr val="black"/>
                </a:solidFill>
              </a:rPr>
              <a:t>40</a:t>
            </a:r>
            <a:r>
              <a:rPr lang="vi-VN" sz="4000" dirty="0">
                <a:solidFill>
                  <a:prstClr val="black"/>
                </a:solidFill>
              </a:rPr>
              <a:t>  </a:t>
            </a:r>
            <a:r>
              <a:rPr lang="vi-VN" sz="4400" dirty="0">
                <a:solidFill>
                  <a:prstClr val="black"/>
                </a:solidFill>
              </a:rPr>
              <a:t>: </a:t>
            </a:r>
            <a:r>
              <a:rPr lang="vi-VN" sz="4000" dirty="0">
                <a:solidFill>
                  <a:prstClr val="black"/>
                </a:solidFill>
              </a:rPr>
              <a:t> </a:t>
            </a:r>
            <a:r>
              <a:rPr lang="vi-VN" sz="4400" dirty="0">
                <a:solidFill>
                  <a:prstClr val="black"/>
                </a:solidFill>
              </a:rPr>
              <a:t>5 =       </a:t>
            </a:r>
            <a:endParaRPr lang="vi-VN" sz="4400" dirty="0"/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F8214EA5-0AD7-4918-9FC5-1358FC8B4B9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3156" y="796413"/>
            <a:ext cx="11685773" cy="347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31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2128</TotalTime>
  <Words>503</Words>
  <Application>Microsoft Office PowerPoint</Application>
  <PresentationFormat>Custom</PresentationFormat>
  <Paragraphs>117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Office Theme</vt:lpstr>
      <vt:lpstr>1_Office Theme</vt:lpstr>
      <vt:lpstr>2_Office Theme</vt:lpstr>
      <vt:lpstr>第一PPT，www.1ppt.com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201</cp:revision>
  <dcterms:created xsi:type="dcterms:W3CDTF">2021-06-02T01:34:28Z</dcterms:created>
  <dcterms:modified xsi:type="dcterms:W3CDTF">2023-02-02T11:53:05Z</dcterms:modified>
</cp:coreProperties>
</file>