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91" r:id="rId2"/>
  </p:sldMasterIdLst>
  <p:notesMasterIdLst>
    <p:notesMasterId r:id="rId15"/>
  </p:notesMasterIdLst>
  <p:sldIdLst>
    <p:sldId id="269" r:id="rId3"/>
    <p:sldId id="256" r:id="rId4"/>
    <p:sldId id="299" r:id="rId5"/>
    <p:sldId id="419" r:id="rId6"/>
    <p:sldId id="284" r:id="rId7"/>
    <p:sldId id="285" r:id="rId8"/>
    <p:sldId id="434" r:id="rId9"/>
    <p:sldId id="288" r:id="rId10"/>
    <p:sldId id="421" r:id="rId11"/>
    <p:sldId id="420" r:id="rId12"/>
    <p:sldId id="435" r:id="rId13"/>
    <p:sldId id="432" r:id="rId14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AC2"/>
    <a:srgbClr val="D34CD6"/>
    <a:srgbClr val="FCDFDC"/>
    <a:srgbClr val="FFFBCD"/>
    <a:srgbClr val="FDDEEB"/>
    <a:srgbClr val="FFF789"/>
    <a:srgbClr val="E07235"/>
    <a:srgbClr val="EB54E9"/>
    <a:srgbClr val="D8F3FC"/>
    <a:srgbClr val="EF5F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015" autoAdjust="0"/>
    <p:restoredTop sz="94249" autoAdjust="0"/>
  </p:normalViewPr>
  <p:slideViewPr>
    <p:cSldViewPr snapToGrid="0">
      <p:cViewPr varScale="1">
        <p:scale>
          <a:sx n="65" d="100"/>
          <a:sy n="65" d="100"/>
        </p:scale>
        <p:origin x="-522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D83781-EFC1-42BD-88B1-675B5C636E21}" type="datetimeFigureOut">
              <a:rPr lang="vi-VN" smtClean="0"/>
              <a:t>28/01/2023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488DC0-4681-4113-99CE-648073228DEA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4591283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488DC0-4681-4113-99CE-648073228DEA}" type="slidenum">
              <a:rPr lang="vi-VN" smtClean="0"/>
              <a:t>9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8761951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1" name="Google Shape;25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635634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D2819940-F204-450A-ACE4-C1FAA7496E24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932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72724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1" animBg="1"/>
      <p:bldP spid="48" grpId="1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323829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76199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81358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75763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83785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305065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45232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821564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494852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05562" y="1647225"/>
            <a:ext cx="44848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80866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5" name="TextBox 234">
            <a:extLst>
              <a:ext uri="{FF2B5EF4-FFF2-40B4-BE49-F238E27FC236}">
                <a16:creationId xmlns=""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342171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5" grpId="0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766821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rgbClr val="F35757"/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40386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679353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089537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81444" y="1468551"/>
            <a:ext cx="451483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36671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7444008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896619" y="1603301"/>
            <a:ext cx="9867486" cy="4770499"/>
            <a:chOff x="741115" y="865258"/>
            <a:chExt cx="7691377" cy="4010102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3129031" y="865258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741115" y="1203950"/>
              <a:ext cx="7691377" cy="3671410"/>
              <a:chOff x="741115" y="1203950"/>
              <a:chExt cx="7691377" cy="367141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741115" y="1503410"/>
                <a:ext cx="7691377" cy="33719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766314" y="1203950"/>
                <a:ext cx="2028300" cy="156548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45565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594475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6" grpId="0"/>
    </p:bld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806499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38" grpId="0"/>
    </p:bld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1813036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24" grpId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>
            <a:extLst>
              <a:ext uri="{FF2B5EF4-FFF2-40B4-BE49-F238E27FC236}">
                <a16:creationId xmlns=""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85991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95" grpId="0" animBg="1"/>
      <p:bldP spid="296" grpId="0" animBg="1"/>
    </p:bld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1" name="Picture 10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45" y="364703"/>
            <a:ext cx="2069886" cy="103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69565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96" descr="C:\Users\TUAN\Downloads\Luyện tập 1.png">
            <a:extLst>
              <a:ext uri="{FF2B5EF4-FFF2-40B4-BE49-F238E27FC236}">
                <a16:creationId xmlns="" xmlns:a16="http://schemas.microsoft.com/office/drawing/2014/main" id="{439545A9-2DD8-4B85-AB11-A53FA02BA7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396" y="450429"/>
            <a:ext cx="2237784" cy="8634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77258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0" name="Picture 6" descr="Không có mô tả.">
            <a:extLst>
              <a:ext uri="{FF2B5EF4-FFF2-40B4-BE49-F238E27FC236}">
                <a16:creationId xmlns="" xmlns:a16="http://schemas.microsoft.com/office/drawing/2014/main" id="{9B856AB9-7D07-45DD-A088-BE4905E4547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7FBFB"/>
              </a:clrFrom>
              <a:clrTo>
                <a:srgbClr val="F7FBFB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013" y="438261"/>
            <a:ext cx="2330549" cy="88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885588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9" name="Picture 9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96" y="357971"/>
            <a:ext cx="2325467" cy="116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697567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5064314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3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896619" y="1566374"/>
            <a:ext cx="9867486" cy="4807426"/>
            <a:chOff x="741115" y="853968"/>
            <a:chExt cx="7691377" cy="4021392"/>
          </a:xfrm>
          <a:solidFill>
            <a:schemeClr val="accent3"/>
          </a:solidFill>
        </p:grpSpPr>
        <p:sp>
          <p:nvSpPr>
            <p:cNvPr id="294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3121100" y="853968"/>
              <a:ext cx="3397427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95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741115" y="1203950"/>
              <a:ext cx="7691377" cy="3671410"/>
              <a:chOff x="741115" y="1203950"/>
              <a:chExt cx="7691377" cy="3671410"/>
            </a:xfrm>
            <a:grpFill/>
          </p:grpSpPr>
          <p:sp>
            <p:nvSpPr>
              <p:cNvPr id="296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741115" y="1503410"/>
                <a:ext cx="7691377" cy="33719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7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766314" y="1203950"/>
                <a:ext cx="2028300" cy="156548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8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309911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471390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6" grpId="0"/>
    </p:bld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2760411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38" grpId="0"/>
    </p:bld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81168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24" grpId="0"/>
    </p:bld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8" name="Picture 9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45" y="364703"/>
            <a:ext cx="2069886" cy="103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8241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>
            <a:extLst>
              <a:ext uri="{FF2B5EF4-FFF2-40B4-BE49-F238E27FC236}">
                <a16:creationId xmlns=""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615997" y="15575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97091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19" grpId="0" animBg="1"/>
      <p:bldP spid="220" grpId="0" animBg="1"/>
    </p:bld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96" descr="C:\Users\TUAN\Downloads\Luyện tập 1.png">
            <a:extLst>
              <a:ext uri="{FF2B5EF4-FFF2-40B4-BE49-F238E27FC236}">
                <a16:creationId xmlns="" xmlns:a16="http://schemas.microsoft.com/office/drawing/2014/main" id="{439545A9-2DD8-4B85-AB11-A53FA02BA7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396" y="450429"/>
            <a:ext cx="2237784" cy="8634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16988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6" descr="Không có mô tả.">
            <a:extLst>
              <a:ext uri="{FF2B5EF4-FFF2-40B4-BE49-F238E27FC236}">
                <a16:creationId xmlns="" xmlns:a16="http://schemas.microsoft.com/office/drawing/2014/main" id="{9B856AB9-7D07-45DD-A088-BE4905E4547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7FBFB"/>
              </a:clrFrom>
              <a:clrTo>
                <a:srgbClr val="F7FBFB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013" y="438261"/>
            <a:ext cx="2330549" cy="88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195197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8" name="Picture 9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96" y="357971"/>
            <a:ext cx="2325467" cy="116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58028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8567003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2023/1/28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4825729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584" y="617538"/>
            <a:ext cx="10390716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76917" y="2017713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860117" y="2017713"/>
            <a:ext cx="508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860117" y="4151313"/>
            <a:ext cx="508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5"/>
          <p:cNvSpPr>
            <a:spLocks noGrp="1"/>
          </p:cNvSpPr>
          <p:nvPr>
            <p:ph type="dt" sz="half" idx="12"/>
          </p:nvPr>
        </p:nvSpPr>
        <p:spPr bwMode="auto">
          <a:xfrm>
            <a:off x="1219200" y="6324600"/>
            <a:ext cx="2540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6"/>
          <p:cNvSpPr>
            <a:spLocks noGrp="1"/>
          </p:cNvSpPr>
          <p:nvPr>
            <p:ph type="ftr" sz="quarter" idx="13"/>
          </p:nvPr>
        </p:nvSpPr>
        <p:spPr bwMode="auto">
          <a:xfrm>
            <a:off x="4470400" y="6324600"/>
            <a:ext cx="38608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7"/>
          <p:cNvSpPr>
            <a:spLocks noGrp="1"/>
          </p:cNvSpPr>
          <p:nvPr>
            <p:ph type="sldNum" sz="quarter" idx="4"/>
          </p:nvPr>
        </p:nvSpPr>
        <p:spPr bwMode="auto">
          <a:xfrm>
            <a:off x="9042400" y="6324600"/>
            <a:ext cx="2540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15D2767-D998-468D-9632-EA107E4ADF4F}" type="slidenum"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4900105"/>
      </p:ext>
    </p:extLst>
  </p:cSld>
  <p:clrMapOvr>
    <a:masterClrMapping/>
  </p:clrMapOvr>
  <p:transition spd="med" advClick="0" advTm="10000">
    <p:blinds dir="vert"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9430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98226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688670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12480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862311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187676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3718299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1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28.xml"/><Relationship Id="rId21" Type="http://schemas.openxmlformats.org/officeDocument/2006/relationships/slideLayout" Target="../slideLayouts/slideLayout46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17" Type="http://schemas.openxmlformats.org/officeDocument/2006/relationships/slideLayout" Target="../slideLayouts/slideLayout42.xml"/><Relationship Id="rId2" Type="http://schemas.openxmlformats.org/officeDocument/2006/relationships/slideLayout" Target="../slideLayouts/slideLayout27.xml"/><Relationship Id="rId16" Type="http://schemas.openxmlformats.org/officeDocument/2006/relationships/slideLayout" Target="../slideLayouts/slideLayout41.xml"/><Relationship Id="rId20" Type="http://schemas.openxmlformats.org/officeDocument/2006/relationships/slideLayout" Target="../slideLayouts/slideLayout45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5" Type="http://schemas.openxmlformats.org/officeDocument/2006/relationships/slideLayout" Target="../slideLayouts/slideLayout40.xml"/><Relationship Id="rId23" Type="http://schemas.openxmlformats.org/officeDocument/2006/relationships/theme" Target="../theme/theme2.xml"/><Relationship Id="rId10" Type="http://schemas.openxmlformats.org/officeDocument/2006/relationships/slideLayout" Target="../slideLayouts/slideLayout35.xml"/><Relationship Id="rId19" Type="http://schemas.openxmlformats.org/officeDocument/2006/relationships/slideLayout" Target="../slideLayouts/slideLayout44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9.xml"/><Relationship Id="rId22" Type="http://schemas.openxmlformats.org/officeDocument/2006/relationships/slideLayout" Target="../slideLayouts/slideLayout4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48355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74" r:id="rId5"/>
    <p:sldLayoutId id="2147483662" r:id="rId6"/>
    <p:sldLayoutId id="2147483663" r:id="rId7"/>
    <p:sldLayoutId id="2147483664" r:id="rId8"/>
    <p:sldLayoutId id="2147483665" r:id="rId9"/>
    <p:sldLayoutId id="2147483675" r:id="rId10"/>
    <p:sldLayoutId id="2147483676" r:id="rId11"/>
    <p:sldLayoutId id="2147483677" r:id="rId12"/>
    <p:sldLayoutId id="2147483678" r:id="rId13"/>
    <p:sldLayoutId id="2147483679" r:id="rId14"/>
    <p:sldLayoutId id="2147483680" r:id="rId15"/>
    <p:sldLayoutId id="2147483681" r:id="rId16"/>
    <p:sldLayoutId id="2147483682" r:id="rId17"/>
    <p:sldLayoutId id="2147483683" r:id="rId18"/>
    <p:sldLayoutId id="2147483684" r:id="rId19"/>
    <p:sldLayoutId id="2147483685" r:id="rId20"/>
    <p:sldLayoutId id="2147483686" r:id="rId21"/>
    <p:sldLayoutId id="2147483687" r:id="rId22"/>
    <p:sldLayoutId id="2147483688" r:id="rId23"/>
    <p:sldLayoutId id="2147483689" r:id="rId24"/>
    <p:sldLayoutId id="2147483690" r:id="rId2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77871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703" r:id="rId12"/>
    <p:sldLayoutId id="2147483704" r:id="rId13"/>
    <p:sldLayoutId id="2147483705" r:id="rId14"/>
    <p:sldLayoutId id="2147483706" r:id="rId15"/>
    <p:sldLayoutId id="2147483707" r:id="rId16"/>
    <p:sldLayoutId id="2147483708" r:id="rId17"/>
    <p:sldLayoutId id="2147483709" r:id="rId18"/>
    <p:sldLayoutId id="2147483710" r:id="rId19"/>
    <p:sldLayoutId id="2147483711" r:id="rId20"/>
    <p:sldLayoutId id="2147483712" r:id="rId21"/>
    <p:sldLayoutId id="2147483713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4.xml"/><Relationship Id="rId6" Type="http://schemas.openxmlformats.org/officeDocument/2006/relationships/image" Target="../media/image9.png"/><Relationship Id="rId5" Type="http://schemas.openxmlformats.org/officeDocument/2006/relationships/image" Target="../media/image8.GIF"/><Relationship Id="rId4" Type="http://schemas.openxmlformats.org/officeDocument/2006/relationships/image" Target="../media/image7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4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3.png"/><Relationship Id="rId3" Type="http://schemas.openxmlformats.org/officeDocument/2006/relationships/audio" Target="../media/audio2.wav"/><Relationship Id="rId12" Type="http://schemas.openxmlformats.org/officeDocument/2006/relationships/image" Target="../media/image6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6" Type="http://schemas.microsoft.com/office/2007/relationships/hdphoto" Target="../media/hdphoto2.wdp"/><Relationship Id="rId11" Type="http://schemas.microsoft.com/office/2007/relationships/hdphoto" Target="../media/hdphoto3.wdp"/><Relationship Id="rId5" Type="http://schemas.openxmlformats.org/officeDocument/2006/relationships/image" Target="../media/image11.png"/><Relationship Id="rId15" Type="http://schemas.openxmlformats.org/officeDocument/2006/relationships/image" Target="../media/image14.png"/><Relationship Id="rId10" Type="http://schemas.openxmlformats.org/officeDocument/2006/relationships/image" Target="../media/image12.png"/><Relationship Id="rId4" Type="http://schemas.openxmlformats.org/officeDocument/2006/relationships/image" Target="../media/image10.png"/><Relationship Id="rId9" Type="http://schemas.openxmlformats.org/officeDocument/2006/relationships/image" Target="../media/image40.png"/><Relationship Id="rId14" Type="http://schemas.microsoft.com/office/2007/relationships/hdphoto" Target="../media/hdphoto4.wdp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audio" Target="../media/audio2.wav"/><Relationship Id="rId7" Type="http://schemas.openxmlformats.org/officeDocument/2006/relationships/image" Target="../media/image15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0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3" Type="http://schemas.openxmlformats.org/officeDocument/2006/relationships/image" Target="../media/image16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microsoft.com/office/2007/relationships/hdphoto" Target="../media/hdphoto6.wdp"/><Relationship Id="rId9" Type="http://schemas.openxmlformats.org/officeDocument/2006/relationships/image" Target="../media/image21.png"/><Relationship Id="rId1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589" y="1583179"/>
            <a:ext cx="8809795" cy="193574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551419" y="3754623"/>
            <a:ext cx="6468110" cy="15684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marR="0" lvl="1" indent="0" algn="ctr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1200" cap="none" spc="0" normalizeH="0" baseline="0" noProof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UTM Cookies"/>
                <a:ea typeface="字魂17号-萌趣果冻体"/>
                <a:cs typeface="+mj-lt"/>
                <a:sym typeface="+mn-ea"/>
              </a:rPr>
              <a:t>Chào mừng các em </a:t>
            </a:r>
          </a:p>
          <a:p>
            <a:pPr marL="457200" marR="0" lvl="1" indent="0" algn="ctr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1200" cap="none" spc="0" normalizeH="0" baseline="0" noProof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UTM Cookies"/>
                <a:ea typeface="字魂17号-萌趣果冻体"/>
                <a:cs typeface="+mj-lt"/>
                <a:sym typeface="+mn-ea"/>
              </a:rPr>
              <a:t>đến với tiết Toán</a:t>
            </a:r>
            <a:endParaRPr kumimoji="0" lang="en-US" altLang="zh-CN" sz="4800" b="1" i="1" u="none" strike="noStrike" kern="1200" cap="none" spc="0" normalizeH="0" baseline="0" noProof="0" dirty="0">
              <a:ln w="12700">
                <a:solidFill>
                  <a:srgbClr val="4F81BD"/>
                </a:solidFill>
                <a:prstDash val="solid"/>
              </a:ln>
              <a:pattFill prst="pct50">
                <a:fgClr>
                  <a:srgbClr val="4F81BD"/>
                </a:fgClr>
                <a:bgClr>
                  <a:srgbClr val="4F81BD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4F81BD"/>
                </a:outerShdw>
              </a:effectLst>
              <a:uLnTx/>
              <a:uFillTx/>
              <a:latin typeface="UTM Cookies"/>
              <a:ea typeface="字魂17号-萌趣果冻体"/>
              <a:cs typeface="+mj-lt"/>
              <a:sym typeface="+mn-ea"/>
            </a:endParaRPr>
          </a:p>
        </p:txBody>
      </p:sp>
      <p:pic>
        <p:nvPicPr>
          <p:cNvPr id="9" name="Picture 158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392767" y="4650317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59" descr="10004015438746072987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21401862" flipH="1">
            <a:off x="12496801" y="5925277"/>
            <a:ext cx="1322916" cy="132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60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H="1">
            <a:off x="13819717" y="3124200"/>
            <a:ext cx="711200" cy="71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1043855" y="4500603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1043855" y="4535759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58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182727" y="5551721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8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699748" y="2214501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7509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528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20" dur="4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0.00017 2.59259E-6 C -0.02673 -0.01605 -0.10139 -0.0784 -0.15885 -0.0963 C -0.21632 -0.1142 -0.27083 -0.10926 -0.34375 -0.10741 C -0.41684 -0.10556 -0.51319 -0.11389 -0.59635 -0.08519 C -0.67934 -0.05648 -0.73211 0.04074 -0.84323 0.06543 C -0.95434 0.09012 -1.17534 0.06358 -1.26267 0.06296 " pathEditMode="relative" rAng="0" ptsTypes="aaaaaa">
                                      <p:cBhvr>
                                        <p:cTn id="22" dur="49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125" y="-1204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Motion origin="layout" path="M 3.33333E-6 4.81481E-6 C -0.02066 -0.00093 -0.08525 -0.00031 -0.12361 -0.00463 C -0.16198 -0.00896 -0.16268 0.02283 -0.23073 -0.02624 C -0.29879 -0.07531 -0.4375 -0.19538 -0.53229 -0.29908 C -0.62726 -0.40278 -0.72934 -0.52717 -0.80104 -0.64908 C -0.87275 -0.77099 -0.92882 -0.95124 -0.9625 -1.03056 " pathEditMode="relative" rAng="0" ptsTypes="aaaaaa">
                                      <p:cBhvr>
                                        <p:cTn id="24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125" y="-50401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88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9800"/>
                                  </p:stCondLst>
                                  <p:childTnLst>
                                    <p:animMotion origin="layout" path="M -8.33333E-7 -4.19753E-6 C 0.0191 -0.00092 0.03837 0.00154 0.05729 -0.0037 C 0.0599 -0.00432 0.06198 -0.00833 0.06459 -0.00926 C 0.07118 -0.01142 0.07778 -0.01173 0.08438 -0.01296 C 0.10538 -0.02222 0.1257 -0.03518 0.14688 -0.04259 C 0.15452 -0.04846 0.16163 -0.05185 0.16875 -0.05926 C 0.17222 -0.06296 0.17917 -0.07037 0.17917 -0.07037 C 0.18195 -0.10895 0.18941 -0.11636 0.20417 -0.14259 C 0.21702 -0.16543 0.23212 -0.18271 0.24584 -0.2037 C 0.25278 -0.21451 0.26163 -0.22099 0.26875 -0.23148 C 0.27934 -0.24722 0.29358 -0.26204 0.30729 -0.26667 C 0.32031 -0.28055 0.33386 -0.29413 0.34792 -0.3037 C 0.35382 -0.30802 0.35643 -0.31265 0.3625 -0.31512 C 0.38212 -0.33858 0.40886 -0.35988 0.43229 -0.36667 C 0.4382 -0.37222 0.4434 -0.37438 0.45 -0.37623 C 0.46788 -0.38796 0.4875 -0.3963 0.50625 -0.40185 C 0.51997 -0.4142 0.53594 -0.41759 0.55104 -0.42253 C 0.56077 -0.43086 0.57205 -0.43333 0.58229 -0.44074 C 0.59254 -0.44784 0.60174 -0.46111 0.6125 -0.46481 C 0.62327 -0.47623 0.6408 -0.49815 0.64896 -0.51667 C 0.65399 -0.52809 0.65886 -0.53981 0.66459 -0.55 C 0.66684 -0.56234 0.66389 -0.54907 0.66875 -0.56111 C 0.67379 -0.57376 0.67899 -0.6037 0.68542 -0.61111 C 0.6875 -0.62037 0.6882 -0.62438 0.69271 -0.62963 C 0.69757 -0.65586 0.71511 -0.68518 0.72604 -0.70185 C 0.73195 -0.7108 0.73403 -0.71883 0.74167 -0.72407 C 0.75104 -0.74599 0.73872 -0.72037 0.74896 -0.73333 C 0.75035 -0.73518 0.7507 -0.73858 0.75209 -0.74074 C 0.75486 -0.74537 0.75868 -0.74784 0.76146 -0.75185 C 0.76771 -0.76142 0.77344 -0.77284 0.78021 -0.78148 C 0.78715 -0.79012 0.79011 -0.78951 0.79688 -0.7963 C 0.80278 -0.80216 0.80834 -0.80926 0.81459 -0.81481 C 0.81684 -0.82099 0.82292 -0.83148 0.82292 -0.83148 C 0.82639 -0.85 0.8316 -0.84753 0.83542 -0.86111 " pathEditMode="relative" ptsTypes="fffffffffffffffffffffffffffffffffA">
                                      <p:cBhvr>
                                        <p:cTn id="31" dur="5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156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38" dur="4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40" dur="4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="" xmlns:a16="http://schemas.microsoft.com/office/drawing/2014/main" id="{235CD0F1-C607-41C2-AF78-F21C85F5148A}"/>
              </a:ext>
            </a:extLst>
          </p:cNvPr>
          <p:cNvSpPr/>
          <p:nvPr/>
        </p:nvSpPr>
        <p:spPr>
          <a:xfrm>
            <a:off x="1145886" y="480893"/>
            <a:ext cx="437322" cy="437322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2</a:t>
            </a:r>
            <a:endParaRPr lang="vi-VN" sz="3200" b="1" dirty="0"/>
          </a:p>
        </p:txBody>
      </p:sp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DAFED0F5-58F7-4B09-9336-43736F70A0BA}"/>
              </a:ext>
            </a:extLst>
          </p:cNvPr>
          <p:cNvGrpSpPr/>
          <p:nvPr/>
        </p:nvGrpSpPr>
        <p:grpSpPr>
          <a:xfrm>
            <a:off x="1763693" y="439849"/>
            <a:ext cx="1116312" cy="584775"/>
            <a:chOff x="1870518" y="1379097"/>
            <a:chExt cx="1116312" cy="584775"/>
          </a:xfrm>
        </p:grpSpPr>
        <p:grpSp>
          <p:nvGrpSpPr>
            <p:cNvPr id="4" name="Group 3">
              <a:extLst>
                <a:ext uri="{FF2B5EF4-FFF2-40B4-BE49-F238E27FC236}">
                  <a16:creationId xmlns="" xmlns:a16="http://schemas.microsoft.com/office/drawing/2014/main" id="{DDD7A35A-8DBD-44F7-B910-1930C819911A}"/>
                </a:ext>
              </a:extLst>
            </p:cNvPr>
            <p:cNvGrpSpPr/>
            <p:nvPr/>
          </p:nvGrpSpPr>
          <p:grpSpPr>
            <a:xfrm>
              <a:off x="1870518" y="1379097"/>
              <a:ext cx="758382" cy="584775"/>
              <a:chOff x="1870518" y="1379097"/>
              <a:chExt cx="758382" cy="584775"/>
            </a:xfrm>
          </p:grpSpPr>
          <p:sp>
            <p:nvSpPr>
              <p:cNvPr id="6" name="Rectangle: Rounded Corners 5">
                <a:extLst>
                  <a:ext uri="{FF2B5EF4-FFF2-40B4-BE49-F238E27FC236}">
                    <a16:creationId xmlns="" xmlns:a16="http://schemas.microsoft.com/office/drawing/2014/main" id="{C076C961-59D4-4255-9F7F-70FBD89473FF}"/>
                  </a:ext>
                </a:extLst>
              </p:cNvPr>
              <p:cNvSpPr/>
              <p:nvPr/>
            </p:nvSpPr>
            <p:spPr>
              <a:xfrm>
                <a:off x="1870518" y="1440654"/>
                <a:ext cx="758382" cy="382154"/>
              </a:xfrm>
              <a:prstGeom prst="roundRect">
                <a:avLst/>
              </a:prstGeom>
              <a:solidFill>
                <a:srgbClr val="FFD974"/>
              </a:solidFill>
              <a:ln>
                <a:solidFill>
                  <a:srgbClr val="FFD97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 dirty="0"/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="" xmlns:a16="http://schemas.microsoft.com/office/drawing/2014/main" id="{A364DF07-5E3B-4C05-A747-FA75E761F0FF}"/>
                  </a:ext>
                </a:extLst>
              </p:cNvPr>
              <p:cNvSpPr txBox="1"/>
              <p:nvPr/>
            </p:nvSpPr>
            <p:spPr>
              <a:xfrm>
                <a:off x="1906506" y="1379097"/>
                <a:ext cx="686406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3200" dirty="0"/>
                  <a:t>Số</a:t>
                </a:r>
              </a:p>
            </p:txBody>
          </p:sp>
        </p:grpSp>
        <p:sp>
          <p:nvSpPr>
            <p:cNvPr id="5" name="TextBox 4">
              <a:extLst>
                <a:ext uri="{FF2B5EF4-FFF2-40B4-BE49-F238E27FC236}">
                  <a16:creationId xmlns="" xmlns:a16="http://schemas.microsoft.com/office/drawing/2014/main" id="{FD20BA91-F080-4C60-9199-1A9306AAD3A7}"/>
                </a:ext>
              </a:extLst>
            </p:cNvPr>
            <p:cNvSpPr txBox="1"/>
            <p:nvPr/>
          </p:nvSpPr>
          <p:spPr>
            <a:xfrm>
              <a:off x="2630642" y="1440653"/>
              <a:ext cx="3561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400" dirty="0"/>
                <a:t>?</a:t>
              </a:r>
            </a:p>
          </p:txBody>
        </p:sp>
      </p:grpSp>
      <p:graphicFrame>
        <p:nvGraphicFramePr>
          <p:cNvPr id="8" name="Table 17">
            <a:extLst>
              <a:ext uri="{FF2B5EF4-FFF2-40B4-BE49-F238E27FC236}">
                <a16:creationId xmlns="" xmlns:a16="http://schemas.microsoft.com/office/drawing/2014/main" id="{27839F65-198B-4005-9F0D-A95FA428A4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8114221"/>
              </p:ext>
            </p:extLst>
          </p:nvPr>
        </p:nvGraphicFramePr>
        <p:xfrm>
          <a:off x="1047124" y="1482766"/>
          <a:ext cx="9413359" cy="19202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18308">
                  <a:extLst>
                    <a:ext uri="{9D8B030D-6E8A-4147-A177-3AD203B41FA5}">
                      <a16:colId xmlns="" xmlns:a16="http://schemas.microsoft.com/office/drawing/2014/main" val="3750429237"/>
                    </a:ext>
                  </a:extLst>
                </a:gridCol>
                <a:gridCol w="1156686">
                  <a:extLst>
                    <a:ext uri="{9D8B030D-6E8A-4147-A177-3AD203B41FA5}">
                      <a16:colId xmlns="" xmlns:a16="http://schemas.microsoft.com/office/drawing/2014/main" val="892396866"/>
                    </a:ext>
                  </a:extLst>
                </a:gridCol>
                <a:gridCol w="1169692">
                  <a:extLst>
                    <a:ext uri="{9D8B030D-6E8A-4147-A177-3AD203B41FA5}">
                      <a16:colId xmlns="" xmlns:a16="http://schemas.microsoft.com/office/drawing/2014/main" val="1994511951"/>
                    </a:ext>
                  </a:extLst>
                </a:gridCol>
                <a:gridCol w="1240586">
                  <a:extLst>
                    <a:ext uri="{9D8B030D-6E8A-4147-A177-3AD203B41FA5}">
                      <a16:colId xmlns="" xmlns:a16="http://schemas.microsoft.com/office/drawing/2014/main" val="1764713203"/>
                    </a:ext>
                  </a:extLst>
                </a:gridCol>
                <a:gridCol w="1276029">
                  <a:extLst>
                    <a:ext uri="{9D8B030D-6E8A-4147-A177-3AD203B41FA5}">
                      <a16:colId xmlns="" xmlns:a16="http://schemas.microsoft.com/office/drawing/2014/main" val="2253912237"/>
                    </a:ext>
                  </a:extLst>
                </a:gridCol>
                <a:gridCol w="1276029">
                  <a:extLst>
                    <a:ext uri="{9D8B030D-6E8A-4147-A177-3AD203B41FA5}">
                      <a16:colId xmlns="" xmlns:a16="http://schemas.microsoft.com/office/drawing/2014/main" val="1514898112"/>
                    </a:ext>
                  </a:extLst>
                </a:gridCol>
                <a:gridCol w="1276029">
                  <a:extLst>
                    <a:ext uri="{9D8B030D-6E8A-4147-A177-3AD203B41FA5}">
                      <a16:colId xmlns="" xmlns:a16="http://schemas.microsoft.com/office/drawing/2014/main" val="177573286"/>
                    </a:ext>
                  </a:extLst>
                </a:gridCol>
              </a:tblGrid>
              <a:tr h="597884">
                <a:tc>
                  <a:txBody>
                    <a:bodyPr/>
                    <a:lstStyle/>
                    <a:p>
                      <a:pPr algn="ctr"/>
                      <a:r>
                        <a:rPr lang="vi-VN" sz="3600" dirty="0"/>
                        <a:t>Thừa số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C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3600" dirty="0"/>
                        <a:t>2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vi-VN" sz="3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2</a:t>
                      </a:r>
                      <a:endParaRPr kumimoji="0" lang="vi-VN" sz="3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vi-VN" sz="3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2</a:t>
                      </a:r>
                      <a:endParaRPr kumimoji="0" lang="vi-VN" sz="3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vi-VN" sz="3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2</a:t>
                      </a:r>
                      <a:endParaRPr kumimoji="0" lang="vi-VN" sz="3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vi-VN" sz="3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2</a:t>
                      </a:r>
                      <a:endParaRPr kumimoji="0" lang="vi-VN" sz="3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vi-VN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933725870"/>
                  </a:ext>
                </a:extLst>
              </a:tr>
              <a:tr h="597884">
                <a:tc>
                  <a:txBody>
                    <a:bodyPr/>
                    <a:lstStyle/>
                    <a:p>
                      <a:pPr algn="ctr"/>
                      <a:r>
                        <a:rPr lang="vi-VN" sz="3600" dirty="0"/>
                        <a:t>Thừa số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C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3600" dirty="0"/>
                        <a:t>3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3600" dirty="0"/>
                        <a:t>5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3600" dirty="0"/>
                        <a:t>7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3600" dirty="0"/>
                        <a:t>4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3600" dirty="0"/>
                        <a:t>6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3600" dirty="0"/>
                        <a:t>8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854868410"/>
                  </a:ext>
                </a:extLst>
              </a:tr>
              <a:tr h="634743">
                <a:tc>
                  <a:txBody>
                    <a:bodyPr/>
                    <a:lstStyle/>
                    <a:p>
                      <a:pPr algn="ctr"/>
                      <a:r>
                        <a:rPr lang="vi-VN" sz="3600" dirty="0"/>
                        <a:t>Tích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C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3600" dirty="0"/>
                        <a:t>6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3600" dirty="0"/>
                        <a:t>?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vi-VN" sz="3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?</a:t>
                      </a:r>
                      <a:endParaRPr kumimoji="0" lang="vi-VN" sz="3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vi-VN" sz="3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?</a:t>
                      </a:r>
                      <a:endParaRPr kumimoji="0" lang="vi-VN" sz="3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vi-VN" sz="3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?</a:t>
                      </a:r>
                      <a:endParaRPr kumimoji="0" lang="vi-VN" sz="3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vi-VN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?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030421308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C5992129-0A90-47CE-88FA-FE369F80DCB5}"/>
              </a:ext>
            </a:extLst>
          </p:cNvPr>
          <p:cNvSpPr txBox="1"/>
          <p:nvPr/>
        </p:nvSpPr>
        <p:spPr>
          <a:xfrm>
            <a:off x="4336421" y="2743250"/>
            <a:ext cx="748822" cy="707886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vi-VN" sz="4000" dirty="0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182AC753-B750-4772-A4FE-1662F6FA22C2}"/>
              </a:ext>
            </a:extLst>
          </p:cNvPr>
          <p:cNvSpPr txBox="1"/>
          <p:nvPr/>
        </p:nvSpPr>
        <p:spPr>
          <a:xfrm>
            <a:off x="5521886" y="2723521"/>
            <a:ext cx="748822" cy="707886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vi-VN" sz="4000" dirty="0">
                <a:solidFill>
                  <a:srgbClr val="FF0000"/>
                </a:solidFill>
              </a:rPr>
              <a:t>14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9A16E427-E46A-4BEF-A665-0A9B2AAA48D4}"/>
              </a:ext>
            </a:extLst>
          </p:cNvPr>
          <p:cNvSpPr txBox="1"/>
          <p:nvPr/>
        </p:nvSpPr>
        <p:spPr>
          <a:xfrm>
            <a:off x="6920173" y="2718540"/>
            <a:ext cx="748822" cy="707886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vi-VN" sz="4000" dirty="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EFD9321F-85C6-4CFE-A55D-62608AE7C08D}"/>
              </a:ext>
            </a:extLst>
          </p:cNvPr>
          <p:cNvSpPr txBox="1"/>
          <p:nvPr/>
        </p:nvSpPr>
        <p:spPr>
          <a:xfrm>
            <a:off x="8065696" y="2713559"/>
            <a:ext cx="748822" cy="707886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vi-VN" sz="4000" dirty="0">
                <a:solidFill>
                  <a:srgbClr val="FF0000"/>
                </a:solidFill>
              </a:rPr>
              <a:t>12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5F92B867-6589-4972-B193-F56233AA082D}"/>
              </a:ext>
            </a:extLst>
          </p:cNvPr>
          <p:cNvSpPr txBox="1"/>
          <p:nvPr/>
        </p:nvSpPr>
        <p:spPr>
          <a:xfrm>
            <a:off x="9324901" y="2708578"/>
            <a:ext cx="748822" cy="707886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vi-VN" sz="4000" dirty="0">
                <a:solidFill>
                  <a:srgbClr val="FF0000"/>
                </a:solidFill>
              </a:rPr>
              <a:t>16</a:t>
            </a:r>
          </a:p>
        </p:txBody>
      </p:sp>
    </p:spTree>
    <p:extLst>
      <p:ext uri="{BB962C8B-B14F-4D97-AF65-F5344CB8AC3E}">
        <p14:creationId xmlns:p14="http://schemas.microsoft.com/office/powerpoint/2010/main" val="11003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E81064E4-63AB-384A-B8A7-66B409FF15C6}"/>
              </a:ext>
            </a:extLst>
          </p:cNvPr>
          <p:cNvSpPr txBox="1"/>
          <p:nvPr/>
        </p:nvSpPr>
        <p:spPr>
          <a:xfrm>
            <a:off x="164742" y="428771"/>
            <a:ext cx="976316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>
                <a:solidFill>
                  <a:srgbClr val="FF0000"/>
                </a:solidFill>
              </a:rPr>
              <a:t>4. Dặn dò</a:t>
            </a:r>
            <a:endParaRPr lang="x-none" sz="4400" dirty="0">
              <a:solidFill>
                <a:srgbClr val="FF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E81064E4-63AB-384A-B8A7-66B409FF15C6}"/>
              </a:ext>
            </a:extLst>
          </p:cNvPr>
          <p:cNvSpPr txBox="1"/>
          <p:nvPr/>
        </p:nvSpPr>
        <p:spPr>
          <a:xfrm>
            <a:off x="6754991" y="4628210"/>
            <a:ext cx="35517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Chữ kí PH</a:t>
            </a:r>
            <a:endParaRPr lang="x-none" sz="4400" dirty="0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E81064E4-63AB-384A-B8A7-66B409FF15C6}"/>
              </a:ext>
            </a:extLst>
          </p:cNvPr>
          <p:cNvSpPr txBox="1"/>
          <p:nvPr/>
        </p:nvSpPr>
        <p:spPr>
          <a:xfrm>
            <a:off x="0" y="1551624"/>
            <a:ext cx="120030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- Vở BT TV làm bài 10 tr 7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E81064E4-63AB-384A-B8A7-66B409FF15C6}"/>
              </a:ext>
            </a:extLst>
          </p:cNvPr>
          <p:cNvSpPr txBox="1"/>
          <p:nvPr/>
        </p:nvSpPr>
        <p:spPr>
          <a:xfrm>
            <a:off x="0" y="2599954"/>
            <a:ext cx="120030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- Vở BTT làm bài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E81064E4-63AB-384A-B8A7-66B409FF15C6}"/>
              </a:ext>
            </a:extLst>
          </p:cNvPr>
          <p:cNvSpPr txBox="1"/>
          <p:nvPr/>
        </p:nvSpPr>
        <p:spPr>
          <a:xfrm>
            <a:off x="0" y="3597481"/>
            <a:ext cx="120030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- Đọc và TLCH Họa mi hót</a:t>
            </a:r>
          </a:p>
        </p:txBody>
      </p:sp>
    </p:spTree>
    <p:extLst>
      <p:ext uri="{BB962C8B-B14F-4D97-AF65-F5344CB8AC3E}">
        <p14:creationId xmlns:p14="http://schemas.microsoft.com/office/powerpoint/2010/main" val="2752619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3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5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6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1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2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3" grpId="0"/>
          <p:bldP spid="7" grpId="0"/>
          <p:bldP spid="8" grpId="0"/>
          <p:bldP spid="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3" grpId="0"/>
          <p:bldP spid="7" grpId="0"/>
          <p:bldP spid="8" grpId="0"/>
          <p:bldP spid="6" grpId="0"/>
        </p:bldLst>
      </p:timing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3" name="Google Shape;253;p9"/>
          <p:cNvGrpSpPr/>
          <p:nvPr/>
        </p:nvGrpSpPr>
        <p:grpSpPr>
          <a:xfrm>
            <a:off x="0" y="121024"/>
            <a:ext cx="12192000" cy="6602506"/>
            <a:chOff x="134471" y="121024"/>
            <a:chExt cx="11944115" cy="6602506"/>
          </a:xfrm>
        </p:grpSpPr>
        <p:cxnSp>
          <p:nvCxnSpPr>
            <p:cNvPr id="254" name="Google Shape;254;p9"/>
            <p:cNvCxnSpPr/>
            <p:nvPr/>
          </p:nvCxnSpPr>
          <p:spPr>
            <a:xfrm>
              <a:off x="134471" y="121024"/>
              <a:ext cx="11944115" cy="0"/>
            </a:xfrm>
            <a:prstGeom prst="straightConnector1">
              <a:avLst/>
            </a:prstGeom>
            <a:noFill/>
            <a:ln w="19050" cap="flat" cmpd="sng">
              <a:solidFill>
                <a:srgbClr val="4A7DBA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55" name="Google Shape;255;p9"/>
            <p:cNvCxnSpPr/>
            <p:nvPr/>
          </p:nvCxnSpPr>
          <p:spPr>
            <a:xfrm>
              <a:off x="134471" y="6723530"/>
              <a:ext cx="11944115" cy="0"/>
            </a:xfrm>
            <a:prstGeom prst="straightConnector1">
              <a:avLst/>
            </a:prstGeom>
            <a:noFill/>
            <a:ln w="19050" cap="flat" cmpd="sng">
              <a:solidFill>
                <a:srgbClr val="4A7DBA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56" name="Google Shape;256;p9"/>
            <p:cNvCxnSpPr/>
            <p:nvPr/>
          </p:nvCxnSpPr>
          <p:spPr>
            <a:xfrm>
              <a:off x="134471" y="121024"/>
              <a:ext cx="0" cy="6602506"/>
            </a:xfrm>
            <a:prstGeom prst="straightConnector1">
              <a:avLst/>
            </a:prstGeom>
            <a:noFill/>
            <a:ln w="19050" cap="flat" cmpd="sng">
              <a:solidFill>
                <a:srgbClr val="4A7DBA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57" name="Google Shape;257;p9"/>
            <p:cNvCxnSpPr/>
            <p:nvPr/>
          </p:nvCxnSpPr>
          <p:spPr>
            <a:xfrm>
              <a:off x="12078586" y="121024"/>
              <a:ext cx="0" cy="6602506"/>
            </a:xfrm>
            <a:prstGeom prst="straightConnector1">
              <a:avLst/>
            </a:prstGeom>
            <a:noFill/>
            <a:ln w="19050" cap="flat" cmpd="sng">
              <a:solidFill>
                <a:srgbClr val="4A7DBA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pic>
        <p:nvPicPr>
          <p:cNvPr id="258" name="Google Shape;258;p9"/>
          <p:cNvPicPr preferRelativeResize="0"/>
          <p:nvPr/>
        </p:nvPicPr>
        <p:blipFill rotWithShape="1">
          <a:blip r:embed="rId3">
            <a:alphaModFix/>
          </a:blip>
          <a:srcRect l="37348" t="19463" b="18295"/>
          <a:stretch/>
        </p:blipFill>
        <p:spPr>
          <a:xfrm rot="850378">
            <a:off x="8939206" y="193124"/>
            <a:ext cx="2047960" cy="6981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59" name="Google Shape;259;p9"/>
          <p:cNvPicPr preferRelativeResize="0"/>
          <p:nvPr/>
        </p:nvPicPr>
        <p:blipFill rotWithShape="1">
          <a:blip r:embed="rId3">
            <a:alphaModFix/>
          </a:blip>
          <a:srcRect l="37348" t="19463" b="18295"/>
          <a:stretch/>
        </p:blipFill>
        <p:spPr>
          <a:xfrm rot="2528252">
            <a:off x="9288470" y="524666"/>
            <a:ext cx="1661796" cy="6981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60" name="Google Shape;260;p9"/>
          <p:cNvPicPr preferRelativeResize="0"/>
          <p:nvPr/>
        </p:nvPicPr>
        <p:blipFill rotWithShape="1">
          <a:blip r:embed="rId4">
            <a:alphaModFix/>
          </a:blip>
          <a:srcRect l="4193" t="2191" r="2693" b="6031"/>
          <a:stretch/>
        </p:blipFill>
        <p:spPr>
          <a:xfrm>
            <a:off x="-2" y="2878201"/>
            <a:ext cx="2333028" cy="282765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1" name="Google Shape;261;p9" descr="7025f93bab81e29a45dfc8ebfbf481b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894786" y="1570251"/>
            <a:ext cx="2681339" cy="505269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62" name="Google Shape;262;p9"/>
          <p:cNvGrpSpPr/>
          <p:nvPr/>
        </p:nvGrpSpPr>
        <p:grpSpPr>
          <a:xfrm>
            <a:off x="-1" y="4352544"/>
            <a:ext cx="12192000" cy="2505456"/>
            <a:chOff x="-91440" y="4352544"/>
            <a:chExt cx="12283440" cy="2505456"/>
          </a:xfrm>
        </p:grpSpPr>
        <p:pic>
          <p:nvPicPr>
            <p:cNvPr id="263" name="Google Shape;263;p9"/>
            <p:cNvPicPr preferRelativeResize="0"/>
            <p:nvPr/>
          </p:nvPicPr>
          <p:blipFill rotWithShape="1">
            <a:blip r:embed="rId6">
              <a:alphaModFix/>
            </a:blip>
            <a:srcRect t="45600" r="48882"/>
            <a:stretch/>
          </p:blipFill>
          <p:spPr>
            <a:xfrm flipH="1">
              <a:off x="-91440" y="4352544"/>
              <a:ext cx="4185322" cy="250545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4" name="Google Shape;264;p9"/>
            <p:cNvPicPr preferRelativeResize="0"/>
            <p:nvPr/>
          </p:nvPicPr>
          <p:blipFill rotWithShape="1">
            <a:blip r:embed="rId6">
              <a:alphaModFix/>
            </a:blip>
            <a:srcRect t="49968"/>
            <a:stretch/>
          </p:blipFill>
          <p:spPr>
            <a:xfrm>
              <a:off x="4004236" y="4553712"/>
              <a:ext cx="8187764" cy="2304288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65" name="Google Shape;265;p9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-1114066">
            <a:off x="1675425" y="471817"/>
            <a:ext cx="1524347" cy="724065"/>
          </a:xfrm>
          <a:prstGeom prst="rect">
            <a:avLst/>
          </a:prstGeom>
          <a:noFill/>
          <a:ln>
            <a:noFill/>
          </a:ln>
        </p:spPr>
      </p:pic>
      <p:sp>
        <p:nvSpPr>
          <p:cNvPr id="266" name="Google Shape;266;p9"/>
          <p:cNvSpPr txBox="1"/>
          <p:nvPr/>
        </p:nvSpPr>
        <p:spPr>
          <a:xfrm>
            <a:off x="2472737" y="1664284"/>
            <a:ext cx="7525589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Tạm biệt và hẹn gặp lại các con vào những tiết học sau!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30135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250"/>
                                        <p:tgtEl>
                                          <p:spTgt spid="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75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75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="" xmlns:a16="http://schemas.microsoft.com/office/drawing/2014/main" id="{B5044254-DE52-4029-B43E-ACD26C567FBA}"/>
              </a:ext>
            </a:extLst>
          </p:cNvPr>
          <p:cNvGrpSpPr/>
          <p:nvPr/>
        </p:nvGrpSpPr>
        <p:grpSpPr>
          <a:xfrm>
            <a:off x="993911" y="106016"/>
            <a:ext cx="2190751" cy="980661"/>
            <a:chOff x="1523998" y="0"/>
            <a:chExt cx="2190751" cy="980661"/>
          </a:xfrm>
        </p:grpSpPr>
        <p:grpSp>
          <p:nvGrpSpPr>
            <p:cNvPr id="5" name="Group 4">
              <a:extLst>
                <a:ext uri="{FF2B5EF4-FFF2-40B4-BE49-F238E27FC236}">
                  <a16:creationId xmlns="" xmlns:a16="http://schemas.microsoft.com/office/drawing/2014/main" id="{B2407F96-D165-408B-8186-033E4D2C4D5C}"/>
                </a:ext>
              </a:extLst>
            </p:cNvPr>
            <p:cNvGrpSpPr/>
            <p:nvPr/>
          </p:nvGrpSpPr>
          <p:grpSpPr>
            <a:xfrm>
              <a:off x="1523998" y="0"/>
              <a:ext cx="2190751" cy="980661"/>
              <a:chOff x="1523999" y="0"/>
              <a:chExt cx="1285462" cy="1828800"/>
            </a:xfrm>
          </p:grpSpPr>
          <p:sp>
            <p:nvSpPr>
              <p:cNvPr id="2" name="Rectangle: Top Corners Rounded 1">
                <a:extLst>
                  <a:ext uri="{FF2B5EF4-FFF2-40B4-BE49-F238E27FC236}">
                    <a16:creationId xmlns="" xmlns:a16="http://schemas.microsoft.com/office/drawing/2014/main" id="{2974D671-0870-4777-BE31-5FD1BBBF9AD7}"/>
                  </a:ext>
                </a:extLst>
              </p:cNvPr>
              <p:cNvSpPr/>
              <p:nvPr/>
            </p:nvSpPr>
            <p:spPr>
              <a:xfrm rot="10800000">
                <a:off x="1523999" y="0"/>
                <a:ext cx="1285462" cy="1828800"/>
              </a:xfrm>
              <a:prstGeom prst="round2SameRect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3" name="Rectangle: Top Corners Rounded 2">
                <a:extLst>
                  <a:ext uri="{FF2B5EF4-FFF2-40B4-BE49-F238E27FC236}">
                    <a16:creationId xmlns="" xmlns:a16="http://schemas.microsoft.com/office/drawing/2014/main" id="{219332FA-4BE4-4F03-A894-08EEC78551F0}"/>
                  </a:ext>
                </a:extLst>
              </p:cNvPr>
              <p:cNvSpPr/>
              <p:nvPr/>
            </p:nvSpPr>
            <p:spPr>
              <a:xfrm rot="10800000">
                <a:off x="1566862" y="76199"/>
                <a:ext cx="1204497" cy="1709738"/>
              </a:xfrm>
              <a:prstGeom prst="round2SameRect">
                <a:avLst/>
              </a:prstGeom>
              <a:solidFill>
                <a:schemeClr val="bg1"/>
              </a:solidFill>
              <a:ln>
                <a:solidFill>
                  <a:schemeClr val="accent6">
                    <a:lumMod val="75000"/>
                  </a:schemeClr>
                </a:solidFill>
                <a:prstDash val="lg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</p:grpSp>
        <p:sp>
          <p:nvSpPr>
            <p:cNvPr id="4" name="TextBox 3">
              <a:extLst>
                <a:ext uri="{FF2B5EF4-FFF2-40B4-BE49-F238E27FC236}">
                  <a16:creationId xmlns="" xmlns:a16="http://schemas.microsoft.com/office/drawing/2014/main" id="{46C80A5A-72BA-45B9-A254-2A8D09624ECF}"/>
                </a:ext>
              </a:extLst>
            </p:cNvPr>
            <p:cNvSpPr txBox="1"/>
            <p:nvPr/>
          </p:nvSpPr>
          <p:spPr>
            <a:xfrm>
              <a:off x="1677724" y="206880"/>
              <a:ext cx="197208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200" dirty="0">
                  <a:solidFill>
                    <a:schemeClr val="accent6">
                      <a:lumMod val="75000"/>
                    </a:schemeClr>
                  </a:solidFill>
                  <a:latin typeface="+mj-lt"/>
                </a:rPr>
                <a:t>CHỦ ĐỀ 8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D049F577-F92A-4405-A19E-48EB947980F5}"/>
              </a:ext>
            </a:extLst>
          </p:cNvPr>
          <p:cNvSpPr txBox="1"/>
          <p:nvPr/>
        </p:nvSpPr>
        <p:spPr>
          <a:xfrm>
            <a:off x="2651702" y="417360"/>
            <a:ext cx="68885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>
                <a:solidFill>
                  <a:schemeClr val="accent6">
                    <a:lumMod val="75000"/>
                  </a:schemeClr>
                </a:solidFill>
                <a:latin typeface="+mj-lt"/>
              </a:rPr>
              <a:t>PHÉP NHÂN, PHÉP CHIA</a:t>
            </a:r>
            <a:endParaRPr lang="vi-VN" sz="40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D05E2FA4-701D-4C92-898E-7EE4AF07FEBA}"/>
              </a:ext>
            </a:extLst>
          </p:cNvPr>
          <p:cNvSpPr txBox="1"/>
          <p:nvPr/>
        </p:nvSpPr>
        <p:spPr>
          <a:xfrm>
            <a:off x="2763266" y="2191642"/>
            <a:ext cx="6176306" cy="2579168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sz="600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FF0000"/>
                </a:solidFill>
                <a:latin typeface="+mj-lt"/>
              </a:rPr>
              <a:t>BÀI 39</a:t>
            </a:r>
          </a:p>
          <a:p>
            <a:pPr algn="ctr">
              <a:lnSpc>
                <a:spcPct val="120000"/>
              </a:lnSpc>
            </a:pPr>
            <a:r>
              <a:rPr lang="vi-VN" sz="800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FF0000"/>
                </a:solidFill>
                <a:latin typeface="+mj-lt"/>
              </a:rPr>
              <a:t>BẢNG NHÂN 2</a:t>
            </a:r>
          </a:p>
        </p:txBody>
      </p:sp>
    </p:spTree>
    <p:extLst>
      <p:ext uri="{BB962C8B-B14F-4D97-AF65-F5344CB8AC3E}">
        <p14:creationId xmlns:p14="http://schemas.microsoft.com/office/powerpoint/2010/main" val="1074924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664996" y="728869"/>
            <a:ext cx="266763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Toán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253613" y="1613017"/>
            <a:ext cx="8778283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Bài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39: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Bảng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nhân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2 </a:t>
            </a:r>
            <a:r>
              <a:rPr kumimoji="0" lang="en-US" sz="44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( tiết</a:t>
            </a:r>
            <a:r>
              <a:rPr kumimoji="0" lang="en-US" sz="4400" b="1" i="0" u="none" strike="noStrike" kern="1200" cap="none" spc="0" normalizeH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1 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276808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9971E693-AAF0-4CDC-A719-145EDFD13AA0}"/>
              </a:ext>
            </a:extLst>
          </p:cNvPr>
          <p:cNvSpPr/>
          <p:nvPr/>
        </p:nvSpPr>
        <p:spPr>
          <a:xfrm>
            <a:off x="2595716" y="1610802"/>
            <a:ext cx="7624916" cy="3267063"/>
          </a:xfrm>
          <a:prstGeom prst="rect">
            <a:avLst/>
          </a:prstGeom>
          <a:solidFill>
            <a:srgbClr val="FCD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96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1864951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D7950490-902F-4289-A050-6C41DE07022E}"/>
              </a:ext>
            </a:extLst>
          </p:cNvPr>
          <p:cNvSpPr/>
          <p:nvPr/>
        </p:nvSpPr>
        <p:spPr>
          <a:xfrm>
            <a:off x="1969964" y="149121"/>
            <a:ext cx="7762834" cy="161560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6" name="Rectangle 25">
            <a:extLst>
              <a:ext uri="{FF2B5EF4-FFF2-40B4-BE49-F238E27FC236}">
                <a16:creationId xmlns="" xmlns:a16="http://schemas.microsoft.com/office/drawing/2014/main" id="{629E40B3-AD0A-4990-8C9A-024718849371}"/>
              </a:ext>
            </a:extLst>
          </p:cNvPr>
          <p:cNvSpPr/>
          <p:nvPr/>
        </p:nvSpPr>
        <p:spPr>
          <a:xfrm>
            <a:off x="1984712" y="2113517"/>
            <a:ext cx="7762834" cy="168202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7" name="Rectangle 26">
            <a:extLst>
              <a:ext uri="{FF2B5EF4-FFF2-40B4-BE49-F238E27FC236}">
                <a16:creationId xmlns="" xmlns:a16="http://schemas.microsoft.com/office/drawing/2014/main" id="{D5644EC3-8707-472A-897D-B514B40580F8}"/>
              </a:ext>
            </a:extLst>
          </p:cNvPr>
          <p:cNvSpPr/>
          <p:nvPr/>
        </p:nvSpPr>
        <p:spPr>
          <a:xfrm>
            <a:off x="1984712" y="3896370"/>
            <a:ext cx="7762834" cy="136983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C3741A65-E2F9-4F0F-8C43-2AB7CB972B34}"/>
              </a:ext>
            </a:extLst>
          </p:cNvPr>
          <p:cNvSpPr txBox="1"/>
          <p:nvPr/>
        </p:nvSpPr>
        <p:spPr>
          <a:xfrm>
            <a:off x="209255" y="274813"/>
            <a:ext cx="5052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800" dirty="0"/>
              <a:t>a)</a:t>
            </a:r>
          </a:p>
        </p:txBody>
      </p:sp>
      <p:grpSp>
        <p:nvGrpSpPr>
          <p:cNvPr id="39" name="Group 38">
            <a:extLst>
              <a:ext uri="{FF2B5EF4-FFF2-40B4-BE49-F238E27FC236}">
                <a16:creationId xmlns="" xmlns:a16="http://schemas.microsoft.com/office/drawing/2014/main" id="{39DB059A-BFF0-49A2-B2B6-22F087912A99}"/>
              </a:ext>
            </a:extLst>
          </p:cNvPr>
          <p:cNvGrpSpPr/>
          <p:nvPr/>
        </p:nvGrpSpPr>
        <p:grpSpPr>
          <a:xfrm>
            <a:off x="2669158" y="193365"/>
            <a:ext cx="1112499" cy="966690"/>
            <a:chOff x="1945864" y="1397481"/>
            <a:chExt cx="504889" cy="504889"/>
          </a:xfrm>
        </p:grpSpPr>
        <p:sp>
          <p:nvSpPr>
            <p:cNvPr id="36" name="Rectangle: Rounded Corners 35">
              <a:extLst>
                <a:ext uri="{FF2B5EF4-FFF2-40B4-BE49-F238E27FC236}">
                  <a16:creationId xmlns="" xmlns:a16="http://schemas.microsoft.com/office/drawing/2014/main" id="{370463A5-EB10-4D4D-B02C-789AE5DB6398}"/>
                </a:ext>
              </a:extLst>
            </p:cNvPr>
            <p:cNvSpPr/>
            <p:nvPr/>
          </p:nvSpPr>
          <p:spPr>
            <a:xfrm>
              <a:off x="1945864" y="1397481"/>
              <a:ext cx="504889" cy="504889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37" name="Oval 36">
              <a:extLst>
                <a:ext uri="{FF2B5EF4-FFF2-40B4-BE49-F238E27FC236}">
                  <a16:creationId xmlns="" xmlns:a16="http://schemas.microsoft.com/office/drawing/2014/main" id="{527A68AB-27CA-4288-8F3D-2CBC6F9AE298}"/>
                </a:ext>
              </a:extLst>
            </p:cNvPr>
            <p:cNvSpPr/>
            <p:nvPr/>
          </p:nvSpPr>
          <p:spPr>
            <a:xfrm>
              <a:off x="2266174" y="1441126"/>
              <a:ext cx="128329" cy="128329"/>
            </a:xfrm>
            <a:prstGeom prst="ellipse">
              <a:avLst/>
            </a:prstGeom>
            <a:solidFill>
              <a:srgbClr val="0070C0"/>
            </a:solidFill>
            <a:ln w="127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38" name="Oval 37">
              <a:extLst>
                <a:ext uri="{FF2B5EF4-FFF2-40B4-BE49-F238E27FC236}">
                  <a16:creationId xmlns="" xmlns:a16="http://schemas.microsoft.com/office/drawing/2014/main" id="{C2FEAA9D-CDC3-480C-ACA5-A735CDB5E6C8}"/>
                </a:ext>
              </a:extLst>
            </p:cNvPr>
            <p:cNvSpPr/>
            <p:nvPr/>
          </p:nvSpPr>
          <p:spPr>
            <a:xfrm>
              <a:off x="1992147" y="1731169"/>
              <a:ext cx="128329" cy="128329"/>
            </a:xfrm>
            <a:prstGeom prst="ellipse">
              <a:avLst/>
            </a:prstGeom>
            <a:solidFill>
              <a:srgbClr val="0070C0"/>
            </a:solidFill>
            <a:ln w="127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="" xmlns:a16="http://schemas.microsoft.com/office/drawing/2014/main" id="{E49AFA87-4E66-42C3-92E8-29E2A82CFAF6}"/>
              </a:ext>
            </a:extLst>
          </p:cNvPr>
          <p:cNvGrpSpPr/>
          <p:nvPr/>
        </p:nvGrpSpPr>
        <p:grpSpPr>
          <a:xfrm>
            <a:off x="2612908" y="2174163"/>
            <a:ext cx="965944" cy="796885"/>
            <a:chOff x="1945864" y="1397481"/>
            <a:chExt cx="504889" cy="504889"/>
          </a:xfrm>
        </p:grpSpPr>
        <p:sp>
          <p:nvSpPr>
            <p:cNvPr id="41" name="Rectangle: Rounded Corners 40">
              <a:extLst>
                <a:ext uri="{FF2B5EF4-FFF2-40B4-BE49-F238E27FC236}">
                  <a16:creationId xmlns="" xmlns:a16="http://schemas.microsoft.com/office/drawing/2014/main" id="{35A3AD2C-3848-4D15-8C8D-D9181D47DDB8}"/>
                </a:ext>
              </a:extLst>
            </p:cNvPr>
            <p:cNvSpPr/>
            <p:nvPr/>
          </p:nvSpPr>
          <p:spPr>
            <a:xfrm>
              <a:off x="1945864" y="1397481"/>
              <a:ext cx="504889" cy="504889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42" name="Oval 41">
              <a:extLst>
                <a:ext uri="{FF2B5EF4-FFF2-40B4-BE49-F238E27FC236}">
                  <a16:creationId xmlns="" xmlns:a16="http://schemas.microsoft.com/office/drawing/2014/main" id="{AE4C806F-D620-4278-BB59-8B53AFE8F8CA}"/>
                </a:ext>
              </a:extLst>
            </p:cNvPr>
            <p:cNvSpPr/>
            <p:nvPr/>
          </p:nvSpPr>
          <p:spPr>
            <a:xfrm>
              <a:off x="2266174" y="1441126"/>
              <a:ext cx="128329" cy="128329"/>
            </a:xfrm>
            <a:prstGeom prst="ellipse">
              <a:avLst/>
            </a:prstGeom>
            <a:solidFill>
              <a:srgbClr val="0070C0"/>
            </a:solidFill>
            <a:ln w="127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43" name="Oval 42">
              <a:extLst>
                <a:ext uri="{FF2B5EF4-FFF2-40B4-BE49-F238E27FC236}">
                  <a16:creationId xmlns="" xmlns:a16="http://schemas.microsoft.com/office/drawing/2014/main" id="{50717F92-289D-40E7-ADD5-714ED1F22D7E}"/>
                </a:ext>
              </a:extLst>
            </p:cNvPr>
            <p:cNvSpPr/>
            <p:nvPr/>
          </p:nvSpPr>
          <p:spPr>
            <a:xfrm>
              <a:off x="1992147" y="1731169"/>
              <a:ext cx="128329" cy="128329"/>
            </a:xfrm>
            <a:prstGeom prst="ellipse">
              <a:avLst/>
            </a:prstGeom>
            <a:solidFill>
              <a:srgbClr val="0070C0"/>
            </a:solidFill>
            <a:ln w="127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="" xmlns:a16="http://schemas.microsoft.com/office/drawing/2014/main" id="{287E432F-8E83-4EC9-B600-89ECAF768D47}"/>
              </a:ext>
            </a:extLst>
          </p:cNvPr>
          <p:cNvGrpSpPr/>
          <p:nvPr/>
        </p:nvGrpSpPr>
        <p:grpSpPr>
          <a:xfrm>
            <a:off x="3774298" y="2178927"/>
            <a:ext cx="965944" cy="796885"/>
            <a:chOff x="1945864" y="1397481"/>
            <a:chExt cx="504889" cy="504889"/>
          </a:xfrm>
        </p:grpSpPr>
        <p:sp>
          <p:nvSpPr>
            <p:cNvPr id="45" name="Rectangle: Rounded Corners 44">
              <a:extLst>
                <a:ext uri="{FF2B5EF4-FFF2-40B4-BE49-F238E27FC236}">
                  <a16:creationId xmlns="" xmlns:a16="http://schemas.microsoft.com/office/drawing/2014/main" id="{C1E27BCB-D20F-43E4-A6C6-9E74B52F9B09}"/>
                </a:ext>
              </a:extLst>
            </p:cNvPr>
            <p:cNvSpPr/>
            <p:nvPr/>
          </p:nvSpPr>
          <p:spPr>
            <a:xfrm>
              <a:off x="1945864" y="1397481"/>
              <a:ext cx="504889" cy="504889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46" name="Oval 45">
              <a:extLst>
                <a:ext uri="{FF2B5EF4-FFF2-40B4-BE49-F238E27FC236}">
                  <a16:creationId xmlns="" xmlns:a16="http://schemas.microsoft.com/office/drawing/2014/main" id="{F581D72A-908E-48B6-AA8D-1F7FAB8639F4}"/>
                </a:ext>
              </a:extLst>
            </p:cNvPr>
            <p:cNvSpPr/>
            <p:nvPr/>
          </p:nvSpPr>
          <p:spPr>
            <a:xfrm>
              <a:off x="2266174" y="1441126"/>
              <a:ext cx="128329" cy="128329"/>
            </a:xfrm>
            <a:prstGeom prst="ellipse">
              <a:avLst/>
            </a:prstGeom>
            <a:solidFill>
              <a:srgbClr val="0070C0"/>
            </a:solidFill>
            <a:ln w="127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47" name="Oval 46">
              <a:extLst>
                <a:ext uri="{FF2B5EF4-FFF2-40B4-BE49-F238E27FC236}">
                  <a16:creationId xmlns="" xmlns:a16="http://schemas.microsoft.com/office/drawing/2014/main" id="{33C017DC-B344-4419-BB82-E3EBC0C7AF4A}"/>
                </a:ext>
              </a:extLst>
            </p:cNvPr>
            <p:cNvSpPr/>
            <p:nvPr/>
          </p:nvSpPr>
          <p:spPr>
            <a:xfrm>
              <a:off x="1992147" y="1731169"/>
              <a:ext cx="128329" cy="128329"/>
            </a:xfrm>
            <a:prstGeom prst="ellipse">
              <a:avLst/>
            </a:prstGeom>
            <a:solidFill>
              <a:srgbClr val="0070C0"/>
            </a:solidFill>
            <a:ln w="127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="" xmlns:a16="http://schemas.microsoft.com/office/drawing/2014/main" id="{40186ECF-7189-419E-AC64-749DDD7B615D}"/>
              </a:ext>
            </a:extLst>
          </p:cNvPr>
          <p:cNvGrpSpPr/>
          <p:nvPr/>
        </p:nvGrpSpPr>
        <p:grpSpPr>
          <a:xfrm>
            <a:off x="2612908" y="3934602"/>
            <a:ext cx="504889" cy="504889"/>
            <a:chOff x="1945864" y="1397481"/>
            <a:chExt cx="504889" cy="504889"/>
          </a:xfrm>
        </p:grpSpPr>
        <p:sp>
          <p:nvSpPr>
            <p:cNvPr id="49" name="Rectangle: Rounded Corners 48">
              <a:extLst>
                <a:ext uri="{FF2B5EF4-FFF2-40B4-BE49-F238E27FC236}">
                  <a16:creationId xmlns="" xmlns:a16="http://schemas.microsoft.com/office/drawing/2014/main" id="{88D559B1-050D-4F77-9536-17AD0E70C745}"/>
                </a:ext>
              </a:extLst>
            </p:cNvPr>
            <p:cNvSpPr/>
            <p:nvPr/>
          </p:nvSpPr>
          <p:spPr>
            <a:xfrm>
              <a:off x="1945864" y="1397481"/>
              <a:ext cx="504889" cy="504889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dirty="0"/>
            </a:p>
          </p:txBody>
        </p:sp>
        <p:sp>
          <p:nvSpPr>
            <p:cNvPr id="50" name="Oval 49">
              <a:extLst>
                <a:ext uri="{FF2B5EF4-FFF2-40B4-BE49-F238E27FC236}">
                  <a16:creationId xmlns="" xmlns:a16="http://schemas.microsoft.com/office/drawing/2014/main" id="{2576B4FB-4692-43F6-B1AF-80B1C1E78C5D}"/>
                </a:ext>
              </a:extLst>
            </p:cNvPr>
            <p:cNvSpPr/>
            <p:nvPr/>
          </p:nvSpPr>
          <p:spPr>
            <a:xfrm>
              <a:off x="2266174" y="1441126"/>
              <a:ext cx="128329" cy="128329"/>
            </a:xfrm>
            <a:prstGeom prst="ellipse">
              <a:avLst/>
            </a:prstGeom>
            <a:solidFill>
              <a:srgbClr val="0070C0"/>
            </a:solidFill>
            <a:ln w="127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51" name="Oval 50">
              <a:extLst>
                <a:ext uri="{FF2B5EF4-FFF2-40B4-BE49-F238E27FC236}">
                  <a16:creationId xmlns="" xmlns:a16="http://schemas.microsoft.com/office/drawing/2014/main" id="{D93CCF04-528F-43E0-AD34-BF605847BECD}"/>
                </a:ext>
              </a:extLst>
            </p:cNvPr>
            <p:cNvSpPr/>
            <p:nvPr/>
          </p:nvSpPr>
          <p:spPr>
            <a:xfrm>
              <a:off x="1992147" y="1731169"/>
              <a:ext cx="128329" cy="128329"/>
            </a:xfrm>
            <a:prstGeom prst="ellipse">
              <a:avLst/>
            </a:prstGeom>
            <a:solidFill>
              <a:srgbClr val="0070C0"/>
            </a:solidFill>
            <a:ln w="127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="" xmlns:a16="http://schemas.microsoft.com/office/drawing/2014/main" id="{BBEBA9D4-F63F-4A06-81BE-B302D9354A01}"/>
              </a:ext>
            </a:extLst>
          </p:cNvPr>
          <p:cNvGrpSpPr/>
          <p:nvPr/>
        </p:nvGrpSpPr>
        <p:grpSpPr>
          <a:xfrm>
            <a:off x="3258118" y="3939366"/>
            <a:ext cx="504889" cy="504889"/>
            <a:chOff x="1945864" y="1397481"/>
            <a:chExt cx="504889" cy="504889"/>
          </a:xfrm>
        </p:grpSpPr>
        <p:sp>
          <p:nvSpPr>
            <p:cNvPr id="53" name="Rectangle: Rounded Corners 52">
              <a:extLst>
                <a:ext uri="{FF2B5EF4-FFF2-40B4-BE49-F238E27FC236}">
                  <a16:creationId xmlns="" xmlns:a16="http://schemas.microsoft.com/office/drawing/2014/main" id="{9A03BDFA-5B1C-4C69-82AC-74D42A104F95}"/>
                </a:ext>
              </a:extLst>
            </p:cNvPr>
            <p:cNvSpPr/>
            <p:nvPr/>
          </p:nvSpPr>
          <p:spPr>
            <a:xfrm>
              <a:off x="1945864" y="1397481"/>
              <a:ext cx="504889" cy="504889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54" name="Oval 53">
              <a:extLst>
                <a:ext uri="{FF2B5EF4-FFF2-40B4-BE49-F238E27FC236}">
                  <a16:creationId xmlns="" xmlns:a16="http://schemas.microsoft.com/office/drawing/2014/main" id="{AF15B831-8080-4AB3-B827-E3C505CDC36F}"/>
                </a:ext>
              </a:extLst>
            </p:cNvPr>
            <p:cNvSpPr/>
            <p:nvPr/>
          </p:nvSpPr>
          <p:spPr>
            <a:xfrm>
              <a:off x="2266174" y="1441126"/>
              <a:ext cx="128329" cy="128329"/>
            </a:xfrm>
            <a:prstGeom prst="ellipse">
              <a:avLst/>
            </a:prstGeom>
            <a:solidFill>
              <a:srgbClr val="0070C0"/>
            </a:solidFill>
            <a:ln w="127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55" name="Oval 54">
              <a:extLst>
                <a:ext uri="{FF2B5EF4-FFF2-40B4-BE49-F238E27FC236}">
                  <a16:creationId xmlns="" xmlns:a16="http://schemas.microsoft.com/office/drawing/2014/main" id="{7E63CCB3-13BC-4DDC-84A5-79049470D3DF}"/>
                </a:ext>
              </a:extLst>
            </p:cNvPr>
            <p:cNvSpPr/>
            <p:nvPr/>
          </p:nvSpPr>
          <p:spPr>
            <a:xfrm>
              <a:off x="1992147" y="1731169"/>
              <a:ext cx="128329" cy="128329"/>
            </a:xfrm>
            <a:prstGeom prst="ellipse">
              <a:avLst/>
            </a:prstGeom>
            <a:solidFill>
              <a:srgbClr val="0070C0"/>
            </a:solidFill>
            <a:ln w="127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="" xmlns:a16="http://schemas.microsoft.com/office/drawing/2014/main" id="{441E9381-3FD0-4A33-91B9-A8C1F86670B8}"/>
              </a:ext>
            </a:extLst>
          </p:cNvPr>
          <p:cNvGrpSpPr/>
          <p:nvPr/>
        </p:nvGrpSpPr>
        <p:grpSpPr>
          <a:xfrm>
            <a:off x="3903752" y="3934602"/>
            <a:ext cx="504889" cy="504889"/>
            <a:chOff x="1945864" y="1397481"/>
            <a:chExt cx="504889" cy="504889"/>
          </a:xfrm>
        </p:grpSpPr>
        <p:sp>
          <p:nvSpPr>
            <p:cNvPr id="57" name="Rectangle: Rounded Corners 56">
              <a:extLst>
                <a:ext uri="{FF2B5EF4-FFF2-40B4-BE49-F238E27FC236}">
                  <a16:creationId xmlns="" xmlns:a16="http://schemas.microsoft.com/office/drawing/2014/main" id="{8118F169-9C85-45BB-8402-A2FC04AB7C6C}"/>
                </a:ext>
              </a:extLst>
            </p:cNvPr>
            <p:cNvSpPr/>
            <p:nvPr/>
          </p:nvSpPr>
          <p:spPr>
            <a:xfrm>
              <a:off x="1945864" y="1397481"/>
              <a:ext cx="504889" cy="504889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58" name="Oval 57">
              <a:extLst>
                <a:ext uri="{FF2B5EF4-FFF2-40B4-BE49-F238E27FC236}">
                  <a16:creationId xmlns="" xmlns:a16="http://schemas.microsoft.com/office/drawing/2014/main" id="{93E4F7FE-FC5D-4485-B05A-F9CE5DC76B6D}"/>
                </a:ext>
              </a:extLst>
            </p:cNvPr>
            <p:cNvSpPr/>
            <p:nvPr/>
          </p:nvSpPr>
          <p:spPr>
            <a:xfrm>
              <a:off x="2266174" y="1441126"/>
              <a:ext cx="128329" cy="128329"/>
            </a:xfrm>
            <a:prstGeom prst="ellipse">
              <a:avLst/>
            </a:prstGeom>
            <a:solidFill>
              <a:srgbClr val="0070C0"/>
            </a:solidFill>
            <a:ln w="127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59" name="Oval 58">
              <a:extLst>
                <a:ext uri="{FF2B5EF4-FFF2-40B4-BE49-F238E27FC236}">
                  <a16:creationId xmlns="" xmlns:a16="http://schemas.microsoft.com/office/drawing/2014/main" id="{3890F09B-3ECB-4572-946B-68301CF077C6}"/>
                </a:ext>
              </a:extLst>
            </p:cNvPr>
            <p:cNvSpPr/>
            <p:nvPr/>
          </p:nvSpPr>
          <p:spPr>
            <a:xfrm>
              <a:off x="1992147" y="1731169"/>
              <a:ext cx="128329" cy="128329"/>
            </a:xfrm>
            <a:prstGeom prst="ellipse">
              <a:avLst/>
            </a:prstGeom>
            <a:solidFill>
              <a:srgbClr val="0070C0"/>
            </a:solidFill>
            <a:ln w="127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>
                <a:extLst>
                  <a:ext uri="{FF2B5EF4-FFF2-40B4-BE49-F238E27FC236}">
                    <a16:creationId xmlns="" xmlns:a16="http://schemas.microsoft.com/office/drawing/2014/main" id="{5F364CD7-C11D-49A1-956B-E5498CB76649}"/>
                  </a:ext>
                </a:extLst>
              </p:cNvPr>
              <p:cNvSpPr txBox="1"/>
              <p:nvPr/>
            </p:nvSpPr>
            <p:spPr>
              <a:xfrm>
                <a:off x="2639518" y="1204299"/>
                <a:ext cx="237276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2400" dirty="0"/>
                  <a:t>2    </a:t>
                </a:r>
                <a14:m>
                  <m:oMath xmlns:m="http://schemas.openxmlformats.org/officeDocument/2006/math">
                    <m:r>
                      <a:rPr lang="vi-VN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vi-VN" sz="2400" dirty="0"/>
                  <a:t>    1    =   2</a:t>
                </a:r>
              </a:p>
            </p:txBody>
          </p:sp>
        </mc:Choice>
        <mc:Fallback xmlns="">
          <p:sp>
            <p:nvSpPr>
              <p:cNvPr id="60" name="TextBox 59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5F364CD7-C11D-49A1-956B-E5498CB766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9518" y="1204299"/>
                <a:ext cx="2372765" cy="461665"/>
              </a:xfrm>
              <a:prstGeom prst="rect">
                <a:avLst/>
              </a:prstGeom>
              <a:blipFill rotWithShape="1">
                <a:blip r:embed="rId4"/>
                <a:stretch>
                  <a:fillRect l="-4113" t="-9333" r="-3085" b="-32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2" name="Group 61">
            <a:extLst>
              <a:ext uri="{FF2B5EF4-FFF2-40B4-BE49-F238E27FC236}">
                <a16:creationId xmlns="" xmlns:a16="http://schemas.microsoft.com/office/drawing/2014/main" id="{05BF1740-F0AB-4F0E-B0BA-BEAFC43BC652}"/>
              </a:ext>
            </a:extLst>
          </p:cNvPr>
          <p:cNvGrpSpPr/>
          <p:nvPr/>
        </p:nvGrpSpPr>
        <p:grpSpPr>
          <a:xfrm>
            <a:off x="6485668" y="83261"/>
            <a:ext cx="4220195" cy="2030256"/>
            <a:chOff x="6485668" y="416733"/>
            <a:chExt cx="4220195" cy="2030256"/>
          </a:xfrm>
        </p:grpSpPr>
        <p:grpSp>
          <p:nvGrpSpPr>
            <p:cNvPr id="29" name="Group 28">
              <a:extLst>
                <a:ext uri="{FF2B5EF4-FFF2-40B4-BE49-F238E27FC236}">
                  <a16:creationId xmlns="" xmlns:a16="http://schemas.microsoft.com/office/drawing/2014/main" id="{ED900916-9385-4EDC-907E-7EC62AF0270D}"/>
                </a:ext>
              </a:extLst>
            </p:cNvPr>
            <p:cNvGrpSpPr/>
            <p:nvPr/>
          </p:nvGrpSpPr>
          <p:grpSpPr>
            <a:xfrm>
              <a:off x="6485668" y="416733"/>
              <a:ext cx="4220195" cy="2030256"/>
              <a:chOff x="6414052" y="527396"/>
              <a:chExt cx="4220195" cy="2030256"/>
            </a:xfrm>
          </p:grpSpPr>
          <p:pic>
            <p:nvPicPr>
              <p:cNvPr id="6" name="Picture 5">
                <a:extLst>
                  <a:ext uri="{FF2B5EF4-FFF2-40B4-BE49-F238E27FC236}">
                    <a16:creationId xmlns="" xmlns:a16="http://schemas.microsoft.com/office/drawing/2014/main" id="{41E4E6F3-C398-49EC-A8DE-64DF1F95A6F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sharpenSoften amount="25000"/>
                        </a14:imgEffect>
                        <a14:imgEffect>
                          <a14:saturation sat="200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6414052" y="527396"/>
                <a:ext cx="4220195" cy="2030256"/>
              </a:xfrm>
              <a:prstGeom prst="rect">
                <a:avLst/>
              </a:prstGeom>
            </p:spPr>
          </p:pic>
          <p:sp>
            <p:nvSpPr>
              <p:cNvPr id="28" name="Oval 27">
                <a:extLst>
                  <a:ext uri="{FF2B5EF4-FFF2-40B4-BE49-F238E27FC236}">
                    <a16:creationId xmlns="" xmlns:a16="http://schemas.microsoft.com/office/drawing/2014/main" id="{262C01B9-12AC-4EA4-B70B-8047243DC129}"/>
                  </a:ext>
                </a:extLst>
              </p:cNvPr>
              <p:cNvSpPr/>
              <p:nvPr/>
            </p:nvSpPr>
            <p:spPr>
              <a:xfrm>
                <a:off x="6520912" y="600076"/>
                <a:ext cx="2504025" cy="1794841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</p:grpSp>
        <p:sp>
          <p:nvSpPr>
            <p:cNvPr id="61" name="TextBox 60">
              <a:extLst>
                <a:ext uri="{FF2B5EF4-FFF2-40B4-BE49-F238E27FC236}">
                  <a16:creationId xmlns="" xmlns:a16="http://schemas.microsoft.com/office/drawing/2014/main" id="{4B5E7238-A462-4AF7-9646-7BBB2079208F}"/>
                </a:ext>
              </a:extLst>
            </p:cNvPr>
            <p:cNvSpPr txBox="1"/>
            <p:nvPr/>
          </p:nvSpPr>
          <p:spPr>
            <a:xfrm>
              <a:off x="6870742" y="659377"/>
              <a:ext cx="1975123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2200" i="1" dirty="0"/>
                <a:t>Hai được lấy một lần là hai, ta có hai nhân một bằng hai.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>
                <a:extLst>
                  <a:ext uri="{FF2B5EF4-FFF2-40B4-BE49-F238E27FC236}">
                    <a16:creationId xmlns="" xmlns:a16="http://schemas.microsoft.com/office/drawing/2014/main" id="{8F5D304C-F892-417F-B279-3CC76A96A386}"/>
                  </a:ext>
                </a:extLst>
              </p:cNvPr>
              <p:cNvSpPr txBox="1"/>
              <p:nvPr/>
            </p:nvSpPr>
            <p:spPr>
              <a:xfrm>
                <a:off x="2612908" y="3331300"/>
                <a:ext cx="233749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2400" dirty="0"/>
                  <a:t>2    </a:t>
                </a:r>
                <a14:m>
                  <m:oMath xmlns:m="http://schemas.openxmlformats.org/officeDocument/2006/math">
                    <m:r>
                      <a:rPr lang="vi-VN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vi-VN" sz="2400" dirty="0"/>
                  <a:t>  </a:t>
                </a:r>
                <a:r>
                  <a:rPr lang="vi-VN" sz="1400" dirty="0"/>
                  <a:t> </a:t>
                </a:r>
                <a:r>
                  <a:rPr lang="vi-VN" sz="2400" dirty="0"/>
                  <a:t> 2    =   4</a:t>
                </a:r>
              </a:p>
            </p:txBody>
          </p:sp>
        </mc:Choice>
        <mc:Fallback xmlns="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8F5D304C-F892-417F-B279-3CC76A96A3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2908" y="3331300"/>
                <a:ext cx="2337499" cy="461665"/>
              </a:xfrm>
              <a:prstGeom prst="rect">
                <a:avLst/>
              </a:prstGeom>
              <a:blipFill>
                <a:blip r:embed="rId9"/>
                <a:stretch>
                  <a:fillRect l="-4178" t="-9211" r="-3133" b="-30263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4" name="TextBox 63">
            <a:extLst>
              <a:ext uri="{FF2B5EF4-FFF2-40B4-BE49-F238E27FC236}">
                <a16:creationId xmlns="" xmlns:a16="http://schemas.microsoft.com/office/drawing/2014/main" id="{085F6A27-D11D-414E-9B64-2A26C98AF849}"/>
              </a:ext>
            </a:extLst>
          </p:cNvPr>
          <p:cNvSpPr txBox="1"/>
          <p:nvPr/>
        </p:nvSpPr>
        <p:spPr>
          <a:xfrm>
            <a:off x="2599090" y="2970691"/>
            <a:ext cx="23326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400" dirty="0"/>
              <a:t>2    +    2    =   4</a:t>
            </a:r>
          </a:p>
        </p:txBody>
      </p:sp>
      <p:grpSp>
        <p:nvGrpSpPr>
          <p:cNvPr id="66" name="Group 65">
            <a:extLst>
              <a:ext uri="{FF2B5EF4-FFF2-40B4-BE49-F238E27FC236}">
                <a16:creationId xmlns="" xmlns:a16="http://schemas.microsoft.com/office/drawing/2014/main" id="{A7D39E5B-22AF-4486-BBAB-521192AD2775}"/>
              </a:ext>
            </a:extLst>
          </p:cNvPr>
          <p:cNvGrpSpPr/>
          <p:nvPr/>
        </p:nvGrpSpPr>
        <p:grpSpPr>
          <a:xfrm>
            <a:off x="6324533" y="2178927"/>
            <a:ext cx="4428435" cy="1790402"/>
            <a:chOff x="6324533" y="2305927"/>
            <a:chExt cx="4428435" cy="1790402"/>
          </a:xfrm>
        </p:grpSpPr>
        <p:grpSp>
          <p:nvGrpSpPr>
            <p:cNvPr id="31" name="Group 30">
              <a:extLst>
                <a:ext uri="{FF2B5EF4-FFF2-40B4-BE49-F238E27FC236}">
                  <a16:creationId xmlns="" xmlns:a16="http://schemas.microsoft.com/office/drawing/2014/main" id="{D67940B8-9F7F-4D32-A377-70A3E6409A02}"/>
                </a:ext>
              </a:extLst>
            </p:cNvPr>
            <p:cNvGrpSpPr/>
            <p:nvPr/>
          </p:nvGrpSpPr>
          <p:grpSpPr>
            <a:xfrm>
              <a:off x="6324533" y="2305927"/>
              <a:ext cx="4428435" cy="1790402"/>
              <a:chOff x="6803505" y="2539683"/>
              <a:chExt cx="4428435" cy="1790402"/>
            </a:xfrm>
          </p:grpSpPr>
          <p:pic>
            <p:nvPicPr>
              <p:cNvPr id="7" name="Picture 6">
                <a:extLst>
                  <a:ext uri="{FF2B5EF4-FFF2-40B4-BE49-F238E27FC236}">
                    <a16:creationId xmlns="" xmlns:a16="http://schemas.microsoft.com/office/drawing/2014/main" id="{B3446491-1C92-4C49-97DF-9DB9BE3D5E7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BEBA8EAE-BF5A-486C-A8C5-ECC9F3942E4B}">
                    <a14:imgProps xmlns:a14="http://schemas.microsoft.com/office/drawing/2010/main">
                      <a14:imgLayer r:embed="rId11">
                        <a14:imgEffect>
                          <a14:sharpenSoften amount="25000"/>
                        </a14:imgEffect>
                        <a14:imgEffect>
                          <a14:saturation sat="200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6803505" y="2539683"/>
                <a:ext cx="4428435" cy="1790402"/>
              </a:xfrm>
              <a:prstGeom prst="rect">
                <a:avLst/>
              </a:prstGeom>
            </p:spPr>
          </p:pic>
          <p:sp>
            <p:nvSpPr>
              <p:cNvPr id="30" name="Oval 29">
                <a:extLst>
                  <a:ext uri="{FF2B5EF4-FFF2-40B4-BE49-F238E27FC236}">
                    <a16:creationId xmlns="" xmlns:a16="http://schemas.microsoft.com/office/drawing/2014/main" id="{FE46FE05-526A-4CC2-89C6-6116EACB0FC1}"/>
                  </a:ext>
                </a:extLst>
              </p:cNvPr>
              <p:cNvSpPr/>
              <p:nvPr/>
            </p:nvSpPr>
            <p:spPr>
              <a:xfrm>
                <a:off x="6926676" y="2803399"/>
                <a:ext cx="2610886" cy="1076451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</p:grpSp>
        <p:sp>
          <p:nvSpPr>
            <p:cNvPr id="65" name="TextBox 64">
              <a:extLst>
                <a:ext uri="{FF2B5EF4-FFF2-40B4-BE49-F238E27FC236}">
                  <a16:creationId xmlns="" xmlns:a16="http://schemas.microsoft.com/office/drawing/2014/main" id="{4205AD1F-ADB2-4035-99A0-99CDAA356ECE}"/>
                </a:ext>
              </a:extLst>
            </p:cNvPr>
            <p:cNvSpPr txBox="1"/>
            <p:nvPr/>
          </p:nvSpPr>
          <p:spPr>
            <a:xfrm>
              <a:off x="6792188" y="2739093"/>
              <a:ext cx="1975123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2200" i="1" dirty="0"/>
                <a:t>Hai nhân hai bằng bốn.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>
                <a:extLst>
                  <a:ext uri="{FF2B5EF4-FFF2-40B4-BE49-F238E27FC236}">
                    <a16:creationId xmlns="" xmlns:a16="http://schemas.microsoft.com/office/drawing/2014/main" id="{1AB699F8-A97F-4C81-8BD2-3D8A85F666A7}"/>
                  </a:ext>
                </a:extLst>
              </p:cNvPr>
              <p:cNvSpPr txBox="1"/>
              <p:nvPr/>
            </p:nvSpPr>
            <p:spPr>
              <a:xfrm>
                <a:off x="3679051" y="4788769"/>
                <a:ext cx="233749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2400" dirty="0"/>
                  <a:t>2    </a:t>
                </a:r>
                <a14:m>
                  <m:oMath xmlns:m="http://schemas.openxmlformats.org/officeDocument/2006/math">
                    <m:r>
                      <a:rPr lang="vi-VN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vi-VN" sz="2400" dirty="0"/>
                  <a:t>  </a:t>
                </a:r>
                <a:r>
                  <a:rPr lang="vi-VN" sz="1400" dirty="0"/>
                  <a:t> </a:t>
                </a:r>
                <a:r>
                  <a:rPr lang="vi-VN" sz="2400" dirty="0"/>
                  <a:t> 3    =   6</a:t>
                </a:r>
              </a:p>
            </p:txBody>
          </p:sp>
        </mc:Choice>
        <mc:Fallback xmlns="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1AB699F8-A97F-4C81-8BD2-3D8A85F666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9051" y="4788769"/>
                <a:ext cx="2337499" cy="461665"/>
              </a:xfrm>
              <a:prstGeom prst="rect">
                <a:avLst/>
              </a:prstGeom>
              <a:blipFill>
                <a:blip r:embed="rId12"/>
                <a:stretch>
                  <a:fillRect l="-4178" t="-9333" r="-3133" b="-32000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8" name="TextBox 67">
            <a:extLst>
              <a:ext uri="{FF2B5EF4-FFF2-40B4-BE49-F238E27FC236}">
                <a16:creationId xmlns="" xmlns:a16="http://schemas.microsoft.com/office/drawing/2014/main" id="{5F3B0F91-1D8D-4418-8C44-0BCF0F6AFCDB}"/>
              </a:ext>
            </a:extLst>
          </p:cNvPr>
          <p:cNvSpPr txBox="1"/>
          <p:nvPr/>
        </p:nvSpPr>
        <p:spPr>
          <a:xfrm>
            <a:off x="2659191" y="4434006"/>
            <a:ext cx="33634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400" dirty="0"/>
              <a:t>2    +    2    +    2    =   6</a:t>
            </a:r>
          </a:p>
        </p:txBody>
      </p:sp>
      <p:grpSp>
        <p:nvGrpSpPr>
          <p:cNvPr id="70" name="Group 69">
            <a:extLst>
              <a:ext uri="{FF2B5EF4-FFF2-40B4-BE49-F238E27FC236}">
                <a16:creationId xmlns="" xmlns:a16="http://schemas.microsoft.com/office/drawing/2014/main" id="{2882372A-DA46-429C-8012-9E563B9A34CD}"/>
              </a:ext>
            </a:extLst>
          </p:cNvPr>
          <p:cNvGrpSpPr/>
          <p:nvPr/>
        </p:nvGrpSpPr>
        <p:grpSpPr>
          <a:xfrm>
            <a:off x="6316853" y="3795538"/>
            <a:ext cx="4428435" cy="1964988"/>
            <a:chOff x="6316853" y="3922538"/>
            <a:chExt cx="4428435" cy="1964988"/>
          </a:xfrm>
        </p:grpSpPr>
        <p:grpSp>
          <p:nvGrpSpPr>
            <p:cNvPr id="33" name="Group 32">
              <a:extLst>
                <a:ext uri="{FF2B5EF4-FFF2-40B4-BE49-F238E27FC236}">
                  <a16:creationId xmlns="" xmlns:a16="http://schemas.microsoft.com/office/drawing/2014/main" id="{FE766BA6-FA97-45B3-A6C9-DE449282B8DA}"/>
                </a:ext>
              </a:extLst>
            </p:cNvPr>
            <p:cNvGrpSpPr/>
            <p:nvPr/>
          </p:nvGrpSpPr>
          <p:grpSpPr>
            <a:xfrm>
              <a:off x="6316853" y="3922538"/>
              <a:ext cx="4428435" cy="1964988"/>
              <a:chOff x="5976731" y="4305298"/>
              <a:chExt cx="4810125" cy="2238375"/>
            </a:xfrm>
          </p:grpSpPr>
          <p:pic>
            <p:nvPicPr>
              <p:cNvPr id="11" name="Picture 10">
                <a:extLst>
                  <a:ext uri="{FF2B5EF4-FFF2-40B4-BE49-F238E27FC236}">
                    <a16:creationId xmlns="" xmlns:a16="http://schemas.microsoft.com/office/drawing/2014/main" id="{AF3E9054-AE2E-4308-B223-75D22F4EE8F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harpenSoften amount="25000"/>
                        </a14:imgEffect>
                        <a14:imgEffect>
                          <a14:saturation sat="200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5976731" y="4305298"/>
                <a:ext cx="4810125" cy="2238375"/>
              </a:xfrm>
              <a:prstGeom prst="rect">
                <a:avLst/>
              </a:prstGeom>
            </p:spPr>
          </p:pic>
          <p:sp>
            <p:nvSpPr>
              <p:cNvPr id="32" name="Oval 31">
                <a:extLst>
                  <a:ext uri="{FF2B5EF4-FFF2-40B4-BE49-F238E27FC236}">
                    <a16:creationId xmlns="" xmlns:a16="http://schemas.microsoft.com/office/drawing/2014/main" id="{8947F947-099C-4553-BBDB-1D341B949A55}"/>
                  </a:ext>
                </a:extLst>
              </p:cNvPr>
              <p:cNvSpPr/>
              <p:nvPr/>
            </p:nvSpPr>
            <p:spPr>
              <a:xfrm>
                <a:off x="6096000" y="4409115"/>
                <a:ext cx="2895600" cy="121698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</p:grpSp>
        <p:sp>
          <p:nvSpPr>
            <p:cNvPr id="69" name="TextBox 68">
              <a:extLst>
                <a:ext uri="{FF2B5EF4-FFF2-40B4-BE49-F238E27FC236}">
                  <a16:creationId xmlns="" xmlns:a16="http://schemas.microsoft.com/office/drawing/2014/main" id="{0474A25C-0A28-417C-B001-4BC09A9D3A61}"/>
                </a:ext>
              </a:extLst>
            </p:cNvPr>
            <p:cNvSpPr txBox="1"/>
            <p:nvPr/>
          </p:nvSpPr>
          <p:spPr>
            <a:xfrm>
              <a:off x="6793640" y="4173448"/>
              <a:ext cx="1975123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2200" i="1" dirty="0"/>
                <a:t>Hai nhân ba bằng sáu.</a:t>
              </a:r>
            </a:p>
          </p:txBody>
        </p:sp>
      </p:grpSp>
      <p:sp>
        <p:nvSpPr>
          <p:cNvPr id="72" name="TextBox 71">
            <a:extLst>
              <a:ext uri="{FF2B5EF4-FFF2-40B4-BE49-F238E27FC236}">
                <a16:creationId xmlns="" xmlns:a16="http://schemas.microsoft.com/office/drawing/2014/main" id="{D4E4F2A4-6389-41DD-8E96-3E52526DFF43}"/>
              </a:ext>
            </a:extLst>
          </p:cNvPr>
          <p:cNvSpPr txBox="1"/>
          <p:nvPr/>
        </p:nvSpPr>
        <p:spPr>
          <a:xfrm>
            <a:off x="33696" y="5438460"/>
            <a:ext cx="21595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3600" dirty="0"/>
              <a:t>Nhận xét:</a:t>
            </a:r>
          </a:p>
        </p:txBody>
      </p:sp>
      <p:sp>
        <p:nvSpPr>
          <p:cNvPr id="73" name="Rectangle 72">
            <a:extLst>
              <a:ext uri="{FF2B5EF4-FFF2-40B4-BE49-F238E27FC236}">
                <a16:creationId xmlns="" xmlns:a16="http://schemas.microsoft.com/office/drawing/2014/main" id="{954DB68E-0922-41A5-AE95-54E8B9EC85EE}"/>
              </a:ext>
            </a:extLst>
          </p:cNvPr>
          <p:cNvSpPr/>
          <p:nvPr/>
        </p:nvSpPr>
        <p:spPr>
          <a:xfrm>
            <a:off x="1984713" y="5320932"/>
            <a:ext cx="10164436" cy="1537068"/>
          </a:xfrm>
          <a:prstGeom prst="rect">
            <a:avLst/>
          </a:prstGeom>
          <a:solidFill>
            <a:srgbClr val="FCDFDC"/>
          </a:solidFill>
          <a:ln>
            <a:solidFill>
              <a:srgbClr val="FCDFDC"/>
            </a:solidFill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4" name="TextBox 73">
                <a:extLst>
                  <a:ext uri="{FF2B5EF4-FFF2-40B4-BE49-F238E27FC236}">
                    <a16:creationId xmlns="" xmlns:a16="http://schemas.microsoft.com/office/drawing/2014/main" id="{81552948-924B-4F9A-825B-9D04320D9E41}"/>
                  </a:ext>
                </a:extLst>
              </p:cNvPr>
              <p:cNvSpPr txBox="1"/>
              <p:nvPr/>
            </p:nvSpPr>
            <p:spPr>
              <a:xfrm>
                <a:off x="2067562" y="5428761"/>
                <a:ext cx="9998738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vi-VN" sz="2800" dirty="0">
                    <a:solidFill>
                      <a:srgbClr val="C00000"/>
                    </a:solidFill>
                  </a:rPr>
                  <a:t>2 </a:t>
                </a:r>
                <a14:m>
                  <m:oMath xmlns:m="http://schemas.openxmlformats.org/officeDocument/2006/math">
                    <m:r>
                      <a:rPr lang="vi-VN" sz="280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vi-VN" sz="2800" dirty="0">
                    <a:solidFill>
                      <a:srgbClr val="C00000"/>
                    </a:solidFill>
                  </a:rPr>
                  <a:t> 2 = 4; 2 </a:t>
                </a:r>
                <a14:m>
                  <m:oMath xmlns:m="http://schemas.openxmlformats.org/officeDocument/2006/math">
                    <m:r>
                      <a:rPr lang="vi-VN" sz="28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vi-VN" sz="2800" dirty="0">
                    <a:solidFill>
                      <a:srgbClr val="C00000"/>
                    </a:solidFill>
                  </a:rPr>
                  <a:t> 3 = 6.</a:t>
                </a:r>
              </a:p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vi-VN" sz="2800" dirty="0">
                    <a:solidFill>
                      <a:srgbClr val="C00000"/>
                    </a:solidFill>
                  </a:rPr>
                  <a:t>Thêm 2 vào kết quả của 2 </a:t>
                </a:r>
                <a14:m>
                  <m:oMath xmlns:m="http://schemas.openxmlformats.org/officeDocument/2006/math">
                    <m:r>
                      <a:rPr lang="vi-VN" sz="28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vi-VN" sz="2800" dirty="0">
                    <a:solidFill>
                      <a:srgbClr val="C00000"/>
                    </a:solidFill>
                  </a:rPr>
                  <a:t> 2 ta được kết quả của 2 </a:t>
                </a:r>
                <a14:m>
                  <m:oMath xmlns:m="http://schemas.openxmlformats.org/officeDocument/2006/math">
                    <m:r>
                      <a:rPr lang="vi-VN" sz="28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vi-VN" sz="2800" dirty="0">
                    <a:solidFill>
                      <a:srgbClr val="C00000"/>
                    </a:solidFill>
                  </a:rPr>
                  <a:t> 3.</a:t>
                </a:r>
              </a:p>
            </p:txBody>
          </p:sp>
        </mc:Choice>
        <mc:Fallback xmlns="">
          <p:sp>
            <p:nvSpPr>
              <p:cNvPr id="74" name="TextBox 73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81552948-924B-4F9A-825B-9D04320D9E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7562" y="5428761"/>
                <a:ext cx="9998738" cy="1384995"/>
              </a:xfrm>
              <a:prstGeom prst="rect">
                <a:avLst/>
              </a:prstGeom>
              <a:blipFill rotWithShape="1">
                <a:blip r:embed="rId15"/>
                <a:stretch>
                  <a:fillRect l="-1037" b="-57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07789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6" grpId="0" animBg="1"/>
      <p:bldP spid="27" grpId="0" animBg="1"/>
      <p:bldP spid="35" grpId="0"/>
      <p:bldP spid="60" grpId="0"/>
      <p:bldP spid="63" grpId="0"/>
      <p:bldP spid="64" grpId="0"/>
      <p:bldP spid="67" grpId="0"/>
      <p:bldP spid="68" grpId="0"/>
      <p:bldP spid="72" grpId="0"/>
      <p:bldP spid="73" grpId="0" animBg="1"/>
      <p:bldP spid="7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8FA2A57F-558E-418E-8ED1-3EF71C4010C2}"/>
              </a:ext>
            </a:extLst>
          </p:cNvPr>
          <p:cNvSpPr txBox="1"/>
          <p:nvPr/>
        </p:nvSpPr>
        <p:spPr>
          <a:xfrm>
            <a:off x="195385" y="327056"/>
            <a:ext cx="45672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800" dirty="0"/>
              <a:t>b) Hoàn thành bảng nhân 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8" name="Table 8">
                <a:extLst>
                  <a:ext uri="{FF2B5EF4-FFF2-40B4-BE49-F238E27FC236}">
                    <a16:creationId xmlns="" xmlns:a16="http://schemas.microsoft.com/office/drawing/2014/main" id="{006B339B-F9C6-446E-B40E-70C2E872BC0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94457211"/>
                  </p:ext>
                </p:extLst>
              </p:nvPr>
            </p:nvGraphicFramePr>
            <p:xfrm>
              <a:off x="7099965" y="288618"/>
              <a:ext cx="2951124" cy="6066662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2951124">
                      <a:extLst>
                        <a:ext uri="{9D8B030D-6E8A-4147-A177-3AD203B41FA5}">
                          <a16:colId xmlns="" xmlns:a16="http://schemas.microsoft.com/office/drawing/2014/main" val="1880012416"/>
                        </a:ext>
                      </a:extLst>
                    </a:gridCol>
                  </a:tblGrid>
                  <a:tr h="47360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400" dirty="0"/>
                            <a:t>Bảng nhân 2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3096944070"/>
                      </a:ext>
                    </a:extLst>
                  </a:tr>
                  <a:tr h="559306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vi-VN" sz="2800" dirty="0"/>
                            <a:t>    2 </a:t>
                          </a:r>
                          <a14:m>
                            <m:oMath xmlns:m="http://schemas.openxmlformats.org/officeDocument/2006/math">
                              <m:r>
                                <a:rPr lang="vi-VN" sz="28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</m:oMath>
                          </a14:m>
                          <a:r>
                            <a:rPr lang="vi-VN" sz="2800" dirty="0"/>
                            <a:t> 1    =  2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2349865375"/>
                      </a:ext>
                    </a:extLst>
                  </a:tr>
                  <a:tr h="559306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   2 </a:t>
                          </a:r>
                          <a14:m>
                            <m:oMath xmlns:m="http://schemas.openxmlformats.org/officeDocument/2006/math">
                              <m:r>
                                <a:rPr kumimoji="0" lang="vi-VN" sz="2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×</m:t>
                              </m:r>
                            </m:oMath>
                          </a14:m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2    =  4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2315485868"/>
                      </a:ext>
                    </a:extLst>
                  </a:tr>
                  <a:tr h="559306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   2 </a:t>
                          </a:r>
                          <a14:m>
                            <m:oMath xmlns:m="http://schemas.openxmlformats.org/officeDocument/2006/math">
                              <m:r>
                                <a:rPr kumimoji="0" lang="vi-VN" sz="2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×</m:t>
                              </m:r>
                            </m:oMath>
                          </a14:m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3    =  6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3656584764"/>
                      </a:ext>
                    </a:extLst>
                  </a:tr>
                  <a:tr h="559306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   2 </a:t>
                          </a:r>
                          <a14:m>
                            <m:oMath xmlns:m="http://schemas.openxmlformats.org/officeDocument/2006/math">
                              <m:r>
                                <a:rPr kumimoji="0" lang="vi-VN" sz="2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×</m:t>
                              </m:r>
                            </m:oMath>
                          </a14:m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4    =  8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1396525265"/>
                      </a:ext>
                    </a:extLst>
                  </a:tr>
                  <a:tr h="559306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   2 </a:t>
                          </a:r>
                          <a14:m>
                            <m:oMath xmlns:m="http://schemas.openxmlformats.org/officeDocument/2006/math">
                              <m:r>
                                <a:rPr kumimoji="0" lang="vi-VN" sz="2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×</m:t>
                              </m:r>
                            </m:oMath>
                          </a14:m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5    =  10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705084290"/>
                      </a:ext>
                    </a:extLst>
                  </a:tr>
                  <a:tr h="559306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   2 </a:t>
                          </a:r>
                          <a14:m>
                            <m:oMath xmlns:m="http://schemas.openxmlformats.org/officeDocument/2006/math">
                              <m:r>
                                <a:rPr kumimoji="0" lang="vi-VN" sz="2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×</m:t>
                              </m:r>
                            </m:oMath>
                          </a14:m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6    =  12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1728410800"/>
                      </a:ext>
                    </a:extLst>
                  </a:tr>
                  <a:tr h="559306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   2 </a:t>
                          </a:r>
                          <a14:m>
                            <m:oMath xmlns:m="http://schemas.openxmlformats.org/officeDocument/2006/math">
                              <m:r>
                                <a:rPr kumimoji="0" lang="vi-VN" sz="2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×</m:t>
                              </m:r>
                            </m:oMath>
                          </a14:m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7    =  14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2098177519"/>
                      </a:ext>
                    </a:extLst>
                  </a:tr>
                  <a:tr h="559306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   2 </a:t>
                          </a:r>
                          <a14:m>
                            <m:oMath xmlns:m="http://schemas.openxmlformats.org/officeDocument/2006/math">
                              <m:r>
                                <a:rPr kumimoji="0" lang="vi-VN" sz="2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×</m:t>
                              </m:r>
                            </m:oMath>
                          </a14:m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8    =  16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3141001392"/>
                      </a:ext>
                    </a:extLst>
                  </a:tr>
                  <a:tr h="559306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   2 </a:t>
                          </a:r>
                          <a14:m>
                            <m:oMath xmlns:m="http://schemas.openxmlformats.org/officeDocument/2006/math">
                              <m:r>
                                <a:rPr kumimoji="0" lang="vi-VN" sz="2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×</m:t>
                              </m:r>
                            </m:oMath>
                          </a14:m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9    =  18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610955094"/>
                      </a:ext>
                    </a:extLst>
                  </a:tr>
                  <a:tr h="559306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   2 </a:t>
                          </a:r>
                          <a14:m>
                            <m:oMath xmlns:m="http://schemas.openxmlformats.org/officeDocument/2006/math">
                              <m:r>
                                <a:rPr kumimoji="0" lang="vi-VN" sz="2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×</m:t>
                              </m:r>
                            </m:oMath>
                          </a14:m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10  =  20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31222728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8" name="Table 8">
                <a:extLst>
                  <a:ext uri="{FF2B5EF4-FFF2-40B4-BE49-F238E27FC236}">
                    <a16:creationId xmlns:a16="http://schemas.microsoft.com/office/drawing/2014/main" id="{006B339B-F9C6-446E-B40E-70C2E872BC0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94457211"/>
                  </p:ext>
                </p:extLst>
              </p:nvPr>
            </p:nvGraphicFramePr>
            <p:xfrm>
              <a:off x="7099965" y="288618"/>
              <a:ext cx="2951124" cy="6066662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2951124">
                      <a:extLst>
                        <a:ext uri="{9D8B030D-6E8A-4147-A177-3AD203B41FA5}">
                          <a16:colId xmlns:a16="http://schemas.microsoft.com/office/drawing/2014/main" val="1880012416"/>
                        </a:ext>
                      </a:extLst>
                    </a:gridCol>
                  </a:tblGrid>
                  <a:tr h="47360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400" dirty="0"/>
                            <a:t>Bảng nhân 2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096944070"/>
                      </a:ext>
                    </a:extLst>
                  </a:tr>
                  <a:tr h="559306">
                    <a:tc>
                      <a:txBody>
                        <a:bodyPr/>
                        <a:lstStyle/>
                        <a:p>
                          <a:endParaRPr lang="vi-VN"/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412" t="-90217" r="-1031" b="-92391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49865375"/>
                      </a:ext>
                    </a:extLst>
                  </a:tr>
                  <a:tr h="559306">
                    <a:tc>
                      <a:txBody>
                        <a:bodyPr/>
                        <a:lstStyle/>
                        <a:p>
                          <a:endParaRPr lang="vi-VN"/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412" t="-192308" r="-1031" b="-83406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15485868"/>
                      </a:ext>
                    </a:extLst>
                  </a:tr>
                  <a:tr h="559306">
                    <a:tc>
                      <a:txBody>
                        <a:bodyPr/>
                        <a:lstStyle/>
                        <a:p>
                          <a:endParaRPr lang="vi-VN"/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412" t="-289130" r="-1031" b="-725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656584764"/>
                      </a:ext>
                    </a:extLst>
                  </a:tr>
                  <a:tr h="559306">
                    <a:tc>
                      <a:txBody>
                        <a:bodyPr/>
                        <a:lstStyle/>
                        <a:p>
                          <a:endParaRPr lang="vi-VN"/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412" t="-389130" r="-1031" b="-625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396525265"/>
                      </a:ext>
                    </a:extLst>
                  </a:tr>
                  <a:tr h="559306">
                    <a:tc>
                      <a:txBody>
                        <a:bodyPr/>
                        <a:lstStyle/>
                        <a:p>
                          <a:endParaRPr lang="vi-VN"/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412" t="-489130" r="-1031" b="-525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705084290"/>
                      </a:ext>
                    </a:extLst>
                  </a:tr>
                  <a:tr h="559306">
                    <a:tc>
                      <a:txBody>
                        <a:bodyPr/>
                        <a:lstStyle/>
                        <a:p>
                          <a:endParaRPr lang="vi-VN"/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412" t="-589130" r="-1031" b="-425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728410800"/>
                      </a:ext>
                    </a:extLst>
                  </a:tr>
                  <a:tr h="559306">
                    <a:tc>
                      <a:txBody>
                        <a:bodyPr/>
                        <a:lstStyle/>
                        <a:p>
                          <a:endParaRPr lang="vi-VN"/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412" t="-689130" r="-1031" b="-325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098177519"/>
                      </a:ext>
                    </a:extLst>
                  </a:tr>
                  <a:tr h="559306">
                    <a:tc>
                      <a:txBody>
                        <a:bodyPr/>
                        <a:lstStyle/>
                        <a:p>
                          <a:endParaRPr lang="vi-VN"/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412" t="-797802" r="-1031" b="-22857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141001392"/>
                      </a:ext>
                    </a:extLst>
                  </a:tr>
                  <a:tr h="559306">
                    <a:tc>
                      <a:txBody>
                        <a:bodyPr/>
                        <a:lstStyle/>
                        <a:p>
                          <a:endParaRPr lang="vi-VN"/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412" t="-888043" r="-1031" b="-12608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610955094"/>
                      </a:ext>
                    </a:extLst>
                  </a:tr>
                  <a:tr h="559306">
                    <a:tc>
                      <a:txBody>
                        <a:bodyPr/>
                        <a:lstStyle/>
                        <a:p>
                          <a:endParaRPr lang="vi-VN"/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412" t="-988043" r="-1031" b="-2608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12227283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30" name="Rectangle: Rounded Corners 29">
            <a:extLst>
              <a:ext uri="{FF2B5EF4-FFF2-40B4-BE49-F238E27FC236}">
                <a16:creationId xmlns="" xmlns:a16="http://schemas.microsoft.com/office/drawing/2014/main" id="{BA7FB40C-6E4F-47B8-8CFF-60DC9D1D2269}"/>
              </a:ext>
            </a:extLst>
          </p:cNvPr>
          <p:cNvSpPr/>
          <p:nvPr/>
        </p:nvSpPr>
        <p:spPr>
          <a:xfrm>
            <a:off x="9237740" y="2490757"/>
            <a:ext cx="409297" cy="415959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="" xmlns:a16="http://schemas.microsoft.com/office/drawing/2014/main" id="{9C1B5DD6-783E-4095-AB0D-3F874174BB0C}"/>
              </a:ext>
            </a:extLst>
          </p:cNvPr>
          <p:cNvSpPr/>
          <p:nvPr/>
        </p:nvSpPr>
        <p:spPr>
          <a:xfrm>
            <a:off x="9237740" y="3076516"/>
            <a:ext cx="409297" cy="415959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="" xmlns:a16="http://schemas.microsoft.com/office/drawing/2014/main" id="{A2503BF2-AD0D-4B96-A7C4-09750EA4F486}"/>
              </a:ext>
            </a:extLst>
          </p:cNvPr>
          <p:cNvSpPr/>
          <p:nvPr/>
        </p:nvSpPr>
        <p:spPr>
          <a:xfrm>
            <a:off x="9237740" y="3618568"/>
            <a:ext cx="409297" cy="415959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="" xmlns:a16="http://schemas.microsoft.com/office/drawing/2014/main" id="{75B0F18C-ADC8-4B2F-AD24-2D69AA8BAB12}"/>
              </a:ext>
            </a:extLst>
          </p:cNvPr>
          <p:cNvSpPr/>
          <p:nvPr/>
        </p:nvSpPr>
        <p:spPr>
          <a:xfrm>
            <a:off x="9237740" y="4197081"/>
            <a:ext cx="409297" cy="415959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="" xmlns:a16="http://schemas.microsoft.com/office/drawing/2014/main" id="{EAF3B604-DF0B-45CD-804F-B5C2E93F9601}"/>
              </a:ext>
            </a:extLst>
          </p:cNvPr>
          <p:cNvSpPr/>
          <p:nvPr/>
        </p:nvSpPr>
        <p:spPr>
          <a:xfrm>
            <a:off x="9237740" y="4753541"/>
            <a:ext cx="409297" cy="415959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="" xmlns:a16="http://schemas.microsoft.com/office/drawing/2014/main" id="{1988D995-09D6-4C6B-B164-1895BC683F0E}"/>
              </a:ext>
            </a:extLst>
          </p:cNvPr>
          <p:cNvSpPr/>
          <p:nvPr/>
        </p:nvSpPr>
        <p:spPr>
          <a:xfrm>
            <a:off x="9237740" y="5310001"/>
            <a:ext cx="409297" cy="415959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dirty="0">
                <a:solidFill>
                  <a:schemeClr val="tx1"/>
                </a:solidFill>
              </a:rPr>
              <a:t>?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="" xmlns:a16="http://schemas.microsoft.com/office/drawing/2014/main" id="{6F658AE3-8F5B-442D-A5E2-228E51375318}"/>
              </a:ext>
            </a:extLst>
          </p:cNvPr>
          <p:cNvGrpSpPr/>
          <p:nvPr/>
        </p:nvGrpSpPr>
        <p:grpSpPr>
          <a:xfrm>
            <a:off x="-67339" y="1029945"/>
            <a:ext cx="5159375" cy="4280056"/>
            <a:chOff x="561975" y="1873675"/>
            <a:chExt cx="5159375" cy="4280056"/>
          </a:xfrm>
        </p:grpSpPr>
        <p:pic>
          <p:nvPicPr>
            <p:cNvPr id="3" name="Picture 2">
              <a:extLst>
                <a:ext uri="{FF2B5EF4-FFF2-40B4-BE49-F238E27FC236}">
                  <a16:creationId xmlns="" xmlns:a16="http://schemas.microsoft.com/office/drawing/2014/main" id="{4AEA8190-CC1C-48AC-A056-AD180417E37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harpenSoften amount="25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flipH="1">
              <a:off x="561975" y="1873675"/>
              <a:ext cx="5159375" cy="4280056"/>
            </a:xfrm>
            <a:prstGeom prst="rect">
              <a:avLst/>
            </a:prstGeom>
          </p:spPr>
        </p:pic>
        <p:sp>
          <p:nvSpPr>
            <p:cNvPr id="38" name="TextBox 37">
              <a:extLst>
                <a:ext uri="{FF2B5EF4-FFF2-40B4-BE49-F238E27FC236}">
                  <a16:creationId xmlns="" xmlns:a16="http://schemas.microsoft.com/office/drawing/2014/main" id="{931F163B-68B0-4E7F-BF14-6118830B60AC}"/>
                </a:ext>
              </a:extLst>
            </p:cNvPr>
            <p:cNvSpPr txBox="1"/>
            <p:nvPr/>
          </p:nvSpPr>
          <p:spPr>
            <a:xfrm>
              <a:off x="3206030" y="2305517"/>
              <a:ext cx="2347657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2200" i="1" dirty="0"/>
                <a:t>Hai nhân mười bằng hai mươi.</a:t>
              </a:r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="" xmlns:a16="http://schemas.microsoft.com/office/drawing/2014/main" id="{808B7EC9-73FB-48F2-965F-45E797580F5C}"/>
              </a:ext>
            </a:extLst>
          </p:cNvPr>
          <p:cNvSpPr/>
          <p:nvPr/>
        </p:nvSpPr>
        <p:spPr>
          <a:xfrm>
            <a:off x="7452653" y="807474"/>
            <a:ext cx="409298" cy="5497006"/>
          </a:xfrm>
          <a:prstGeom prst="rect">
            <a:avLst/>
          </a:prstGeom>
          <a:noFill/>
          <a:ln w="28575">
            <a:solidFill>
              <a:srgbClr val="D34CD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ED65EC19-A56A-4C6C-815B-1F926AF8C63F}"/>
              </a:ext>
            </a:extLst>
          </p:cNvPr>
          <p:cNvSpPr txBox="1"/>
          <p:nvPr/>
        </p:nvSpPr>
        <p:spPr>
          <a:xfrm>
            <a:off x="3109984" y="2707518"/>
            <a:ext cx="1723549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vi-VN" sz="2800" dirty="0"/>
              <a:t>Nhận xét: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="" xmlns:a16="http://schemas.microsoft.com/office/drawing/2014/main" id="{14DC8A92-C2BA-4399-97F2-CEA3E981CB9A}"/>
              </a:ext>
            </a:extLst>
          </p:cNvPr>
          <p:cNvSpPr txBox="1"/>
          <p:nvPr/>
        </p:nvSpPr>
        <p:spPr>
          <a:xfrm>
            <a:off x="2512349" y="3325871"/>
            <a:ext cx="468486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vi-VN" sz="2800" dirty="0">
                <a:solidFill>
                  <a:srgbClr val="0070C0"/>
                </a:solidFill>
              </a:rPr>
              <a:t>Thừa số thứ nhất đều là số 2.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vi-VN" sz="2800" dirty="0">
                <a:solidFill>
                  <a:srgbClr val="0070C0"/>
                </a:solidFill>
              </a:rPr>
              <a:t>Thừa số thứ hai là các số tự nhiên tăng dần từ 1 đến 10.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vi-VN" sz="2800" dirty="0">
                <a:solidFill>
                  <a:srgbClr val="0070C0"/>
                </a:solidFill>
              </a:rPr>
              <a:t>Tích là các số tăng dần hơn kém nhau 2 đơn vị từ 2 đến 20.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="" xmlns:a16="http://schemas.microsoft.com/office/drawing/2014/main" id="{1A33CC6E-BAAA-4FA5-93A3-6DB67DE763D2}"/>
              </a:ext>
            </a:extLst>
          </p:cNvPr>
          <p:cNvSpPr/>
          <p:nvPr/>
        </p:nvSpPr>
        <p:spPr>
          <a:xfrm>
            <a:off x="8190951" y="820149"/>
            <a:ext cx="480353" cy="5497006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41" name="Rectangle 40">
            <a:extLst>
              <a:ext uri="{FF2B5EF4-FFF2-40B4-BE49-F238E27FC236}">
                <a16:creationId xmlns="" xmlns:a16="http://schemas.microsoft.com/office/drawing/2014/main" id="{E698B20A-03EF-4DDA-A958-5009A9DCC9B5}"/>
              </a:ext>
            </a:extLst>
          </p:cNvPr>
          <p:cNvSpPr/>
          <p:nvPr/>
        </p:nvSpPr>
        <p:spPr>
          <a:xfrm>
            <a:off x="9119922" y="820149"/>
            <a:ext cx="642368" cy="549700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826274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0" grpId="0" animBg="1"/>
      <p:bldP spid="30" grpId="1" animBg="1"/>
      <p:bldP spid="32" grpId="0" animBg="1"/>
      <p:bldP spid="32" grpId="1" animBg="1"/>
      <p:bldP spid="33" grpId="0" animBg="1"/>
      <p:bldP spid="33" grpId="1" animBg="1"/>
      <p:bldP spid="34" grpId="0" animBg="1"/>
      <p:bldP spid="34" grpId="1" animBg="1"/>
      <p:bldP spid="35" grpId="0" animBg="1"/>
      <p:bldP spid="35" grpId="1" animBg="1"/>
      <p:bldP spid="36" grpId="0" animBg="1"/>
      <p:bldP spid="36" grpId="1" animBg="1"/>
      <p:bldP spid="25" grpId="0" animBg="1"/>
      <p:bldP spid="27" grpId="0" animBg="1"/>
      <p:bldP spid="39" grpId="0" uiExpand="1" build="p"/>
      <p:bldP spid="40" grpId="0" animBg="1"/>
      <p:bldP spid="4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9971E693-AAF0-4CDC-A719-145EDFD13AA0}"/>
              </a:ext>
            </a:extLst>
          </p:cNvPr>
          <p:cNvSpPr/>
          <p:nvPr/>
        </p:nvSpPr>
        <p:spPr>
          <a:xfrm>
            <a:off x="2595716" y="1610802"/>
            <a:ext cx="7624916" cy="3267063"/>
          </a:xfrm>
          <a:prstGeom prst="rect">
            <a:avLst/>
          </a:prstGeom>
          <a:solidFill>
            <a:srgbClr val="FCD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600" smtClean="0">
                <a:solidFill>
                  <a:srgbClr val="002060"/>
                </a:solidFill>
                <a:latin typeface="Arial"/>
              </a:rPr>
              <a:t>Hoạt động</a:t>
            </a:r>
            <a:endParaRPr kumimoji="0" lang="vi-VN" sz="96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8149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="" xmlns:a16="http://schemas.microsoft.com/office/drawing/2014/main" id="{FE273295-D5B0-4815-845E-E738BD49C787}"/>
              </a:ext>
            </a:extLst>
          </p:cNvPr>
          <p:cNvSpPr/>
          <p:nvPr/>
        </p:nvSpPr>
        <p:spPr>
          <a:xfrm>
            <a:off x="199324" y="539043"/>
            <a:ext cx="437322" cy="437322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1</a:t>
            </a:r>
            <a:endParaRPr lang="vi-VN" sz="3200" b="1" dirty="0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C96B7AF0-7767-4F74-94CB-F9B5FA66F0B8}"/>
              </a:ext>
            </a:extLst>
          </p:cNvPr>
          <p:cNvSpPr txBox="1"/>
          <p:nvPr/>
        </p:nvSpPr>
        <p:spPr>
          <a:xfrm>
            <a:off x="649416" y="473289"/>
            <a:ext cx="225574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3200" dirty="0"/>
              <a:t>Tính nhẩm.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C6F9C8A1-271B-4690-8DEC-B3E154CE5E97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668307" y="324466"/>
            <a:ext cx="6719559" cy="564863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="" xmlns:a16="http://schemas.microsoft.com/office/drawing/2014/main" id="{9A3F81FE-ABC7-4DA9-A1E6-E9F0155BFFFC}"/>
                  </a:ext>
                </a:extLst>
              </p:cNvPr>
              <p:cNvSpPr/>
              <p:nvPr/>
            </p:nvSpPr>
            <p:spPr>
              <a:xfrm>
                <a:off x="1145890" y="2012344"/>
                <a:ext cx="3134191" cy="707886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effectLst>
                <a:softEdge rad="63500"/>
              </a:effectLst>
            </p:spPr>
            <p:txBody>
              <a:bodyPr wrap="none">
                <a:spAutoFit/>
              </a:bodyPr>
              <a:lstStyle/>
              <a:p>
                <a:r>
                  <a:rPr lang="vi-VN" sz="4000" dirty="0">
                    <a:solidFill>
                      <a:prstClr val="black"/>
                    </a:solidFill>
                  </a:rPr>
                  <a:t>2 </a:t>
                </a:r>
                <a14:m>
                  <m:oMath xmlns:m="http://schemas.openxmlformats.org/officeDocument/2006/math">
                    <m:r>
                      <a:rPr lang="vi-VN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vi-VN" sz="4000" dirty="0">
                    <a:solidFill>
                      <a:prstClr val="black"/>
                    </a:solidFill>
                  </a:rPr>
                  <a:t> 4   =       </a:t>
                </a:r>
                <a:endParaRPr lang="vi-VN" sz="4000" dirty="0"/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9A3F81FE-ABC7-4DA9-A1E6-E9F0155BFFF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5890" y="2012344"/>
                <a:ext cx="3134191" cy="707886"/>
              </a:xfrm>
              <a:prstGeom prst="rect">
                <a:avLst/>
              </a:prstGeom>
              <a:blipFill rotWithShape="1">
                <a:blip r:embed="rId5"/>
                <a:stretch>
                  <a:fillRect l="-7004" t="-15517" r="-6031" b="-36207"/>
                </a:stretch>
              </a:blipFill>
              <a:effectLst>
                <a:softEdge rad="63500"/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>
                <a:extLst>
                  <a:ext uri="{FF2B5EF4-FFF2-40B4-BE49-F238E27FC236}">
                    <a16:creationId xmlns="" xmlns:a16="http://schemas.microsoft.com/office/drawing/2014/main" id="{6080B3C1-37BF-40CE-85E2-65D5E9AC0385}"/>
                  </a:ext>
                </a:extLst>
              </p:cNvPr>
              <p:cNvSpPr/>
              <p:nvPr/>
            </p:nvSpPr>
            <p:spPr>
              <a:xfrm>
                <a:off x="1145889" y="2636237"/>
                <a:ext cx="3134191" cy="707886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effectLst>
                <a:softEdge rad="63500"/>
              </a:effectLst>
            </p:spPr>
            <p:txBody>
              <a:bodyPr wrap="none">
                <a:spAutoFit/>
              </a:bodyPr>
              <a:lstStyle/>
              <a:p>
                <a:r>
                  <a:rPr lang="vi-VN" sz="4000" dirty="0">
                    <a:solidFill>
                      <a:prstClr val="black"/>
                    </a:solidFill>
                  </a:rPr>
                  <a:t>2 </a:t>
                </a:r>
                <a14:m>
                  <m:oMath xmlns:m="http://schemas.openxmlformats.org/officeDocument/2006/math">
                    <m:r>
                      <a:rPr lang="vi-VN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vi-VN" sz="4000" dirty="0">
                    <a:solidFill>
                      <a:prstClr val="black"/>
                    </a:solidFill>
                  </a:rPr>
                  <a:t> 7   =       </a:t>
                </a:r>
                <a:endParaRPr lang="vi-VN" sz="4000" dirty="0"/>
              </a:p>
            </p:txBody>
          </p:sp>
        </mc:Choice>
        <mc:Fallback xmlns="">
          <p:sp>
            <p:nvSpPr>
              <p:cNvPr id="16" name="Rectangle 15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6080B3C1-37BF-40CE-85E2-65D5E9AC038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5889" y="2636237"/>
                <a:ext cx="3134191" cy="707886"/>
              </a:xfrm>
              <a:prstGeom prst="rect">
                <a:avLst/>
              </a:prstGeom>
              <a:blipFill rotWithShape="1">
                <a:blip r:embed="rId6"/>
                <a:stretch>
                  <a:fillRect l="-7004" t="-15385" r="-6031" b="-35043"/>
                </a:stretch>
              </a:blipFill>
              <a:effectLst>
                <a:softEdge rad="63500"/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>
                <a:extLst>
                  <a:ext uri="{FF2B5EF4-FFF2-40B4-BE49-F238E27FC236}">
                    <a16:creationId xmlns="" xmlns:a16="http://schemas.microsoft.com/office/drawing/2014/main" id="{B1AF7BC2-7D1A-4B7B-BE85-164283E47D87}"/>
                  </a:ext>
                </a:extLst>
              </p:cNvPr>
              <p:cNvSpPr/>
              <p:nvPr/>
            </p:nvSpPr>
            <p:spPr>
              <a:xfrm>
                <a:off x="1145888" y="3370513"/>
                <a:ext cx="3134191" cy="707886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effectLst>
                <a:softEdge rad="63500"/>
              </a:effectLst>
            </p:spPr>
            <p:txBody>
              <a:bodyPr wrap="none">
                <a:spAutoFit/>
              </a:bodyPr>
              <a:lstStyle/>
              <a:p>
                <a:r>
                  <a:rPr lang="vi-VN" sz="4000" dirty="0">
                    <a:solidFill>
                      <a:prstClr val="black"/>
                    </a:solidFill>
                  </a:rPr>
                  <a:t>2 </a:t>
                </a:r>
                <a14:m>
                  <m:oMath xmlns:m="http://schemas.openxmlformats.org/officeDocument/2006/math">
                    <m:r>
                      <a:rPr lang="vi-VN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vi-VN" sz="4000" dirty="0">
                    <a:solidFill>
                      <a:prstClr val="black"/>
                    </a:solidFill>
                  </a:rPr>
                  <a:t> 1   =       </a:t>
                </a:r>
                <a:endParaRPr lang="vi-VN" sz="4000" dirty="0"/>
              </a:p>
            </p:txBody>
          </p:sp>
        </mc:Choice>
        <mc:Fallback xmlns="">
          <p:sp>
            <p:nvSpPr>
              <p:cNvPr id="22" name="Rectangle 21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B1AF7BC2-7D1A-4B7B-BE85-164283E47D8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5888" y="3370513"/>
                <a:ext cx="3134191" cy="707886"/>
              </a:xfrm>
              <a:prstGeom prst="rect">
                <a:avLst/>
              </a:prstGeom>
              <a:blipFill rotWithShape="1">
                <a:blip r:embed="rId7"/>
                <a:stretch>
                  <a:fillRect l="-7004" t="-15517" r="-6031" b="-36207"/>
                </a:stretch>
              </a:blipFill>
              <a:effectLst>
                <a:softEdge rad="63500"/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>
                <a:extLst>
                  <a:ext uri="{FF2B5EF4-FFF2-40B4-BE49-F238E27FC236}">
                    <a16:creationId xmlns="" xmlns:a16="http://schemas.microsoft.com/office/drawing/2014/main" id="{A2895EDD-336F-40AD-A063-BB5C046F6EAA}"/>
                  </a:ext>
                </a:extLst>
              </p:cNvPr>
              <p:cNvSpPr/>
              <p:nvPr/>
            </p:nvSpPr>
            <p:spPr>
              <a:xfrm>
                <a:off x="1145887" y="4045797"/>
                <a:ext cx="3134191" cy="707886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effectLst>
                <a:softEdge rad="63500"/>
              </a:effectLst>
            </p:spPr>
            <p:txBody>
              <a:bodyPr wrap="none">
                <a:spAutoFit/>
              </a:bodyPr>
              <a:lstStyle/>
              <a:p>
                <a:r>
                  <a:rPr lang="vi-VN" sz="4000" dirty="0">
                    <a:solidFill>
                      <a:prstClr val="black"/>
                    </a:solidFill>
                  </a:rPr>
                  <a:t>2 </a:t>
                </a:r>
                <a14:m>
                  <m:oMath xmlns:m="http://schemas.openxmlformats.org/officeDocument/2006/math">
                    <m:r>
                      <a:rPr lang="vi-VN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vi-VN" sz="4000" dirty="0">
                    <a:solidFill>
                      <a:prstClr val="black"/>
                    </a:solidFill>
                  </a:rPr>
                  <a:t> 5   =       </a:t>
                </a:r>
                <a:endParaRPr lang="vi-VN" sz="4000" dirty="0"/>
              </a:p>
            </p:txBody>
          </p:sp>
        </mc:Choice>
        <mc:Fallback xmlns="">
          <p:sp>
            <p:nvSpPr>
              <p:cNvPr id="23" name="Rectangle 22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A2895EDD-336F-40AD-A063-BB5C046F6EA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5887" y="4045797"/>
                <a:ext cx="3134191" cy="707886"/>
              </a:xfrm>
              <a:prstGeom prst="rect">
                <a:avLst/>
              </a:prstGeom>
              <a:blipFill rotWithShape="1">
                <a:blip r:embed="rId8"/>
                <a:stretch>
                  <a:fillRect l="-7004" t="-15517" r="-6031" b="-36207"/>
                </a:stretch>
              </a:blipFill>
              <a:effectLst>
                <a:softEdge rad="63500"/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>
                <a:extLst>
                  <a:ext uri="{FF2B5EF4-FFF2-40B4-BE49-F238E27FC236}">
                    <a16:creationId xmlns="" xmlns:a16="http://schemas.microsoft.com/office/drawing/2014/main" id="{E45D0043-11CF-4D00-918E-00449A9316F5}"/>
                  </a:ext>
                </a:extLst>
              </p:cNvPr>
              <p:cNvSpPr/>
              <p:nvPr/>
            </p:nvSpPr>
            <p:spPr>
              <a:xfrm>
                <a:off x="1145886" y="4750577"/>
                <a:ext cx="3134191" cy="707886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effectLst>
                <a:softEdge rad="63500"/>
              </a:effectLst>
            </p:spPr>
            <p:txBody>
              <a:bodyPr wrap="none">
                <a:spAutoFit/>
              </a:bodyPr>
              <a:lstStyle/>
              <a:p>
                <a:r>
                  <a:rPr lang="vi-VN" sz="4000" dirty="0">
                    <a:solidFill>
                      <a:prstClr val="black"/>
                    </a:solidFill>
                  </a:rPr>
                  <a:t>2 </a:t>
                </a:r>
                <a14:m>
                  <m:oMath xmlns:m="http://schemas.openxmlformats.org/officeDocument/2006/math">
                    <m:r>
                      <a:rPr lang="vi-VN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vi-VN" sz="4000" dirty="0">
                    <a:solidFill>
                      <a:prstClr val="black"/>
                    </a:solidFill>
                  </a:rPr>
                  <a:t> 2   =       </a:t>
                </a:r>
                <a:endParaRPr lang="vi-VN" sz="4000" dirty="0"/>
              </a:p>
            </p:txBody>
          </p:sp>
        </mc:Choice>
        <mc:Fallback xmlns="">
          <p:sp>
            <p:nvSpPr>
              <p:cNvPr id="24" name="Rectangle 23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E45D0043-11CF-4D00-918E-00449A9316F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5886" y="4750577"/>
                <a:ext cx="3134191" cy="707886"/>
              </a:xfrm>
              <a:prstGeom prst="rect">
                <a:avLst/>
              </a:prstGeom>
              <a:blipFill rotWithShape="1">
                <a:blip r:embed="rId9"/>
                <a:stretch>
                  <a:fillRect l="-7004" t="-15517" r="-6031" b="-36207"/>
                </a:stretch>
              </a:blipFill>
              <a:effectLst>
                <a:softEdge rad="63500"/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>
                <a:extLst>
                  <a:ext uri="{FF2B5EF4-FFF2-40B4-BE49-F238E27FC236}">
                    <a16:creationId xmlns="" xmlns:a16="http://schemas.microsoft.com/office/drawing/2014/main" id="{0AA5DCFA-50A1-424F-B2E8-70B9372A7DA2}"/>
                  </a:ext>
                </a:extLst>
              </p:cNvPr>
              <p:cNvSpPr/>
              <p:nvPr/>
            </p:nvSpPr>
            <p:spPr>
              <a:xfrm>
                <a:off x="3710718" y="2034979"/>
                <a:ext cx="3134191" cy="707886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effectLst>
                <a:softEdge rad="63500"/>
              </a:effectLst>
            </p:spPr>
            <p:txBody>
              <a:bodyPr wrap="none">
                <a:spAutoFit/>
              </a:bodyPr>
              <a:lstStyle/>
              <a:p>
                <a:r>
                  <a:rPr lang="vi-VN" sz="4000" dirty="0">
                    <a:solidFill>
                      <a:prstClr val="black"/>
                    </a:solidFill>
                  </a:rPr>
                  <a:t>2 </a:t>
                </a:r>
                <a14:m>
                  <m:oMath xmlns:m="http://schemas.openxmlformats.org/officeDocument/2006/math">
                    <m:r>
                      <a:rPr lang="vi-VN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vi-VN" sz="4000" dirty="0">
                    <a:solidFill>
                      <a:prstClr val="black"/>
                    </a:solidFill>
                  </a:rPr>
                  <a:t> 10 =       </a:t>
                </a:r>
                <a:endParaRPr lang="vi-VN" sz="4000" dirty="0"/>
              </a:p>
            </p:txBody>
          </p:sp>
        </mc:Choice>
        <mc:Fallback xmlns="">
          <p:sp>
            <p:nvSpPr>
              <p:cNvPr id="25" name="Rectangle 24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0AA5DCFA-50A1-424F-B2E8-70B9372A7D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0718" y="2034979"/>
                <a:ext cx="3134191" cy="707886"/>
              </a:xfrm>
              <a:prstGeom prst="rect">
                <a:avLst/>
              </a:prstGeom>
              <a:blipFill rotWithShape="1">
                <a:blip r:embed="rId10"/>
                <a:stretch>
                  <a:fillRect l="-7004" t="-15517" r="-6031" b="-36207"/>
                </a:stretch>
              </a:blipFill>
              <a:effectLst>
                <a:softEdge rad="63500"/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>
                <a:extLst>
                  <a:ext uri="{FF2B5EF4-FFF2-40B4-BE49-F238E27FC236}">
                    <a16:creationId xmlns="" xmlns:a16="http://schemas.microsoft.com/office/drawing/2014/main" id="{0D79CB19-A8B4-411B-A2BE-11ADA5151B92}"/>
                  </a:ext>
                </a:extLst>
              </p:cNvPr>
              <p:cNvSpPr/>
              <p:nvPr/>
            </p:nvSpPr>
            <p:spPr>
              <a:xfrm>
                <a:off x="3710717" y="2666019"/>
                <a:ext cx="3134191" cy="707886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effectLst>
                <a:softEdge rad="63500"/>
              </a:effectLst>
            </p:spPr>
            <p:txBody>
              <a:bodyPr wrap="none">
                <a:spAutoFit/>
              </a:bodyPr>
              <a:lstStyle/>
              <a:p>
                <a:r>
                  <a:rPr lang="vi-VN" sz="4000" dirty="0">
                    <a:solidFill>
                      <a:prstClr val="black"/>
                    </a:solidFill>
                  </a:rPr>
                  <a:t>2 </a:t>
                </a:r>
                <a14:m>
                  <m:oMath xmlns:m="http://schemas.openxmlformats.org/officeDocument/2006/math">
                    <m:r>
                      <a:rPr lang="vi-VN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vi-VN" sz="4000" dirty="0">
                    <a:solidFill>
                      <a:prstClr val="black"/>
                    </a:solidFill>
                  </a:rPr>
                  <a:t> 8   =       </a:t>
                </a:r>
                <a:endParaRPr lang="vi-VN" sz="4000" dirty="0"/>
              </a:p>
            </p:txBody>
          </p:sp>
        </mc:Choice>
        <mc:Fallback xmlns="">
          <p:sp>
            <p:nvSpPr>
              <p:cNvPr id="26" name="Rectangle 25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0D79CB19-A8B4-411B-A2BE-11ADA5151B9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0717" y="2666019"/>
                <a:ext cx="3134191" cy="707886"/>
              </a:xfrm>
              <a:prstGeom prst="rect">
                <a:avLst/>
              </a:prstGeom>
              <a:blipFill rotWithShape="1">
                <a:blip r:embed="rId11"/>
                <a:stretch>
                  <a:fillRect l="-7004" t="-15517" r="-6031" b="-36207"/>
                </a:stretch>
              </a:blipFill>
              <a:effectLst>
                <a:softEdge rad="63500"/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>
                <a:extLst>
                  <a:ext uri="{FF2B5EF4-FFF2-40B4-BE49-F238E27FC236}">
                    <a16:creationId xmlns="" xmlns:a16="http://schemas.microsoft.com/office/drawing/2014/main" id="{37A413AA-B458-48E3-8704-C451E5705FA9}"/>
                  </a:ext>
                </a:extLst>
              </p:cNvPr>
              <p:cNvSpPr/>
              <p:nvPr/>
            </p:nvSpPr>
            <p:spPr>
              <a:xfrm>
                <a:off x="3710716" y="3400295"/>
                <a:ext cx="3134191" cy="707886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effectLst>
                <a:softEdge rad="63500"/>
              </a:effectLst>
            </p:spPr>
            <p:txBody>
              <a:bodyPr wrap="none">
                <a:spAutoFit/>
              </a:bodyPr>
              <a:lstStyle/>
              <a:p>
                <a:r>
                  <a:rPr lang="vi-VN" sz="4000" dirty="0">
                    <a:solidFill>
                      <a:prstClr val="black"/>
                    </a:solidFill>
                  </a:rPr>
                  <a:t>2 </a:t>
                </a:r>
                <a14:m>
                  <m:oMath xmlns:m="http://schemas.openxmlformats.org/officeDocument/2006/math">
                    <m:r>
                      <a:rPr lang="vi-VN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vi-VN" sz="4000" dirty="0">
                    <a:solidFill>
                      <a:prstClr val="black"/>
                    </a:solidFill>
                  </a:rPr>
                  <a:t> 6   =       </a:t>
                </a:r>
                <a:endParaRPr lang="vi-VN" sz="4000" dirty="0"/>
              </a:p>
            </p:txBody>
          </p:sp>
        </mc:Choice>
        <mc:Fallback xmlns="">
          <p:sp>
            <p:nvSpPr>
              <p:cNvPr id="27" name="Rectangle 26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37A413AA-B458-48E3-8704-C451E5705FA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0716" y="3400295"/>
                <a:ext cx="3134191" cy="707886"/>
              </a:xfrm>
              <a:prstGeom prst="rect">
                <a:avLst/>
              </a:prstGeom>
              <a:blipFill rotWithShape="1">
                <a:blip r:embed="rId12"/>
                <a:stretch>
                  <a:fillRect l="-7004" t="-15517" r="-6031" b="-36207"/>
                </a:stretch>
              </a:blipFill>
              <a:effectLst>
                <a:softEdge rad="63500"/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>
                <a:extLst>
                  <a:ext uri="{FF2B5EF4-FFF2-40B4-BE49-F238E27FC236}">
                    <a16:creationId xmlns="" xmlns:a16="http://schemas.microsoft.com/office/drawing/2014/main" id="{0F298A9C-A5D2-41FF-83C2-A0557E8EBD5D}"/>
                  </a:ext>
                </a:extLst>
              </p:cNvPr>
              <p:cNvSpPr/>
              <p:nvPr/>
            </p:nvSpPr>
            <p:spPr>
              <a:xfrm>
                <a:off x="3710715" y="4075579"/>
                <a:ext cx="3134191" cy="707886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effectLst>
                <a:softEdge rad="63500"/>
              </a:effectLst>
            </p:spPr>
            <p:txBody>
              <a:bodyPr wrap="none">
                <a:spAutoFit/>
              </a:bodyPr>
              <a:lstStyle/>
              <a:p>
                <a:r>
                  <a:rPr lang="vi-VN" sz="4000" dirty="0">
                    <a:solidFill>
                      <a:prstClr val="black"/>
                    </a:solidFill>
                  </a:rPr>
                  <a:t>2 </a:t>
                </a:r>
                <a14:m>
                  <m:oMath xmlns:m="http://schemas.openxmlformats.org/officeDocument/2006/math">
                    <m:r>
                      <a:rPr lang="vi-VN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vi-VN" sz="4000" dirty="0">
                    <a:solidFill>
                      <a:prstClr val="black"/>
                    </a:solidFill>
                  </a:rPr>
                  <a:t> 9   =       </a:t>
                </a:r>
                <a:endParaRPr lang="vi-VN" sz="4000" dirty="0"/>
              </a:p>
            </p:txBody>
          </p:sp>
        </mc:Choice>
        <mc:Fallback xmlns="">
          <p:sp>
            <p:nvSpPr>
              <p:cNvPr id="28" name="Rectangle 27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0F298A9C-A5D2-41FF-83C2-A0557E8EBD5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0715" y="4075579"/>
                <a:ext cx="3134191" cy="707886"/>
              </a:xfrm>
              <a:prstGeom prst="rect">
                <a:avLst/>
              </a:prstGeom>
              <a:blipFill rotWithShape="1">
                <a:blip r:embed="rId13"/>
                <a:stretch>
                  <a:fillRect l="-7004" t="-15517" r="-6031" b="-36207"/>
                </a:stretch>
              </a:blipFill>
              <a:effectLst>
                <a:softEdge rad="63500"/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le 28">
                <a:extLst>
                  <a:ext uri="{FF2B5EF4-FFF2-40B4-BE49-F238E27FC236}">
                    <a16:creationId xmlns="" xmlns:a16="http://schemas.microsoft.com/office/drawing/2014/main" id="{DE5CDBBD-FD11-4E77-AB43-8753EADD20A5}"/>
                  </a:ext>
                </a:extLst>
              </p:cNvPr>
              <p:cNvSpPr/>
              <p:nvPr/>
            </p:nvSpPr>
            <p:spPr>
              <a:xfrm>
                <a:off x="3710714" y="4780359"/>
                <a:ext cx="3134191" cy="707886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effectLst>
                <a:softEdge rad="63500"/>
              </a:effectLst>
            </p:spPr>
            <p:txBody>
              <a:bodyPr wrap="none">
                <a:spAutoFit/>
              </a:bodyPr>
              <a:lstStyle/>
              <a:p>
                <a:r>
                  <a:rPr lang="vi-VN" sz="4000" dirty="0">
                    <a:solidFill>
                      <a:prstClr val="black"/>
                    </a:solidFill>
                  </a:rPr>
                  <a:t>2 </a:t>
                </a:r>
                <a14:m>
                  <m:oMath xmlns:m="http://schemas.openxmlformats.org/officeDocument/2006/math">
                    <m:r>
                      <a:rPr lang="vi-VN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vi-VN" sz="4000" dirty="0">
                    <a:solidFill>
                      <a:prstClr val="black"/>
                    </a:solidFill>
                  </a:rPr>
                  <a:t> 3   =       </a:t>
                </a:r>
                <a:endParaRPr lang="vi-VN" sz="4000" dirty="0"/>
              </a:p>
            </p:txBody>
          </p:sp>
        </mc:Choice>
        <mc:Fallback xmlns="">
          <p:sp>
            <p:nvSpPr>
              <p:cNvPr id="29" name="Rectangle 28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DE5CDBBD-FD11-4E77-AB43-8753EADD20A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0714" y="4780359"/>
                <a:ext cx="3134191" cy="707886"/>
              </a:xfrm>
              <a:prstGeom prst="rect">
                <a:avLst/>
              </a:prstGeom>
              <a:blipFill rotWithShape="1">
                <a:blip r:embed="rId14"/>
                <a:stretch>
                  <a:fillRect l="-7004" t="-15517" r="-6031" b="-36207"/>
                </a:stretch>
              </a:blipFill>
              <a:effectLst>
                <a:softEdge rad="63500"/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72573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10" grpId="0" animBg="1"/>
      <p:bldP spid="16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864390" y="2515452"/>
            <a:ext cx="383906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AF48BD49-E140-4A09-9717-9A36D3088F79}"/>
              </a:ext>
            </a:extLst>
          </p:cNvPr>
          <p:cNvSpPr txBox="1"/>
          <p:nvPr/>
        </p:nvSpPr>
        <p:spPr>
          <a:xfrm>
            <a:off x="227117" y="185573"/>
            <a:ext cx="368424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lang="en-US" sz="3200" b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Bài 1 ( tr 10)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E2EE5F7A-EACC-40E0-81C2-FB07EF8B8EE9}"/>
              </a:ext>
            </a:extLst>
          </p:cNvPr>
          <p:cNvSpPr txBox="1"/>
          <p:nvPr/>
        </p:nvSpPr>
        <p:spPr>
          <a:xfrm>
            <a:off x="1229134" y="1227861"/>
            <a:ext cx="5302096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>
                <a:solidFill>
                  <a:prstClr val="white">
                    <a:lumMod val="10000"/>
                  </a:prstClr>
                </a:solidFill>
                <a:latin typeface="HP001 4H" panose="020B0603050302020204" pitchFamily="34" charset="0"/>
                <a:cs typeface="Times New Roman" pitchFamily="18" charset="0"/>
              </a:rPr>
              <a:t>  </a:t>
            </a:r>
            <a:r>
              <a:rPr lang="en-US" sz="4000" b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0"/>
                <a:cs typeface="Times New Roman" pitchFamily="18" charset="0"/>
              </a:rPr>
              <a:t>2   </a:t>
            </a:r>
            <a:r>
              <a:rPr lang="en-US" sz="4000">
                <a:solidFill>
                  <a:prstClr val="white">
                    <a:lumMod val="10000"/>
                  </a:prstClr>
                </a:solidFill>
                <a:cs typeface="Times New Roman" pitchFamily="18" charset="0"/>
              </a:rPr>
              <a:t>x</a:t>
            </a:r>
            <a:r>
              <a:rPr lang="en-US" sz="4000" b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0"/>
                <a:cs typeface="Times New Roman" pitchFamily="18" charset="0"/>
              </a:rPr>
              <a:t>   4  =  …...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0"/>
              <a:cs typeface="Times New Roman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B730C54A-BD10-4A44-B855-D93771C77ABD}"/>
              </a:ext>
            </a:extLst>
          </p:cNvPr>
          <p:cNvSpPr txBox="1"/>
          <p:nvPr/>
        </p:nvSpPr>
        <p:spPr>
          <a:xfrm>
            <a:off x="1228332" y="1865055"/>
            <a:ext cx="5302096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>
                <a:solidFill>
                  <a:prstClr val="white">
                    <a:lumMod val="10000"/>
                  </a:prstClr>
                </a:solidFill>
                <a:latin typeface="HP001 4H" panose="020B0603050302020204" pitchFamily="34" charset="0"/>
                <a:cs typeface="Times New Roman" pitchFamily="18" charset="0"/>
              </a:rPr>
              <a:t>  </a:t>
            </a:r>
            <a:r>
              <a:rPr lang="en-US" sz="4000" b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0"/>
                <a:cs typeface="Times New Roman" pitchFamily="18" charset="0"/>
              </a:rPr>
              <a:t>2   </a:t>
            </a:r>
            <a:r>
              <a:rPr lang="en-US" sz="4000">
                <a:solidFill>
                  <a:prstClr val="white">
                    <a:lumMod val="10000"/>
                  </a:prstClr>
                </a:solidFill>
                <a:cs typeface="Times New Roman" pitchFamily="18" charset="0"/>
              </a:rPr>
              <a:t>x</a:t>
            </a:r>
            <a:r>
              <a:rPr lang="en-US" sz="4000" b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0"/>
                <a:cs typeface="Times New Roman" pitchFamily="18" charset="0"/>
              </a:rPr>
              <a:t>   7  =  …...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0"/>
              <a:cs typeface="Times New Roman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713E2408-70B2-45CB-9B15-26D638CC536A}"/>
              </a:ext>
            </a:extLst>
          </p:cNvPr>
          <p:cNvSpPr txBox="1"/>
          <p:nvPr/>
        </p:nvSpPr>
        <p:spPr>
          <a:xfrm>
            <a:off x="1173664" y="2467932"/>
            <a:ext cx="5302096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>
                <a:solidFill>
                  <a:prstClr val="white">
                    <a:lumMod val="10000"/>
                  </a:prstClr>
                </a:solidFill>
                <a:latin typeface="HP001 4H" panose="020B0603050302020204" pitchFamily="34" charset="0"/>
                <a:cs typeface="Times New Roman" pitchFamily="18" charset="0"/>
              </a:rPr>
              <a:t>  </a:t>
            </a:r>
            <a:r>
              <a:rPr lang="en-US" sz="4000" b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0"/>
                <a:cs typeface="Times New Roman" pitchFamily="18" charset="0"/>
              </a:rPr>
              <a:t>2   </a:t>
            </a:r>
            <a:r>
              <a:rPr lang="en-US" sz="4000">
                <a:solidFill>
                  <a:prstClr val="white">
                    <a:lumMod val="10000"/>
                  </a:prstClr>
                </a:solidFill>
                <a:cs typeface="Times New Roman" pitchFamily="18" charset="0"/>
              </a:rPr>
              <a:t>x</a:t>
            </a:r>
            <a:r>
              <a:rPr lang="en-US" sz="4000" b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0"/>
                <a:cs typeface="Times New Roman" pitchFamily="18" charset="0"/>
              </a:rPr>
              <a:t>   1   =  …...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0"/>
              <a:cs typeface="Times New Roman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ECB29E0E-9B53-4EE3-B5DF-093204C1489E}"/>
              </a:ext>
            </a:extLst>
          </p:cNvPr>
          <p:cNvSpPr txBox="1"/>
          <p:nvPr/>
        </p:nvSpPr>
        <p:spPr>
          <a:xfrm>
            <a:off x="1213818" y="3085323"/>
            <a:ext cx="5302096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>
                <a:solidFill>
                  <a:prstClr val="white">
                    <a:lumMod val="10000"/>
                  </a:prstClr>
                </a:solidFill>
                <a:latin typeface="HP001 4H" panose="020B0603050302020204" pitchFamily="34" charset="0"/>
                <a:cs typeface="Times New Roman" pitchFamily="18" charset="0"/>
              </a:rPr>
              <a:t>  </a:t>
            </a:r>
            <a:r>
              <a:rPr lang="en-US" sz="4000" b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0"/>
                <a:cs typeface="Times New Roman" pitchFamily="18" charset="0"/>
              </a:rPr>
              <a:t>2   </a:t>
            </a:r>
            <a:r>
              <a:rPr lang="en-US" sz="4000">
                <a:solidFill>
                  <a:prstClr val="white">
                    <a:lumMod val="10000"/>
                  </a:prstClr>
                </a:solidFill>
                <a:cs typeface="Times New Roman" pitchFamily="18" charset="0"/>
              </a:rPr>
              <a:t>x</a:t>
            </a:r>
            <a:r>
              <a:rPr lang="en-US" sz="4000" b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0"/>
                <a:cs typeface="Times New Roman" pitchFamily="18" charset="0"/>
              </a:rPr>
              <a:t>   5  =  …...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0"/>
              <a:cs typeface="Times New Roman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38A7CB7B-6DEC-4F02-9EF2-6AC3D8DA27E3}"/>
              </a:ext>
            </a:extLst>
          </p:cNvPr>
          <p:cNvSpPr txBox="1"/>
          <p:nvPr/>
        </p:nvSpPr>
        <p:spPr>
          <a:xfrm>
            <a:off x="1213818" y="3701616"/>
            <a:ext cx="5302096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>
                <a:solidFill>
                  <a:prstClr val="white">
                    <a:lumMod val="10000"/>
                  </a:prstClr>
                </a:solidFill>
                <a:latin typeface="HP001 4H" panose="020B0603050302020204" pitchFamily="34" charset="0"/>
                <a:cs typeface="Times New Roman" pitchFamily="18" charset="0"/>
              </a:rPr>
              <a:t>  </a:t>
            </a:r>
            <a:r>
              <a:rPr lang="en-US" sz="4000" b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0"/>
                <a:cs typeface="Times New Roman" pitchFamily="18" charset="0"/>
              </a:rPr>
              <a:t>2   </a:t>
            </a:r>
            <a:r>
              <a:rPr lang="en-US" sz="4000">
                <a:solidFill>
                  <a:prstClr val="white">
                    <a:lumMod val="10000"/>
                  </a:prstClr>
                </a:solidFill>
                <a:cs typeface="Times New Roman" pitchFamily="18" charset="0"/>
              </a:rPr>
              <a:t>x</a:t>
            </a:r>
            <a:r>
              <a:rPr lang="en-US" sz="4000" b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0"/>
                <a:cs typeface="Times New Roman" pitchFamily="18" charset="0"/>
              </a:rPr>
              <a:t>   2  =  …...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0"/>
              <a:cs typeface="Times New Roman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1451335E-E7A8-4BC5-BB98-6CF3D890F7E0}"/>
              </a:ext>
            </a:extLst>
          </p:cNvPr>
          <p:cNvSpPr txBox="1"/>
          <p:nvPr/>
        </p:nvSpPr>
        <p:spPr>
          <a:xfrm>
            <a:off x="6595234" y="1238022"/>
            <a:ext cx="5302096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solidFill>
                  <a:prstClr val="white">
                    <a:lumMod val="10000"/>
                  </a:prstClr>
                </a:solidFill>
                <a:latin typeface="HP001 4H" panose="020B0603050302020204" pitchFamily="34" charset="0"/>
                <a:cs typeface="Times New Roman" pitchFamily="18" charset="0"/>
              </a:rPr>
              <a:t>  </a:t>
            </a:r>
            <a:r>
              <a:rPr lang="en-US" sz="40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0"/>
                <a:cs typeface="Times New Roman" pitchFamily="18" charset="0"/>
              </a:rPr>
              <a:t>2   </a:t>
            </a:r>
            <a:r>
              <a:rPr lang="en-US" sz="4000" dirty="0">
                <a:solidFill>
                  <a:prstClr val="white">
                    <a:lumMod val="10000"/>
                  </a:prstClr>
                </a:solidFill>
                <a:cs typeface="Times New Roman" pitchFamily="18" charset="0"/>
              </a:rPr>
              <a:t>x</a:t>
            </a:r>
            <a:r>
              <a:rPr lang="en-US" sz="40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0"/>
                <a:cs typeface="Times New Roman" pitchFamily="18" charset="0"/>
              </a:rPr>
              <a:t>   10  =  …...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0"/>
              <a:cs typeface="Times New Roman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32CF605B-B811-4593-A1D7-3286873C149B}"/>
              </a:ext>
            </a:extLst>
          </p:cNvPr>
          <p:cNvSpPr txBox="1"/>
          <p:nvPr/>
        </p:nvSpPr>
        <p:spPr>
          <a:xfrm>
            <a:off x="6599847" y="1853137"/>
            <a:ext cx="5302096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>
                <a:solidFill>
                  <a:prstClr val="white">
                    <a:lumMod val="10000"/>
                  </a:prstClr>
                </a:solidFill>
                <a:latin typeface="HP001 4H" panose="020B0603050302020204" pitchFamily="34" charset="0"/>
                <a:cs typeface="Times New Roman" pitchFamily="18" charset="0"/>
              </a:rPr>
              <a:t>  </a:t>
            </a:r>
            <a:r>
              <a:rPr lang="en-US" sz="4000" b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0"/>
                <a:cs typeface="Times New Roman" pitchFamily="18" charset="0"/>
              </a:rPr>
              <a:t>2   </a:t>
            </a:r>
            <a:r>
              <a:rPr lang="en-US" sz="4000">
                <a:solidFill>
                  <a:prstClr val="white">
                    <a:lumMod val="10000"/>
                  </a:prstClr>
                </a:solidFill>
                <a:cs typeface="Times New Roman" pitchFamily="18" charset="0"/>
              </a:rPr>
              <a:t>x</a:t>
            </a:r>
            <a:r>
              <a:rPr lang="en-US" sz="4000" b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0"/>
                <a:cs typeface="Times New Roman" pitchFamily="18" charset="0"/>
              </a:rPr>
              <a:t>   8  =  …...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0"/>
              <a:cs typeface="Times New Roman" pitchFamily="18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CF9D8486-A581-48C9-BD8F-B844D37DCFB7}"/>
              </a:ext>
            </a:extLst>
          </p:cNvPr>
          <p:cNvSpPr txBox="1"/>
          <p:nvPr/>
        </p:nvSpPr>
        <p:spPr>
          <a:xfrm>
            <a:off x="6599847" y="2470528"/>
            <a:ext cx="5302096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>
                <a:solidFill>
                  <a:prstClr val="white">
                    <a:lumMod val="10000"/>
                  </a:prstClr>
                </a:solidFill>
                <a:latin typeface="HP001 4H" panose="020B0603050302020204" pitchFamily="34" charset="0"/>
                <a:cs typeface="Times New Roman" pitchFamily="18" charset="0"/>
              </a:rPr>
              <a:t>  </a:t>
            </a:r>
            <a:r>
              <a:rPr lang="en-US" sz="4000" b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0"/>
                <a:cs typeface="Times New Roman" pitchFamily="18" charset="0"/>
              </a:rPr>
              <a:t>2   </a:t>
            </a:r>
            <a:r>
              <a:rPr lang="en-US" sz="4000">
                <a:solidFill>
                  <a:prstClr val="white">
                    <a:lumMod val="10000"/>
                  </a:prstClr>
                </a:solidFill>
                <a:cs typeface="Times New Roman" pitchFamily="18" charset="0"/>
              </a:rPr>
              <a:t>x</a:t>
            </a:r>
            <a:r>
              <a:rPr lang="en-US" sz="4000" b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0"/>
                <a:cs typeface="Times New Roman" pitchFamily="18" charset="0"/>
              </a:rPr>
              <a:t>   6  =  …...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0"/>
              <a:cs typeface="Times New Roman" pitchFamily="18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728B4983-C292-483A-B1F5-2666713FA16B}"/>
              </a:ext>
            </a:extLst>
          </p:cNvPr>
          <p:cNvSpPr txBox="1"/>
          <p:nvPr/>
        </p:nvSpPr>
        <p:spPr>
          <a:xfrm>
            <a:off x="6591742" y="3087919"/>
            <a:ext cx="5302096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>
                <a:solidFill>
                  <a:prstClr val="white">
                    <a:lumMod val="10000"/>
                  </a:prstClr>
                </a:solidFill>
                <a:latin typeface="HP001 4H" panose="020B0603050302020204" pitchFamily="34" charset="0"/>
                <a:cs typeface="Times New Roman" pitchFamily="18" charset="0"/>
              </a:rPr>
              <a:t>  </a:t>
            </a:r>
            <a:r>
              <a:rPr lang="en-US" sz="4000" b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0"/>
                <a:cs typeface="Times New Roman" pitchFamily="18" charset="0"/>
              </a:rPr>
              <a:t>2   </a:t>
            </a:r>
            <a:r>
              <a:rPr lang="en-US" sz="4000">
                <a:solidFill>
                  <a:prstClr val="white">
                    <a:lumMod val="10000"/>
                  </a:prstClr>
                </a:solidFill>
                <a:cs typeface="Times New Roman" pitchFamily="18" charset="0"/>
              </a:rPr>
              <a:t>x</a:t>
            </a:r>
            <a:r>
              <a:rPr lang="en-US" sz="4000" b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0"/>
                <a:cs typeface="Times New Roman" pitchFamily="18" charset="0"/>
              </a:rPr>
              <a:t>   9  =  …...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0"/>
              <a:cs typeface="Times New Roman" pitchFamily="18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7815168F-3DF8-430F-B3E1-6DBAC56B5B65}"/>
              </a:ext>
            </a:extLst>
          </p:cNvPr>
          <p:cNvSpPr txBox="1"/>
          <p:nvPr/>
        </p:nvSpPr>
        <p:spPr>
          <a:xfrm>
            <a:off x="6599847" y="3718726"/>
            <a:ext cx="5302096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solidFill>
                  <a:prstClr val="white">
                    <a:lumMod val="10000"/>
                  </a:prstClr>
                </a:solidFill>
                <a:latin typeface="HP001 4H" panose="020B0603050302020204" pitchFamily="34" charset="0"/>
                <a:cs typeface="Times New Roman" pitchFamily="18" charset="0"/>
              </a:rPr>
              <a:t>  </a:t>
            </a:r>
            <a:r>
              <a:rPr lang="en-US" sz="40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0"/>
                <a:cs typeface="Times New Roman" pitchFamily="18" charset="0"/>
              </a:rPr>
              <a:t>2   </a:t>
            </a:r>
            <a:r>
              <a:rPr lang="en-US" sz="4000" dirty="0">
                <a:solidFill>
                  <a:prstClr val="white">
                    <a:lumMod val="10000"/>
                  </a:prstClr>
                </a:solidFill>
                <a:cs typeface="Times New Roman" pitchFamily="18" charset="0"/>
              </a:rPr>
              <a:t>x</a:t>
            </a:r>
            <a:r>
              <a:rPr lang="en-US" sz="40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0"/>
                <a:cs typeface="Times New Roman" pitchFamily="18" charset="0"/>
              </a:rPr>
              <a:t>   3  =  …...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5159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2007-2010">
      <a:dk1>
        <a:sysClr val="windowText" lastClr="1F1F1F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 2007-2010">
      <a:dk1>
        <a:sysClr val="windowText" lastClr="1F1F1F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1905</TotalTime>
  <Words>442</Words>
  <Application>Microsoft Office PowerPoint</Application>
  <PresentationFormat>Custom</PresentationFormat>
  <Paragraphs>106</Paragraphs>
  <Slides>12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4" baseType="lpstr">
      <vt:lpstr>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Phạm Thanh Hằng (ADAS – GV)</dc:creator>
  <cp:lastModifiedBy>Admin</cp:lastModifiedBy>
  <cp:revision>164</cp:revision>
  <dcterms:created xsi:type="dcterms:W3CDTF">2021-06-02T01:34:28Z</dcterms:created>
  <dcterms:modified xsi:type="dcterms:W3CDTF">2023-01-28T15:55:31Z</dcterms:modified>
</cp:coreProperties>
</file>