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5" r:id="rId2"/>
    <p:sldId id="348" r:id="rId3"/>
    <p:sldId id="330" r:id="rId4"/>
    <p:sldId id="340" r:id="rId5"/>
    <p:sldId id="349" r:id="rId6"/>
    <p:sldId id="350" r:id="rId7"/>
    <p:sldId id="351" r:id="rId8"/>
    <p:sldId id="331" r:id="rId9"/>
    <p:sldId id="341" r:id="rId10"/>
    <p:sldId id="318" r:id="rId11"/>
    <p:sldId id="342" r:id="rId12"/>
    <p:sldId id="352" r:id="rId13"/>
    <p:sldId id="353" r:id="rId14"/>
  </p:sldIdLst>
  <p:sldSz cx="12192000" cy="6858000"/>
  <p:notesSz cx="6858000" cy="9144000"/>
  <p:custDataLst>
    <p:tags r:id="rId15"/>
  </p:custDataLst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1D12"/>
    <a:srgbClr val="4FAC53"/>
    <a:srgbClr val="FCDDCF"/>
    <a:srgbClr val="FDDD82"/>
    <a:srgbClr val="F7EE79"/>
    <a:srgbClr val="93DCFB"/>
    <a:srgbClr val="DC1388"/>
    <a:srgbClr val="D95BAF"/>
    <a:srgbClr val="D9EAEE"/>
    <a:srgbClr val="FCFA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882" autoAdjust="0"/>
    <p:restoredTop sz="94660"/>
  </p:normalViewPr>
  <p:slideViewPr>
    <p:cSldViewPr snapToGrid="0">
      <p:cViewPr>
        <p:scale>
          <a:sx n="66" d="100"/>
          <a:sy n="66" d="100"/>
        </p:scale>
        <p:origin x="966" y="22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960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D2819940-F204-450A-ACE4-C1FAA7496E24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932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72724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1" animBg="1"/>
      <p:bldP spid="48" grpId="1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3718299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323829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76199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81358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75763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83785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305065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45232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821564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494852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5" name="TextBox 234">
            <a:extLst>
              <a:ext uri="{FF2B5EF4-FFF2-40B4-BE49-F238E27FC236}">
                <a16:creationId xmlns=""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342171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5" grpId="0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05562" y="1647225"/>
            <a:ext cx="44848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80866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7668217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rgbClr val="F35757"/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40386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679353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089537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81444" y="1468551"/>
            <a:ext cx="451483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36671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7444008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2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15F0B98-6806-4E5A-AF36-1A599EA8F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BB575B3-456E-4BC5-9E8A-935920C8A5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54970E6E-3D3A-4094-B7AB-5E51EF9188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CCC1F2-EC4C-438A-A626-EF38FEB19E62}" type="datetimeFigureOut">
              <a:rPr lang="en-US" smtClean="0"/>
              <a:t>6/5/2022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58DAD1E-B1EC-4442-91F3-A1B93E700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2BFAE14-20AD-4F99-B50F-F8A5DB4E2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9B525D6-B33C-4B02-B16B-D7EC1E9A098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image 101">
            <a:extLst>
              <a:ext uri="{FF2B5EF4-FFF2-40B4-BE49-F238E27FC236}">
                <a16:creationId xmlns="" xmlns:a16="http://schemas.microsoft.com/office/drawing/2014/main" id="{F5619E5B-F788-4415-BCE7-377433451BE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8" name="任意形状 34">
            <a:extLst>
              <a:ext uri="{FF2B5EF4-FFF2-40B4-BE49-F238E27FC236}">
                <a16:creationId xmlns="" xmlns:a16="http://schemas.microsoft.com/office/drawing/2014/main" id="{C14C9137-2D10-424B-A009-7AC8617014CB}"/>
              </a:ext>
            </a:extLst>
          </p:cNvPr>
          <p:cNvSpPr/>
          <p:nvPr userDrawn="1"/>
        </p:nvSpPr>
        <p:spPr>
          <a:xfrm>
            <a:off x="10059219" y="4741024"/>
            <a:ext cx="3074912" cy="3074912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矩形 7">
            <a:extLst>
              <a:ext uri="{FF2B5EF4-FFF2-40B4-BE49-F238E27FC236}">
                <a16:creationId xmlns="" xmlns:a16="http://schemas.microsoft.com/office/drawing/2014/main" id="{9716026E-F2E9-43B9-ACD3-D607B1334955}"/>
              </a:ext>
            </a:extLst>
          </p:cNvPr>
          <p:cNvSpPr/>
          <p:nvPr userDrawn="1"/>
        </p:nvSpPr>
        <p:spPr>
          <a:xfrm>
            <a:off x="1538273" y="1186048"/>
            <a:ext cx="9398018" cy="4774400"/>
          </a:xfrm>
          <a:prstGeom prst="rect">
            <a:avLst/>
          </a:prstGeom>
          <a:solidFill>
            <a:srgbClr val="FDCE66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矩形 5">
            <a:extLst>
              <a:ext uri="{FF2B5EF4-FFF2-40B4-BE49-F238E27FC236}">
                <a16:creationId xmlns="" xmlns:a16="http://schemas.microsoft.com/office/drawing/2014/main" id="{80AB0848-6063-41B9-888E-A6A8F3A902CB}"/>
              </a:ext>
            </a:extLst>
          </p:cNvPr>
          <p:cNvSpPr/>
          <p:nvPr userDrawn="1"/>
        </p:nvSpPr>
        <p:spPr>
          <a:xfrm>
            <a:off x="1247965" y="885551"/>
            <a:ext cx="9531354" cy="4987524"/>
          </a:xfrm>
          <a:prstGeom prst="rect">
            <a:avLst/>
          </a:prstGeom>
          <a:solidFill>
            <a:srgbClr val="039373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矩形 8">
            <a:extLst>
              <a:ext uri="{FF2B5EF4-FFF2-40B4-BE49-F238E27FC236}">
                <a16:creationId xmlns="" xmlns:a16="http://schemas.microsoft.com/office/drawing/2014/main" id="{05E1C943-43C2-45EC-9F62-0A38D90A0B7F}"/>
              </a:ext>
            </a:extLst>
          </p:cNvPr>
          <p:cNvSpPr/>
          <p:nvPr userDrawn="1"/>
        </p:nvSpPr>
        <p:spPr>
          <a:xfrm>
            <a:off x="867966" y="5630648"/>
            <a:ext cx="10456068" cy="482200"/>
          </a:xfrm>
          <a:prstGeom prst="rect">
            <a:avLst/>
          </a:prstGeom>
          <a:solidFill>
            <a:srgbClr val="DAA16D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图片 13">
            <a:extLst>
              <a:ext uri="{FF2B5EF4-FFF2-40B4-BE49-F238E27FC236}">
                <a16:creationId xmlns="" xmlns:a16="http://schemas.microsoft.com/office/drawing/2014/main" id="{E35B7810-C6CA-4B43-BF87-92A05633EE7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8100000">
            <a:off x="1457379" y="5086237"/>
            <a:ext cx="971344" cy="972754"/>
          </a:xfrm>
          <a:prstGeom prst="rect">
            <a:avLst/>
          </a:prstGeom>
        </p:spPr>
      </p:pic>
      <p:sp>
        <p:nvSpPr>
          <p:cNvPr id="13" name="椭圆 14">
            <a:extLst>
              <a:ext uri="{FF2B5EF4-FFF2-40B4-BE49-F238E27FC236}">
                <a16:creationId xmlns="" xmlns:a16="http://schemas.microsoft.com/office/drawing/2014/main" id="{6047DAB5-B329-4A18-A0D9-69C5C3BD7D3C}"/>
              </a:ext>
            </a:extLst>
          </p:cNvPr>
          <p:cNvSpPr/>
          <p:nvPr userDrawn="1"/>
        </p:nvSpPr>
        <p:spPr>
          <a:xfrm>
            <a:off x="193568" y="344264"/>
            <a:ext cx="947231" cy="947231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9">
            <a:extLst>
              <a:ext uri="{FF2B5EF4-FFF2-40B4-BE49-F238E27FC236}">
                <a16:creationId xmlns="" xmlns:a16="http://schemas.microsoft.com/office/drawing/2014/main" id="{EACEA673-F397-42C2-840F-E109E4EC873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2700000">
            <a:off x="10352336" y="4602419"/>
            <a:ext cx="602779" cy="1767959"/>
          </a:xfrm>
          <a:prstGeom prst="rect">
            <a:avLst/>
          </a:prstGeom>
        </p:spPr>
      </p:pic>
      <p:pic>
        <p:nvPicPr>
          <p:cNvPr id="15" name="image 102">
            <a:extLst>
              <a:ext uri="{FF2B5EF4-FFF2-40B4-BE49-F238E27FC236}">
                <a16:creationId xmlns="" xmlns:a16="http://schemas.microsoft.com/office/drawing/2014/main" id="{8DFADF00-A5EA-4AA8-88EF-F98171658C8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11213302" y="343752"/>
            <a:ext cx="933436" cy="698048"/>
          </a:xfrm>
          <a:prstGeom prst="rect">
            <a:avLst/>
          </a:prstGeom>
        </p:spPr>
      </p:pic>
      <p:sp>
        <p:nvSpPr>
          <p:cNvPr id="16" name="椭圆 24">
            <a:extLst>
              <a:ext uri="{FF2B5EF4-FFF2-40B4-BE49-F238E27FC236}">
                <a16:creationId xmlns="" xmlns:a16="http://schemas.microsoft.com/office/drawing/2014/main" id="{EA6C425B-7238-4DD9-B228-6700E4407813}"/>
              </a:ext>
            </a:extLst>
          </p:cNvPr>
          <p:cNvSpPr/>
          <p:nvPr userDrawn="1"/>
        </p:nvSpPr>
        <p:spPr>
          <a:xfrm>
            <a:off x="11539852" y="750714"/>
            <a:ext cx="572351" cy="572351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7" name="椭圆 36">
            <a:extLst>
              <a:ext uri="{FF2B5EF4-FFF2-40B4-BE49-F238E27FC236}">
                <a16:creationId xmlns="" xmlns:a16="http://schemas.microsoft.com/office/drawing/2014/main" id="{4EC2650B-0F3B-447D-83AA-A966A9988A02}"/>
              </a:ext>
            </a:extLst>
          </p:cNvPr>
          <p:cNvSpPr/>
          <p:nvPr userDrawn="1"/>
        </p:nvSpPr>
        <p:spPr>
          <a:xfrm>
            <a:off x="254897" y="6059218"/>
            <a:ext cx="572351" cy="57235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椭圆 37">
            <a:extLst>
              <a:ext uri="{FF2B5EF4-FFF2-40B4-BE49-F238E27FC236}">
                <a16:creationId xmlns="" xmlns:a16="http://schemas.microsoft.com/office/drawing/2014/main" id="{481AEDB8-B1A6-4129-BC93-70B0544013BB}"/>
              </a:ext>
            </a:extLst>
          </p:cNvPr>
          <p:cNvSpPr/>
          <p:nvPr userDrawn="1"/>
        </p:nvSpPr>
        <p:spPr>
          <a:xfrm>
            <a:off x="689352" y="4237643"/>
            <a:ext cx="359356" cy="359356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19" name="组合 6">
            <a:extLst>
              <a:ext uri="{FF2B5EF4-FFF2-40B4-BE49-F238E27FC236}">
                <a16:creationId xmlns="" xmlns:a16="http://schemas.microsoft.com/office/drawing/2014/main" id="{A0BC39FD-4813-49FA-9DA6-0CF2EBE8656C}"/>
              </a:ext>
            </a:extLst>
          </p:cNvPr>
          <p:cNvGrpSpPr/>
          <p:nvPr userDrawn="1"/>
        </p:nvGrpSpPr>
        <p:grpSpPr>
          <a:xfrm>
            <a:off x="2843213" y="5216309"/>
            <a:ext cx="1014412" cy="414337"/>
            <a:chOff x="2843213" y="5216309"/>
            <a:chExt cx="1014412" cy="414337"/>
          </a:xfrm>
        </p:grpSpPr>
        <p:sp>
          <p:nvSpPr>
            <p:cNvPr id="20" name="圆角矩形 38">
              <a:extLst>
                <a:ext uri="{FF2B5EF4-FFF2-40B4-BE49-F238E27FC236}">
                  <a16:creationId xmlns="" xmlns:a16="http://schemas.microsoft.com/office/drawing/2014/main" id="{AA2D5A7F-B74D-494D-813D-6361C99C4569}"/>
                </a:ext>
              </a:extLst>
            </p:cNvPr>
            <p:cNvSpPr/>
            <p:nvPr/>
          </p:nvSpPr>
          <p:spPr>
            <a:xfrm>
              <a:off x="2843213" y="5216311"/>
              <a:ext cx="1014412" cy="414335"/>
            </a:xfrm>
            <a:prstGeom prst="roundRect">
              <a:avLst/>
            </a:prstGeom>
            <a:solidFill>
              <a:schemeClr val="bg1"/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1" name="圆角矩形 39">
              <a:extLst>
                <a:ext uri="{FF2B5EF4-FFF2-40B4-BE49-F238E27FC236}">
                  <a16:creationId xmlns="" xmlns:a16="http://schemas.microsoft.com/office/drawing/2014/main" id="{D7894BD1-88DD-4FC8-BCB6-2922907AA46A}"/>
                </a:ext>
              </a:extLst>
            </p:cNvPr>
            <p:cNvSpPr/>
            <p:nvPr/>
          </p:nvSpPr>
          <p:spPr>
            <a:xfrm>
              <a:off x="2843213" y="5216309"/>
              <a:ext cx="1014412" cy="14400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22" name="圆角矩形 40">
            <a:extLst>
              <a:ext uri="{FF2B5EF4-FFF2-40B4-BE49-F238E27FC236}">
                <a16:creationId xmlns="" xmlns:a16="http://schemas.microsoft.com/office/drawing/2014/main" id="{3B8CAB01-2B7D-4D0B-9578-C612F98A27B9}"/>
              </a:ext>
            </a:extLst>
          </p:cNvPr>
          <p:cNvSpPr/>
          <p:nvPr userDrawn="1"/>
        </p:nvSpPr>
        <p:spPr>
          <a:xfrm>
            <a:off x="4064370" y="5437766"/>
            <a:ext cx="528638" cy="1800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3" name="圆角矩形 41">
            <a:extLst>
              <a:ext uri="{FF2B5EF4-FFF2-40B4-BE49-F238E27FC236}">
                <a16:creationId xmlns="" xmlns:a16="http://schemas.microsoft.com/office/drawing/2014/main" id="{0C186285-9E91-4691-86D3-E46A74193EC4}"/>
              </a:ext>
            </a:extLst>
          </p:cNvPr>
          <p:cNvSpPr/>
          <p:nvPr userDrawn="1"/>
        </p:nvSpPr>
        <p:spPr>
          <a:xfrm>
            <a:off x="4764458" y="5437766"/>
            <a:ext cx="528638" cy="180000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4" name="圆角矩形 42">
            <a:extLst>
              <a:ext uri="{FF2B5EF4-FFF2-40B4-BE49-F238E27FC236}">
                <a16:creationId xmlns="" xmlns:a16="http://schemas.microsoft.com/office/drawing/2014/main" id="{A2705D01-A040-4E4A-883D-4BD5C29C021A}"/>
              </a:ext>
            </a:extLst>
          </p:cNvPr>
          <p:cNvSpPr/>
          <p:nvPr userDrawn="1"/>
        </p:nvSpPr>
        <p:spPr>
          <a:xfrm>
            <a:off x="8536358" y="5437766"/>
            <a:ext cx="528638" cy="1800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椭圆 23">
            <a:extLst>
              <a:ext uri="{FF2B5EF4-FFF2-40B4-BE49-F238E27FC236}">
                <a16:creationId xmlns="" xmlns:a16="http://schemas.microsoft.com/office/drawing/2014/main" id="{9EEF6288-0955-47AE-970F-1BDC347335AB}"/>
              </a:ext>
            </a:extLst>
          </p:cNvPr>
          <p:cNvSpPr/>
          <p:nvPr userDrawn="1"/>
        </p:nvSpPr>
        <p:spPr>
          <a:xfrm>
            <a:off x="1864528" y="304122"/>
            <a:ext cx="359136" cy="359136"/>
          </a:xfrm>
          <a:prstGeom prst="ellipse">
            <a:avLst/>
          </a:prstGeom>
          <a:solidFill>
            <a:srgbClr val="BD9EE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8" name="椭圆 25">
            <a:extLst>
              <a:ext uri="{FF2B5EF4-FFF2-40B4-BE49-F238E27FC236}">
                <a16:creationId xmlns="" xmlns:a16="http://schemas.microsoft.com/office/drawing/2014/main" id="{88A16611-3149-4D32-ADB6-394BBDB68EAE}"/>
              </a:ext>
            </a:extLst>
          </p:cNvPr>
          <p:cNvSpPr/>
          <p:nvPr userDrawn="1"/>
        </p:nvSpPr>
        <p:spPr>
          <a:xfrm>
            <a:off x="10059219" y="483690"/>
            <a:ext cx="359136" cy="359136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B7BA24C5-7A23-4C04-A532-B0BAAA602ECA}"/>
              </a:ext>
            </a:extLst>
          </p:cNvPr>
          <p:cNvSpPr txBox="1"/>
          <p:nvPr userDrawn="1"/>
        </p:nvSpPr>
        <p:spPr>
          <a:xfrm>
            <a:off x="1943051" y="6278480"/>
            <a:ext cx="70145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bởi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2847330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235" name="TextBox 234">
            <a:extLst>
              <a:ext uri="{FF2B5EF4-FFF2-40B4-BE49-F238E27FC236}">
                <a16:creationId xmlns=""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285991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95" grpId="0" animBg="1"/>
      <p:bldP spid="296" grpId="0" animBg="1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235" name="TextBox 234">
            <a:extLst>
              <a:ext uri="{FF2B5EF4-FFF2-40B4-BE49-F238E27FC236}">
                <a16:creationId xmlns=""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TRÒ CHƠI</a:t>
            </a:r>
          </a:p>
        </p:txBody>
      </p: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DD75D50-C8A9-46A9-A6B8-FF16B2FC7E80}"/>
              </a:ext>
            </a:extLst>
          </p:cNvPr>
          <p:cNvGrpSpPr/>
          <p:nvPr userDrawn="1"/>
        </p:nvGrpSpPr>
        <p:grpSpPr>
          <a:xfrm>
            <a:off x="2204474" y="3886315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296E8662-8EA3-4C8B-820E-4BF6DFD80CD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6C1A066B-AB0B-4489-8545-9A6C22C6D5CE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04FCC8BC-CDB6-4AD2-B06D-F0687FB90ABD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5383075D-EADF-4C11-840F-91164E34321C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A53E41FA-10BF-4870-BF2C-1C3E32928AA0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58800010-9A82-4E81-8E5B-0DFD2052E66C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B158E422-1902-4E29-A4CE-7AE300619172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6F9DE660-430D-4DC0-BDE0-D53AAF560A94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28443C46-AE51-4F8F-8DD4-1A2441132300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BDEE59E5-3E6B-47A6-A192-9E1CA173F702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1FCBE1A0-9104-49DF-86CE-4788FB463DF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50BEE43F-134E-41CE-9B7E-A5A812180F42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D21F54E6-8881-45B0-97D8-002CB72A1A90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AF7CA650-6488-4917-A81F-8B0E6245BDD8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3B4FFC92-6173-4A77-89EA-8DC117444B3A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77194712-7B2E-4F2D-AEF8-32FE8CB2AE33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EDB48CD4-455C-4B48-8CE7-66878C257A28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120BF107-E018-4DF4-B743-36924AEDAF6F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E47F8288-E77F-4C1B-A081-C85AF58E6D17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A7522094-7202-437A-928E-3DBD12EA380E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E646C7AF-5DFF-4D0A-BFCF-2B1953187AEF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1E341F08-FEC4-4E8C-93EA-134416B65ABD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37049977-2AF7-45DB-BE8D-26185630A595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5968E01A-D720-42F5-BACC-1CE94E670FAC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EFFB5181-4B7C-4DBC-9557-5604624D9814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BCDC0EFE-0ED6-48B1-9443-EF43A18AE1CD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0E0E28D6-59A1-4969-9133-5864882D79E2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17954B1A-55A0-4A56-8890-C6AE57C0687D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6C9624CB-AD7F-4119-BE35-31158A1249F3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C8C675A8-440C-4C62-9652-0D5635B1FE27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C9753C64-8E01-49C3-8CD9-17060FBE5618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F6CFEFFE-DF0E-47EE-9824-FAFD0FE7F6CD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C9A24EF2-0346-433C-A241-CA68F005651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FE9E4DA9-41B4-4901-8393-0F903CDE5936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20F273AC-86B8-4F5B-B6EB-14BCD9CBF2E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864D3505-7993-4AB0-947A-79419454B1D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230F51EA-E5B6-446E-AD13-D4101D564099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05F86326-3805-4FE4-95B0-258EC64E9E02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4A0FF057-5F69-498A-A2D3-04106984B60F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48556D-DDA5-40A1-A560-4ECD6C995026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0BA7DF30-D72A-4FC8-A0ED-E1F3FE8BA66C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04899CAB-A0A6-4D8E-BC98-224D47303F87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2494363C-74F9-459A-9222-63CD703C82A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7A17EA9B-D19F-4B6F-A468-C6A1A3F301B7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F48BA30-5499-4B2F-AFF4-79B992FF4822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5BB2DB8F-F279-43E3-98F8-309FC92782AE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046558E1-5AFE-4C58-98E0-7A8C467E3738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F24D903E-495C-4D31-942F-2F426BEB355E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9567D77-1C1D-4D16-A64F-119FE4762BE4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B5B4C8A3-4C37-457B-9DC3-881006E8E4CD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AE95CD98-7F86-40E0-BE34-64B6BB9D144E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04C370B4-7E44-4790-B2A9-7FF96DD0180C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0F8BA807-E34B-400B-8B0F-B5A0A6BEB92C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6D74C190-2720-4FB3-989A-DE5914D97966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AC826749-7293-498A-9378-07BD103E8C84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57F940B0-74CF-4BEF-A8E7-C17BA1101B9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84DFCA67-3788-430C-B58B-FFC0F634FC4D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397D4BF7-76F0-4E99-BFCD-43C81B8B138A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C9C3A80C-9B2E-460F-9C36-A0CFA83E050D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19A60A5-7DFE-4AE5-BE9A-BBE66161FFE8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C622E568-4F65-414A-98A7-5690D52ECFB5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D70CB92B-15DA-49CA-BCEE-D5FA7A4AD008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66F74D55-7445-4C90-B936-BA5BB634E999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631;p30">
            <a:extLst>
              <a:ext uri="{FF2B5EF4-FFF2-40B4-BE49-F238E27FC236}">
                <a16:creationId xmlns="" xmlns:a16="http://schemas.microsoft.com/office/drawing/2014/main" id="{68384AAF-B7B5-447C-A808-82D0AFB6AC77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03" name="Google Shape;632;p30">
              <a:extLst>
                <a:ext uri="{FF2B5EF4-FFF2-40B4-BE49-F238E27FC236}">
                  <a16:creationId xmlns="" xmlns:a16="http://schemas.microsoft.com/office/drawing/2014/main" id="{C8119E67-0B6B-4353-9F10-DB0F7D2FFDC2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633;p30">
              <a:extLst>
                <a:ext uri="{FF2B5EF4-FFF2-40B4-BE49-F238E27FC236}">
                  <a16:creationId xmlns="" xmlns:a16="http://schemas.microsoft.com/office/drawing/2014/main" id="{91702C4B-81BE-4D3A-B731-611758AFD442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634;p30">
              <a:extLst>
                <a:ext uri="{FF2B5EF4-FFF2-40B4-BE49-F238E27FC236}">
                  <a16:creationId xmlns="" xmlns:a16="http://schemas.microsoft.com/office/drawing/2014/main" id="{37C6E89E-E0C2-4EDE-B21C-928CA6FBF21B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635;p30">
              <a:extLst>
                <a:ext uri="{FF2B5EF4-FFF2-40B4-BE49-F238E27FC236}">
                  <a16:creationId xmlns="" xmlns:a16="http://schemas.microsoft.com/office/drawing/2014/main" id="{16E95490-5F86-43A3-BEDD-2967D5036D48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636;p30">
              <a:extLst>
                <a:ext uri="{FF2B5EF4-FFF2-40B4-BE49-F238E27FC236}">
                  <a16:creationId xmlns="" xmlns:a16="http://schemas.microsoft.com/office/drawing/2014/main" id="{F5861418-6D4E-4F3C-9ABD-4DCF91D0220A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637;p30">
              <a:extLst>
                <a:ext uri="{FF2B5EF4-FFF2-40B4-BE49-F238E27FC236}">
                  <a16:creationId xmlns="" xmlns:a16="http://schemas.microsoft.com/office/drawing/2014/main" id="{E852FCE3-C2C0-4D04-B168-357F8275842F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638;p30">
              <a:extLst>
                <a:ext uri="{FF2B5EF4-FFF2-40B4-BE49-F238E27FC236}">
                  <a16:creationId xmlns="" xmlns:a16="http://schemas.microsoft.com/office/drawing/2014/main" id="{5AE9FE46-679C-4FEA-8DCE-BE2F7FAF1946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639;p30">
              <a:extLst>
                <a:ext uri="{FF2B5EF4-FFF2-40B4-BE49-F238E27FC236}">
                  <a16:creationId xmlns="" xmlns:a16="http://schemas.microsoft.com/office/drawing/2014/main" id="{3D3D3ACC-4C06-42BE-9E79-FC88ADB68340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640;p30">
              <a:extLst>
                <a:ext uri="{FF2B5EF4-FFF2-40B4-BE49-F238E27FC236}">
                  <a16:creationId xmlns="" xmlns:a16="http://schemas.microsoft.com/office/drawing/2014/main" id="{C957BCC4-29D1-47EC-B1F7-73AEACDA49E0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641;p30">
              <a:extLst>
                <a:ext uri="{FF2B5EF4-FFF2-40B4-BE49-F238E27FC236}">
                  <a16:creationId xmlns="" xmlns:a16="http://schemas.microsoft.com/office/drawing/2014/main" id="{8C71BB02-EA7E-4A8A-A3C6-98D02317F5D9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642;p30">
              <a:extLst>
                <a:ext uri="{FF2B5EF4-FFF2-40B4-BE49-F238E27FC236}">
                  <a16:creationId xmlns="" xmlns:a16="http://schemas.microsoft.com/office/drawing/2014/main" id="{00AB493D-AF54-4CD3-B14C-B3F00B4FB2FF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643;p30">
              <a:extLst>
                <a:ext uri="{FF2B5EF4-FFF2-40B4-BE49-F238E27FC236}">
                  <a16:creationId xmlns="" xmlns:a16="http://schemas.microsoft.com/office/drawing/2014/main" id="{2DF8DF2D-C3A5-49F3-B510-02A1898F2777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644;p30">
              <a:extLst>
                <a:ext uri="{FF2B5EF4-FFF2-40B4-BE49-F238E27FC236}">
                  <a16:creationId xmlns="" xmlns:a16="http://schemas.microsoft.com/office/drawing/2014/main" id="{BC833655-5634-4240-9899-FD9224B9CC10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645;p30">
              <a:extLst>
                <a:ext uri="{FF2B5EF4-FFF2-40B4-BE49-F238E27FC236}">
                  <a16:creationId xmlns="" xmlns:a16="http://schemas.microsoft.com/office/drawing/2014/main" id="{FC412254-AB1A-4B56-9D34-43CDD9A006F5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646;p30">
              <a:extLst>
                <a:ext uri="{FF2B5EF4-FFF2-40B4-BE49-F238E27FC236}">
                  <a16:creationId xmlns="" xmlns:a16="http://schemas.microsoft.com/office/drawing/2014/main" id="{418836FC-F298-4B7A-83CA-FB6D988BE6CE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647;p30">
              <a:extLst>
                <a:ext uri="{FF2B5EF4-FFF2-40B4-BE49-F238E27FC236}">
                  <a16:creationId xmlns="" xmlns:a16="http://schemas.microsoft.com/office/drawing/2014/main" id="{52B85772-2E22-435E-9B8E-11AEBE3D05EC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648;p30">
              <a:extLst>
                <a:ext uri="{FF2B5EF4-FFF2-40B4-BE49-F238E27FC236}">
                  <a16:creationId xmlns="" xmlns:a16="http://schemas.microsoft.com/office/drawing/2014/main" id="{073E355F-591A-4F8F-ADE2-CD68B69DAFB9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649;p30">
              <a:extLst>
                <a:ext uri="{FF2B5EF4-FFF2-40B4-BE49-F238E27FC236}">
                  <a16:creationId xmlns="" xmlns:a16="http://schemas.microsoft.com/office/drawing/2014/main" id="{1592EFBB-BD34-4DC6-A753-9DF710D68B62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650;p30">
              <a:extLst>
                <a:ext uri="{FF2B5EF4-FFF2-40B4-BE49-F238E27FC236}">
                  <a16:creationId xmlns="" xmlns:a16="http://schemas.microsoft.com/office/drawing/2014/main" id="{D1763DA2-E91A-4647-9F88-CBAC0C1FF7C8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651;p30">
              <a:extLst>
                <a:ext uri="{FF2B5EF4-FFF2-40B4-BE49-F238E27FC236}">
                  <a16:creationId xmlns="" xmlns:a16="http://schemas.microsoft.com/office/drawing/2014/main" id="{A37B7A95-0D42-462E-ACB6-DF5E68B47F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652;p30">
              <a:extLst>
                <a:ext uri="{FF2B5EF4-FFF2-40B4-BE49-F238E27FC236}">
                  <a16:creationId xmlns="" xmlns:a16="http://schemas.microsoft.com/office/drawing/2014/main" id="{035B4059-F804-4F0A-A687-0578164FC201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653;p30">
              <a:extLst>
                <a:ext uri="{FF2B5EF4-FFF2-40B4-BE49-F238E27FC236}">
                  <a16:creationId xmlns="" xmlns:a16="http://schemas.microsoft.com/office/drawing/2014/main" id="{AC3F8667-F8EB-44D5-8E7C-F146BC3114FB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654;p30">
              <a:extLst>
                <a:ext uri="{FF2B5EF4-FFF2-40B4-BE49-F238E27FC236}">
                  <a16:creationId xmlns="" xmlns:a16="http://schemas.microsoft.com/office/drawing/2014/main" id="{5FAC0A30-3BED-4B9D-AAE7-EF7C7E0EE1E7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655;p30">
              <a:extLst>
                <a:ext uri="{FF2B5EF4-FFF2-40B4-BE49-F238E27FC236}">
                  <a16:creationId xmlns="" xmlns:a16="http://schemas.microsoft.com/office/drawing/2014/main" id="{3FD2F0B1-4C74-428D-B499-F24C02C809CA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656;p30">
              <a:extLst>
                <a:ext uri="{FF2B5EF4-FFF2-40B4-BE49-F238E27FC236}">
                  <a16:creationId xmlns="" xmlns:a16="http://schemas.microsoft.com/office/drawing/2014/main" id="{2A16750A-BA6E-4B19-8A8F-841516B81B55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657;p30">
              <a:extLst>
                <a:ext uri="{FF2B5EF4-FFF2-40B4-BE49-F238E27FC236}">
                  <a16:creationId xmlns="" xmlns:a16="http://schemas.microsoft.com/office/drawing/2014/main" id="{0ACCDDEA-6700-4981-96FD-F69C08E17911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658;p30">
              <a:extLst>
                <a:ext uri="{FF2B5EF4-FFF2-40B4-BE49-F238E27FC236}">
                  <a16:creationId xmlns="" xmlns:a16="http://schemas.microsoft.com/office/drawing/2014/main" id="{A186D19B-D827-45D7-8241-51DAE20706AF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659;p30">
              <a:extLst>
                <a:ext uri="{FF2B5EF4-FFF2-40B4-BE49-F238E27FC236}">
                  <a16:creationId xmlns="" xmlns:a16="http://schemas.microsoft.com/office/drawing/2014/main" id="{0F9E9CC8-7BF5-4B07-82B6-65F2EDB31903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660;p30">
              <a:extLst>
                <a:ext uri="{FF2B5EF4-FFF2-40B4-BE49-F238E27FC236}">
                  <a16:creationId xmlns="" xmlns:a16="http://schemas.microsoft.com/office/drawing/2014/main" id="{E89840E0-2312-4109-9B8E-27042911B01E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661;p30">
              <a:extLst>
                <a:ext uri="{FF2B5EF4-FFF2-40B4-BE49-F238E27FC236}">
                  <a16:creationId xmlns="" xmlns:a16="http://schemas.microsoft.com/office/drawing/2014/main" id="{ABDDA8C6-86B1-4D13-8477-26BFF49FE82A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662;p30">
              <a:extLst>
                <a:ext uri="{FF2B5EF4-FFF2-40B4-BE49-F238E27FC236}">
                  <a16:creationId xmlns="" xmlns:a16="http://schemas.microsoft.com/office/drawing/2014/main" id="{F4320CEA-EED6-4E76-A829-D7C121CC54BD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663;p30">
              <a:extLst>
                <a:ext uri="{FF2B5EF4-FFF2-40B4-BE49-F238E27FC236}">
                  <a16:creationId xmlns="" xmlns:a16="http://schemas.microsoft.com/office/drawing/2014/main" id="{EAB61CDD-5EC4-4093-8C2F-8464B40B6242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0" name="Google Shape;664;p30">
              <a:extLst>
                <a:ext uri="{FF2B5EF4-FFF2-40B4-BE49-F238E27FC236}">
                  <a16:creationId xmlns="" xmlns:a16="http://schemas.microsoft.com/office/drawing/2014/main" id="{EF0AE066-94D1-4496-B873-6D37A4E8134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1" name="Google Shape;665;p30">
              <a:extLst>
                <a:ext uri="{FF2B5EF4-FFF2-40B4-BE49-F238E27FC236}">
                  <a16:creationId xmlns="" xmlns:a16="http://schemas.microsoft.com/office/drawing/2014/main" id="{42E21A7A-649B-451B-84CD-5B5E5210975A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2" name="Google Shape;666;p30">
              <a:extLst>
                <a:ext uri="{FF2B5EF4-FFF2-40B4-BE49-F238E27FC236}">
                  <a16:creationId xmlns="" xmlns:a16="http://schemas.microsoft.com/office/drawing/2014/main" id="{EFC63EFC-4985-4181-B268-BBE86AFEB9C5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3" name="Google Shape;667;p30">
              <a:extLst>
                <a:ext uri="{FF2B5EF4-FFF2-40B4-BE49-F238E27FC236}">
                  <a16:creationId xmlns="" xmlns:a16="http://schemas.microsoft.com/office/drawing/2014/main" id="{300F47C0-B7A0-440B-89C5-D425A98B829E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4" name="Google Shape;668;p30">
              <a:extLst>
                <a:ext uri="{FF2B5EF4-FFF2-40B4-BE49-F238E27FC236}">
                  <a16:creationId xmlns="" xmlns:a16="http://schemas.microsoft.com/office/drawing/2014/main" id="{C85A5A99-D403-4672-BF93-AAE1C98744FA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5" name="Google Shape;669;p30">
              <a:extLst>
                <a:ext uri="{FF2B5EF4-FFF2-40B4-BE49-F238E27FC236}">
                  <a16:creationId xmlns="" xmlns:a16="http://schemas.microsoft.com/office/drawing/2014/main" id="{CCDC3E1D-A4C6-480F-9648-58AF27DBC5F0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6" name="Google Shape;670;p30">
              <a:extLst>
                <a:ext uri="{FF2B5EF4-FFF2-40B4-BE49-F238E27FC236}">
                  <a16:creationId xmlns="" xmlns:a16="http://schemas.microsoft.com/office/drawing/2014/main" id="{4A6FFDD3-23DB-4E57-B21E-BB3086F18452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7" name="Google Shape;671;p30">
              <a:extLst>
                <a:ext uri="{FF2B5EF4-FFF2-40B4-BE49-F238E27FC236}">
                  <a16:creationId xmlns="" xmlns:a16="http://schemas.microsoft.com/office/drawing/2014/main" id="{0A863DF9-6C68-4CD3-A6D3-B635474FD1C1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8" name="Google Shape;672;p30">
              <a:extLst>
                <a:ext uri="{FF2B5EF4-FFF2-40B4-BE49-F238E27FC236}">
                  <a16:creationId xmlns="" xmlns:a16="http://schemas.microsoft.com/office/drawing/2014/main" id="{071D6E0A-9424-4050-8F03-C9F0079004E9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2991229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95" grpId="0" animBg="1"/>
      <p:bldP spid="296" grpId="0" animBg="1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235" name="TextBox 234">
            <a:extLst>
              <a:ext uri="{FF2B5EF4-FFF2-40B4-BE49-F238E27FC236}">
                <a16:creationId xmlns=""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615997" y="15575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197091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19" grpId="0" animBg="1"/>
      <p:bldP spid="220" grpId="0" animBg="1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68867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12480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862311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187676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48355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91" r:id="rId4"/>
    <p:sldLayoutId id="2147483661" r:id="rId5"/>
    <p:sldLayoutId id="2147483674" r:id="rId6"/>
    <p:sldLayoutId id="2147483662" r:id="rId7"/>
    <p:sldLayoutId id="2147483663" r:id="rId8"/>
    <p:sldLayoutId id="2147483664" r:id="rId9"/>
    <p:sldLayoutId id="2147483665" r:id="rId10"/>
    <p:sldLayoutId id="2147483675" r:id="rId11"/>
    <p:sldLayoutId id="2147483676" r:id="rId12"/>
    <p:sldLayoutId id="2147483677" r:id="rId13"/>
    <p:sldLayoutId id="2147483678" r:id="rId14"/>
    <p:sldLayoutId id="2147483679" r:id="rId15"/>
    <p:sldLayoutId id="2147483680" r:id="rId16"/>
    <p:sldLayoutId id="2147483681" r:id="rId17"/>
    <p:sldLayoutId id="2147483682" r:id="rId18"/>
    <p:sldLayoutId id="2147483683" r:id="rId19"/>
    <p:sldLayoutId id="2147483684" r:id="rId20"/>
    <p:sldLayoutId id="2147483685" r:id="rId21"/>
    <p:sldLayoutId id="2147483686" r:id="rId22"/>
    <p:sldLayoutId id="2147483687" r:id="rId23"/>
    <p:sldLayoutId id="2147483688" r:id="rId24"/>
    <p:sldLayoutId id="2147483689" r:id="rId25"/>
    <p:sldLayoutId id="2147483690" r:id="rId26"/>
    <p:sldLayoutId id="2147483692" r:id="rId2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7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1.png"/><Relationship Id="rId7" Type="http://schemas.openxmlformats.org/officeDocument/2006/relationships/image" Target="../media/image14.png"/><Relationship Id="rId2" Type="http://schemas.openxmlformats.org/officeDocument/2006/relationships/slideLayout" Target="../slideLayouts/slideLayout21.xml"/><Relationship Id="rId1" Type="http://schemas.openxmlformats.org/officeDocument/2006/relationships/tags" Target="../tags/tag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microsoft.com/office/2007/relationships/hdphoto" Target="../media/hdphoto2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21.xml"/><Relationship Id="rId1" Type="http://schemas.openxmlformats.org/officeDocument/2006/relationships/tags" Target="../tags/tag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1.xml"/><Relationship Id="rId1" Type="http://schemas.openxmlformats.org/officeDocument/2006/relationships/tags" Target="../tags/tag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1.xml"/><Relationship Id="rId1" Type="http://schemas.openxmlformats.org/officeDocument/2006/relationships/tags" Target="../tags/tag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21.xml"/><Relationship Id="rId1" Type="http://schemas.openxmlformats.org/officeDocument/2006/relationships/tags" Target="../tags/tag5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21.xml"/><Relationship Id="rId1" Type="http://schemas.openxmlformats.org/officeDocument/2006/relationships/tags" Target="../tags/tag6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75138C25-CF3A-465B-B7E6-42C30821173C}"/>
              </a:ext>
            </a:extLst>
          </p:cNvPr>
          <p:cNvGrpSpPr/>
          <p:nvPr/>
        </p:nvGrpSpPr>
        <p:grpSpPr>
          <a:xfrm>
            <a:off x="993911" y="106016"/>
            <a:ext cx="2208945" cy="980661"/>
            <a:chOff x="1523998" y="0"/>
            <a:chExt cx="2208945" cy="980661"/>
          </a:xfrm>
        </p:grpSpPr>
        <p:grpSp>
          <p:nvGrpSpPr>
            <p:cNvPr id="3" name="Group 2">
              <a:extLst>
                <a:ext uri="{FF2B5EF4-FFF2-40B4-BE49-F238E27FC236}">
                  <a16:creationId xmlns="" xmlns:a16="http://schemas.microsoft.com/office/drawing/2014/main" id="{C384A053-A1E6-439B-A919-2F424B13516D}"/>
                </a:ext>
              </a:extLst>
            </p:cNvPr>
            <p:cNvGrpSpPr/>
            <p:nvPr/>
          </p:nvGrpSpPr>
          <p:grpSpPr>
            <a:xfrm>
              <a:off x="1523998" y="0"/>
              <a:ext cx="2190751" cy="980661"/>
              <a:chOff x="1523999" y="0"/>
              <a:chExt cx="1285462" cy="1828800"/>
            </a:xfrm>
          </p:grpSpPr>
          <p:sp>
            <p:nvSpPr>
              <p:cNvPr id="5" name="Rectangle: Top Corners Rounded 4">
                <a:extLst>
                  <a:ext uri="{FF2B5EF4-FFF2-40B4-BE49-F238E27FC236}">
                    <a16:creationId xmlns="" xmlns:a16="http://schemas.microsoft.com/office/drawing/2014/main" id="{B6063A08-A60E-4694-ABCC-273A3D0953EE}"/>
                  </a:ext>
                </a:extLst>
              </p:cNvPr>
              <p:cNvSpPr/>
              <p:nvPr/>
            </p:nvSpPr>
            <p:spPr>
              <a:xfrm rot="10800000">
                <a:off x="1523999" y="0"/>
                <a:ext cx="1285462" cy="1828800"/>
              </a:xfrm>
              <a:prstGeom prst="round2SameRect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6" name="Rectangle: Top Corners Rounded 5">
                <a:extLst>
                  <a:ext uri="{FF2B5EF4-FFF2-40B4-BE49-F238E27FC236}">
                    <a16:creationId xmlns="" xmlns:a16="http://schemas.microsoft.com/office/drawing/2014/main" id="{4C41FB10-03C2-4D3E-9855-319623548209}"/>
                  </a:ext>
                </a:extLst>
              </p:cNvPr>
              <p:cNvSpPr/>
              <p:nvPr/>
            </p:nvSpPr>
            <p:spPr>
              <a:xfrm rot="10800000">
                <a:off x="1566862" y="76199"/>
                <a:ext cx="1204497" cy="1709738"/>
              </a:xfrm>
              <a:prstGeom prst="round2SameRect">
                <a:avLst/>
              </a:prstGeom>
              <a:solidFill>
                <a:schemeClr val="bg1"/>
              </a:solidFill>
              <a:ln>
                <a:solidFill>
                  <a:srgbClr val="7030A0"/>
                </a:solidFill>
                <a:prstDash val="lg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</p:grpSp>
        <p:sp>
          <p:nvSpPr>
            <p:cNvPr id="4" name="TextBox 3">
              <a:extLst>
                <a:ext uri="{FF2B5EF4-FFF2-40B4-BE49-F238E27FC236}">
                  <a16:creationId xmlns="" xmlns:a16="http://schemas.microsoft.com/office/drawing/2014/main" id="{BE7F5520-C5D5-4F4E-96E0-A72DCF2CB46C}"/>
                </a:ext>
              </a:extLst>
            </p:cNvPr>
            <p:cNvSpPr txBox="1"/>
            <p:nvPr/>
          </p:nvSpPr>
          <p:spPr>
            <a:xfrm>
              <a:off x="1542192" y="206880"/>
              <a:ext cx="219075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200" dirty="0">
                  <a:solidFill>
                    <a:srgbClr val="7030A0"/>
                  </a:solidFill>
                  <a:latin typeface="+mj-lt"/>
                </a:rPr>
                <a:t>CHỦ ĐỀ </a:t>
              </a:r>
              <a:r>
                <a:rPr lang="en-US" sz="3200" dirty="0">
                  <a:solidFill>
                    <a:srgbClr val="7030A0"/>
                  </a:solidFill>
                  <a:latin typeface="+mj-lt"/>
                </a:rPr>
                <a:t>14</a:t>
              </a:r>
              <a:endParaRPr lang="vi-VN" sz="3200" dirty="0">
                <a:solidFill>
                  <a:srgbClr val="7030A0"/>
                </a:solidFill>
                <a:latin typeface="+mj-lt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7E1D5657-02F9-4206-8D9F-84DE1BC35A4E}"/>
              </a:ext>
            </a:extLst>
          </p:cNvPr>
          <p:cNvSpPr txBox="1"/>
          <p:nvPr/>
        </p:nvSpPr>
        <p:spPr>
          <a:xfrm>
            <a:off x="3172735" y="317237"/>
            <a:ext cx="41678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600" dirty="0">
                <a:solidFill>
                  <a:srgbClr val="7030A0"/>
                </a:solidFill>
                <a:latin typeface="+mj-lt"/>
              </a:rPr>
              <a:t>ÔN TẬP </a:t>
            </a:r>
            <a:r>
              <a:rPr lang="en-US" sz="3600" dirty="0">
                <a:solidFill>
                  <a:srgbClr val="7030A0"/>
                </a:solidFill>
                <a:latin typeface="+mj-lt"/>
              </a:rPr>
              <a:t>CUỐI NĂM</a:t>
            </a:r>
            <a:endParaRPr lang="vi-VN" sz="3600" dirty="0">
              <a:solidFill>
                <a:srgbClr val="7030A0"/>
              </a:solidFill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55A2A65E-4925-443C-973E-2B692A7DB1DB}"/>
              </a:ext>
            </a:extLst>
          </p:cNvPr>
          <p:cNvSpPr txBox="1"/>
          <p:nvPr/>
        </p:nvSpPr>
        <p:spPr>
          <a:xfrm>
            <a:off x="1298711" y="2501919"/>
            <a:ext cx="9035459" cy="185416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sz="5400" dirty="0">
                <a:ln>
                  <a:solidFill>
                    <a:srgbClr val="7030A0"/>
                  </a:solidFill>
                </a:ln>
                <a:solidFill>
                  <a:schemeClr val="bg1"/>
                </a:solidFill>
                <a:latin typeface="+mj-lt"/>
              </a:rPr>
              <a:t>BÀI </a:t>
            </a:r>
            <a:r>
              <a:rPr lang="en-US" sz="5400" dirty="0">
                <a:ln>
                  <a:solidFill>
                    <a:srgbClr val="7030A0"/>
                  </a:solidFill>
                </a:ln>
                <a:solidFill>
                  <a:schemeClr val="bg1"/>
                </a:solidFill>
                <a:latin typeface="+mj-lt"/>
              </a:rPr>
              <a:t>72</a:t>
            </a:r>
            <a:endParaRPr lang="vi-VN" sz="5400" dirty="0">
              <a:ln>
                <a:solidFill>
                  <a:srgbClr val="7030A0"/>
                </a:solidFill>
              </a:ln>
              <a:solidFill>
                <a:schemeClr val="bg1"/>
              </a:solidFill>
              <a:latin typeface="+mj-lt"/>
            </a:endParaRPr>
          </a:p>
          <a:p>
            <a:pPr algn="ctr">
              <a:lnSpc>
                <a:spcPct val="120000"/>
              </a:lnSpc>
            </a:pPr>
            <a:r>
              <a:rPr lang="vi-VN" sz="4800" dirty="0">
                <a:ln>
                  <a:solidFill>
                    <a:srgbClr val="7030A0"/>
                  </a:solidFill>
                </a:ln>
                <a:solidFill>
                  <a:schemeClr val="bg1"/>
                </a:solidFill>
                <a:latin typeface="+mj-lt"/>
              </a:rPr>
              <a:t>ÔN TẬP </a:t>
            </a:r>
            <a:r>
              <a:rPr lang="en-US" sz="4800" dirty="0">
                <a:ln>
                  <a:solidFill>
                    <a:srgbClr val="7030A0"/>
                  </a:solidFill>
                </a:ln>
                <a:solidFill>
                  <a:schemeClr val="bg1"/>
                </a:solidFill>
                <a:latin typeface="+mj-lt"/>
              </a:rPr>
              <a:t>HÌNH HỌC</a:t>
            </a:r>
            <a:endParaRPr lang="vi-VN" sz="4800" dirty="0">
              <a:ln>
                <a:solidFill>
                  <a:srgbClr val="7030A0"/>
                </a:solidFill>
              </a:ln>
              <a:solidFill>
                <a:schemeClr val="bg1"/>
              </a:solidFill>
              <a:latin typeface="+mj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20494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7030A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="" xmlns:a16="http://schemas.microsoft.com/office/drawing/2014/main" id="{083351C9-E10F-48BE-B1C6-6E6445ED14F6}"/>
              </a:ext>
            </a:extLst>
          </p:cNvPr>
          <p:cNvSpPr/>
          <p:nvPr/>
        </p:nvSpPr>
        <p:spPr>
          <a:xfrm>
            <a:off x="177851" y="143430"/>
            <a:ext cx="437322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4</a:t>
            </a:r>
            <a:endParaRPr lang="vi-VN" sz="3200" b="1" dirty="0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74526F1E-3C73-4296-837D-2ABE66F85628}"/>
              </a:ext>
            </a:extLst>
          </p:cNvPr>
          <p:cNvSpPr txBox="1"/>
          <p:nvPr/>
        </p:nvSpPr>
        <p:spPr>
          <a:xfrm>
            <a:off x="615173" y="-761"/>
            <a:ext cx="11373628" cy="1951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 err="1"/>
              <a:t>Kiến</a:t>
            </a:r>
            <a:r>
              <a:rPr lang="en-US" sz="2800" dirty="0"/>
              <a:t> </a:t>
            </a:r>
            <a:r>
              <a:rPr lang="en-US" sz="2800" dirty="0" err="1"/>
              <a:t>vàng</a:t>
            </a:r>
            <a:r>
              <a:rPr lang="en-US" sz="2800" dirty="0"/>
              <a:t> </a:t>
            </a:r>
            <a:r>
              <a:rPr lang="en-US" sz="2800" dirty="0" err="1"/>
              <a:t>đi</a:t>
            </a:r>
            <a:r>
              <a:rPr lang="en-US" sz="2800" dirty="0"/>
              <a:t> </a:t>
            </a:r>
            <a:r>
              <a:rPr lang="en-US" sz="2800" dirty="0" err="1"/>
              <a:t>đến</a:t>
            </a:r>
            <a:r>
              <a:rPr lang="en-US" sz="2800" dirty="0"/>
              <a:t> </a:t>
            </a:r>
            <a:r>
              <a:rPr lang="en-US" sz="2800" dirty="0" err="1"/>
              <a:t>đĩa</a:t>
            </a:r>
            <a:r>
              <a:rPr lang="en-US" sz="2800" dirty="0"/>
              <a:t> </a:t>
            </a:r>
            <a:r>
              <a:rPr lang="en-US" sz="2800" dirty="0" err="1"/>
              <a:t>kẹo</a:t>
            </a:r>
            <a:r>
              <a:rPr lang="en-US" sz="2800" dirty="0"/>
              <a:t> </a:t>
            </a:r>
            <a:r>
              <a:rPr lang="en-US" sz="2800" dirty="0" err="1"/>
              <a:t>theo</a:t>
            </a:r>
            <a:r>
              <a:rPr lang="en-US" sz="2800" dirty="0"/>
              <a:t> </a:t>
            </a:r>
            <a:r>
              <a:rPr lang="en-US" sz="2800" dirty="0" err="1"/>
              <a:t>đường</a:t>
            </a:r>
            <a:r>
              <a:rPr lang="en-US" sz="2800" dirty="0"/>
              <a:t> MNPQO, </a:t>
            </a:r>
            <a:r>
              <a:rPr lang="en-US" sz="2800" dirty="0" err="1"/>
              <a:t>kiến</a:t>
            </a:r>
            <a:r>
              <a:rPr lang="en-US" sz="2800" dirty="0"/>
              <a:t> </a:t>
            </a:r>
            <a:r>
              <a:rPr lang="en-US" sz="2800" dirty="0" err="1"/>
              <a:t>đỏ</a:t>
            </a:r>
            <a:r>
              <a:rPr lang="en-US" sz="2800" dirty="0"/>
              <a:t> </a:t>
            </a:r>
            <a:r>
              <a:rPr lang="en-US" sz="2800" dirty="0" err="1"/>
              <a:t>đi</a:t>
            </a:r>
            <a:r>
              <a:rPr lang="en-US" sz="2800" dirty="0"/>
              <a:t> </a:t>
            </a:r>
            <a:r>
              <a:rPr lang="en-US" sz="2800" dirty="0" err="1"/>
              <a:t>đến</a:t>
            </a:r>
            <a:r>
              <a:rPr lang="en-US" sz="2800" dirty="0"/>
              <a:t> </a:t>
            </a:r>
            <a:r>
              <a:rPr lang="en-US" sz="2800" dirty="0" err="1"/>
              <a:t>đĩa</a:t>
            </a:r>
            <a:r>
              <a:rPr lang="en-US" sz="2800" dirty="0"/>
              <a:t> </a:t>
            </a:r>
            <a:r>
              <a:rPr lang="en-US" sz="2800" dirty="0" err="1"/>
              <a:t>kẹo</a:t>
            </a:r>
            <a:r>
              <a:rPr lang="en-US" sz="2800" dirty="0"/>
              <a:t> </a:t>
            </a:r>
            <a:r>
              <a:rPr lang="en-US" sz="2800" dirty="0" err="1"/>
              <a:t>theo</a:t>
            </a:r>
            <a:r>
              <a:rPr lang="en-US" sz="2800" dirty="0"/>
              <a:t> </a:t>
            </a:r>
            <a:r>
              <a:rPr lang="en-US" sz="2800" dirty="0" err="1"/>
              <a:t>đường</a:t>
            </a:r>
            <a:r>
              <a:rPr lang="en-US" sz="2800" dirty="0"/>
              <a:t> ABCDEGHO (</a:t>
            </a:r>
            <a:r>
              <a:rPr lang="en-US" sz="2800" dirty="0" err="1"/>
              <a:t>như</a:t>
            </a:r>
            <a:r>
              <a:rPr lang="en-US" sz="2800" dirty="0"/>
              <a:t> </a:t>
            </a:r>
            <a:r>
              <a:rPr lang="en-US" sz="2800" dirty="0" err="1"/>
              <a:t>hình</a:t>
            </a:r>
            <a:r>
              <a:rPr lang="en-US" sz="2800" dirty="0"/>
              <a:t> </a:t>
            </a:r>
            <a:r>
              <a:rPr lang="en-US" sz="2800" dirty="0" err="1"/>
              <a:t>vẽ</a:t>
            </a:r>
            <a:r>
              <a:rPr lang="en-US" sz="2800" dirty="0"/>
              <a:t>). </a:t>
            </a:r>
            <a:r>
              <a:rPr lang="en-US" sz="2800" dirty="0" err="1"/>
              <a:t>Hỏi</a:t>
            </a:r>
            <a:r>
              <a:rPr lang="en-US" sz="2800" dirty="0"/>
              <a:t> </a:t>
            </a:r>
            <a:r>
              <a:rPr lang="en-US" sz="2800" dirty="0" err="1"/>
              <a:t>đường</a:t>
            </a:r>
            <a:r>
              <a:rPr lang="en-US" sz="2800" dirty="0"/>
              <a:t> </a:t>
            </a:r>
            <a:r>
              <a:rPr lang="en-US" sz="2800" dirty="0" err="1"/>
              <a:t>đi</a:t>
            </a:r>
            <a:r>
              <a:rPr lang="en-US" sz="2800" dirty="0"/>
              <a:t> </a:t>
            </a:r>
            <a:r>
              <a:rPr lang="en-US" sz="2800" dirty="0" err="1"/>
              <a:t>của</a:t>
            </a:r>
            <a:r>
              <a:rPr lang="en-US" sz="2800" dirty="0"/>
              <a:t> con </a:t>
            </a:r>
            <a:r>
              <a:rPr lang="en-US" sz="2800" dirty="0" err="1"/>
              <a:t>kiến</a:t>
            </a:r>
            <a:r>
              <a:rPr lang="en-US" sz="2800" dirty="0"/>
              <a:t> </a:t>
            </a:r>
            <a:r>
              <a:rPr lang="en-US" sz="2800" dirty="0" err="1"/>
              <a:t>nào</a:t>
            </a:r>
            <a:r>
              <a:rPr lang="en-US" sz="2800" dirty="0"/>
              <a:t> </a:t>
            </a:r>
            <a:r>
              <a:rPr lang="en-US" sz="2800" dirty="0" err="1"/>
              <a:t>ngắn</a:t>
            </a:r>
            <a:r>
              <a:rPr lang="en-US" sz="2800" dirty="0"/>
              <a:t> </a:t>
            </a:r>
            <a:r>
              <a:rPr lang="en-US" sz="2800" dirty="0" err="1"/>
              <a:t>hơn</a:t>
            </a:r>
            <a:r>
              <a:rPr lang="en-US" sz="2800" dirty="0"/>
              <a:t>?</a:t>
            </a:r>
            <a:endParaRPr lang="vi-VN" sz="2800" dirty="0"/>
          </a:p>
        </p:txBody>
      </p:sp>
      <p:pic>
        <p:nvPicPr>
          <p:cNvPr id="18" name="Picture 17">
            <a:extLst>
              <a:ext uri="{FF2B5EF4-FFF2-40B4-BE49-F238E27FC236}">
                <a16:creationId xmlns="" xmlns:a16="http://schemas.microsoft.com/office/drawing/2014/main" id="{2732F92B-1453-4E81-B485-625D03BABD7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t="70580" r="85638" b="16589"/>
          <a:stretch/>
        </p:blipFill>
        <p:spPr>
          <a:xfrm>
            <a:off x="8905517" y="2812737"/>
            <a:ext cx="1141057" cy="564949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1B1BA2AC-D99F-4543-BB76-5B0EAC03EF5C}"/>
              </a:ext>
            </a:extLst>
          </p:cNvPr>
          <p:cNvSpPr txBox="1"/>
          <p:nvPr/>
        </p:nvSpPr>
        <p:spPr>
          <a:xfrm>
            <a:off x="10046574" y="2854466"/>
            <a:ext cx="11641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16 cm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329536FD-2B04-4732-962D-B4ED5D1D23C3}"/>
              </a:ext>
            </a:extLst>
          </p:cNvPr>
          <p:cNvSpPr txBox="1"/>
          <p:nvPr/>
        </p:nvSpPr>
        <p:spPr>
          <a:xfrm>
            <a:off x="10032575" y="3616826"/>
            <a:ext cx="11641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15 cm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="" xmlns:a16="http://schemas.microsoft.com/office/drawing/2014/main" id="{4873D0AC-34CB-477C-A89D-8FA98D185D4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10" t="88171" r="85528" b="-1002"/>
          <a:stretch/>
        </p:blipFill>
        <p:spPr>
          <a:xfrm>
            <a:off x="8891518" y="3642954"/>
            <a:ext cx="1141057" cy="564949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8ED5168A-6894-4BB2-B9D2-2F47FDDB30A3}"/>
              </a:ext>
            </a:extLst>
          </p:cNvPr>
          <p:cNvSpPr txBox="1"/>
          <p:nvPr/>
        </p:nvSpPr>
        <p:spPr>
          <a:xfrm>
            <a:off x="7736525" y="4808277"/>
            <a:ext cx="2987059" cy="1305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lnSpc>
                <a:spcPct val="150000"/>
              </a:lnSpc>
              <a:buFont typeface="Wingdings" panose="05000000000000000000" pitchFamily="2" charset="2"/>
              <a:buChar char="è"/>
            </a:pPr>
            <a:r>
              <a:rPr lang="en-US" sz="2800" dirty="0" err="1">
                <a:solidFill>
                  <a:srgbClr val="FF0000"/>
                </a:solidFill>
              </a:rPr>
              <a:t>Đường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đi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của</a:t>
            </a:r>
            <a:r>
              <a:rPr lang="en-US" sz="2800" dirty="0">
                <a:solidFill>
                  <a:srgbClr val="FF0000"/>
                </a:solidFill>
              </a:rPr>
              <a:t>          </a:t>
            </a:r>
            <a:r>
              <a:rPr lang="en-US" sz="2800" dirty="0" err="1">
                <a:solidFill>
                  <a:srgbClr val="FF0000"/>
                </a:solidFill>
              </a:rPr>
              <a:t>ngắn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hơn</a:t>
            </a:r>
            <a:r>
              <a:rPr lang="en-US" sz="2800" dirty="0">
                <a:solidFill>
                  <a:srgbClr val="FF0000"/>
                </a:solidFill>
              </a:rPr>
              <a:t>.</a:t>
            </a:r>
            <a:endParaRPr lang="vi-VN" sz="2800" dirty="0">
              <a:solidFill>
                <a:srgbClr val="FF0000"/>
              </a:solidFill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="" xmlns:a16="http://schemas.microsoft.com/office/drawing/2014/main" id="{0B05D6A5-C7F1-42AC-8342-8AD63F33902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10" t="88171" r="85528" b="-1002"/>
          <a:stretch/>
        </p:blipFill>
        <p:spPr>
          <a:xfrm>
            <a:off x="10448417" y="4953966"/>
            <a:ext cx="1141057" cy="564949"/>
          </a:xfrm>
          <a:prstGeom prst="rect">
            <a:avLst/>
          </a:prstGeom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507" y="4877077"/>
            <a:ext cx="800100" cy="8349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507" y="5712001"/>
            <a:ext cx="857250" cy="739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578" y="1999953"/>
            <a:ext cx="5693908" cy="4451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7497" y="3774677"/>
            <a:ext cx="1609725" cy="971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2" name="Straight Connector 11"/>
          <p:cNvCxnSpPr/>
          <p:nvPr/>
        </p:nvCxnSpPr>
        <p:spPr>
          <a:xfrm>
            <a:off x="1403578" y="5460859"/>
            <a:ext cx="730022" cy="0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flipV="1">
            <a:off x="2133600" y="2433918"/>
            <a:ext cx="0" cy="3046052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2133600" y="2404890"/>
            <a:ext cx="4310743" cy="8163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6400801" y="2433918"/>
            <a:ext cx="0" cy="1791633"/>
          </a:xfrm>
          <a:prstGeom prst="straightConnector1">
            <a:avLst/>
          </a:prstGeom>
          <a:ln w="381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1519692" y="6070548"/>
            <a:ext cx="1208994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flipV="1">
            <a:off x="2728686" y="3628571"/>
            <a:ext cx="0" cy="2427463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2728686" y="3599412"/>
            <a:ext cx="1219200" cy="2015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flipV="1">
            <a:off x="3947886" y="2970936"/>
            <a:ext cx="14515" cy="65763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3962401" y="2985450"/>
            <a:ext cx="6096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 flipV="1">
            <a:off x="4557486" y="2985451"/>
            <a:ext cx="14515" cy="124010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/>
          <p:nvPr/>
        </p:nvCxnSpPr>
        <p:spPr>
          <a:xfrm>
            <a:off x="4557487" y="4211037"/>
            <a:ext cx="1828800" cy="34901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357166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500"/>
                            </p:stCondLst>
                            <p:childTnLst>
                              <p:par>
                                <p:cTn id="1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500"/>
                            </p:stCondLst>
                            <p:childTnLst>
                              <p:par>
                                <p:cTn id="1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19" grpId="0"/>
      <p:bldP spid="20" grpId="0"/>
      <p:bldP spid="2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7030A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B0E7FD36-01CE-46C7-999F-C2ED7C5954B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268" t="45313"/>
          <a:stretch/>
        </p:blipFill>
        <p:spPr>
          <a:xfrm>
            <a:off x="2403987" y="1493544"/>
            <a:ext cx="7306443" cy="2323178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="" xmlns:a16="http://schemas.microsoft.com/office/drawing/2014/main" id="{B20AA72A-2646-44E5-A734-67B81EAD6123}"/>
              </a:ext>
            </a:extLst>
          </p:cNvPr>
          <p:cNvSpPr/>
          <p:nvPr/>
        </p:nvSpPr>
        <p:spPr>
          <a:xfrm>
            <a:off x="152507" y="173409"/>
            <a:ext cx="437322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5</a:t>
            </a:r>
            <a:endParaRPr lang="vi-VN" sz="3200" b="1" dirty="0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425A77EF-3625-447D-AE45-04E1A4F19A88}"/>
              </a:ext>
            </a:extLst>
          </p:cNvPr>
          <p:cNvSpPr txBox="1"/>
          <p:nvPr/>
        </p:nvSpPr>
        <p:spPr>
          <a:xfrm>
            <a:off x="618857" y="42781"/>
            <a:ext cx="11442514" cy="1305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 err="1"/>
              <a:t>Cây</a:t>
            </a:r>
            <a:r>
              <a:rPr lang="en-US" sz="2800" dirty="0"/>
              <a:t> </a:t>
            </a:r>
            <a:r>
              <a:rPr lang="en-US" sz="2800" dirty="0" err="1"/>
              <a:t>cầu</a:t>
            </a:r>
            <a:r>
              <a:rPr lang="en-US" sz="2800" dirty="0"/>
              <a:t> </a:t>
            </a:r>
            <a:r>
              <a:rPr lang="en-US" sz="2800" dirty="0" err="1"/>
              <a:t>là</a:t>
            </a:r>
            <a:r>
              <a:rPr lang="en-US" sz="2800" dirty="0"/>
              <a:t> </a:t>
            </a:r>
            <a:r>
              <a:rPr lang="en-US" sz="2800" dirty="0" err="1"/>
              <a:t>đường</a:t>
            </a:r>
            <a:r>
              <a:rPr lang="en-US" sz="2800" dirty="0"/>
              <a:t> </a:t>
            </a:r>
            <a:r>
              <a:rPr lang="en-US" sz="2800" dirty="0" err="1"/>
              <a:t>gấp</a:t>
            </a:r>
            <a:r>
              <a:rPr lang="en-US" sz="2800" dirty="0"/>
              <a:t> </a:t>
            </a:r>
            <a:r>
              <a:rPr lang="en-US" sz="2800" dirty="0" err="1"/>
              <a:t>khúc</a:t>
            </a:r>
            <a:r>
              <a:rPr lang="en-US" sz="2800" dirty="0"/>
              <a:t> ABCD </a:t>
            </a:r>
            <a:r>
              <a:rPr lang="en-US" sz="2800" dirty="0" err="1"/>
              <a:t>dài</a:t>
            </a:r>
            <a:r>
              <a:rPr lang="en-US" sz="2800" dirty="0"/>
              <a:t> 160 m. </a:t>
            </a:r>
            <a:r>
              <a:rPr lang="en-US" sz="2800" dirty="0" err="1"/>
              <a:t>Đoạn</a:t>
            </a:r>
            <a:r>
              <a:rPr lang="en-US" sz="2800" dirty="0"/>
              <a:t> </a:t>
            </a:r>
            <a:r>
              <a:rPr lang="en-US" sz="2800" dirty="0" err="1"/>
              <a:t>cầu</a:t>
            </a:r>
            <a:r>
              <a:rPr lang="en-US" sz="2800" dirty="0"/>
              <a:t> </a:t>
            </a:r>
            <a:r>
              <a:rPr lang="en-US" sz="2800" dirty="0" err="1"/>
              <a:t>là</a:t>
            </a:r>
            <a:r>
              <a:rPr lang="en-US" sz="2800" dirty="0"/>
              <a:t> </a:t>
            </a:r>
            <a:r>
              <a:rPr lang="en-US" sz="2800" dirty="0" err="1"/>
              <a:t>đường</a:t>
            </a:r>
            <a:r>
              <a:rPr lang="en-US" sz="2800" dirty="0"/>
              <a:t> </a:t>
            </a:r>
            <a:r>
              <a:rPr lang="en-US" sz="2800" dirty="0" err="1"/>
              <a:t>gấp</a:t>
            </a:r>
            <a:r>
              <a:rPr lang="en-US" sz="2800" dirty="0"/>
              <a:t> </a:t>
            </a:r>
            <a:r>
              <a:rPr lang="en-US" sz="2800" dirty="0" err="1"/>
              <a:t>khúc</a:t>
            </a:r>
            <a:r>
              <a:rPr lang="en-US" sz="2800" dirty="0"/>
              <a:t> BCD </a:t>
            </a:r>
            <a:r>
              <a:rPr lang="en-US" sz="2800" dirty="0" err="1"/>
              <a:t>dài</a:t>
            </a:r>
            <a:r>
              <a:rPr lang="en-US" sz="2800" dirty="0"/>
              <a:t> 110 m. </a:t>
            </a:r>
            <a:r>
              <a:rPr lang="en-US" sz="2800" dirty="0" err="1"/>
              <a:t>Hỏi</a:t>
            </a:r>
            <a:r>
              <a:rPr lang="en-US" sz="2800" dirty="0"/>
              <a:t> </a:t>
            </a:r>
            <a:r>
              <a:rPr lang="en-US" sz="2800" dirty="0" err="1"/>
              <a:t>đoạn</a:t>
            </a:r>
            <a:r>
              <a:rPr lang="en-US" sz="2800" dirty="0"/>
              <a:t> </a:t>
            </a:r>
            <a:r>
              <a:rPr lang="en-US" sz="2800" dirty="0" err="1"/>
              <a:t>cầu</a:t>
            </a:r>
            <a:r>
              <a:rPr lang="en-US" sz="2800" dirty="0"/>
              <a:t> AB </a:t>
            </a:r>
            <a:r>
              <a:rPr lang="en-US" sz="2800" dirty="0" err="1"/>
              <a:t>dài</a:t>
            </a:r>
            <a:r>
              <a:rPr lang="en-US" sz="2800" dirty="0"/>
              <a:t> bao </a:t>
            </a:r>
            <a:r>
              <a:rPr lang="en-US" sz="2800" dirty="0" err="1"/>
              <a:t>nhiêu</a:t>
            </a:r>
            <a:r>
              <a:rPr lang="en-US" sz="2800" dirty="0"/>
              <a:t> </a:t>
            </a:r>
            <a:r>
              <a:rPr lang="en-US" sz="2800" dirty="0" err="1"/>
              <a:t>mét</a:t>
            </a:r>
            <a:r>
              <a:rPr lang="en-US" sz="2800" dirty="0"/>
              <a:t>?</a:t>
            </a:r>
            <a:endParaRPr lang="vi-VN" sz="2800" dirty="0"/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84E81BA2-3731-434C-846A-B76E0E7F2D75}"/>
              </a:ext>
            </a:extLst>
          </p:cNvPr>
          <p:cNvSpPr txBox="1"/>
          <p:nvPr/>
        </p:nvSpPr>
        <p:spPr>
          <a:xfrm>
            <a:off x="3323667" y="3736347"/>
            <a:ext cx="566063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i="1" dirty="0" err="1" smtClean="0">
                <a:solidFill>
                  <a:srgbClr val="FF0000"/>
                </a:solidFill>
              </a:rPr>
              <a:t>Tóm</a:t>
            </a:r>
            <a:r>
              <a:rPr lang="en-US" sz="3200" i="1" dirty="0" smtClean="0">
                <a:solidFill>
                  <a:srgbClr val="FF0000"/>
                </a:solidFill>
              </a:rPr>
              <a:t> </a:t>
            </a:r>
            <a:r>
              <a:rPr lang="en-US" sz="3200" i="1" dirty="0" err="1" smtClean="0">
                <a:solidFill>
                  <a:srgbClr val="FF0000"/>
                </a:solidFill>
              </a:rPr>
              <a:t>tắt</a:t>
            </a:r>
            <a:endParaRPr lang="en-US" sz="3200" i="1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3200" dirty="0" err="1" smtClean="0">
                <a:solidFill>
                  <a:srgbClr val="002060"/>
                </a:solidFill>
              </a:rPr>
              <a:t>Cây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cầu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ABCD</a:t>
            </a:r>
            <a:r>
              <a:rPr lang="en-US" sz="3200" dirty="0" smtClean="0">
                <a:solidFill>
                  <a:srgbClr val="002060"/>
                </a:solidFill>
              </a:rPr>
              <a:t> : </a:t>
            </a:r>
            <a:r>
              <a:rPr lang="en-US" sz="3200" dirty="0" err="1" smtClean="0">
                <a:solidFill>
                  <a:srgbClr val="002060"/>
                </a:solidFill>
              </a:rPr>
              <a:t>160m</a:t>
            </a:r>
            <a:endParaRPr lang="en-US" sz="3200" dirty="0" smtClean="0">
              <a:solidFill>
                <a:srgbClr val="002060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3200" dirty="0" err="1" smtClean="0">
                <a:solidFill>
                  <a:srgbClr val="002060"/>
                </a:solidFill>
              </a:rPr>
              <a:t>Đoạn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cầu</a:t>
            </a:r>
            <a:r>
              <a:rPr lang="en-US" sz="3200" dirty="0" smtClean="0">
                <a:solidFill>
                  <a:srgbClr val="002060"/>
                </a:solidFill>
              </a:rPr>
              <a:t> BCD: </a:t>
            </a:r>
            <a:r>
              <a:rPr lang="en-US" sz="3200" dirty="0" err="1" smtClean="0">
                <a:solidFill>
                  <a:srgbClr val="002060"/>
                </a:solidFill>
              </a:rPr>
              <a:t>110m</a:t>
            </a:r>
            <a:endParaRPr lang="en-US" sz="3200" dirty="0" smtClean="0">
              <a:solidFill>
                <a:srgbClr val="002060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3200" dirty="0" err="1" smtClean="0">
                <a:solidFill>
                  <a:srgbClr val="002060"/>
                </a:solidFill>
              </a:rPr>
              <a:t>Đoạn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cầu</a:t>
            </a:r>
            <a:r>
              <a:rPr lang="en-US" sz="3200" dirty="0" smtClean="0">
                <a:solidFill>
                  <a:srgbClr val="002060"/>
                </a:solidFill>
              </a:rPr>
              <a:t> AB </a:t>
            </a:r>
            <a:r>
              <a:rPr lang="en-US" sz="3200" dirty="0" err="1" smtClean="0">
                <a:solidFill>
                  <a:srgbClr val="002060"/>
                </a:solidFill>
              </a:rPr>
              <a:t>dài</a:t>
            </a:r>
            <a:r>
              <a:rPr lang="en-US" sz="3200" dirty="0" smtClean="0">
                <a:solidFill>
                  <a:srgbClr val="002060"/>
                </a:solidFill>
              </a:rPr>
              <a:t> ...... </a:t>
            </a:r>
            <a:r>
              <a:rPr lang="en-US" sz="3200" dirty="0" err="1">
                <a:solidFill>
                  <a:srgbClr val="002060"/>
                </a:solidFill>
              </a:rPr>
              <a:t>m</a:t>
            </a:r>
            <a:r>
              <a:rPr lang="en-US" sz="3200" dirty="0" err="1" smtClean="0">
                <a:solidFill>
                  <a:srgbClr val="002060"/>
                </a:solidFill>
              </a:rPr>
              <a:t>ét</a:t>
            </a:r>
            <a:r>
              <a:rPr lang="en-US" sz="3200" dirty="0" smtClean="0">
                <a:solidFill>
                  <a:srgbClr val="002060"/>
                </a:solidFill>
              </a:rPr>
              <a:t>?</a:t>
            </a:r>
            <a:endParaRPr lang="en-US" sz="3200" dirty="0">
              <a:solidFill>
                <a:srgbClr val="00206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57359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2193618" y="357379"/>
            <a:ext cx="8307448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  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Thứ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100" b="1" noProof="0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Năm</a:t>
            </a:r>
            <a:r>
              <a:rPr kumimoji="0" lang="en-US" sz="3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ngày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1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5</a:t>
            </a:r>
            <a:r>
              <a:rPr kumimoji="0" lang="en-US" sz="3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tháng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5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năm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2022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806329" y="961899"/>
            <a:ext cx="26676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Toán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904678" y="1607166"/>
            <a:ext cx="7166041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Bài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  <a:sym typeface="Arial"/>
              </a:rPr>
              <a:t>72</a:t>
            </a:r>
            <a:r>
              <a:rPr kumimoji="0" lang="en-US" sz="3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: </a:t>
            </a:r>
            <a:r>
              <a:rPr kumimoji="0" lang="en-US" sz="31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Luyện</a:t>
            </a:r>
            <a:r>
              <a:rPr kumimoji="0" lang="en-US" sz="31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tập</a:t>
            </a:r>
            <a:r>
              <a:rPr kumimoji="0" lang="en-US" sz="31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(</a:t>
            </a:r>
            <a:r>
              <a:rPr kumimoji="0" lang="en-US" sz="31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t2</a:t>
            </a:r>
            <a:r>
              <a:rPr kumimoji="0" lang="en-US" sz="31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)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" pitchFamily="34" charset="0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70860" y="2203994"/>
            <a:ext cx="377648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Bài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5 (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tr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130)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105449" y="3432963"/>
            <a:ext cx="853886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200" b="1" noProof="0" dirty="0" err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Đoạn</a:t>
            </a:r>
            <a:r>
              <a:rPr lang="en-US" sz="3200" b="1" noProof="0" dirty="0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lang="en-US" sz="3200" b="1" noProof="0" dirty="0" err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cầu</a:t>
            </a:r>
            <a:r>
              <a:rPr lang="en-US" sz="3200" b="1" noProof="0" dirty="0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lang="en-US" sz="3200" b="1" noProof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AB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dài</a:t>
            </a:r>
            <a:r>
              <a:rPr lang="en-US" sz="3200" b="1" dirty="0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số</a:t>
            </a:r>
            <a:r>
              <a:rPr lang="en-US" sz="3200" b="1" dirty="0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mét</a:t>
            </a:r>
            <a:r>
              <a:rPr lang="en-US" sz="3200" b="1" dirty="0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là</a:t>
            </a:r>
            <a:r>
              <a:rPr lang="en-US" sz="3200" b="1" noProof="0" dirty="0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: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  <a:sym typeface="Arial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111098" y="2837670"/>
            <a:ext cx="377648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Bài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giải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804662" y="4091944"/>
            <a:ext cx="545363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noProof="0" dirty="0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160 – 110 = 50 (m)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  <a:sym typeface="Arial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090691" y="4699042"/>
            <a:ext cx="545363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noProof="0" dirty="0" err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Đáp</a:t>
            </a:r>
            <a:r>
              <a:rPr lang="en-US" sz="3200" b="1" noProof="0" dirty="0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lang="en-US" sz="3200" b="1" noProof="0" dirty="0" err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số</a:t>
            </a:r>
            <a:r>
              <a:rPr lang="en-US" sz="3200" b="1" noProof="0" dirty="0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: 50 m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  <a:sym typeface="Arial"/>
            </a:endParaRPr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9403" y="245797"/>
            <a:ext cx="9249397" cy="19581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18576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7" grpId="0"/>
      <p:bldP spid="1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600" b="1" dirty="0">
                <a:solidFill>
                  <a:srgbClr val="000000">
                    <a:lumMod val="95000"/>
                    <a:lumOff val="5000"/>
                  </a:srgbClr>
                </a:solidFill>
                <a:latin typeface="HP001 4H" panose="020B0603050302020204" pitchFamily="34" charset="0"/>
                <a:cs typeface="Times New Roman" pitchFamily="18" charset="0"/>
              </a:rPr>
              <a:t> </a:t>
            </a:r>
            <a:endParaRPr lang="en-US" sz="2600" b="1" dirty="0">
              <a:solidFill>
                <a:srgbClr val="000000">
                  <a:lumMod val="95000"/>
                  <a:lumOff val="5000"/>
                </a:srgb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7216763" y="381384"/>
            <a:ext cx="3889143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100" b="1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Ngày</a:t>
            </a:r>
            <a:r>
              <a:rPr lang="en-US" sz="31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1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6/5/2022</a:t>
            </a:r>
            <a:endParaRPr lang="en-US" sz="3100" b="1" dirty="0">
              <a:solidFill>
                <a:prstClr val="white">
                  <a:lumMod val="10000"/>
                </a:prst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764162" y="979881"/>
            <a:ext cx="67294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schemeClr val="tx1"/>
                </a:solidFill>
                <a:latin typeface="HP001 4 hàng" panose="020B0603050302020204" pitchFamily="34" charset="-93"/>
                <a:cs typeface="Times New Roman" pitchFamily="18" charset="0"/>
              </a:rPr>
              <a:t>1. Ý </a:t>
            </a:r>
            <a:r>
              <a:rPr lang="en-US" sz="3200" b="1" dirty="0" err="1" smtClean="0">
                <a:solidFill>
                  <a:schemeClr val="tx1"/>
                </a:solidFill>
                <a:latin typeface="HP001 4 hàng" panose="020B0603050302020204" pitchFamily="34" charset="-93"/>
                <a:cs typeface="Times New Roman" pitchFamily="18" charset="0"/>
              </a:rPr>
              <a:t>thức</a:t>
            </a:r>
            <a:r>
              <a:rPr lang="en-US" sz="3200" b="1" smtClean="0">
                <a:solidFill>
                  <a:schemeClr val="tx1"/>
                </a:solidFill>
                <a:latin typeface="HP001 4 hàng" panose="020B0603050302020204" pitchFamily="34" charset="-93"/>
                <a:cs typeface="Times New Roman" pitchFamily="18" charset="0"/>
              </a:rPr>
              <a:t>: </a:t>
            </a:r>
            <a:endParaRPr lang="en-US" sz="3200" b="1" dirty="0">
              <a:solidFill>
                <a:srgbClr val="FF0000"/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03188" y="1627471"/>
            <a:ext cx="892526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2.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Tiếng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Việt</a:t>
            </a:r>
            <a:r>
              <a:rPr lang="en-US" sz="32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: </a:t>
            </a:r>
            <a:r>
              <a:rPr lang="en-US" sz="3200" b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………………</a:t>
            </a:r>
            <a:endParaRPr lang="en-US" sz="3200" b="1" dirty="0">
              <a:solidFill>
                <a:srgbClr val="FF0000"/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792760" y="2235702"/>
            <a:ext cx="617642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schemeClr val="tx1"/>
                </a:solidFill>
                <a:latin typeface="HP001 4 hàng" panose="020B0603050302020204" pitchFamily="34" charset="-93"/>
                <a:cs typeface="Times New Roman" pitchFamily="18" charset="0"/>
              </a:rPr>
              <a:t>3</a:t>
            </a:r>
            <a:r>
              <a:rPr lang="en-US" sz="3200" b="1" dirty="0" smtClean="0">
                <a:solidFill>
                  <a:schemeClr val="tx1"/>
                </a:solidFill>
                <a:latin typeface="HP001 4 hàng" panose="020B0603050302020204" pitchFamily="34" charset="-93"/>
                <a:cs typeface="Times New Roman" pitchFamily="18" charset="0"/>
              </a:rPr>
              <a:t>. </a:t>
            </a:r>
            <a:r>
              <a:rPr lang="en-US" sz="3200" b="1" dirty="0" err="1" smtClean="0">
                <a:solidFill>
                  <a:schemeClr val="tx1"/>
                </a:solidFill>
                <a:latin typeface="HP001 4 hàng" panose="020B0603050302020204" pitchFamily="34" charset="-93"/>
                <a:cs typeface="Times New Roman" pitchFamily="18" charset="0"/>
              </a:rPr>
              <a:t>Toán</a:t>
            </a:r>
            <a:r>
              <a:rPr lang="en-US" sz="3200" b="1" dirty="0" smtClean="0">
                <a:solidFill>
                  <a:schemeClr val="tx1"/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smtClean="0">
                <a:solidFill>
                  <a:schemeClr val="tx1"/>
                </a:solidFill>
                <a:latin typeface="HP001 4 hàng" panose="020B0603050302020204" pitchFamily="34" charset="-93"/>
                <a:cs typeface="Times New Roman" pitchFamily="18" charset="0"/>
              </a:rPr>
              <a:t>: </a:t>
            </a:r>
            <a:endParaRPr lang="en-US" sz="3200" b="1" dirty="0">
              <a:solidFill>
                <a:srgbClr val="FF0000"/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81630" y="2856213"/>
            <a:ext cx="862905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4.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Dặn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dò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:</a:t>
            </a:r>
            <a:endParaRPr lang="en-US" sz="3200" b="1" dirty="0"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737027" y="3461064"/>
            <a:ext cx="930515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– </a:t>
            </a:r>
            <a:r>
              <a:rPr lang="en-US" sz="3200" b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Tiếng Việt làm bài </a:t>
            </a:r>
            <a:r>
              <a:rPr lang="en-US" sz="3200" b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7, 8 tr68</a:t>
            </a:r>
            <a:endParaRPr lang="en-US" sz="3200" b="1" dirty="0">
              <a:solidFill>
                <a:srgbClr val="FF0000"/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737028" y="4091844"/>
            <a:ext cx="862905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– </a:t>
            </a:r>
            <a:r>
              <a:rPr lang="en-US" sz="3200" b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Viết lời cảm ơn các chú bộ đội hải quân vào vở tăng cường.</a:t>
            </a:r>
            <a:r>
              <a:rPr lang="en-US" sz="3200" b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endParaRPr lang="en-US" sz="3200" b="1" dirty="0">
              <a:solidFill>
                <a:srgbClr val="FF0000"/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737026" y="5318891"/>
            <a:ext cx="930515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– </a:t>
            </a:r>
            <a:r>
              <a:rPr lang="en-US" sz="32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Nộp kế hoạch nhỏ mỗi bạn 5kg (cô sẽ dặn ngày nộp sau)</a:t>
            </a:r>
            <a:endParaRPr lang="en-US" sz="3200" b="1" dirty="0">
              <a:solidFill>
                <a:srgbClr val="FF0000"/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7934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2193618" y="357379"/>
            <a:ext cx="8307448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  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Thứ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100" b="1" noProof="0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Năm</a:t>
            </a:r>
            <a:r>
              <a:rPr kumimoji="0" lang="en-US" sz="3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ngày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1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5</a:t>
            </a:r>
            <a:r>
              <a:rPr kumimoji="0" lang="en-US" sz="3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tháng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5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năm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2022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806329" y="961899"/>
            <a:ext cx="26676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Toán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904678" y="1607166"/>
            <a:ext cx="7166041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Bài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  <a:sym typeface="Arial"/>
              </a:rPr>
              <a:t>72</a:t>
            </a:r>
            <a:r>
              <a:rPr kumimoji="0" lang="en-US" sz="3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: </a:t>
            </a:r>
            <a:r>
              <a:rPr kumimoji="0" lang="en-US" sz="31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Luyện</a:t>
            </a:r>
            <a:r>
              <a:rPr kumimoji="0" lang="en-US" sz="31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tập</a:t>
            </a:r>
            <a:r>
              <a:rPr kumimoji="0" lang="en-US" sz="31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(</a:t>
            </a:r>
            <a:r>
              <a:rPr kumimoji="0" lang="en-US" sz="31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t2</a:t>
            </a:r>
            <a:r>
              <a:rPr kumimoji="0" lang="en-US" sz="31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)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" pitchFamily="34" charset="0"/>
              <a:ea typeface="+mn-ea"/>
              <a:cs typeface="Times New Roman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19318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7030A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="" xmlns:a16="http://schemas.microsoft.com/office/drawing/2014/main" id="{13C62337-43E1-49DB-BA49-761CEAAFFCC4}"/>
              </a:ext>
            </a:extLst>
          </p:cNvPr>
          <p:cNvSpPr/>
          <p:nvPr/>
        </p:nvSpPr>
        <p:spPr>
          <a:xfrm>
            <a:off x="365474" y="260100"/>
            <a:ext cx="437322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1</a:t>
            </a:r>
            <a:endParaRPr lang="vi-VN" sz="3200" b="1" dirty="0"/>
          </a:p>
        </p:txBody>
      </p: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84475B27-F46A-47E7-AF5B-8AF78548EE0D}"/>
              </a:ext>
            </a:extLst>
          </p:cNvPr>
          <p:cNvSpPr txBox="1"/>
          <p:nvPr/>
        </p:nvSpPr>
        <p:spPr>
          <a:xfrm>
            <a:off x="847687" y="69158"/>
            <a:ext cx="1120693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 err="1"/>
              <a:t>Dùng</a:t>
            </a:r>
            <a:r>
              <a:rPr lang="en-US" sz="2800" dirty="0"/>
              <a:t> </a:t>
            </a:r>
            <a:r>
              <a:rPr lang="en-US" sz="2800" dirty="0" err="1"/>
              <a:t>thước</a:t>
            </a:r>
            <a:r>
              <a:rPr lang="en-US" sz="2800" dirty="0"/>
              <a:t> </a:t>
            </a:r>
            <a:r>
              <a:rPr lang="en-US" sz="2800" dirty="0" err="1"/>
              <a:t>có</a:t>
            </a:r>
            <a:r>
              <a:rPr lang="en-US" sz="2800" dirty="0"/>
              <a:t> </a:t>
            </a:r>
            <a:r>
              <a:rPr lang="en-US" sz="2800" dirty="0" err="1"/>
              <a:t>vạch</a:t>
            </a:r>
            <a:r>
              <a:rPr lang="en-US" sz="2800" dirty="0"/>
              <a:t> chia </a:t>
            </a:r>
            <a:r>
              <a:rPr lang="en-US" sz="2800" dirty="0" err="1"/>
              <a:t>xăng-ti-mét</a:t>
            </a:r>
            <a:r>
              <a:rPr lang="en-US" sz="2800" dirty="0"/>
              <a:t>, </a:t>
            </a:r>
            <a:r>
              <a:rPr lang="en-US" sz="2800" dirty="0" err="1"/>
              <a:t>em</a:t>
            </a:r>
            <a:r>
              <a:rPr lang="en-US" sz="2800" dirty="0"/>
              <a:t> </a:t>
            </a:r>
            <a:r>
              <a:rPr lang="en-US" sz="2800" dirty="0" err="1"/>
              <a:t>hãy</a:t>
            </a:r>
            <a:r>
              <a:rPr lang="en-US" sz="2800" dirty="0"/>
              <a:t> </a:t>
            </a:r>
            <a:r>
              <a:rPr lang="en-US" sz="2800" dirty="0" err="1"/>
              <a:t>đo</a:t>
            </a:r>
            <a:r>
              <a:rPr lang="en-US" sz="2800" dirty="0"/>
              <a:t> </a:t>
            </a:r>
            <a:r>
              <a:rPr lang="en-US" sz="2800" dirty="0" err="1"/>
              <a:t>độ</a:t>
            </a:r>
            <a:r>
              <a:rPr lang="en-US" sz="2800" dirty="0"/>
              <a:t> </a:t>
            </a:r>
            <a:r>
              <a:rPr lang="en-US" sz="2800" dirty="0" err="1"/>
              <a:t>dài</a:t>
            </a:r>
            <a:r>
              <a:rPr lang="en-US" sz="2800" dirty="0"/>
              <a:t> </a:t>
            </a:r>
            <a:r>
              <a:rPr lang="en-US" sz="2800" dirty="0" err="1"/>
              <a:t>đoạn</a:t>
            </a:r>
            <a:r>
              <a:rPr lang="en-US" sz="2800" dirty="0"/>
              <a:t> </a:t>
            </a:r>
            <a:r>
              <a:rPr lang="en-US" sz="2800" dirty="0" err="1"/>
              <a:t>thẳng</a:t>
            </a:r>
            <a:r>
              <a:rPr lang="en-US" sz="2800" dirty="0"/>
              <a:t> AB </a:t>
            </a:r>
            <a:r>
              <a:rPr lang="en-US" sz="2800" dirty="0" err="1"/>
              <a:t>và</a:t>
            </a:r>
            <a:r>
              <a:rPr lang="en-US" sz="2800" dirty="0"/>
              <a:t> </a:t>
            </a:r>
            <a:r>
              <a:rPr lang="en-US" sz="2800" dirty="0" err="1"/>
              <a:t>đoạn</a:t>
            </a:r>
            <a:r>
              <a:rPr lang="en-US" sz="2800" dirty="0"/>
              <a:t> </a:t>
            </a:r>
            <a:r>
              <a:rPr lang="en-US" sz="2800" dirty="0" err="1"/>
              <a:t>thẳng</a:t>
            </a:r>
            <a:r>
              <a:rPr lang="en-US" sz="2800" dirty="0"/>
              <a:t> BC. Sau </a:t>
            </a:r>
            <a:r>
              <a:rPr lang="en-US" sz="2800" dirty="0" err="1"/>
              <a:t>đó</a:t>
            </a:r>
            <a:r>
              <a:rPr lang="en-US" sz="2800" dirty="0"/>
              <a:t> </a:t>
            </a:r>
            <a:r>
              <a:rPr lang="en-US" sz="2800" dirty="0" err="1"/>
              <a:t>cho</a:t>
            </a:r>
            <a:r>
              <a:rPr lang="en-US" sz="2800" dirty="0"/>
              <a:t> </a:t>
            </a:r>
            <a:r>
              <a:rPr lang="en-US" sz="2800" dirty="0" err="1"/>
              <a:t>biết</a:t>
            </a:r>
            <a:r>
              <a:rPr lang="en-US" sz="2800" dirty="0"/>
              <a:t> </a:t>
            </a:r>
            <a:r>
              <a:rPr lang="en-US" sz="2800" dirty="0" err="1"/>
              <a:t>độ</a:t>
            </a:r>
            <a:r>
              <a:rPr lang="en-US" sz="2800" dirty="0"/>
              <a:t> </a:t>
            </a:r>
            <a:r>
              <a:rPr lang="en-US" sz="2800" dirty="0" err="1"/>
              <a:t>dài</a:t>
            </a:r>
            <a:r>
              <a:rPr lang="en-US" sz="2800" dirty="0"/>
              <a:t> </a:t>
            </a:r>
            <a:r>
              <a:rPr lang="en-US" sz="2800" dirty="0" err="1"/>
              <a:t>đoạn</a:t>
            </a:r>
            <a:r>
              <a:rPr lang="en-US" sz="2800" dirty="0"/>
              <a:t> </a:t>
            </a:r>
            <a:r>
              <a:rPr lang="en-US" sz="2800" dirty="0" err="1"/>
              <a:t>thẳng</a:t>
            </a:r>
            <a:r>
              <a:rPr lang="en-US" sz="2800" dirty="0"/>
              <a:t> AC </a:t>
            </a:r>
            <a:r>
              <a:rPr lang="en-US" sz="2800" dirty="0" err="1"/>
              <a:t>là</a:t>
            </a:r>
            <a:r>
              <a:rPr lang="en-US" sz="2800" dirty="0"/>
              <a:t> bao </a:t>
            </a:r>
            <a:r>
              <a:rPr lang="en-US" sz="2800" dirty="0" err="1"/>
              <a:t>nhiêu</a:t>
            </a:r>
            <a:r>
              <a:rPr lang="en-US" sz="2800" dirty="0"/>
              <a:t> </a:t>
            </a:r>
            <a:r>
              <a:rPr lang="en-US" sz="2800" dirty="0" err="1"/>
              <a:t>xăng-ti-mét</a:t>
            </a:r>
            <a:r>
              <a:rPr lang="en-US" sz="2800" dirty="0"/>
              <a:t>.</a:t>
            </a:r>
            <a:endParaRPr lang="vi-VN" sz="2800" dirty="0"/>
          </a:p>
        </p:txBody>
      </p:sp>
      <p:grpSp>
        <p:nvGrpSpPr>
          <p:cNvPr id="42" name="Group 41">
            <a:extLst>
              <a:ext uri="{FF2B5EF4-FFF2-40B4-BE49-F238E27FC236}">
                <a16:creationId xmlns="" xmlns:a16="http://schemas.microsoft.com/office/drawing/2014/main" id="{B8DC88CE-F037-4A35-BD9B-1F51BB68C107}"/>
              </a:ext>
            </a:extLst>
          </p:cNvPr>
          <p:cNvGrpSpPr/>
          <p:nvPr/>
        </p:nvGrpSpPr>
        <p:grpSpPr>
          <a:xfrm>
            <a:off x="2171036" y="2242797"/>
            <a:ext cx="8132257" cy="1653867"/>
            <a:chOff x="1971004" y="2728589"/>
            <a:chExt cx="8132257" cy="1653867"/>
          </a:xfrm>
        </p:grpSpPr>
        <p:sp>
          <p:nvSpPr>
            <p:cNvPr id="34" name="TextBox 33">
              <a:extLst>
                <a:ext uri="{FF2B5EF4-FFF2-40B4-BE49-F238E27FC236}">
                  <a16:creationId xmlns="" xmlns:a16="http://schemas.microsoft.com/office/drawing/2014/main" id="{D628DC61-DADA-4355-AF5F-E1698CE56D6F}"/>
                </a:ext>
              </a:extLst>
            </p:cNvPr>
            <p:cNvSpPr txBox="1"/>
            <p:nvPr/>
          </p:nvSpPr>
          <p:spPr>
            <a:xfrm>
              <a:off x="7251663" y="2728589"/>
              <a:ext cx="42351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/>
                <a:t>B</a:t>
              </a:r>
              <a:endParaRPr lang="vi-VN" sz="2800" dirty="0"/>
            </a:p>
          </p:txBody>
        </p:sp>
        <p:sp>
          <p:nvSpPr>
            <p:cNvPr id="35" name="TextBox 34">
              <a:extLst>
                <a:ext uri="{FF2B5EF4-FFF2-40B4-BE49-F238E27FC236}">
                  <a16:creationId xmlns="" xmlns:a16="http://schemas.microsoft.com/office/drawing/2014/main" id="{C0A69A9A-A351-45EB-8F08-5F097DB0BBA3}"/>
                </a:ext>
              </a:extLst>
            </p:cNvPr>
            <p:cNvSpPr txBox="1"/>
            <p:nvPr/>
          </p:nvSpPr>
          <p:spPr>
            <a:xfrm>
              <a:off x="9679747" y="2728589"/>
              <a:ext cx="42351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/>
                <a:t>C</a:t>
              </a:r>
              <a:endParaRPr lang="vi-VN" sz="2800" dirty="0"/>
            </a:p>
          </p:txBody>
        </p:sp>
        <p:cxnSp>
          <p:nvCxnSpPr>
            <p:cNvPr id="29" name="Straight Connector 28">
              <a:extLst>
                <a:ext uri="{FF2B5EF4-FFF2-40B4-BE49-F238E27FC236}">
                  <a16:creationId xmlns="" xmlns:a16="http://schemas.microsoft.com/office/drawing/2014/main" id="{C412A449-07F4-46C0-BE8D-65258F6EF80E}"/>
                </a:ext>
              </a:extLst>
            </p:cNvPr>
            <p:cNvCxnSpPr/>
            <p:nvPr/>
          </p:nvCxnSpPr>
          <p:spPr>
            <a:xfrm>
              <a:off x="2182761" y="3200400"/>
              <a:ext cx="7610168" cy="0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0" name="TextBox 29">
              <a:extLst>
                <a:ext uri="{FF2B5EF4-FFF2-40B4-BE49-F238E27FC236}">
                  <a16:creationId xmlns="" xmlns:a16="http://schemas.microsoft.com/office/drawing/2014/main" id="{39485835-467B-4309-A075-799AD0506F4E}"/>
                </a:ext>
              </a:extLst>
            </p:cNvPr>
            <p:cNvSpPr txBox="1"/>
            <p:nvPr/>
          </p:nvSpPr>
          <p:spPr>
            <a:xfrm>
              <a:off x="1971004" y="2728589"/>
              <a:ext cx="42351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/>
                <a:t>A</a:t>
              </a:r>
              <a:endParaRPr lang="vi-VN" sz="2800" dirty="0"/>
            </a:p>
          </p:txBody>
        </p:sp>
        <p:sp>
          <p:nvSpPr>
            <p:cNvPr id="31" name="Flowchart: Connector 30">
              <a:extLst>
                <a:ext uri="{FF2B5EF4-FFF2-40B4-BE49-F238E27FC236}">
                  <a16:creationId xmlns="" xmlns:a16="http://schemas.microsoft.com/office/drawing/2014/main" id="{BE94416F-D83F-4B61-9AB3-4B0828B8A171}"/>
                </a:ext>
              </a:extLst>
            </p:cNvPr>
            <p:cNvSpPr/>
            <p:nvPr/>
          </p:nvSpPr>
          <p:spPr>
            <a:xfrm>
              <a:off x="2136133" y="3168569"/>
              <a:ext cx="93255" cy="73226"/>
            </a:xfrm>
            <a:prstGeom prst="flowChartConnector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lowchart: Connector 31">
              <a:extLst>
                <a:ext uri="{FF2B5EF4-FFF2-40B4-BE49-F238E27FC236}">
                  <a16:creationId xmlns="" xmlns:a16="http://schemas.microsoft.com/office/drawing/2014/main" id="{D19368FD-3A56-4475-A353-766EA60BA500}"/>
                </a:ext>
              </a:extLst>
            </p:cNvPr>
            <p:cNvSpPr/>
            <p:nvPr/>
          </p:nvSpPr>
          <p:spPr>
            <a:xfrm>
              <a:off x="7416793" y="3153772"/>
              <a:ext cx="93255" cy="93255"/>
            </a:xfrm>
            <a:prstGeom prst="flowChartConnector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lowchart: Connector 32">
              <a:extLst>
                <a:ext uri="{FF2B5EF4-FFF2-40B4-BE49-F238E27FC236}">
                  <a16:creationId xmlns="" xmlns:a16="http://schemas.microsoft.com/office/drawing/2014/main" id="{52F03657-C2FF-4AF3-8B87-EBBD4BB31D6D}"/>
                </a:ext>
              </a:extLst>
            </p:cNvPr>
            <p:cNvSpPr/>
            <p:nvPr/>
          </p:nvSpPr>
          <p:spPr>
            <a:xfrm>
              <a:off x="9746301" y="3153772"/>
              <a:ext cx="93255" cy="93255"/>
            </a:xfrm>
            <a:prstGeom prst="flowChartConnector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ight Brace 35">
              <a:extLst>
                <a:ext uri="{FF2B5EF4-FFF2-40B4-BE49-F238E27FC236}">
                  <a16:creationId xmlns="" xmlns:a16="http://schemas.microsoft.com/office/drawing/2014/main" id="{4242F0D8-B91F-4F3A-88E9-605FC7DFC205}"/>
                </a:ext>
              </a:extLst>
            </p:cNvPr>
            <p:cNvSpPr/>
            <p:nvPr/>
          </p:nvSpPr>
          <p:spPr>
            <a:xfrm rot="5400000">
              <a:off x="5769951" y="-299359"/>
              <a:ext cx="435790" cy="7610169"/>
            </a:xfrm>
            <a:prstGeom prst="rightBrace">
              <a:avLst>
                <a:gd name="adj1" fmla="val 87018"/>
                <a:gd name="adj2" fmla="val 50000"/>
              </a:avLst>
            </a:prstGeom>
            <a:ln w="19050"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0" name="Group 39">
              <a:extLst>
                <a:ext uri="{FF2B5EF4-FFF2-40B4-BE49-F238E27FC236}">
                  <a16:creationId xmlns="" xmlns:a16="http://schemas.microsoft.com/office/drawing/2014/main" id="{3B24832F-0074-494F-835B-69EE431D8328}"/>
                </a:ext>
              </a:extLst>
            </p:cNvPr>
            <p:cNvGrpSpPr/>
            <p:nvPr/>
          </p:nvGrpSpPr>
          <p:grpSpPr>
            <a:xfrm>
              <a:off x="5602656" y="3723621"/>
              <a:ext cx="1297657" cy="658835"/>
              <a:chOff x="1480998" y="4066745"/>
              <a:chExt cx="1297657" cy="658835"/>
            </a:xfrm>
          </p:grpSpPr>
          <p:sp>
            <p:nvSpPr>
              <p:cNvPr id="37" name="Rectangle: Rounded Corners 36">
                <a:extLst>
                  <a:ext uri="{FF2B5EF4-FFF2-40B4-BE49-F238E27FC236}">
                    <a16:creationId xmlns="" xmlns:a16="http://schemas.microsoft.com/office/drawing/2014/main" id="{DF064F44-8BB7-4FF7-ADE8-8744E92FA6B6}"/>
                  </a:ext>
                </a:extLst>
              </p:cNvPr>
              <p:cNvSpPr/>
              <p:nvPr/>
            </p:nvSpPr>
            <p:spPr>
              <a:xfrm>
                <a:off x="1480998" y="4251216"/>
                <a:ext cx="490006" cy="461664"/>
              </a:xfrm>
              <a:prstGeom prst="roundRect">
                <a:avLst/>
              </a:prstGeom>
              <a:solidFill>
                <a:schemeClr val="bg1"/>
              </a:solidFill>
              <a:ln w="38100">
                <a:solidFill>
                  <a:srgbClr val="FFBA7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?</a:t>
                </a:r>
                <a:endParaRPr lang="vi-VN" sz="2800" dirty="0">
                  <a:solidFill>
                    <a:schemeClr val="tx1">
                      <a:lumMod val="95000"/>
                      <a:lumOff val="5000"/>
                    </a:schemeClr>
                  </a:solidFill>
                </a:endParaRP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="" xmlns:a16="http://schemas.microsoft.com/office/drawing/2014/main" id="{8AE78E4D-6E7D-41FD-9D37-6A540D6706F8}"/>
                  </a:ext>
                </a:extLst>
              </p:cNvPr>
              <p:cNvSpPr txBox="1"/>
              <p:nvPr/>
            </p:nvSpPr>
            <p:spPr>
              <a:xfrm>
                <a:off x="1967196" y="4066745"/>
                <a:ext cx="811459" cy="6588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2800" dirty="0"/>
                  <a:t>cm</a:t>
                </a:r>
                <a:endParaRPr lang="vi-VN" sz="2800" dirty="0"/>
              </a:p>
            </p:txBody>
          </p:sp>
        </p:grpSp>
      </p:grpSp>
      <p:sp>
        <p:nvSpPr>
          <p:cNvPr id="43" name="TextBox 42">
            <a:extLst>
              <a:ext uri="{FF2B5EF4-FFF2-40B4-BE49-F238E27FC236}">
                <a16:creationId xmlns="" xmlns:a16="http://schemas.microsoft.com/office/drawing/2014/main" id="{9F8970DE-1E53-4134-B530-977649D123D4}"/>
              </a:ext>
            </a:extLst>
          </p:cNvPr>
          <p:cNvSpPr txBox="1"/>
          <p:nvPr/>
        </p:nvSpPr>
        <p:spPr>
          <a:xfrm>
            <a:off x="3242890" y="4256287"/>
            <a:ext cx="563396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 err="1">
                <a:solidFill>
                  <a:srgbClr val="FF0000"/>
                </a:solidFill>
              </a:rPr>
              <a:t>Độ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dài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đoạn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thẳng</a:t>
            </a:r>
            <a:r>
              <a:rPr lang="en-US" sz="2800" dirty="0">
                <a:solidFill>
                  <a:srgbClr val="FF0000"/>
                </a:solidFill>
              </a:rPr>
              <a:t> AB </a:t>
            </a:r>
            <a:r>
              <a:rPr lang="en-US" sz="2800" dirty="0" err="1">
                <a:solidFill>
                  <a:srgbClr val="FF0000"/>
                </a:solidFill>
              </a:rPr>
              <a:t>là</a:t>
            </a:r>
            <a:r>
              <a:rPr lang="en-US" sz="2800" dirty="0" smtClean="0">
                <a:solidFill>
                  <a:srgbClr val="FF0000"/>
                </a:solidFill>
              </a:rPr>
              <a:t>: 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smtClean="0">
                <a:solidFill>
                  <a:srgbClr val="FF0000"/>
                </a:solidFill>
              </a:rPr>
              <a:t>   cm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9F8970DE-1E53-4134-B530-977649D123D4}"/>
              </a:ext>
            </a:extLst>
          </p:cNvPr>
          <p:cNvSpPr txBox="1"/>
          <p:nvPr/>
        </p:nvSpPr>
        <p:spPr>
          <a:xfrm>
            <a:off x="3242889" y="4956314"/>
            <a:ext cx="563396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 err="1" smtClean="0">
                <a:solidFill>
                  <a:srgbClr val="FF0000"/>
                </a:solidFill>
              </a:rPr>
              <a:t>Độ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dài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đoạn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thẳng</a:t>
            </a:r>
            <a:r>
              <a:rPr lang="en-US" sz="2800" dirty="0">
                <a:solidFill>
                  <a:srgbClr val="FF0000"/>
                </a:solidFill>
              </a:rPr>
              <a:t> BC </a:t>
            </a:r>
            <a:r>
              <a:rPr lang="en-US" sz="2800" dirty="0" err="1">
                <a:solidFill>
                  <a:srgbClr val="FF0000"/>
                </a:solidFill>
              </a:rPr>
              <a:t>là</a:t>
            </a:r>
            <a:r>
              <a:rPr lang="en-US" sz="2800" dirty="0">
                <a:solidFill>
                  <a:srgbClr val="FF0000"/>
                </a:solidFill>
              </a:rPr>
              <a:t>:  </a:t>
            </a:r>
            <a:r>
              <a:rPr lang="en-US" sz="2800" dirty="0" smtClean="0">
                <a:solidFill>
                  <a:srgbClr val="FF0000"/>
                </a:solidFill>
              </a:rPr>
              <a:t>  cm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9F8970DE-1E53-4134-B530-977649D123D4}"/>
              </a:ext>
            </a:extLst>
          </p:cNvPr>
          <p:cNvSpPr txBox="1"/>
          <p:nvPr/>
        </p:nvSpPr>
        <p:spPr>
          <a:xfrm>
            <a:off x="3230011" y="5643462"/>
            <a:ext cx="563396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 err="1" smtClean="0">
                <a:solidFill>
                  <a:srgbClr val="FF0000"/>
                </a:solidFill>
              </a:rPr>
              <a:t>Độ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dài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đoạn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thẳng</a:t>
            </a:r>
            <a:r>
              <a:rPr lang="en-US" sz="2800" dirty="0">
                <a:solidFill>
                  <a:srgbClr val="FF0000"/>
                </a:solidFill>
              </a:rPr>
              <a:t> AC </a:t>
            </a:r>
            <a:r>
              <a:rPr lang="en-US" sz="2800" dirty="0" err="1">
                <a:solidFill>
                  <a:srgbClr val="FF0000"/>
                </a:solidFill>
              </a:rPr>
              <a:t>là</a:t>
            </a:r>
            <a:r>
              <a:rPr lang="en-US" sz="2800" dirty="0">
                <a:solidFill>
                  <a:srgbClr val="FF0000"/>
                </a:solidFill>
              </a:rPr>
              <a:t>:  </a:t>
            </a:r>
            <a:r>
              <a:rPr lang="en-US" sz="2800" dirty="0" smtClean="0">
                <a:solidFill>
                  <a:srgbClr val="FF0000"/>
                </a:solidFill>
              </a:rPr>
              <a:t>   cm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9F8970DE-1E53-4134-B530-977649D123D4}"/>
              </a:ext>
            </a:extLst>
          </p:cNvPr>
          <p:cNvSpPr txBox="1"/>
          <p:nvPr/>
        </p:nvSpPr>
        <p:spPr>
          <a:xfrm>
            <a:off x="7329884" y="4269740"/>
            <a:ext cx="43272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9F8970DE-1E53-4134-B530-977649D123D4}"/>
              </a:ext>
            </a:extLst>
          </p:cNvPr>
          <p:cNvSpPr txBox="1"/>
          <p:nvPr/>
        </p:nvSpPr>
        <p:spPr>
          <a:xfrm>
            <a:off x="7304729" y="4966375"/>
            <a:ext cx="43272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 smtClean="0">
                <a:solidFill>
                  <a:srgbClr val="FF0000"/>
                </a:solidFill>
              </a:rPr>
              <a:t>5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9F8970DE-1E53-4134-B530-977649D123D4}"/>
              </a:ext>
            </a:extLst>
          </p:cNvPr>
          <p:cNvSpPr txBox="1"/>
          <p:nvPr/>
        </p:nvSpPr>
        <p:spPr>
          <a:xfrm>
            <a:off x="7219001" y="5637563"/>
            <a:ext cx="610562" cy="658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 smtClean="0">
                <a:solidFill>
                  <a:srgbClr val="FF0000"/>
                </a:solidFill>
              </a:rPr>
              <a:t>13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35330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5" grpId="0"/>
      <p:bldP spid="43" grpId="0" build="p"/>
      <p:bldP spid="17" grpId="0" build="p"/>
      <p:bldP spid="18" grpId="0" build="p"/>
      <p:bldP spid="19" grpId="0" build="p"/>
      <p:bldP spid="20" grpId="0" build="p"/>
      <p:bldP spid="21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7030A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="" xmlns:a16="http://schemas.microsoft.com/office/drawing/2014/main" id="{83061886-40E0-4459-B8DF-A658915E5A5B}"/>
              </a:ext>
            </a:extLst>
          </p:cNvPr>
          <p:cNvSpPr/>
          <p:nvPr/>
        </p:nvSpPr>
        <p:spPr>
          <a:xfrm>
            <a:off x="203637" y="207411"/>
            <a:ext cx="549238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2</a:t>
            </a:r>
            <a:endParaRPr lang="vi-VN" sz="3200" b="1" dirty="0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69329786-AE1A-4D98-955C-9ACF017E96AC}"/>
              </a:ext>
            </a:extLst>
          </p:cNvPr>
          <p:cNvSpPr txBox="1"/>
          <p:nvPr/>
        </p:nvSpPr>
        <p:spPr>
          <a:xfrm>
            <a:off x="740976" y="135971"/>
            <a:ext cx="110319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 err="1"/>
              <a:t>Tính</a:t>
            </a:r>
            <a:r>
              <a:rPr lang="en-US" sz="3200" dirty="0"/>
              <a:t> </a:t>
            </a:r>
            <a:r>
              <a:rPr lang="en-US" sz="3200" dirty="0" err="1"/>
              <a:t>độ</a:t>
            </a:r>
            <a:r>
              <a:rPr lang="en-US" sz="3200" dirty="0"/>
              <a:t> </a:t>
            </a:r>
            <a:r>
              <a:rPr lang="en-US" sz="3200" dirty="0" err="1"/>
              <a:t>dài</a:t>
            </a:r>
            <a:r>
              <a:rPr lang="en-US" sz="3200" dirty="0"/>
              <a:t> </a:t>
            </a:r>
            <a:r>
              <a:rPr lang="en-US" sz="3200" dirty="0" err="1"/>
              <a:t>các</a:t>
            </a:r>
            <a:r>
              <a:rPr lang="en-US" sz="3200" dirty="0"/>
              <a:t> </a:t>
            </a:r>
            <a:r>
              <a:rPr lang="en-US" sz="3200" dirty="0" err="1"/>
              <a:t>đường</a:t>
            </a:r>
            <a:r>
              <a:rPr lang="en-US" sz="3200" dirty="0"/>
              <a:t> </a:t>
            </a:r>
            <a:r>
              <a:rPr lang="en-US" sz="3200" dirty="0" err="1"/>
              <a:t>gấp</a:t>
            </a:r>
            <a:r>
              <a:rPr lang="en-US" sz="3200" dirty="0"/>
              <a:t> </a:t>
            </a:r>
            <a:r>
              <a:rPr lang="en-US" sz="3200" dirty="0" err="1"/>
              <a:t>khúc</a:t>
            </a:r>
            <a:r>
              <a:rPr lang="en-US" sz="3200" dirty="0"/>
              <a:t> ABC, BCD </a:t>
            </a:r>
            <a:r>
              <a:rPr lang="en-US" sz="3200" dirty="0" err="1"/>
              <a:t>và</a:t>
            </a:r>
            <a:r>
              <a:rPr lang="en-US" sz="3200" dirty="0"/>
              <a:t> ABCD.</a:t>
            </a:r>
            <a:endParaRPr lang="vi-VN" sz="3200" dirty="0"/>
          </a:p>
        </p:txBody>
      </p:sp>
      <p:grpSp>
        <p:nvGrpSpPr>
          <p:cNvPr id="25" name="Group 24">
            <a:extLst>
              <a:ext uri="{FF2B5EF4-FFF2-40B4-BE49-F238E27FC236}">
                <a16:creationId xmlns="" xmlns:a16="http://schemas.microsoft.com/office/drawing/2014/main" id="{85ED58EE-1A2A-43EB-87D3-5BF88EFDA7A9}"/>
              </a:ext>
            </a:extLst>
          </p:cNvPr>
          <p:cNvGrpSpPr/>
          <p:nvPr/>
        </p:nvGrpSpPr>
        <p:grpSpPr>
          <a:xfrm>
            <a:off x="2129682" y="1222777"/>
            <a:ext cx="7490507" cy="1529620"/>
            <a:chOff x="1665225" y="2075795"/>
            <a:chExt cx="7490507" cy="1529620"/>
          </a:xfrm>
        </p:grpSpPr>
        <p:grpSp>
          <p:nvGrpSpPr>
            <p:cNvPr id="21" name="Group 20">
              <a:extLst>
                <a:ext uri="{FF2B5EF4-FFF2-40B4-BE49-F238E27FC236}">
                  <a16:creationId xmlns="" xmlns:a16="http://schemas.microsoft.com/office/drawing/2014/main" id="{3A4BF781-1B69-420F-8A3A-D146D8AE9394}"/>
                </a:ext>
              </a:extLst>
            </p:cNvPr>
            <p:cNvGrpSpPr/>
            <p:nvPr/>
          </p:nvGrpSpPr>
          <p:grpSpPr>
            <a:xfrm>
              <a:off x="1665225" y="2075795"/>
              <a:ext cx="7490507" cy="1399832"/>
              <a:chOff x="1665225" y="2075795"/>
              <a:chExt cx="7490507" cy="1399832"/>
            </a:xfrm>
          </p:grpSpPr>
          <p:grpSp>
            <p:nvGrpSpPr>
              <p:cNvPr id="12" name="Group 11">
                <a:extLst>
                  <a:ext uri="{FF2B5EF4-FFF2-40B4-BE49-F238E27FC236}">
                    <a16:creationId xmlns="" xmlns:a16="http://schemas.microsoft.com/office/drawing/2014/main" id="{C45E9A39-6054-4DEC-B4C7-E51E262C97DA}"/>
                  </a:ext>
                </a:extLst>
              </p:cNvPr>
              <p:cNvGrpSpPr/>
              <p:nvPr/>
            </p:nvGrpSpPr>
            <p:grpSpPr>
              <a:xfrm>
                <a:off x="2057400" y="2590800"/>
                <a:ext cx="6886575" cy="838200"/>
                <a:chOff x="2057400" y="2590800"/>
                <a:chExt cx="6886575" cy="838200"/>
              </a:xfrm>
            </p:grpSpPr>
            <p:cxnSp>
              <p:nvCxnSpPr>
                <p:cNvPr id="7" name="Straight Connector 6">
                  <a:extLst>
                    <a:ext uri="{FF2B5EF4-FFF2-40B4-BE49-F238E27FC236}">
                      <a16:creationId xmlns="" xmlns:a16="http://schemas.microsoft.com/office/drawing/2014/main" id="{B0FFB30A-8087-4E1A-A84A-0D4FC7A38F92}"/>
                    </a:ext>
                  </a:extLst>
                </p:cNvPr>
                <p:cNvCxnSpPr/>
                <p:nvPr/>
              </p:nvCxnSpPr>
              <p:spPr>
                <a:xfrm flipV="1">
                  <a:off x="2057400" y="2590800"/>
                  <a:ext cx="2933700" cy="838200"/>
                </a:xfrm>
                <a:prstGeom prst="line">
                  <a:avLst/>
                </a:prstGeom>
                <a:ln w="28575">
                  <a:solidFill>
                    <a:schemeClr val="tx1">
                      <a:lumMod val="95000"/>
                      <a:lumOff val="5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8" name="Straight Connector 7">
                  <a:extLst>
                    <a:ext uri="{FF2B5EF4-FFF2-40B4-BE49-F238E27FC236}">
                      <a16:creationId xmlns="" xmlns:a16="http://schemas.microsoft.com/office/drawing/2014/main" id="{352CF716-38FF-4497-8D30-4B3DFF452CF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6567261" y="2797629"/>
                  <a:ext cx="2376714" cy="631371"/>
                </a:xfrm>
                <a:prstGeom prst="line">
                  <a:avLst/>
                </a:prstGeom>
                <a:ln w="28575">
                  <a:solidFill>
                    <a:schemeClr val="tx1">
                      <a:lumMod val="95000"/>
                      <a:lumOff val="5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0" name="Straight Connector 9">
                  <a:extLst>
                    <a:ext uri="{FF2B5EF4-FFF2-40B4-BE49-F238E27FC236}">
                      <a16:creationId xmlns="" xmlns:a16="http://schemas.microsoft.com/office/drawing/2014/main" id="{73E42C39-4B50-4D5A-83ED-57F0FC7A321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991100" y="2590801"/>
                  <a:ext cx="1569357" cy="838199"/>
                </a:xfrm>
                <a:prstGeom prst="line">
                  <a:avLst/>
                </a:prstGeom>
                <a:ln w="28575">
                  <a:solidFill>
                    <a:schemeClr val="tx1">
                      <a:lumMod val="95000"/>
                      <a:lumOff val="5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3" name="TextBox 12">
                <a:extLst>
                  <a:ext uri="{FF2B5EF4-FFF2-40B4-BE49-F238E27FC236}">
                    <a16:creationId xmlns="" xmlns:a16="http://schemas.microsoft.com/office/drawing/2014/main" id="{0873CBD5-9C7D-4104-B79B-6E4CB90A59E2}"/>
                  </a:ext>
                </a:extLst>
              </p:cNvPr>
              <p:cNvSpPr txBox="1"/>
              <p:nvPr/>
            </p:nvSpPr>
            <p:spPr>
              <a:xfrm>
                <a:off x="4772539" y="2075795"/>
                <a:ext cx="42351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>
                    <a:solidFill>
                      <a:srgbClr val="FF0000"/>
                    </a:solidFill>
                  </a:rPr>
                  <a:t>B</a:t>
                </a:r>
                <a:endParaRPr lang="vi-VN" sz="2800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="" xmlns:a16="http://schemas.microsoft.com/office/drawing/2014/main" id="{6BF3768C-2B7B-4386-BC9B-4E9D9871B524}"/>
                  </a:ext>
                </a:extLst>
              </p:cNvPr>
              <p:cNvSpPr txBox="1"/>
              <p:nvPr/>
            </p:nvSpPr>
            <p:spPr>
              <a:xfrm>
                <a:off x="6364802" y="2905780"/>
                <a:ext cx="42351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>
                    <a:solidFill>
                      <a:srgbClr val="FF0000"/>
                    </a:solidFill>
                  </a:rPr>
                  <a:t>C</a:t>
                </a:r>
                <a:endParaRPr lang="vi-VN" sz="2800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="" xmlns:a16="http://schemas.microsoft.com/office/drawing/2014/main" id="{ED0F530A-D945-4721-8595-D42200F35A88}"/>
                  </a:ext>
                </a:extLst>
              </p:cNvPr>
              <p:cNvSpPr txBox="1"/>
              <p:nvPr/>
            </p:nvSpPr>
            <p:spPr>
              <a:xfrm>
                <a:off x="1665225" y="2905780"/>
                <a:ext cx="423514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>
                    <a:solidFill>
                      <a:srgbClr val="FF0000"/>
                    </a:solidFill>
                  </a:rPr>
                  <a:t>A</a:t>
                </a:r>
                <a:endParaRPr lang="vi-VN" sz="2800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="" xmlns:a16="http://schemas.microsoft.com/office/drawing/2014/main" id="{0FD5060B-166B-46F2-B9B2-397A0A49E2D2}"/>
                  </a:ext>
                </a:extLst>
              </p:cNvPr>
              <p:cNvSpPr txBox="1"/>
              <p:nvPr/>
            </p:nvSpPr>
            <p:spPr>
              <a:xfrm>
                <a:off x="8732218" y="2274409"/>
                <a:ext cx="42351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>
                    <a:solidFill>
                      <a:srgbClr val="FF0000"/>
                    </a:solidFill>
                  </a:rPr>
                  <a:t>D</a:t>
                </a:r>
                <a:endParaRPr lang="vi-VN" sz="2800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17" name="Flowchart: Connector 16">
                <a:extLst>
                  <a:ext uri="{FF2B5EF4-FFF2-40B4-BE49-F238E27FC236}">
                    <a16:creationId xmlns="" xmlns:a16="http://schemas.microsoft.com/office/drawing/2014/main" id="{773C6FDD-FCE6-455B-BD8F-DBFE83E4F16C}"/>
                  </a:ext>
                </a:extLst>
              </p:cNvPr>
              <p:cNvSpPr/>
              <p:nvPr/>
            </p:nvSpPr>
            <p:spPr>
              <a:xfrm>
                <a:off x="8897347" y="2751001"/>
                <a:ext cx="93255" cy="93255"/>
              </a:xfrm>
              <a:prstGeom prst="flowChartConnector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Flowchart: Connector 17">
                <a:extLst>
                  <a:ext uri="{FF2B5EF4-FFF2-40B4-BE49-F238E27FC236}">
                    <a16:creationId xmlns="" xmlns:a16="http://schemas.microsoft.com/office/drawing/2014/main" id="{A10D706F-B15A-4DEB-B53C-A2219934BFB0}"/>
                  </a:ext>
                </a:extLst>
              </p:cNvPr>
              <p:cNvSpPr/>
              <p:nvPr/>
            </p:nvSpPr>
            <p:spPr>
              <a:xfrm>
                <a:off x="6513829" y="3382372"/>
                <a:ext cx="93255" cy="93255"/>
              </a:xfrm>
              <a:prstGeom prst="flowChartConnector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Flowchart: Connector 18">
                <a:extLst>
                  <a:ext uri="{FF2B5EF4-FFF2-40B4-BE49-F238E27FC236}">
                    <a16:creationId xmlns="" xmlns:a16="http://schemas.microsoft.com/office/drawing/2014/main" id="{888513EB-9626-4ECA-A870-D2EFECA85569}"/>
                  </a:ext>
                </a:extLst>
              </p:cNvPr>
              <p:cNvSpPr/>
              <p:nvPr/>
            </p:nvSpPr>
            <p:spPr>
              <a:xfrm>
                <a:off x="4944472" y="2567031"/>
                <a:ext cx="93255" cy="93255"/>
              </a:xfrm>
              <a:prstGeom prst="flowChartConnector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Flowchart: Connector 19">
                <a:extLst>
                  <a:ext uri="{FF2B5EF4-FFF2-40B4-BE49-F238E27FC236}">
                    <a16:creationId xmlns="" xmlns:a16="http://schemas.microsoft.com/office/drawing/2014/main" id="{08E40A07-A5EE-4DEF-942E-19319FDFF21E}"/>
                  </a:ext>
                </a:extLst>
              </p:cNvPr>
              <p:cNvSpPr/>
              <p:nvPr/>
            </p:nvSpPr>
            <p:spPr>
              <a:xfrm>
                <a:off x="1987459" y="3382372"/>
                <a:ext cx="93255" cy="93255"/>
              </a:xfrm>
              <a:prstGeom prst="flowChartConnector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2" name="TextBox 21">
              <a:extLst>
                <a:ext uri="{FF2B5EF4-FFF2-40B4-BE49-F238E27FC236}">
                  <a16:creationId xmlns="" xmlns:a16="http://schemas.microsoft.com/office/drawing/2014/main" id="{A2D2D851-5531-496C-B783-2D1A26962981}"/>
                </a:ext>
              </a:extLst>
            </p:cNvPr>
            <p:cNvSpPr txBox="1"/>
            <p:nvPr/>
          </p:nvSpPr>
          <p:spPr>
            <a:xfrm>
              <a:off x="2525959" y="2476339"/>
              <a:ext cx="116410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/>
                <a:t>18 cm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="" xmlns:a16="http://schemas.microsoft.com/office/drawing/2014/main" id="{A233B7CC-DDE7-47E6-A8BE-3BADE72B2A4B}"/>
                </a:ext>
              </a:extLst>
            </p:cNvPr>
            <p:cNvSpPr txBox="1"/>
            <p:nvPr/>
          </p:nvSpPr>
          <p:spPr>
            <a:xfrm>
              <a:off x="5587067" y="2511884"/>
              <a:ext cx="96372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/>
                <a:t>9 cm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="" xmlns:a16="http://schemas.microsoft.com/office/drawing/2014/main" id="{E98186D9-3666-4E0D-A0FF-9C2D51594B70}"/>
                </a:ext>
              </a:extLst>
            </p:cNvPr>
            <p:cNvSpPr txBox="1"/>
            <p:nvPr/>
          </p:nvSpPr>
          <p:spPr>
            <a:xfrm>
              <a:off x="7728994" y="3082195"/>
              <a:ext cx="116410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/>
                <a:t>14 cm</a:t>
              </a:r>
            </a:p>
          </p:txBody>
        </p:sp>
      </p:grpSp>
      <p:cxnSp>
        <p:nvCxnSpPr>
          <p:cNvPr id="3" name="Straight Connector 2"/>
          <p:cNvCxnSpPr/>
          <p:nvPr/>
        </p:nvCxnSpPr>
        <p:spPr>
          <a:xfrm flipV="1">
            <a:off x="942974" y="682159"/>
            <a:ext cx="5715001" cy="1247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9322215" y="644733"/>
            <a:ext cx="103622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290290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2193618" y="357379"/>
            <a:ext cx="8307448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  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Thứ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100" b="1" noProof="0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Năm</a:t>
            </a:r>
            <a:r>
              <a:rPr kumimoji="0" lang="en-US" sz="3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ngày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1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5</a:t>
            </a:r>
            <a:r>
              <a:rPr kumimoji="0" lang="en-US" sz="3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tháng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5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năm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2022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806329" y="961899"/>
            <a:ext cx="26676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Toán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904678" y="1607166"/>
            <a:ext cx="7166041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Bài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  <a:sym typeface="Arial"/>
              </a:rPr>
              <a:t>72</a:t>
            </a:r>
            <a:r>
              <a:rPr kumimoji="0" lang="en-US" sz="3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: </a:t>
            </a:r>
            <a:r>
              <a:rPr kumimoji="0" lang="en-US" sz="31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Luyện</a:t>
            </a:r>
            <a:r>
              <a:rPr kumimoji="0" lang="en-US" sz="31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tập</a:t>
            </a:r>
            <a:r>
              <a:rPr kumimoji="0" lang="en-US" sz="31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(</a:t>
            </a:r>
            <a:r>
              <a:rPr kumimoji="0" lang="en-US" sz="31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t2</a:t>
            </a:r>
            <a:r>
              <a:rPr kumimoji="0" lang="en-US" sz="31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)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" pitchFamily="34" charset="0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70860" y="2203994"/>
            <a:ext cx="377648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Bài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2 (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tr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129)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0860" y="187941"/>
            <a:ext cx="9621140" cy="20160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3105449" y="3432963"/>
            <a:ext cx="853886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200" b="1" noProof="0" dirty="0" err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Độ</a:t>
            </a:r>
            <a:r>
              <a:rPr lang="en-US" sz="3200" b="1" noProof="0" dirty="0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lang="en-US" sz="3200" b="1" noProof="0" dirty="0" err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dài</a:t>
            </a:r>
            <a:r>
              <a:rPr lang="en-US" sz="3200" b="1" noProof="0" dirty="0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lang="en-US" sz="3200" b="1" noProof="0" dirty="0" err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đường</a:t>
            </a:r>
            <a:r>
              <a:rPr lang="en-US" sz="3200" b="1" noProof="0" dirty="0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lang="en-US" sz="3200" b="1" noProof="0" dirty="0" err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gấp</a:t>
            </a:r>
            <a:r>
              <a:rPr lang="en-US" sz="3200" b="1" noProof="0" dirty="0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lang="en-US" sz="3200" b="1" noProof="0" dirty="0" err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khúc</a:t>
            </a:r>
            <a:r>
              <a:rPr lang="en-US" sz="3200" b="1" noProof="0" dirty="0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lang="en-US" sz="3200" b="1" noProof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ABC</a:t>
            </a:r>
            <a:r>
              <a:rPr lang="en-US" sz="3200" b="1" noProof="0" dirty="0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lang="en-US" sz="3200" b="1" noProof="0" dirty="0" err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là</a:t>
            </a:r>
            <a:r>
              <a:rPr lang="en-US" sz="3200" b="1" noProof="0" dirty="0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: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  <a:sym typeface="Arial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111098" y="2837670"/>
            <a:ext cx="377648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Bài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giải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804662" y="4091944"/>
            <a:ext cx="545363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noProof="0" dirty="0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18 + 9 = 27 (cm)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  <a:sym typeface="Arial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247699" y="4699042"/>
            <a:ext cx="545363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noProof="0" dirty="0" err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Đáp</a:t>
            </a:r>
            <a:r>
              <a:rPr lang="en-US" sz="3200" b="1" noProof="0" dirty="0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lang="en-US" sz="3200" b="1" noProof="0" dirty="0" err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số</a:t>
            </a:r>
            <a:r>
              <a:rPr lang="en-US" sz="3200" b="1" noProof="0" dirty="0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: 27 cm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40539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7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2193618" y="357379"/>
            <a:ext cx="8307448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  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Thứ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100" b="1" noProof="0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Năm</a:t>
            </a:r>
            <a:r>
              <a:rPr kumimoji="0" lang="en-US" sz="3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ngày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1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5</a:t>
            </a:r>
            <a:r>
              <a:rPr kumimoji="0" lang="en-US" sz="3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tháng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5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năm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2022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806329" y="961899"/>
            <a:ext cx="26676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Toán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904678" y="1607166"/>
            <a:ext cx="7166041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Bài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  <a:sym typeface="Arial"/>
              </a:rPr>
              <a:t>72</a:t>
            </a:r>
            <a:r>
              <a:rPr kumimoji="0" lang="en-US" sz="3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: </a:t>
            </a:r>
            <a:r>
              <a:rPr kumimoji="0" lang="en-US" sz="31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Luyện</a:t>
            </a:r>
            <a:r>
              <a:rPr kumimoji="0" lang="en-US" sz="31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tập</a:t>
            </a:r>
            <a:r>
              <a:rPr kumimoji="0" lang="en-US" sz="31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(</a:t>
            </a:r>
            <a:r>
              <a:rPr kumimoji="0" lang="en-US" sz="31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t2</a:t>
            </a:r>
            <a:r>
              <a:rPr kumimoji="0" lang="en-US" sz="31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)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" pitchFamily="34" charset="0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70860" y="2203994"/>
            <a:ext cx="377648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Bài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2 (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tr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129)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105449" y="3432963"/>
            <a:ext cx="853886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200" b="1" noProof="0" dirty="0" err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Độ</a:t>
            </a:r>
            <a:r>
              <a:rPr lang="en-US" sz="3200" b="1" noProof="0" dirty="0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lang="en-US" sz="3200" b="1" noProof="0" dirty="0" err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dài</a:t>
            </a:r>
            <a:r>
              <a:rPr lang="en-US" sz="3200" b="1" noProof="0" dirty="0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lang="en-US" sz="3200" b="1" noProof="0" dirty="0" err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đường</a:t>
            </a:r>
            <a:r>
              <a:rPr lang="en-US" sz="3200" b="1" noProof="0" dirty="0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lang="en-US" sz="3200" b="1" noProof="0" dirty="0" err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gấp</a:t>
            </a:r>
            <a:r>
              <a:rPr lang="en-US" sz="3200" b="1" noProof="0" dirty="0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lang="en-US" sz="3200" b="1" noProof="0" dirty="0" err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khúc</a:t>
            </a:r>
            <a:r>
              <a:rPr lang="en-US" sz="3200" b="1" noProof="0" dirty="0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lang="en-US" sz="3200" b="1" noProof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BCD</a:t>
            </a:r>
            <a:r>
              <a:rPr lang="en-US" sz="3200" b="1" noProof="0" dirty="0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lang="en-US" sz="3200" b="1" noProof="0" dirty="0" err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là</a:t>
            </a:r>
            <a:r>
              <a:rPr lang="en-US" sz="3200" b="1" noProof="0" dirty="0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: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  <a:sym typeface="Arial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111098" y="2837670"/>
            <a:ext cx="377648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Bài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giải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804662" y="4091944"/>
            <a:ext cx="545363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9</a:t>
            </a:r>
            <a:r>
              <a:rPr lang="en-US" sz="3200" b="1" noProof="0" dirty="0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+ 14 = 23 (cm)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  <a:sym typeface="Arial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247699" y="4699042"/>
            <a:ext cx="545363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noProof="0" dirty="0" err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Đáp</a:t>
            </a:r>
            <a:r>
              <a:rPr lang="en-US" sz="3200" b="1" noProof="0" dirty="0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lang="en-US" sz="3200" b="1" noProof="0" dirty="0" err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số</a:t>
            </a:r>
            <a:r>
              <a:rPr lang="en-US" sz="3200" b="1" noProof="0" dirty="0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: 23 cm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  <a:sym typeface="Arial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0860" y="1"/>
            <a:ext cx="9621139" cy="22039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57175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7" grpId="0"/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2193618" y="357379"/>
            <a:ext cx="8307448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  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Thứ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100" b="1" noProof="0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Năm</a:t>
            </a:r>
            <a:r>
              <a:rPr kumimoji="0" lang="en-US" sz="3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ngày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1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5</a:t>
            </a:r>
            <a:r>
              <a:rPr kumimoji="0" lang="en-US" sz="3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tháng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5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năm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2022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806329" y="961899"/>
            <a:ext cx="26676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Toán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904678" y="1607166"/>
            <a:ext cx="7166041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Bài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  <a:sym typeface="Arial"/>
              </a:rPr>
              <a:t>72</a:t>
            </a:r>
            <a:r>
              <a:rPr kumimoji="0" lang="en-US" sz="3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: </a:t>
            </a:r>
            <a:r>
              <a:rPr kumimoji="0" lang="en-US" sz="31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Luyện</a:t>
            </a:r>
            <a:r>
              <a:rPr kumimoji="0" lang="en-US" sz="31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tập</a:t>
            </a:r>
            <a:r>
              <a:rPr kumimoji="0" lang="en-US" sz="31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(</a:t>
            </a:r>
            <a:r>
              <a:rPr kumimoji="0" lang="en-US" sz="31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t2</a:t>
            </a:r>
            <a:r>
              <a:rPr kumimoji="0" lang="en-US" sz="31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)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" pitchFamily="34" charset="0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70860" y="2203994"/>
            <a:ext cx="377648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Bài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2 (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tr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129)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105449" y="3432963"/>
            <a:ext cx="853886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200" b="1" noProof="0" dirty="0" err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Độ</a:t>
            </a:r>
            <a:r>
              <a:rPr lang="en-US" sz="3200" b="1" noProof="0" dirty="0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lang="en-US" sz="3200" b="1" noProof="0" dirty="0" err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dài</a:t>
            </a:r>
            <a:r>
              <a:rPr lang="en-US" sz="3200" b="1" noProof="0" dirty="0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lang="en-US" sz="3200" b="1" noProof="0" dirty="0" err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đường</a:t>
            </a:r>
            <a:r>
              <a:rPr lang="en-US" sz="3200" b="1" noProof="0" dirty="0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lang="en-US" sz="3200" b="1" noProof="0" dirty="0" err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gấp</a:t>
            </a:r>
            <a:r>
              <a:rPr lang="en-US" sz="3200" b="1" noProof="0" dirty="0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lang="en-US" sz="3200" b="1" noProof="0" dirty="0" err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khúc</a:t>
            </a:r>
            <a:r>
              <a:rPr lang="en-US" sz="3200" b="1" noProof="0" dirty="0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lang="en-US" sz="3200" b="1" noProof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ABCD</a:t>
            </a:r>
            <a:r>
              <a:rPr lang="en-US" sz="3200" b="1" noProof="0" dirty="0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lang="en-US" sz="3200" b="1" noProof="0" dirty="0" err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là</a:t>
            </a:r>
            <a:r>
              <a:rPr lang="en-US" sz="3200" b="1" noProof="0" dirty="0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: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  <a:sym typeface="Arial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111098" y="2837670"/>
            <a:ext cx="377648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Bài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giải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804662" y="4091944"/>
            <a:ext cx="545363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noProof="0" dirty="0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18 + 9 + 14 = 41 (cm)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  <a:sym typeface="Arial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090691" y="4699042"/>
            <a:ext cx="545363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noProof="0" dirty="0" err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Đáp</a:t>
            </a:r>
            <a:r>
              <a:rPr lang="en-US" sz="3200" b="1" noProof="0" dirty="0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lang="en-US" sz="3200" b="1" noProof="0" dirty="0" err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số</a:t>
            </a:r>
            <a:r>
              <a:rPr lang="en-US" sz="3200" b="1" noProof="0" dirty="0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: 41 cm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  <a:sym typeface="Arial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0860" y="185673"/>
            <a:ext cx="9583070" cy="2018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21415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7" grpId="0"/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7030A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="" xmlns:a16="http://schemas.microsoft.com/office/drawing/2014/main" id="{DCA4DAC5-BA0F-4123-B418-5F006B166263}"/>
              </a:ext>
            </a:extLst>
          </p:cNvPr>
          <p:cNvSpPr/>
          <p:nvPr/>
        </p:nvSpPr>
        <p:spPr>
          <a:xfrm>
            <a:off x="151360" y="266571"/>
            <a:ext cx="437322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3</a:t>
            </a:r>
            <a:endParaRPr lang="vi-VN" sz="3200" b="1" dirty="0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6D549FA1-F82C-4A61-8F53-651266312436}"/>
              </a:ext>
            </a:extLst>
          </p:cNvPr>
          <p:cNvSpPr txBox="1"/>
          <p:nvPr/>
        </p:nvSpPr>
        <p:spPr>
          <a:xfrm>
            <a:off x="728664" y="266571"/>
            <a:ext cx="112871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Con </a:t>
            </a:r>
            <a:r>
              <a:rPr lang="en-US" sz="3200" dirty="0" err="1"/>
              <a:t>ốc</a:t>
            </a:r>
            <a:r>
              <a:rPr lang="en-US" sz="3200" dirty="0"/>
              <a:t> </a:t>
            </a:r>
            <a:r>
              <a:rPr lang="en-US" sz="3200" dirty="0" err="1"/>
              <a:t>sên</a:t>
            </a:r>
            <a:r>
              <a:rPr lang="en-US" sz="3200" dirty="0"/>
              <a:t> </a:t>
            </a:r>
            <a:r>
              <a:rPr lang="en-US" sz="3200" dirty="0" err="1"/>
              <a:t>có</a:t>
            </a:r>
            <a:r>
              <a:rPr lang="en-US" sz="3200" dirty="0"/>
              <a:t> </a:t>
            </a:r>
            <a:r>
              <a:rPr lang="en-US" sz="3200" dirty="0" err="1"/>
              <a:t>thể</a:t>
            </a:r>
            <a:r>
              <a:rPr lang="en-US" sz="3200" dirty="0"/>
              <a:t> </a:t>
            </a:r>
            <a:r>
              <a:rPr lang="en-US" sz="3200" dirty="0" err="1"/>
              <a:t>bò</a:t>
            </a:r>
            <a:r>
              <a:rPr lang="en-US" sz="3200" dirty="0"/>
              <a:t> </a:t>
            </a:r>
            <a:r>
              <a:rPr lang="en-US" sz="3200" dirty="0" err="1"/>
              <a:t>tới</a:t>
            </a:r>
            <a:r>
              <a:rPr lang="en-US" sz="3200" dirty="0"/>
              <a:t> </a:t>
            </a:r>
            <a:r>
              <a:rPr lang="en-US" sz="3200" dirty="0" err="1"/>
              <a:t>bông</a:t>
            </a:r>
            <a:r>
              <a:rPr lang="en-US" sz="3200" dirty="0"/>
              <a:t> </a:t>
            </a:r>
            <a:r>
              <a:rPr lang="en-US" sz="3200" dirty="0" err="1"/>
              <a:t>hoa</a:t>
            </a:r>
            <a:r>
              <a:rPr lang="en-US" sz="3200" dirty="0"/>
              <a:t> </a:t>
            </a:r>
            <a:r>
              <a:rPr lang="en-US" sz="3200" dirty="0" err="1"/>
              <a:t>theo</a:t>
            </a:r>
            <a:r>
              <a:rPr lang="en-US" sz="3200" dirty="0"/>
              <a:t> </a:t>
            </a:r>
            <a:r>
              <a:rPr lang="en-US" sz="3200" dirty="0" err="1"/>
              <a:t>đường</a:t>
            </a:r>
            <a:r>
              <a:rPr lang="en-US" sz="3200" dirty="0"/>
              <a:t> </a:t>
            </a:r>
            <a:r>
              <a:rPr lang="en-US" sz="3200" dirty="0" err="1"/>
              <a:t>gấp</a:t>
            </a:r>
            <a:r>
              <a:rPr lang="en-US" sz="3200" dirty="0"/>
              <a:t> </a:t>
            </a:r>
            <a:r>
              <a:rPr lang="en-US" sz="3200" dirty="0" err="1"/>
              <a:t>khúc</a:t>
            </a:r>
            <a:r>
              <a:rPr lang="en-US" sz="3200" dirty="0"/>
              <a:t> MAN </a:t>
            </a:r>
            <a:r>
              <a:rPr lang="en-US" sz="3200" dirty="0" err="1"/>
              <a:t>hoặc</a:t>
            </a:r>
            <a:r>
              <a:rPr lang="en-US" sz="3200" dirty="0"/>
              <a:t> MBN. </a:t>
            </a:r>
            <a:r>
              <a:rPr lang="en-US" sz="3200" dirty="0" err="1"/>
              <a:t>Hỏi</a:t>
            </a:r>
            <a:r>
              <a:rPr lang="en-US" sz="3200" dirty="0"/>
              <a:t> </a:t>
            </a:r>
            <a:r>
              <a:rPr lang="en-US" sz="3200" dirty="0" err="1"/>
              <a:t>ốc</a:t>
            </a:r>
            <a:r>
              <a:rPr lang="en-US" sz="3200" dirty="0"/>
              <a:t> </a:t>
            </a:r>
            <a:r>
              <a:rPr lang="en-US" sz="3200" dirty="0" err="1"/>
              <a:t>sên</a:t>
            </a:r>
            <a:r>
              <a:rPr lang="en-US" sz="3200" dirty="0"/>
              <a:t> </a:t>
            </a:r>
            <a:r>
              <a:rPr lang="en-US" sz="3200" dirty="0" err="1"/>
              <a:t>bò</a:t>
            </a:r>
            <a:r>
              <a:rPr lang="en-US" sz="3200" dirty="0"/>
              <a:t> </a:t>
            </a:r>
            <a:r>
              <a:rPr lang="en-US" sz="3200" dirty="0" err="1"/>
              <a:t>theo</a:t>
            </a:r>
            <a:r>
              <a:rPr lang="en-US" sz="3200" dirty="0"/>
              <a:t> </a:t>
            </a:r>
            <a:r>
              <a:rPr lang="en-US" sz="3200" dirty="0" err="1"/>
              <a:t>đường</a:t>
            </a:r>
            <a:r>
              <a:rPr lang="en-US" sz="3200" dirty="0"/>
              <a:t> </a:t>
            </a:r>
            <a:r>
              <a:rPr lang="en-US" sz="3200" dirty="0" err="1"/>
              <a:t>nào</a:t>
            </a:r>
            <a:r>
              <a:rPr lang="en-US" sz="3200" dirty="0"/>
              <a:t> </a:t>
            </a:r>
            <a:r>
              <a:rPr lang="en-US" sz="3200" dirty="0" err="1"/>
              <a:t>ngắn</a:t>
            </a:r>
            <a:r>
              <a:rPr lang="en-US" sz="3200" dirty="0"/>
              <a:t> </a:t>
            </a:r>
            <a:r>
              <a:rPr lang="en-US" sz="3200" dirty="0" err="1"/>
              <a:t>hơn</a:t>
            </a:r>
            <a:r>
              <a:rPr lang="en-US" sz="3200" dirty="0"/>
              <a:t> </a:t>
            </a:r>
            <a:r>
              <a:rPr lang="en-US" sz="3200" dirty="0" err="1"/>
              <a:t>và</a:t>
            </a:r>
            <a:r>
              <a:rPr lang="en-US" sz="3200" dirty="0"/>
              <a:t> </a:t>
            </a:r>
            <a:r>
              <a:rPr lang="en-US" sz="3200" dirty="0" err="1"/>
              <a:t>ngắn</a:t>
            </a:r>
            <a:r>
              <a:rPr lang="en-US" sz="3200" dirty="0"/>
              <a:t> </a:t>
            </a:r>
            <a:r>
              <a:rPr lang="en-US" sz="3200" dirty="0" err="1"/>
              <a:t>hơn</a:t>
            </a:r>
            <a:r>
              <a:rPr lang="en-US" sz="3200" dirty="0"/>
              <a:t> bao </a:t>
            </a:r>
            <a:r>
              <a:rPr lang="en-US" sz="3200" dirty="0" err="1"/>
              <a:t>nhiêu</a:t>
            </a:r>
            <a:r>
              <a:rPr lang="en-US" sz="3200" dirty="0"/>
              <a:t> </a:t>
            </a:r>
            <a:r>
              <a:rPr lang="en-US" sz="3200" dirty="0" err="1"/>
              <a:t>xăng-ti-mét</a:t>
            </a:r>
            <a:r>
              <a:rPr lang="en-US" sz="3200" dirty="0"/>
              <a:t>?</a:t>
            </a:r>
            <a:endParaRPr lang="vi-VN" sz="3200" dirty="0"/>
          </a:p>
        </p:txBody>
      </p:sp>
      <p:pic>
        <p:nvPicPr>
          <p:cNvPr id="21" name="Picture 20">
            <a:extLst>
              <a:ext uri="{FF2B5EF4-FFF2-40B4-BE49-F238E27FC236}">
                <a16:creationId xmlns="" xmlns:a16="http://schemas.microsoft.com/office/drawing/2014/main" id="{3A0FA95E-8348-4AFA-8F68-0561C69E64C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t="22476"/>
          <a:stretch/>
        </p:blipFill>
        <p:spPr>
          <a:xfrm>
            <a:off x="-142875" y="2030641"/>
            <a:ext cx="12301554" cy="441302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62792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7030A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="" xmlns:a16="http://schemas.microsoft.com/office/drawing/2014/main" id="{DCA4DAC5-BA0F-4123-B418-5F006B166263}"/>
              </a:ext>
            </a:extLst>
          </p:cNvPr>
          <p:cNvSpPr/>
          <p:nvPr/>
        </p:nvSpPr>
        <p:spPr>
          <a:xfrm>
            <a:off x="226148" y="267696"/>
            <a:ext cx="437322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3</a:t>
            </a:r>
            <a:endParaRPr lang="vi-VN" sz="3200" b="1" dirty="0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6D549FA1-F82C-4A61-8F53-651266312436}"/>
              </a:ext>
            </a:extLst>
          </p:cNvPr>
          <p:cNvSpPr txBox="1"/>
          <p:nvPr/>
        </p:nvSpPr>
        <p:spPr>
          <a:xfrm>
            <a:off x="754744" y="208515"/>
            <a:ext cx="1123405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Con </a:t>
            </a:r>
            <a:r>
              <a:rPr lang="en-US" sz="3200" dirty="0" err="1"/>
              <a:t>ốc</a:t>
            </a:r>
            <a:r>
              <a:rPr lang="en-US" sz="3200" dirty="0"/>
              <a:t> </a:t>
            </a:r>
            <a:r>
              <a:rPr lang="en-US" sz="3200" dirty="0" err="1"/>
              <a:t>sên</a:t>
            </a:r>
            <a:r>
              <a:rPr lang="en-US" sz="3200" dirty="0"/>
              <a:t> </a:t>
            </a:r>
            <a:r>
              <a:rPr lang="en-US" sz="3200" dirty="0" err="1"/>
              <a:t>có</a:t>
            </a:r>
            <a:r>
              <a:rPr lang="en-US" sz="3200" dirty="0"/>
              <a:t> </a:t>
            </a:r>
            <a:r>
              <a:rPr lang="en-US" sz="3200" dirty="0" err="1"/>
              <a:t>thể</a:t>
            </a:r>
            <a:r>
              <a:rPr lang="en-US" sz="3200" dirty="0"/>
              <a:t> </a:t>
            </a:r>
            <a:r>
              <a:rPr lang="en-US" sz="3200" dirty="0" err="1"/>
              <a:t>bò</a:t>
            </a:r>
            <a:r>
              <a:rPr lang="en-US" sz="3200" dirty="0"/>
              <a:t> </a:t>
            </a:r>
            <a:r>
              <a:rPr lang="en-US" sz="3200" dirty="0" err="1"/>
              <a:t>tới</a:t>
            </a:r>
            <a:r>
              <a:rPr lang="en-US" sz="3200" dirty="0"/>
              <a:t> </a:t>
            </a:r>
            <a:r>
              <a:rPr lang="en-US" sz="3200" dirty="0" err="1"/>
              <a:t>bông</a:t>
            </a:r>
            <a:r>
              <a:rPr lang="en-US" sz="3200" dirty="0"/>
              <a:t> </a:t>
            </a:r>
            <a:r>
              <a:rPr lang="en-US" sz="3200" dirty="0" err="1"/>
              <a:t>hoa</a:t>
            </a:r>
            <a:r>
              <a:rPr lang="en-US" sz="3200" dirty="0"/>
              <a:t> </a:t>
            </a:r>
            <a:r>
              <a:rPr lang="en-US" sz="3200" dirty="0" err="1"/>
              <a:t>theo</a:t>
            </a:r>
            <a:r>
              <a:rPr lang="en-US" sz="3200" dirty="0"/>
              <a:t> </a:t>
            </a:r>
            <a:r>
              <a:rPr lang="en-US" sz="3200" dirty="0" err="1"/>
              <a:t>đường</a:t>
            </a:r>
            <a:r>
              <a:rPr lang="en-US" sz="3200" dirty="0"/>
              <a:t> </a:t>
            </a:r>
            <a:r>
              <a:rPr lang="en-US" sz="3200" dirty="0" err="1"/>
              <a:t>gấp</a:t>
            </a:r>
            <a:r>
              <a:rPr lang="en-US" sz="3200" dirty="0"/>
              <a:t> </a:t>
            </a:r>
            <a:r>
              <a:rPr lang="en-US" sz="3200" dirty="0" err="1"/>
              <a:t>khúc</a:t>
            </a:r>
            <a:r>
              <a:rPr lang="en-US" sz="3200" dirty="0"/>
              <a:t> </a:t>
            </a:r>
            <a:r>
              <a:rPr lang="en-US" sz="3200" dirty="0">
                <a:solidFill>
                  <a:srgbClr val="FF0000"/>
                </a:solidFill>
              </a:rPr>
              <a:t>MAN</a:t>
            </a:r>
            <a:r>
              <a:rPr lang="en-US" sz="3200" dirty="0"/>
              <a:t> </a:t>
            </a:r>
            <a:r>
              <a:rPr lang="en-US" sz="3200" dirty="0" err="1"/>
              <a:t>hoặc</a:t>
            </a:r>
            <a:r>
              <a:rPr lang="en-US" sz="3200" dirty="0"/>
              <a:t> </a:t>
            </a:r>
            <a:r>
              <a:rPr lang="en-US" sz="3200" dirty="0">
                <a:solidFill>
                  <a:srgbClr val="FF0000"/>
                </a:solidFill>
              </a:rPr>
              <a:t>MBN</a:t>
            </a:r>
            <a:r>
              <a:rPr lang="en-US" sz="3200" dirty="0"/>
              <a:t>. </a:t>
            </a:r>
            <a:r>
              <a:rPr lang="en-US" sz="3200" dirty="0" err="1"/>
              <a:t>Hỏi</a:t>
            </a:r>
            <a:r>
              <a:rPr lang="en-US" sz="3200" dirty="0"/>
              <a:t> </a:t>
            </a:r>
            <a:r>
              <a:rPr lang="en-US" sz="3200" dirty="0" err="1"/>
              <a:t>ốc</a:t>
            </a:r>
            <a:r>
              <a:rPr lang="en-US" sz="3200" dirty="0"/>
              <a:t> </a:t>
            </a:r>
            <a:r>
              <a:rPr lang="en-US" sz="3200" dirty="0" err="1"/>
              <a:t>sên</a:t>
            </a:r>
            <a:r>
              <a:rPr lang="en-US" sz="3200" dirty="0"/>
              <a:t> </a:t>
            </a:r>
            <a:r>
              <a:rPr lang="en-US" sz="3200" dirty="0" err="1"/>
              <a:t>bò</a:t>
            </a:r>
            <a:r>
              <a:rPr lang="en-US" sz="3200" dirty="0"/>
              <a:t> </a:t>
            </a:r>
            <a:r>
              <a:rPr lang="en-US" sz="3200" dirty="0" err="1"/>
              <a:t>theo</a:t>
            </a:r>
            <a:r>
              <a:rPr lang="en-US" sz="3200" dirty="0"/>
              <a:t> </a:t>
            </a:r>
            <a:r>
              <a:rPr lang="en-US" sz="3200" dirty="0" err="1"/>
              <a:t>đường</a:t>
            </a:r>
            <a:r>
              <a:rPr lang="en-US" sz="3200" dirty="0"/>
              <a:t> </a:t>
            </a:r>
            <a:r>
              <a:rPr lang="en-US" sz="3200" dirty="0" err="1"/>
              <a:t>nào</a:t>
            </a:r>
            <a:r>
              <a:rPr lang="en-US" sz="3200" dirty="0"/>
              <a:t> </a:t>
            </a:r>
            <a:r>
              <a:rPr lang="en-US" sz="3200" dirty="0" err="1"/>
              <a:t>ngắn</a:t>
            </a:r>
            <a:r>
              <a:rPr lang="en-US" sz="3200" dirty="0"/>
              <a:t> </a:t>
            </a:r>
            <a:r>
              <a:rPr lang="en-US" sz="3200" dirty="0" err="1"/>
              <a:t>hơn</a:t>
            </a:r>
            <a:r>
              <a:rPr lang="en-US" sz="3200" dirty="0"/>
              <a:t> </a:t>
            </a:r>
            <a:r>
              <a:rPr lang="en-US" sz="3200" dirty="0" err="1"/>
              <a:t>và</a:t>
            </a:r>
            <a:r>
              <a:rPr lang="en-US" sz="3200" dirty="0"/>
              <a:t> </a:t>
            </a:r>
            <a:r>
              <a:rPr lang="en-US" sz="3200" dirty="0" err="1"/>
              <a:t>ngắn</a:t>
            </a:r>
            <a:r>
              <a:rPr lang="en-US" sz="3200" dirty="0"/>
              <a:t> </a:t>
            </a:r>
            <a:r>
              <a:rPr lang="en-US" sz="3200" dirty="0" err="1"/>
              <a:t>hơn</a:t>
            </a:r>
            <a:r>
              <a:rPr lang="en-US" sz="3200" dirty="0"/>
              <a:t> bao </a:t>
            </a:r>
            <a:r>
              <a:rPr lang="en-US" sz="3200" dirty="0" err="1"/>
              <a:t>nhiêu</a:t>
            </a:r>
            <a:r>
              <a:rPr lang="en-US" sz="3200" dirty="0"/>
              <a:t> </a:t>
            </a:r>
            <a:r>
              <a:rPr lang="en-US" sz="3200" dirty="0" err="1"/>
              <a:t>xăng-ti-mét</a:t>
            </a:r>
            <a:r>
              <a:rPr lang="en-US" sz="3200" dirty="0"/>
              <a:t>?</a:t>
            </a:r>
            <a:endParaRPr lang="vi-VN" sz="3200" dirty="0"/>
          </a:p>
        </p:txBody>
      </p:sp>
      <p:pic>
        <p:nvPicPr>
          <p:cNvPr id="21" name="Picture 20">
            <a:extLst>
              <a:ext uri="{FF2B5EF4-FFF2-40B4-BE49-F238E27FC236}">
                <a16:creationId xmlns="" xmlns:a16="http://schemas.microsoft.com/office/drawing/2014/main" id="{3A0FA95E-8348-4AFA-8F68-0561C69E64C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t="22476"/>
          <a:stretch/>
        </p:blipFill>
        <p:spPr>
          <a:xfrm>
            <a:off x="-162687" y="2057395"/>
            <a:ext cx="4633097" cy="347254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1910ADAE-0BC5-4247-87AF-9AEEADDD0699}"/>
              </a:ext>
            </a:extLst>
          </p:cNvPr>
          <p:cNvSpPr txBox="1"/>
          <p:nvPr/>
        </p:nvSpPr>
        <p:spPr>
          <a:xfrm>
            <a:off x="4659086" y="1651566"/>
            <a:ext cx="7329715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i="1" dirty="0" err="1">
                <a:solidFill>
                  <a:srgbClr val="002060"/>
                </a:solidFill>
              </a:rPr>
              <a:t>Độ</a:t>
            </a:r>
            <a:r>
              <a:rPr lang="en-US" sz="2800" i="1" dirty="0">
                <a:solidFill>
                  <a:srgbClr val="002060"/>
                </a:solidFill>
              </a:rPr>
              <a:t> </a:t>
            </a:r>
            <a:r>
              <a:rPr lang="en-US" sz="2800" i="1" dirty="0" err="1">
                <a:solidFill>
                  <a:srgbClr val="002060"/>
                </a:solidFill>
              </a:rPr>
              <a:t>dài</a:t>
            </a:r>
            <a:r>
              <a:rPr lang="en-US" sz="2800" i="1" dirty="0">
                <a:solidFill>
                  <a:srgbClr val="002060"/>
                </a:solidFill>
              </a:rPr>
              <a:t> </a:t>
            </a:r>
            <a:r>
              <a:rPr lang="en-US" sz="2800" i="1" dirty="0" err="1">
                <a:solidFill>
                  <a:srgbClr val="002060"/>
                </a:solidFill>
              </a:rPr>
              <a:t>đường</a:t>
            </a:r>
            <a:r>
              <a:rPr lang="en-US" sz="2800" i="1" dirty="0">
                <a:solidFill>
                  <a:srgbClr val="002060"/>
                </a:solidFill>
              </a:rPr>
              <a:t> </a:t>
            </a:r>
            <a:r>
              <a:rPr lang="en-US" sz="2800" i="1" dirty="0" err="1">
                <a:solidFill>
                  <a:srgbClr val="002060"/>
                </a:solidFill>
              </a:rPr>
              <a:t>gấp</a:t>
            </a:r>
            <a:r>
              <a:rPr lang="en-US" sz="2800" i="1" dirty="0">
                <a:solidFill>
                  <a:srgbClr val="002060"/>
                </a:solidFill>
              </a:rPr>
              <a:t> </a:t>
            </a:r>
            <a:r>
              <a:rPr lang="en-US" sz="2800" i="1" dirty="0" err="1">
                <a:solidFill>
                  <a:srgbClr val="002060"/>
                </a:solidFill>
              </a:rPr>
              <a:t>khúc</a:t>
            </a:r>
            <a:r>
              <a:rPr lang="en-US" sz="2800" i="1" dirty="0">
                <a:solidFill>
                  <a:srgbClr val="002060"/>
                </a:solidFill>
              </a:rPr>
              <a:t> MAN </a:t>
            </a:r>
            <a:r>
              <a:rPr lang="en-US" sz="2800" i="1" dirty="0" err="1">
                <a:solidFill>
                  <a:srgbClr val="002060"/>
                </a:solidFill>
              </a:rPr>
              <a:t>là</a:t>
            </a:r>
            <a:r>
              <a:rPr lang="en-US" sz="2800" i="1" dirty="0">
                <a:solidFill>
                  <a:srgbClr val="002060"/>
                </a:solidFill>
              </a:rPr>
              <a:t>:</a:t>
            </a:r>
          </a:p>
          <a:p>
            <a:pPr algn="ctr">
              <a:lnSpc>
                <a:spcPct val="150000"/>
              </a:lnSpc>
            </a:pPr>
            <a:r>
              <a:rPr lang="en-US" sz="2800" i="1" dirty="0">
                <a:solidFill>
                  <a:srgbClr val="002060"/>
                </a:solidFill>
              </a:rPr>
              <a:t>12 + 27 = 39 (cm)</a:t>
            </a:r>
          </a:p>
          <a:p>
            <a:pPr algn="ctr">
              <a:lnSpc>
                <a:spcPct val="150000"/>
              </a:lnSpc>
            </a:pPr>
            <a:r>
              <a:rPr lang="en-US" sz="2800" i="1" dirty="0" err="1">
                <a:solidFill>
                  <a:srgbClr val="002060"/>
                </a:solidFill>
              </a:rPr>
              <a:t>Độ</a:t>
            </a:r>
            <a:r>
              <a:rPr lang="en-US" sz="2800" i="1" dirty="0">
                <a:solidFill>
                  <a:srgbClr val="002060"/>
                </a:solidFill>
              </a:rPr>
              <a:t> </a:t>
            </a:r>
            <a:r>
              <a:rPr lang="en-US" sz="2800" i="1" dirty="0" err="1">
                <a:solidFill>
                  <a:srgbClr val="002060"/>
                </a:solidFill>
              </a:rPr>
              <a:t>dài</a:t>
            </a:r>
            <a:r>
              <a:rPr lang="en-US" sz="2800" i="1" dirty="0">
                <a:solidFill>
                  <a:srgbClr val="002060"/>
                </a:solidFill>
              </a:rPr>
              <a:t> </a:t>
            </a:r>
            <a:r>
              <a:rPr lang="en-US" sz="2800" i="1" dirty="0" err="1">
                <a:solidFill>
                  <a:srgbClr val="002060"/>
                </a:solidFill>
              </a:rPr>
              <a:t>đường</a:t>
            </a:r>
            <a:r>
              <a:rPr lang="en-US" sz="2800" i="1" dirty="0">
                <a:solidFill>
                  <a:srgbClr val="002060"/>
                </a:solidFill>
              </a:rPr>
              <a:t> </a:t>
            </a:r>
            <a:r>
              <a:rPr lang="en-US" sz="2800" i="1" dirty="0" err="1">
                <a:solidFill>
                  <a:srgbClr val="002060"/>
                </a:solidFill>
              </a:rPr>
              <a:t>gấp</a:t>
            </a:r>
            <a:r>
              <a:rPr lang="en-US" sz="2800" i="1" dirty="0">
                <a:solidFill>
                  <a:srgbClr val="002060"/>
                </a:solidFill>
              </a:rPr>
              <a:t> </a:t>
            </a:r>
            <a:r>
              <a:rPr lang="en-US" sz="2800" i="1" dirty="0" err="1">
                <a:solidFill>
                  <a:srgbClr val="002060"/>
                </a:solidFill>
              </a:rPr>
              <a:t>khúc</a:t>
            </a:r>
            <a:r>
              <a:rPr lang="en-US" sz="2800" i="1" dirty="0">
                <a:solidFill>
                  <a:srgbClr val="002060"/>
                </a:solidFill>
              </a:rPr>
              <a:t> MBN </a:t>
            </a:r>
            <a:r>
              <a:rPr lang="en-US" sz="2800" i="1" dirty="0" err="1">
                <a:solidFill>
                  <a:srgbClr val="002060"/>
                </a:solidFill>
              </a:rPr>
              <a:t>là</a:t>
            </a:r>
            <a:r>
              <a:rPr lang="en-US" sz="2800" i="1" dirty="0">
                <a:solidFill>
                  <a:srgbClr val="002060"/>
                </a:solidFill>
              </a:rPr>
              <a:t>:</a:t>
            </a:r>
          </a:p>
          <a:p>
            <a:pPr algn="ctr">
              <a:lnSpc>
                <a:spcPct val="150000"/>
              </a:lnSpc>
            </a:pPr>
            <a:r>
              <a:rPr lang="en-US" sz="2800" i="1" dirty="0">
                <a:solidFill>
                  <a:srgbClr val="002060"/>
                </a:solidFill>
              </a:rPr>
              <a:t>9 + 27 = 36 (cm)</a:t>
            </a:r>
          </a:p>
          <a:p>
            <a:pPr algn="ctr">
              <a:lnSpc>
                <a:spcPct val="150000"/>
              </a:lnSpc>
            </a:pPr>
            <a:r>
              <a:rPr lang="en-US" sz="2800" i="1" dirty="0" err="1">
                <a:solidFill>
                  <a:srgbClr val="002060"/>
                </a:solidFill>
              </a:rPr>
              <a:t>Ốc</a:t>
            </a:r>
            <a:r>
              <a:rPr lang="en-US" sz="2800" i="1" dirty="0">
                <a:solidFill>
                  <a:srgbClr val="002060"/>
                </a:solidFill>
              </a:rPr>
              <a:t> </a:t>
            </a:r>
            <a:r>
              <a:rPr lang="en-US" sz="2800" i="1" dirty="0" err="1">
                <a:solidFill>
                  <a:srgbClr val="002060"/>
                </a:solidFill>
              </a:rPr>
              <a:t>sên</a:t>
            </a:r>
            <a:r>
              <a:rPr lang="en-US" sz="2800" i="1" dirty="0">
                <a:solidFill>
                  <a:srgbClr val="002060"/>
                </a:solidFill>
              </a:rPr>
              <a:t> </a:t>
            </a:r>
            <a:r>
              <a:rPr lang="en-US" sz="2800" i="1" dirty="0" err="1">
                <a:solidFill>
                  <a:srgbClr val="002060"/>
                </a:solidFill>
              </a:rPr>
              <a:t>bò</a:t>
            </a:r>
            <a:r>
              <a:rPr lang="en-US" sz="2800" i="1" dirty="0">
                <a:solidFill>
                  <a:srgbClr val="002060"/>
                </a:solidFill>
              </a:rPr>
              <a:t> </a:t>
            </a:r>
            <a:r>
              <a:rPr lang="en-US" sz="2800" i="1" dirty="0" err="1">
                <a:solidFill>
                  <a:srgbClr val="002060"/>
                </a:solidFill>
              </a:rPr>
              <a:t>theo</a:t>
            </a:r>
            <a:r>
              <a:rPr lang="en-US" sz="2800" i="1" dirty="0">
                <a:solidFill>
                  <a:srgbClr val="002060"/>
                </a:solidFill>
              </a:rPr>
              <a:t> </a:t>
            </a:r>
            <a:r>
              <a:rPr lang="en-US" sz="2800" i="1" dirty="0" err="1">
                <a:solidFill>
                  <a:srgbClr val="002060"/>
                </a:solidFill>
              </a:rPr>
              <a:t>đường</a:t>
            </a:r>
            <a:r>
              <a:rPr lang="en-US" sz="2800" i="1" dirty="0">
                <a:solidFill>
                  <a:srgbClr val="002060"/>
                </a:solidFill>
              </a:rPr>
              <a:t> </a:t>
            </a:r>
            <a:r>
              <a:rPr lang="en-US" sz="2800" i="1" dirty="0" err="1">
                <a:solidFill>
                  <a:srgbClr val="002060"/>
                </a:solidFill>
              </a:rPr>
              <a:t>gấp</a:t>
            </a:r>
            <a:r>
              <a:rPr lang="en-US" sz="2800" i="1" dirty="0">
                <a:solidFill>
                  <a:srgbClr val="002060"/>
                </a:solidFill>
              </a:rPr>
              <a:t> </a:t>
            </a:r>
            <a:r>
              <a:rPr lang="en-US" sz="2800" i="1" dirty="0" err="1">
                <a:solidFill>
                  <a:srgbClr val="002060"/>
                </a:solidFill>
              </a:rPr>
              <a:t>khúc</a:t>
            </a:r>
            <a:r>
              <a:rPr lang="en-US" sz="2800" i="1" dirty="0">
                <a:solidFill>
                  <a:srgbClr val="002060"/>
                </a:solidFill>
              </a:rPr>
              <a:t> MBN </a:t>
            </a:r>
            <a:r>
              <a:rPr lang="en-US" sz="2800" i="1" dirty="0" err="1">
                <a:solidFill>
                  <a:srgbClr val="002060"/>
                </a:solidFill>
              </a:rPr>
              <a:t>ngắn</a:t>
            </a:r>
            <a:r>
              <a:rPr lang="en-US" sz="2800" i="1" dirty="0">
                <a:solidFill>
                  <a:srgbClr val="002060"/>
                </a:solidFill>
              </a:rPr>
              <a:t> </a:t>
            </a:r>
            <a:r>
              <a:rPr lang="en-US" sz="2800" i="1" dirty="0" err="1">
                <a:solidFill>
                  <a:srgbClr val="002060"/>
                </a:solidFill>
              </a:rPr>
              <a:t>hơn</a:t>
            </a:r>
            <a:r>
              <a:rPr lang="en-US" sz="2800" i="1" dirty="0">
                <a:solidFill>
                  <a:srgbClr val="002060"/>
                </a:solidFill>
              </a:rPr>
              <a:t> </a:t>
            </a:r>
            <a:r>
              <a:rPr lang="en-US" sz="2800" i="1" dirty="0" err="1">
                <a:solidFill>
                  <a:srgbClr val="002060"/>
                </a:solidFill>
              </a:rPr>
              <a:t>và</a:t>
            </a:r>
            <a:r>
              <a:rPr lang="en-US" sz="2800" i="1" dirty="0">
                <a:solidFill>
                  <a:srgbClr val="002060"/>
                </a:solidFill>
              </a:rPr>
              <a:t> </a:t>
            </a:r>
            <a:r>
              <a:rPr lang="en-US" sz="2800" i="1" dirty="0" err="1">
                <a:solidFill>
                  <a:srgbClr val="002060"/>
                </a:solidFill>
              </a:rPr>
              <a:t>ngắn</a:t>
            </a:r>
            <a:r>
              <a:rPr lang="en-US" sz="2800" i="1" dirty="0">
                <a:solidFill>
                  <a:srgbClr val="002060"/>
                </a:solidFill>
              </a:rPr>
              <a:t> </a:t>
            </a:r>
            <a:r>
              <a:rPr lang="en-US" sz="2800" i="1" dirty="0" err="1">
                <a:solidFill>
                  <a:srgbClr val="002060"/>
                </a:solidFill>
              </a:rPr>
              <a:t>hơn</a:t>
            </a:r>
            <a:r>
              <a:rPr lang="en-US" sz="2800" i="1" dirty="0">
                <a:solidFill>
                  <a:srgbClr val="002060"/>
                </a:solidFill>
              </a:rPr>
              <a:t> </a:t>
            </a:r>
            <a:r>
              <a:rPr lang="en-US" sz="2800" i="1" dirty="0" err="1">
                <a:solidFill>
                  <a:srgbClr val="002060"/>
                </a:solidFill>
              </a:rPr>
              <a:t>số</a:t>
            </a:r>
            <a:r>
              <a:rPr lang="en-US" sz="2800" i="1" dirty="0">
                <a:solidFill>
                  <a:srgbClr val="002060"/>
                </a:solidFill>
              </a:rPr>
              <a:t> </a:t>
            </a:r>
            <a:r>
              <a:rPr lang="en-US" sz="2800" i="1" dirty="0" err="1">
                <a:solidFill>
                  <a:srgbClr val="002060"/>
                </a:solidFill>
              </a:rPr>
              <a:t>xăng-ti-mét</a:t>
            </a:r>
            <a:r>
              <a:rPr lang="en-US" sz="2800" i="1" dirty="0">
                <a:solidFill>
                  <a:srgbClr val="002060"/>
                </a:solidFill>
              </a:rPr>
              <a:t> </a:t>
            </a:r>
            <a:r>
              <a:rPr lang="en-US" sz="2800" i="1" dirty="0" err="1">
                <a:solidFill>
                  <a:srgbClr val="002060"/>
                </a:solidFill>
              </a:rPr>
              <a:t>là</a:t>
            </a:r>
            <a:r>
              <a:rPr lang="en-US" sz="2800" i="1" dirty="0">
                <a:solidFill>
                  <a:srgbClr val="002060"/>
                </a:solidFill>
              </a:rPr>
              <a:t>:</a:t>
            </a:r>
          </a:p>
          <a:p>
            <a:pPr algn="ctr">
              <a:lnSpc>
                <a:spcPct val="150000"/>
              </a:lnSpc>
            </a:pPr>
            <a:r>
              <a:rPr lang="en-US" sz="2800" i="1" dirty="0">
                <a:solidFill>
                  <a:srgbClr val="002060"/>
                </a:solidFill>
              </a:rPr>
              <a:t>39 – 36 = 3 (cm)</a:t>
            </a:r>
            <a:endParaRPr lang="en-US" sz="2800" dirty="0">
              <a:solidFill>
                <a:srgbClr val="00206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83112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 uiExpand="1" build="p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PPT_DBNAME" val="Bai33.Ontapphepcong,pheptrutrongphamvi20,100[20210615094449804].mdb"/>
  <p:tag name="ARS_RESPONSE_PERSONNUM" val="10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heme/theme1.xml><?xml version="1.0" encoding="utf-8"?>
<a:theme xmlns:a="http://schemas.openxmlformats.org/drawingml/2006/main" name="Office Theme">
  <a:themeElements>
    <a:clrScheme name="Office 2007-2010">
      <a:dk1>
        <a:sysClr val="windowText" lastClr="1F1F1F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3115</TotalTime>
  <Words>622</Words>
  <Application>Microsoft Office PowerPoint</Application>
  <PresentationFormat>Custom</PresentationFormat>
  <Paragraphs>96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Phạm Thanh Hằng (ADAS – GV)</dc:creator>
  <cp:lastModifiedBy>Admin</cp:lastModifiedBy>
  <cp:revision>413</cp:revision>
  <dcterms:created xsi:type="dcterms:W3CDTF">2021-06-02T01:34:28Z</dcterms:created>
  <dcterms:modified xsi:type="dcterms:W3CDTF">2022-05-06T08:11:48Z</dcterms:modified>
</cp:coreProperties>
</file>