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310" r:id="rId4"/>
    <p:sldId id="311" r:id="rId5"/>
    <p:sldId id="312" r:id="rId6"/>
    <p:sldId id="313" r:id="rId7"/>
    <p:sldId id="259" r:id="rId8"/>
    <p:sldId id="260" r:id="rId9"/>
    <p:sldId id="318" r:id="rId10"/>
    <p:sldId id="262" r:id="rId11"/>
    <p:sldId id="320" r:id="rId12"/>
    <p:sldId id="319" r:id="rId13"/>
    <p:sldId id="282" r:id="rId14"/>
    <p:sldId id="325" r:id="rId15"/>
    <p:sldId id="321" r:id="rId16"/>
    <p:sldId id="283" r:id="rId17"/>
    <p:sldId id="284" r:id="rId18"/>
    <p:sldId id="285" r:id="rId19"/>
    <p:sldId id="264" r:id="rId20"/>
    <p:sldId id="322" r:id="rId21"/>
    <p:sldId id="272" r:id="rId22"/>
    <p:sldId id="324" r:id="rId23"/>
    <p:sldId id="274" r:id="rId24"/>
    <p:sldId id="326" r:id="rId25"/>
    <p:sldId id="327" r:id="rId26"/>
    <p:sldId id="328" r:id="rId27"/>
    <p:sldId id="329" r:id="rId28"/>
    <p:sldId id="344" r:id="rId29"/>
    <p:sldId id="343" r:id="rId30"/>
    <p:sldId id="345" r:id="rId31"/>
    <p:sldId id="332" r:id="rId32"/>
    <p:sldId id="342" r:id="rId33"/>
    <p:sldId id="275" r:id="rId34"/>
    <p:sldId id="323" r:id="rId35"/>
    <p:sldId id="277" r:id="rId36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81" autoAdjust="0"/>
  </p:normalViewPr>
  <p:slideViewPr>
    <p:cSldViewPr>
      <p:cViewPr varScale="1">
        <p:scale>
          <a:sx n="72" d="100"/>
          <a:sy n="72" d="100"/>
        </p:scale>
        <p:origin x="480" y="54"/>
      </p:cViewPr>
      <p:guideLst>
        <p:guide orient="horz" pos="2160"/>
        <p:guide pos="3831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963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34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439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791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12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Hay còn</a:t>
            </a:r>
            <a:r>
              <a:rPr lang="en-US" baseline="0" smtClean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</a:t>
            </a:r>
            <a:r>
              <a:rPr lang="en-US" baseline="0" smtClean="0"/>
              <a:t> giáo dục thêm về tác dụng của lá tía tô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49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1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56919" y="30226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Trang</a:t>
            </a:r>
            <a:r>
              <a:rPr lang="en-US" sz="3600" dirty="0" smtClean="0"/>
              <a:t> 56, 57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Tùng Dinh Tùng Dinh - Nhạc Trung Thu Hay - Nhạc Thiếu Nhi Hay - Voi T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2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589" y="508915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50412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47225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51719" y="3048000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6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35130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34086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036404" y="3048000"/>
            <a:ext cx="4295803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8394" y="4954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thẻ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23686" y="4954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thọ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34947" y="495844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29010" y="495316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đĩa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7824" y="495844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mía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68341" y="495844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50544" y="327193"/>
            <a:ext cx="1961318" cy="751256"/>
            <a:chOff x="180156" y="1429215"/>
            <a:chExt cx="1970814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501014" y="1429215"/>
              <a:ext cx="1649956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80156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400" dirty="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33354" y="508915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7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794919" y="5410200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80719" y="5410199"/>
            <a:ext cx="13716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119" y="152400"/>
            <a:ext cx="6414123" cy="478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19" y="7034"/>
            <a:ext cx="5751126" cy="3574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204" y="3731658"/>
            <a:ext cx="5949355" cy="3306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29" y="3747620"/>
            <a:ext cx="5939818" cy="3592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9" y="7034"/>
            <a:ext cx="6020908" cy="3574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7562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Trailer Hà Nội Nhìn Từ Trên Cao -Thủ Đô Ngàn Năm Văn Hiế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6919" y="152400"/>
            <a:ext cx="10668000" cy="600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2578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95119" y="5257800"/>
            <a:ext cx="16342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2" descr="LÁ THƯ GỬI THẦY: XÚC ĐỘNG TIẾNG LÒNG TỪ GIẢNG ĐƯỜNG THÂN YÊU – Trường Trung  Học Phổ Thông F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619" y="381000"/>
            <a:ext cx="6502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15991" y="5353926"/>
            <a:ext cx="29718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15991" y="5353926"/>
            <a:ext cx="230505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2" descr="Bộ dao thìa dĩa Mulex Rococo 30 món mạ vàng Germany | Shopee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120" y="304800"/>
            <a:ext cx="4343400" cy="43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 rot="6006841">
            <a:off x="4499843" y="4503772"/>
            <a:ext cx="996753" cy="2888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821055">
            <a:off x="5653210" y="4638952"/>
            <a:ext cx="1014045" cy="3198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661820" y="5352226"/>
            <a:ext cx="204568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 rot="570946">
            <a:off x="6525340" y="445039"/>
            <a:ext cx="537026" cy="42194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 animBg="1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12603" y="5133975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utoShape 2" descr="hình ảnh : thực vật, giống nho, trái cây, Lá, món ăn, Sản xuất, Nông  nghiệp, Cây bụi, những chiếc lá xanh, thực vật có hoa, Vitis, lá nho, Tím  và xanh"/>
          <p:cNvSpPr>
            <a:spLocks noChangeAspect="1" noChangeArrowheads="1"/>
          </p:cNvSpPr>
          <p:nvPr/>
        </p:nvSpPr>
        <p:spPr bwMode="auto">
          <a:xfrm>
            <a:off x="2089822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2" descr="Cách chữa mề đay bằng lá tía tô đơn giản mà h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1" y="932177"/>
            <a:ext cx="5572035" cy="355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Lá tía t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579" y="914400"/>
            <a:ext cx="5278664" cy="357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71119" y="5133975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1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LÁ THƯ GỬI THẦY: XÚC ĐỘNG TIẾNG LÒNG TỪ GIẢNG ĐƯỜNG THÂN YÊU – Trường Trung  Học Phổ Thông F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168" y="2263279"/>
            <a:ext cx="2460639" cy="1643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Bộ dao thìa dĩa Mulex Rococo 30 món mạ vàng Germany | Shopee Việt N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726" y="2243137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ách chữa mề đay bằng lá tía tô đơn giản mà h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119" y="2252728"/>
            <a:ext cx="3086668" cy="197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19" y="2230509"/>
            <a:ext cx="2546934" cy="1676400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-159232" y="4739640"/>
            <a:ext cx="344021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471319" y="4716195"/>
            <a:ext cx="36903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519319" y="4739641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770434" y="4716194"/>
            <a:ext cx="328193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 rot="663115">
            <a:off x="7549653" y="2199898"/>
            <a:ext cx="331583" cy="21081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guồn gốc Tết Trung Thu - Đêm rằm trăng tròn nhất nă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835" y="1144419"/>
            <a:ext cx="70104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4111172" y="936176"/>
            <a:ext cx="3505200" cy="28194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4" action="ppaction://hlinksldjump"/>
          </p:cNvPr>
          <p:cNvSpPr/>
          <p:nvPr/>
        </p:nvSpPr>
        <p:spPr>
          <a:xfrm>
            <a:off x="7616372" y="940770"/>
            <a:ext cx="3479233" cy="28194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4111171" y="3755576"/>
            <a:ext cx="3505200" cy="28194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hlinkClick r:id="rId6" action="ppaction://hlinksldjump"/>
          </p:cNvPr>
          <p:cNvSpPr/>
          <p:nvPr/>
        </p:nvSpPr>
        <p:spPr>
          <a:xfrm>
            <a:off x="7616371" y="3760170"/>
            <a:ext cx="3479233" cy="28194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472592" y="1447801"/>
            <a:ext cx="2747222" cy="2307776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 CỬA </a:t>
            </a:r>
          </a:p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 MẬT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Right Arrow 3">
            <a:hlinkClick r:id="rId7" action="ppaction://hlinksldjump"/>
          </p:cNvPr>
          <p:cNvSpPr/>
          <p:nvPr/>
        </p:nvSpPr>
        <p:spPr>
          <a:xfrm>
            <a:off x="10348119" y="76200"/>
            <a:ext cx="1813719" cy="533400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ĐI TỚI BÀI HỌC</a:t>
            </a:r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1603887" y="3784205"/>
            <a:ext cx="484632" cy="711595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71147" y="4572000"/>
            <a:ext cx="2747222" cy="1733866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TRUNG THU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5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515189" y="17234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85119" y="1291557"/>
            <a:ext cx="1525307" cy="90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85914" y="1284932"/>
            <a:ext cx="1548834" cy="914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85119" y="2230265"/>
            <a:ext cx="3149629" cy="784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6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387409" y="1132672"/>
            <a:ext cx="1818029" cy="9299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74945" y="1132672"/>
            <a:ext cx="1677094" cy="9299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359983" y="2146453"/>
            <a:ext cx="3616515" cy="9522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1377" y="371898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thẻ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196669" y="371898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thọ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07930" y="3722468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66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01993" y="371718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đĩa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40807" y="3722468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mía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13492" y="371718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0" y="95815"/>
            <a:ext cx="1961318" cy="751256"/>
            <a:chOff x="180156" y="1429215"/>
            <a:chExt cx="1970814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501014" y="1429215"/>
              <a:ext cx="1649956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80156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400" dirty="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139541" y="172344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-250495" y="5069197"/>
            <a:ext cx="344021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380056" y="5045752"/>
            <a:ext cx="36903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8428056" y="5069198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tía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679171" y="5045751"/>
            <a:ext cx="328193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6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" t="3830" b="60847"/>
          <a:stretch/>
        </p:blipFill>
        <p:spPr>
          <a:xfrm>
            <a:off x="1208680" y="-3726"/>
            <a:ext cx="8803874" cy="4572781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-4530" y="4343400"/>
            <a:ext cx="12113923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chia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chia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to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32719" y="4420997"/>
            <a:ext cx="1981200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42119" y="304800"/>
            <a:ext cx="2545256" cy="914400"/>
            <a:chOff x="61027" y="1905300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1885" y="1905300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1027" y="1934817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  <a:endParaRPr lang="en-US" sz="44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7682027" y="4237833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7996911" y="4753788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96736" y="4343400"/>
            <a:ext cx="561467" cy="48464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.VnArial" pitchFamily="34" charset="0"/>
              </a:rPr>
              <a:t>1</a:t>
            </a:r>
            <a:endParaRPr lang="en-US" sz="4000" dirty="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8062836" y="4460278"/>
            <a:ext cx="487727" cy="44637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.VnArial" pitchFamily="34" charset="0"/>
              </a:rPr>
              <a:t>2</a:t>
            </a:r>
            <a:endParaRPr lang="en-US" sz="3600" dirty="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730439" y="5258966"/>
            <a:ext cx="451196" cy="440583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chemeClr val="tx1"/>
                </a:solidFill>
                <a:latin typeface=".VnArial" pitchFamily="34" charset="0"/>
              </a:rPr>
              <a:t>3</a:t>
            </a:r>
            <a:endParaRPr lang="en-US" sz="3600">
              <a:solidFill>
                <a:schemeClr val="tx1"/>
              </a:solidFill>
              <a:latin typeface=".Vn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1686698" y="5423015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608242" y="5477776"/>
            <a:ext cx="138545" cy="7216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1103027" y="422917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207726" y="422917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337645" y="422917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015540" y="422917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8164469" y="423423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1869701" y="4842319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1386403" y="4836206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2742220" y="4848432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086863" y="4237833"/>
            <a:ext cx="1479456" cy="1753587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4" grpId="0" animBg="1"/>
      <p:bldP spid="15" grpId="0" animBg="1"/>
      <p:bldP spid="17" grpId="0" animBg="1"/>
      <p:bldP spid="22" grpId="0"/>
      <p:bldP spid="23" grpId="0"/>
      <p:bldP spid="24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488755" y="4722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684801" y="942347"/>
            <a:ext cx="1525307" cy="90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54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85596" y="935722"/>
            <a:ext cx="1548834" cy="914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684801" y="1881055"/>
            <a:ext cx="3149629" cy="784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54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370284" y="914589"/>
            <a:ext cx="1753978" cy="7150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52116" y="914589"/>
            <a:ext cx="1580949" cy="7150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342858" y="1653066"/>
            <a:ext cx="3495910" cy="8962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540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54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540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22320" y="294726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chemeClr val="accent1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thẻ</a:t>
            </a:r>
            <a:endParaRPr lang="en-US" sz="5400" dirty="0">
              <a:solidFill>
                <a:schemeClr val="accent1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57612" y="294726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chemeClr val="accent1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thọ</a:t>
            </a:r>
            <a:endParaRPr lang="en-US" sz="5400">
              <a:solidFill>
                <a:schemeClr val="accent1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68873" y="2950745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solidFill>
                  <a:schemeClr val="accent1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5400">
              <a:solidFill>
                <a:schemeClr val="accent1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23805" y="294545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chemeClr val="accent1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đĩa</a:t>
            </a:r>
            <a:endParaRPr lang="en-US" sz="5400" dirty="0">
              <a:solidFill>
                <a:schemeClr val="accent1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2619" y="295074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chemeClr val="accent1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mía</a:t>
            </a:r>
            <a:endParaRPr lang="en-US" sz="5400" dirty="0">
              <a:solidFill>
                <a:schemeClr val="accent1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35304" y="294545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chemeClr val="accent1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endParaRPr lang="en-US" sz="5400" dirty="0">
              <a:solidFill>
                <a:schemeClr val="accent1">
                  <a:lumMod val="7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-26434" y="-29308"/>
            <a:ext cx="1961318" cy="751256"/>
            <a:chOff x="180156" y="1429215"/>
            <a:chExt cx="1970814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501014" y="1429215"/>
              <a:ext cx="1649956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5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80156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5400" dirty="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113107" y="47221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-228683" y="3869825"/>
            <a:ext cx="344021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sz="5400" dirty="0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</a:t>
            </a:r>
            <a:endParaRPr lang="en-US" sz="5400" dirty="0">
              <a:solidFill>
                <a:srgbClr val="FF339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5401868" y="3846380"/>
            <a:ext cx="36903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5400" dirty="0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endParaRPr lang="en-US" sz="5400" dirty="0">
              <a:solidFill>
                <a:srgbClr val="FF339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8449868" y="3869826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5400" dirty="0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tía</a:t>
            </a:r>
            <a:r>
              <a:rPr lang="en-US" sz="5400" dirty="0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</a:t>
            </a:r>
            <a:endParaRPr lang="en-US" sz="5400" dirty="0">
              <a:solidFill>
                <a:srgbClr val="FF339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2700983" y="3846379"/>
            <a:ext cx="328193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5400" dirty="0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FF339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endParaRPr lang="en-US" sz="5400" dirty="0">
              <a:solidFill>
                <a:srgbClr val="FF339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-396081" y="4339771"/>
            <a:ext cx="12113923" cy="2137229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chia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chia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to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dĩa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54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54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9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423319" y="342342"/>
            <a:ext cx="7620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Cảm</a:t>
            </a:r>
            <a:r>
              <a:rPr lang="en-US" sz="6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ơn</a:t>
            </a:r>
            <a:endParaRPr lang="en-US" sz="6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3" b="4974"/>
          <a:stretch/>
        </p:blipFill>
        <p:spPr>
          <a:xfrm>
            <a:off x="1356519" y="1144607"/>
            <a:ext cx="9438729" cy="523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t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25955"/>
            <a:ext cx="12040393" cy="4458176"/>
          </a:xfrm>
        </p:spPr>
      </p:pic>
    </p:spTree>
    <p:extLst>
      <p:ext uri="{BB962C8B-B14F-4D97-AF65-F5344CB8AC3E}">
        <p14:creationId xmlns:p14="http://schemas.microsoft.com/office/powerpoint/2010/main" val="266575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519" y="241813"/>
            <a:ext cx="10055489" cy="6158987"/>
          </a:xfrm>
        </p:spPr>
      </p:pic>
    </p:spTree>
    <p:extLst>
      <p:ext uri="{BB962C8B-B14F-4D97-AF65-F5344CB8AC3E}">
        <p14:creationId xmlns:p14="http://schemas.microsoft.com/office/powerpoint/2010/main" val="176926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44" y="5145656"/>
            <a:ext cx="2709556" cy="1712343"/>
          </a:xfrm>
          <a:prstGeom prst="rect">
            <a:avLst/>
          </a:prstGeom>
        </p:spPr>
      </p:pic>
      <p:pic>
        <p:nvPicPr>
          <p:cNvPr id="4" name="IA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719" y="304800"/>
            <a:ext cx="10945812" cy="4070350"/>
          </a:xfrm>
        </p:spPr>
      </p:pic>
    </p:spTree>
    <p:extLst>
      <p:ext uri="{BB962C8B-B14F-4D97-AF65-F5344CB8AC3E}">
        <p14:creationId xmlns:p14="http://schemas.microsoft.com/office/powerpoint/2010/main" val="271788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9" y="76200"/>
            <a:ext cx="9799033" cy="6553200"/>
          </a:xfrm>
        </p:spPr>
      </p:pic>
    </p:spTree>
    <p:extLst>
      <p:ext uri="{BB962C8B-B14F-4D97-AF65-F5344CB8AC3E}">
        <p14:creationId xmlns:p14="http://schemas.microsoft.com/office/powerpoint/2010/main" val="236010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51719" y="1712918"/>
            <a:ext cx="111522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700" smtClean="0">
                <a:solidFill>
                  <a:srgbClr val="FF0000"/>
                </a:solidFill>
                <a:latin typeface="HP001 4H"/>
                <a:ea typeface="HP001 4H"/>
              </a:rPr>
              <a:t>κ</a:t>
            </a:r>
            <a:r>
              <a:rPr lang="en-US" sz="28700" smtClean="0">
                <a:solidFill>
                  <a:srgbClr val="FF0000"/>
                </a:solidFill>
                <a:latin typeface="HP001 4H"/>
                <a:ea typeface="HP001 4H"/>
              </a:rPr>
              <a:t>ủ đô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443" y="-175260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1867" y="-49831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4886" y="-12255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8233" y="-100965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013" y="-2658405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169" y="-1959756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419" y="-1428750"/>
            <a:ext cx="3613377" cy="435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90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9467E-6 4.44444E-6 L 0.02571 -0.08333 L 0.02885 -0.09444 L 0.03067 -0.11667 L 0.03067 -0.21435 L 0.03067 0.04884 L 0.0325 0.07106 L 0.03511 0.08333 L 0.04007 0.0956 L 0.04568 0.09769 L 0.05325 0.1 L 0.06383 0.09005 L 0.07766 0.06551 L 0.11343 -0.05787 L 0.13588 -0.1412 L 0.16094 -0.24213 L 0.1723 -0.3044 L 0.17726 -0.3456 L 0.17791 -0.37662 L 0.17478 -0.40116 L 0.16721 -0.41898 L 0.16042 -0.42338 L 0.15037 -0.41782 L 0.13901 -0.40231 L 0.12844 -0.3544 L 0.12335 -0.30995 L 0.12087 -0.26111 L 0.12022 0.10116 L 0.12218 0.03565 L 0.13157 0.00231 L 0.14032 -0.03333 L 0.15598 -0.06898 L 0.17099 -0.09213 L 0.18287 -0.09884 L 0.19175 -0.09884 L 0.20167 -0.09005 L 0.20741 -0.07662 L 0.20989 -0.06343 L 0.21172 -0.05231 L 0.21237 -0.02662 L 0.21237 0.06435 L 0.21237 0.07662 L 0.21733 0.0956 L 0.22804 0.1 L 0.233 0.09884 L 0.23991 0.09444 L 0.25127 0.07662 L 0.26498 0.03773 L 0.27633 -0.01782 L 0.28443 -0.06667 L 0.28821 -0.10671 L 0.28821 0.03889 L 0.28939 0.06667 L 0.29513 0.08449 L 0.30139 0.09213 L 0.31262 0.10116 L 0.3258 0.09884 L 0.33703 0.08333 L 0.35517 0.04769 L 0.36457 0.01991 L 0.37658 -0.03218 L 0.37841 -0.05324 L 0.37776 -0.10671 L 0.37841 0.06782 L 0.38154 0.08657 L 0.38715 0.0956 L 0.39538 0.09769 L 0.4066 0.0912 L 0.41665 0.07454 L 0.42984 0.04005 L 0.43858 -0.00116 " pathEditMode="relative" ptsTypes="AAAAAAAAAAAAAAAAAAAAAAAAAAAAAAAAAAAAAAAAAAAAAAAAAAAAAAAAAAAAAAAAAAAAAAA">
                                      <p:cBhvr>
                                        <p:cTn id="11" dur="3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1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7467E-6 -7.40741E-7 L 0.06058 0.00023 " pathEditMode="relative" ptsTypes="AA">
                                      <p:cBhvr>
                                        <p:cTn id="22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0514E-6 3.7037E-7 L 0.01096 -0.00834 L 0.01801 -0.00139 L 0.02114 0.0125 L 0.01879 0.02639 L 0.00861 0.05139 " pathEditMode="relative" ptsTypes="AAAAAA">
                                      <p:cBhvr>
                                        <p:cTn id="33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8000"/>
                            </p:stCondLst>
                            <p:childTnLst>
                              <p:par>
                                <p:cTn id="35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0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097E-7 -1.48148E-6 L -0.00679 -0.01296 L -0.01149 -0.01944 L -0.01828 -0.02407 L -0.02611 -0.02593 L -0.03395 -0.025 L -0.04178 -0.02037 L -0.04961 -0.01389 L -0.0564 -0.00278 L -0.06267 0.01018 L -0.06789 0.025 L -0.07207 0.04444 L -0.07363 0.06759 L -0.07311 0.08796 L -0.07155 0.10463 L -0.06789 0.12315 L -0.06267 0.13704 L -0.05745 0.15 L -0.05014 0.16018 L -0.04282 0.16574 L -0.03865 0.16944 L -0.02716 0.1713 L -0.01985 0.16852 L -0.01149 0.16204 L -0.00262 0.14815 L 0.00469 0.13241 L 0.00783 0.12222 L 0.01044 0.11111 L 0.01305 0.09074 L 0.01253 0.07315 L 0.01148 0.05185 L 0.00939 0.03333 L 0.00626 0.01944 L 0.00313 0.00833 L 2.61097E-7 -1.48148E-6 Z " pathEditMode="relative" ptsTypes="AAAAAAAAAAAAAAAAAAAAAAAAAAAAAAAAAAA">
                                      <p:cBhvr>
                                        <p:cTn id="46" dur="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0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601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626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4752E-6 -1.85185E-6 L -0.00066 0.36667 L 0.0013 0.39329 L 0.00561 0.40556 L 0.01188 0.41296 L 0.02075 0.41296 L 0.02754 0.40857 L 0.03446 0.4007 L 0.04138 0.37986 L 0.04765 0.36528 L 0.05261 0.3463 L 0.05704 0.3331 L 0.06018 0.31968 L 0.06083 0.30533 L 0.06161 0.28912 L 0.06475 0.26783 L 0.06788 0.25857 L 0.07467 0.2382 L 0.07676 0.23727 L 0.08394 0.22778 L 0.09399 0.21852 L 0.10339 0.21528 L 0.11527 0.21412 L 0.12597 0.22222 L 0.13407 0.23634 L 0.13668 0.24097 L 0.12976 0.22871 L 0.12467 0.22222 L 0.11657 0.21412 L 0.10587 0.21412 L 0.09334 0.21968 L 0.08211 0.22871 L 0.0731 0.24375 L 0.06945 0.25417 L 0.06331 0.27778 L 0.06057 0.29931 L 0.06083 0.31667 L 0.06383 0.34306 L 0.0671 0.35857 L 0.07271 0.37986 L 0.08146 0.3963 L 0.09216 0.40648 L 0.10339 0.41412 L 0.11592 0.41111 L 0.12663 0.4007 L 0.13668 0.38403 L 0.14477 0.35996 L 0.14791 0.33195 L 0.14791 0.3007 L 0.1466 0.27871 L 0.14347 0.26111 L 0.13851 0.24306 L 0.13355 0.23426 " pathEditMode="relative" rAng="0" ptsTypes="AAAAAAAAAAAAAAAAAAAAAAAAAAAAAAAAAAAAAAAAAAAAAAAAAAAAA">
                                      <p:cBhvr>
                                        <p:cTn id="57" dur="17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326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327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352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444E-6 4.81481E-6 L 0.05873 0.00023 " pathEditMode="relative" ptsTypes="AA">
                                      <p:cBhvr>
                                        <p:cTn id="68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77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78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6280"/>
                            </p:stCondLst>
                            <p:childTnLst>
                              <p:par>
                                <p:cTn id="7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1351E-6 -7.40741E-7 L 0.01136 -0.01111 L 0.02076 -0.02431 L 0.02637 -0.03426 L 0.03264 -0.02315 L 0.04008 -0.01111 L 0.05209 -0.00093 " pathEditMode="relative" ptsTypes="AAAAAAA">
                                      <p:cBhvr>
                                        <p:cTn id="79" dur="3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953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573" y="1600200"/>
            <a:ext cx="7014692" cy="4525963"/>
          </a:xfrm>
        </p:spPr>
      </p:pic>
    </p:spTree>
    <p:extLst>
      <p:ext uri="{BB962C8B-B14F-4D97-AF65-F5344CB8AC3E}">
        <p14:creationId xmlns:p14="http://schemas.microsoft.com/office/powerpoint/2010/main" val="380008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19" y="838200"/>
            <a:ext cx="2962460" cy="213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596" y="838200"/>
            <a:ext cx="3224855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946" y="2968862"/>
            <a:ext cx="3547605" cy="2121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319" y="2959677"/>
            <a:ext cx="4197035" cy="2130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0957719" y="6096000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548481" y="170889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 κ</a:t>
            </a: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ìa 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6420" y="-160020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9599" y="-483076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5863" y="-212407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086" y1="6723" x2="81113" y2="22829"/>
                        <a14:foregroundMark x1="93086" y1="7143" x2="2024" y2="981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4561" y="-122682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19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5523E-6 1.85185E-6 L 0.02441 -0.08889 L 0.02754 -0.11227 L 0.02754 -0.21227 L 0.02819 0.04884 L 0.02885 0.07338 L 0.03133 0.08333 L 0.03694 0.09444 C 0.04164 0.09653 0.03981 0.09653 0.04203 0.09653 L 0.05012 0.09653 L 0.05887 0.08541 L 0.06774 0.06782 L 0.07766 0.03541 L 0.12152 -0.11898 L 0.15233 -0.24005 L 0.16173 -0.28889 L 0.16799 -0.34329 L 0.16851 -0.37662 L 0.16538 -0.39792 L 0.15977 -0.41111 L 0.1492 -0.41551 L 0.13719 -0.40672 L 0.13353 -0.39792 L 0.12466 -0.37454 L 0.11722 -0.34121 L 0.11343 -0.30672 L 0.11278 -0.26459 L 0.11278 0.1044 L 0.11591 0.02338 L 0.12348 -0.01343 L 0.13536 -0.05556 L 0.14854 -0.08148 L 0.16107 -0.0956 L 0.17047 -0.1 L 0.17987 -0.09792 L 0.18731 -0.09005 L 0.19423 -0.07338 L 0.19553 -0.05347 L 0.19553 0.06782 L 0.19984 0.08657 L 0.21055 0.09768 L 0.21929 0.0956 L 0.22934 0.08657 L 0.24057 0.06319 L 0.25506 0.00764 L 0.27137 -0.10903 L 0.27137 0.04653 L 0.27385 0.07546 L 0.28012 0.09328 L 0.28756 0.09653 L 0.29826 0.09444 L 0.30949 0.08217 L 0.3215 0.0544 L 0.3309 0.0243 L 0.33586 0.00115 L 0.33651 -0.02454 L 0.34212 -0.05 L 0.34904 -0.07014 L 0.36157 -0.09121 L 0.37214 -0.09885 L 0.38846 -0.10116 L 0.40034 -0.09329 L 0.40791 -0.08218 L 0.39851 -0.09329 L 0.38467 -0.10116 L 0.37162 -0.09885 L 0.354 -0.08148 L 0.34395 -0.05232 L 0.33716 -0.02454 L 0.33651 -0.00347 L 0.33834 0.03449 L 0.34525 0.05879 L 0.35596 0.07986 L 0.36901 0.09328 L 0.38663 0.09653 L 0.40347 0.08449 L 0.41861 0.05555 L 0.42422 0.01227 L 0.42109 -0.0257 L 0.41665 -0.05787 L 0.41169 -0.07338 L 0.40543 -0.08472 " pathEditMode="relative" ptsTypes="AAAAAAAfAAAAAAAAAAAAAAAAAAAAAAAAAAAAAAAAAAAAAAAAAAAAAAAAAAAAAAAAAAAAAAAAAAAAAAAAAA">
                                      <p:cBhvr>
                                        <p:cTn id="11" dur="3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867E-6 -1.11111E-6 L -2.80867E-6 0.16806 L 0.00157 0.1875 L 0.00627 0.20139 L 0.01096 0.20556 L 0.01801 0.20556 L 0.02271 0.20417 L 0.02897 0.19862 L 0.03446 0.19306 L 0.0415 0.17917 L 0.04777 0.1625 L 0.05325 0.14445 L 0.05795 0.12778 L 0.06343 0.10556 " pathEditMode="relative" ptsTypes="AAAAAAAAAAAAAA">
                                      <p:cBhvr>
                                        <p:cTn id="22" dur="4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2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76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76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76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260"/>
                            </p:stCondLst>
                            <p:childTnLst>
                              <p:par>
                                <p:cTn id="4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24824E-6 -4.81481E-6 L 0.02741 0.04861 " pathEditMode="relative" ptsTypes="AA">
                                      <p:cBhvr>
                                        <p:cTn id="41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760"/>
                            </p:stCondLst>
                            <p:childTnLst>
                              <p:par>
                                <p:cTn id="4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519" y="245330"/>
            <a:ext cx="10059621" cy="6523892"/>
          </a:xfrm>
        </p:spPr>
      </p:pic>
    </p:spTree>
    <p:extLst>
      <p:ext uri="{BB962C8B-B14F-4D97-AF65-F5344CB8AC3E}">
        <p14:creationId xmlns:p14="http://schemas.microsoft.com/office/powerpoint/2010/main" val="414937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97" y="3517"/>
            <a:ext cx="6705600" cy="28903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97" y="2667000"/>
            <a:ext cx="6705600" cy="411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4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230" y="996632"/>
            <a:ext cx="9121378" cy="57768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77160" y="4797207"/>
            <a:ext cx="2406737" cy="918472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altLang="es-ES" sz="5387" dirty="0">
                <a:latin typeface=".VnAvant" panose="020B7200000000000000" pitchFamily="34" charset="0"/>
              </a:rPr>
              <a:t>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20622" y="4712328"/>
            <a:ext cx="3060096" cy="857029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sz="4988" dirty="0" err="1">
                <a:latin typeface="UTM Avo" panose="02040603050506020204" pitchFamily="18" charset="0"/>
                <a:cs typeface="UTM Avo" panose="02040603050506020204" pitchFamily="18" charset="0"/>
              </a:rPr>
              <a:t>th</a:t>
            </a:r>
            <a:endParaRPr lang="en-US" sz="4988" dirty="0"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97197" y="4681606"/>
            <a:ext cx="2590725" cy="918472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sz="5387" dirty="0" err="1">
                <a:latin typeface="UTM Avo" panose="02040603050506020204" pitchFamily="18" charset="0"/>
                <a:cs typeface="UTM Avo" panose="02040603050506020204" pitchFamily="18" charset="0"/>
              </a:rPr>
              <a:t>v</a:t>
            </a:r>
            <a:r>
              <a:rPr lang="en-US" sz="5387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ỉa</a:t>
            </a:r>
            <a:r>
              <a:rPr lang="en-US" sz="5387" dirty="0" smtClean="0"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5387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hè</a:t>
            </a:r>
            <a:endParaRPr lang="en-US" sz="5387" dirty="0"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681447" y="4720223"/>
            <a:ext cx="2681305" cy="918472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altLang="es-ES" sz="5387" dirty="0" err="1">
                <a:latin typeface="UTM Avo" panose="02040603050506020204" pitchFamily="18" charset="0"/>
                <a:cs typeface="UTM Avo" panose="02040603050506020204" pitchFamily="18" charset="0"/>
              </a:rPr>
              <a:t>c</a:t>
            </a:r>
            <a:r>
              <a:rPr lang="en-US" altLang="es-ES" sz="5387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ổ</a:t>
            </a:r>
            <a:r>
              <a:rPr lang="en-US" altLang="es-ES" sz="5387" dirty="0" smtClean="0"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altLang="es-ES" sz="5387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thụ</a:t>
            </a:r>
            <a:endParaRPr lang="en-US" altLang="es-ES" sz="5387" dirty="0"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22094" y="4745001"/>
            <a:ext cx="2457998" cy="918472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sz="5387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đĩa</a:t>
            </a:r>
            <a:r>
              <a:rPr lang="en-US" sz="5387" dirty="0" smtClean="0"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5387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cá</a:t>
            </a:r>
            <a:endParaRPr lang="en-US" sz="5387" dirty="0"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780903" y="4766146"/>
            <a:ext cx="2418744" cy="826625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sz="4788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thợ</a:t>
            </a:r>
            <a:r>
              <a:rPr lang="en-US" sz="4788" dirty="0" smtClean="0">
                <a:latin typeface="UTM Avo" panose="02040603050506020204" pitchFamily="18" charset="0"/>
                <a:cs typeface="UTM Avo" panose="02040603050506020204" pitchFamily="18" charset="0"/>
              </a:rPr>
              <a:t> </a:t>
            </a:r>
            <a:r>
              <a:rPr lang="en-US" sz="4788" dirty="0" err="1" smtClean="0">
                <a:latin typeface="UTM Avo" panose="02040603050506020204" pitchFamily="18" charset="0"/>
                <a:cs typeface="UTM Avo" panose="02040603050506020204" pitchFamily="18" charset="0"/>
              </a:rPr>
              <a:t>mỏ</a:t>
            </a:r>
            <a:endParaRPr lang="en-US" sz="4788" dirty="0">
              <a:latin typeface="UTM Avo" panose="02040603050506020204" pitchFamily="18" charset="0"/>
              <a:cs typeface="UTM Avo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48700" y="4568372"/>
            <a:ext cx="3009596" cy="258519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53499" y="1302419"/>
            <a:ext cx="1164619" cy="1044752"/>
            <a:chOff x="2341807" y="722423"/>
            <a:chExt cx="1167507" cy="104734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2341807" y="1001415"/>
              <a:ext cx="1167507" cy="76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38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793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38554" y="3145039"/>
            <a:ext cx="1164619" cy="1044752"/>
            <a:chOff x="5632842" y="2105111"/>
            <a:chExt cx="1167507" cy="104734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5632842" y="2384103"/>
              <a:ext cx="1167507" cy="76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38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793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71445" y="2840655"/>
            <a:ext cx="1164619" cy="1044752"/>
            <a:chOff x="1559230" y="2459387"/>
            <a:chExt cx="1167507" cy="104734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559230" y="2738379"/>
              <a:ext cx="1167507" cy="76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38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793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16303" y="1441569"/>
            <a:ext cx="1164619" cy="1044752"/>
            <a:chOff x="1559230" y="2459387"/>
            <a:chExt cx="1167507" cy="104734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1559230" y="2738379"/>
              <a:ext cx="1167507" cy="76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38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793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47935" y="2383499"/>
            <a:ext cx="1164619" cy="1044752"/>
            <a:chOff x="1559230" y="2459387"/>
            <a:chExt cx="1167507" cy="104734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59230" y="2738379"/>
              <a:ext cx="1167507" cy="76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38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793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35022" y="2383499"/>
            <a:ext cx="1164619" cy="1044752"/>
            <a:chOff x="1559230" y="2459387"/>
            <a:chExt cx="1167507" cy="104734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1559230" y="2738379"/>
              <a:ext cx="1167507" cy="768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389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793" dirty="0"/>
            </a:p>
          </p:txBody>
        </p:sp>
      </p:grpSp>
      <p:sp>
        <p:nvSpPr>
          <p:cNvPr id="27" name="Oval 26"/>
          <p:cNvSpPr/>
          <p:nvPr/>
        </p:nvSpPr>
        <p:spPr>
          <a:xfrm>
            <a:off x="8370768" y="2021146"/>
            <a:ext cx="988148" cy="1024421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05" tIns="45603" rIns="91205" bIns="45603" rtlCol="0" anchor="ctr"/>
          <a:lstStyle/>
          <a:p>
            <a:pPr algn="ctr"/>
            <a:endParaRPr lang="en-US" sz="1795"/>
          </a:p>
        </p:txBody>
      </p:sp>
      <p:sp>
        <p:nvSpPr>
          <p:cNvPr id="32" name="TextBox 31"/>
          <p:cNvSpPr txBox="1"/>
          <p:nvPr/>
        </p:nvSpPr>
        <p:spPr>
          <a:xfrm>
            <a:off x="3192483" y="160507"/>
            <a:ext cx="5548838" cy="703740"/>
          </a:xfrm>
          <a:prstGeom prst="rect">
            <a:avLst/>
          </a:prstGeom>
          <a:solidFill>
            <a:srgbClr val="FFFF00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/>
            <a:r>
              <a:rPr lang="en-US" sz="399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Trò </a:t>
            </a:r>
            <a:r>
              <a:rPr lang="en-US" sz="3990" err="1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chơi </a:t>
            </a:r>
            <a:r>
              <a:rPr lang="en-US" sz="3990" smtClean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: Hái táo</a:t>
            </a:r>
            <a:endParaRPr lang="en-US" sz="399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261" y="505746"/>
            <a:ext cx="486157" cy="486157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260" y="1198491"/>
            <a:ext cx="486157" cy="486157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259" y="1721411"/>
            <a:ext cx="486157" cy="486157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9641" y="2190507"/>
            <a:ext cx="486157" cy="486157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9888" y="2676665"/>
            <a:ext cx="486157" cy="486157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49888" y="3167704"/>
            <a:ext cx="486157" cy="48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42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2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bldLvl="0" animBg="1"/>
      <p:bldP spid="10" grpId="1" bldLvl="0" animBg="1"/>
      <p:bldP spid="26" grpId="0" bldLvl="0" animBg="1"/>
      <p:bldP spid="26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1250" y="2850356"/>
            <a:ext cx="65341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smtClean="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  <a:endParaRPr lang="en-US" sz="8000"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46029" y="2209800"/>
            <a:ext cx="9136379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Hà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tả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to,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trê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rô</a:t>
            </a:r>
            <a:r>
              <a:rPr lang="en-US" sz="6600" dirty="0" smtClean="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endParaRPr lang="en-US" sz="6600" dirty="0">
              <a:solidFill>
                <a:srgbClr val="7030A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10957719" y="6096000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10773378" y="5867400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80319" y="2590800"/>
            <a:ext cx="10397490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Thỏ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thỏ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6600" dirty="0" smtClean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endParaRPr lang="en-US" sz="660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1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913" y="200025"/>
            <a:ext cx="12277726" cy="645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hlinkClick r:id="rId3" action="ppaction://hlinksldjump"/>
          </p:cNvPr>
          <p:cNvSpPr/>
          <p:nvPr/>
        </p:nvSpPr>
        <p:spPr>
          <a:xfrm>
            <a:off x="10881519" y="5988667"/>
            <a:ext cx="823990" cy="66772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6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-904" r="-478" b="64482"/>
          <a:stretch/>
        </p:blipFill>
        <p:spPr>
          <a:xfrm>
            <a:off x="-55833" y="-306404"/>
            <a:ext cx="12333783" cy="63535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84457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23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74823" y="2030615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-65406" y="5410200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Trung </a:t>
            </a:r>
            <a:r>
              <a:rPr lang="en-US" sz="60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u, bé được ch</a:t>
            </a:r>
            <a:r>
              <a:rPr lang="en-US" sz="6000" b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r>
              <a:rPr lang="en-US" sz="60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quà.</a:t>
            </a:r>
            <a:endParaRPr lang="en-US" sz="60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78549" y="-53288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Th  th    ia</a:t>
            </a:r>
            <a:endParaRPr lang="en-US" sz="88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589" y="508915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50412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47225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51719" y="3048000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35130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34086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036404" y="3048000"/>
            <a:ext cx="4295803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8394" y="4954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thẻ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23686" y="4954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thọ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34947" y="495844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29010" y="495316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đĩa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7824" y="495844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839463" y="5043947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03128" y="4778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270919" y="4743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180726" y="477868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50544" y="327193"/>
            <a:ext cx="1961318" cy="751256"/>
            <a:chOff x="180156" y="1429215"/>
            <a:chExt cx="1970814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501014" y="1429215"/>
              <a:ext cx="1649956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80156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400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33354" y="508915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641706" y="4783208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8677630" y="4776877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10424319" y="486766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33" grpId="0"/>
      <p:bldP spid="25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589" y="508915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50412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247225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51719" y="3048000"/>
            <a:ext cx="4295089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</a:t>
            </a:r>
            <a:r>
              <a:rPr lang="en-US" sz="6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035130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234086" y="1714499"/>
            <a:ext cx="2123468" cy="12709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036404" y="3048000"/>
            <a:ext cx="4295803" cy="127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8394" y="4954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thẻ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23686" y="495496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thọ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34947" y="4958449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thơ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29010" y="4953161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đĩa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067824" y="495844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mía</a:t>
            </a:r>
            <a:endParaRPr lang="en-US" sz="66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968341" y="495844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thìa</a:t>
            </a:r>
            <a:endParaRPr lang="en-US" sz="66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50544" y="327193"/>
            <a:ext cx="1961318" cy="751256"/>
            <a:chOff x="180156" y="1429215"/>
            <a:chExt cx="1970814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501014" y="1429215"/>
              <a:ext cx="1649956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80156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400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8233354" y="508915"/>
            <a:ext cx="205740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ia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3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321</Words>
  <Application>Microsoft Office PowerPoint</Application>
  <PresentationFormat>Custom</PresentationFormat>
  <Paragraphs>176</Paragraphs>
  <Slides>35</Slides>
  <Notes>13</Notes>
  <HiddenSlides>0</HiddenSlides>
  <MMClips>10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0" baseType="lpstr"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HP001 4H</vt:lpstr>
      <vt:lpstr>UTM Avo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200</cp:revision>
  <dcterms:created xsi:type="dcterms:W3CDTF">2021-05-08T14:00:55Z</dcterms:created>
  <dcterms:modified xsi:type="dcterms:W3CDTF">2022-10-11T02:13:20Z</dcterms:modified>
</cp:coreProperties>
</file>