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708" r:id="rId2"/>
  </p:sldMasterIdLst>
  <p:notesMasterIdLst>
    <p:notesMasterId r:id="rId9"/>
  </p:notesMasterIdLst>
  <p:sldIdLst>
    <p:sldId id="376" r:id="rId3"/>
    <p:sldId id="378" r:id="rId4"/>
    <p:sldId id="344" r:id="rId5"/>
    <p:sldId id="377" r:id="rId6"/>
    <p:sldId id="379" r:id="rId7"/>
    <p:sldId id="316" r:id="rId8"/>
  </p:sldIdLst>
  <p:sldSz cx="6858000" cy="5143500"/>
  <p:notesSz cx="6858000" cy="9144000"/>
  <p:embeddedFontLst>
    <p:embeddedFont>
      <p:font typeface="Kalam" charset="0"/>
      <p:regular r:id="rId10"/>
      <p:bold r:id="rId11"/>
    </p:embeddedFont>
    <p:embeddedFont>
      <p:font typeface="Montserrat" charset="0"/>
      <p:regular r:id="rId12"/>
      <p:bold r:id="rId13"/>
      <p:italic r:id="rId14"/>
      <p:boldItalic r:id="rId15"/>
    </p:embeddedFont>
    <p:embeddedFont>
      <p:font typeface="UTM Avo" pitchFamily="18" charset="0"/>
      <p:regular r:id="rId16"/>
      <p:bold r:id="rId17"/>
      <p:italic r:id="rId18"/>
      <p:boldItalic r:id="rId19"/>
    </p:embeddedFont>
    <p:embeddedFont>
      <p:font typeface="HP001 4 hàng" pitchFamily="34" charset="0"/>
      <p:regular r:id="rId20"/>
      <p:bold r:id="rId21"/>
    </p:embeddedFont>
    <p:embeddedFont>
      <p:font typeface="HP001 5 hàng 1 ô ly" pitchFamily="34" charset="0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574"/>
    <a:srgbClr val="DF3C7E"/>
    <a:srgbClr val="000000"/>
    <a:srgbClr val="BEE7FB"/>
    <a:srgbClr val="E6F7F9"/>
    <a:srgbClr val="ED3D6C"/>
    <a:srgbClr val="E2F7E2"/>
    <a:srgbClr val="C7F1C6"/>
    <a:srgbClr val="BED096"/>
    <a:srgbClr val="7EA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392"/>
    <p:restoredTop sz="91311"/>
  </p:normalViewPr>
  <p:slideViewPr>
    <p:cSldViewPr snapToGrid="0">
      <p:cViewPr>
        <p:scale>
          <a:sx n="104" d="100"/>
          <a:sy n="104" d="100"/>
        </p:scale>
        <p:origin x="-1092" y="-66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30510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6840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68401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4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680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2655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3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6896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28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811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="" xmlns:a16="http://schemas.microsoft.com/office/drawing/2014/main" id="{81E8044B-5A9F-3B47-AF82-3545495209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61544" y="-61546"/>
            <a:ext cx="6734909" cy="5205044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9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4018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2900" y="4767264"/>
            <a:ext cx="160020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512CE36C-F021-405D-8C3C-1E95F4F3AA7F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43150" y="4767264"/>
            <a:ext cx="217170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14900" y="4767264"/>
            <a:ext cx="160020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4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38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500"/>
            </a:lvl1pPr>
            <a:lvl2pPr marL="288036" indent="0" algn="ctr">
              <a:buNone/>
              <a:defRPr sz="1300"/>
            </a:lvl2pPr>
            <a:lvl3pPr marL="576072" indent="0" algn="ctr">
              <a:buNone/>
              <a:defRPr sz="1100"/>
            </a:lvl3pPr>
            <a:lvl4pPr marL="864108" indent="0" algn="ctr">
              <a:buNone/>
              <a:defRPr sz="1000"/>
            </a:lvl4pPr>
            <a:lvl5pPr marL="1152144" indent="0" algn="ctr">
              <a:buNone/>
              <a:defRPr sz="1000"/>
            </a:lvl5pPr>
            <a:lvl6pPr marL="1440180" indent="0" algn="ctr">
              <a:buNone/>
              <a:defRPr sz="1000"/>
            </a:lvl6pPr>
            <a:lvl7pPr marL="1728216" indent="0" algn="ctr">
              <a:buNone/>
              <a:defRPr sz="1000"/>
            </a:lvl7pPr>
            <a:lvl8pPr marL="2016252" indent="0" algn="ctr">
              <a:buNone/>
              <a:defRPr sz="1000"/>
            </a:lvl8pPr>
            <a:lvl9pPr marL="2304288" indent="0" algn="ctr">
              <a:buNone/>
              <a:defRPr sz="1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E5983328-5D9C-4CDA-A4B0-8F0932BA2C1A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4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2900" y="4767264"/>
            <a:ext cx="160020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512CE36C-F021-405D-8C3C-1E95F4F3AA7F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43150" y="4767264"/>
            <a:ext cx="217170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14900" y="4767264"/>
            <a:ext cx="160020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193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9816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47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04172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5B48A23-F086-E848-93F2-BE7280BF92FE}"/>
              </a:ext>
            </a:extLst>
          </p:cNvPr>
          <p:cNvSpPr/>
          <p:nvPr userDrawn="1"/>
        </p:nvSpPr>
        <p:spPr>
          <a:xfrm>
            <a:off x="4859677" y="492805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x-none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690" r:id="rId3"/>
    <p:sldLayoutId id="2147483694" r:id="rId4"/>
    <p:sldLayoutId id="2147483720" r:id="rId5"/>
    <p:sldLayoutId id="214748372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05AA50F-DFE7-6C4B-92C5-EBE8E2BC7899}"/>
              </a:ext>
            </a:extLst>
          </p:cNvPr>
          <p:cNvSpPr/>
          <p:nvPr userDrawn="1"/>
        </p:nvSpPr>
        <p:spPr>
          <a:xfrm>
            <a:off x="4859677" y="492805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x-none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40494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4.png"/><Relationship Id="rId18" Type="http://schemas.microsoft.com/office/2007/relationships/hdphoto" Target="../media/hdphoto8.wdp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microsoft.com/office/2007/relationships/hdphoto" Target="../media/hdphoto5.wdp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16.xml"/><Relationship Id="rId6" Type="http://schemas.microsoft.com/office/2007/relationships/hdphoto" Target="../media/hdphoto2.wdp"/><Relationship Id="rId11" Type="http://schemas.openxmlformats.org/officeDocument/2006/relationships/image" Target="../media/image13.png"/><Relationship Id="rId24" Type="http://schemas.microsoft.com/office/2007/relationships/hdphoto" Target="../media/hdphoto11.wdp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microsoft.com/office/2007/relationships/hdphoto" Target="../media/hdphoto4.wdp"/><Relationship Id="rId19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4.png"/><Relationship Id="rId18" Type="http://schemas.microsoft.com/office/2007/relationships/hdphoto" Target="../media/hdphoto8.wdp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microsoft.com/office/2007/relationships/hdphoto" Target="../media/hdphoto5.wdp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16.xml"/><Relationship Id="rId6" Type="http://schemas.microsoft.com/office/2007/relationships/hdphoto" Target="../media/hdphoto2.wdp"/><Relationship Id="rId11" Type="http://schemas.openxmlformats.org/officeDocument/2006/relationships/image" Target="../media/image13.png"/><Relationship Id="rId24" Type="http://schemas.microsoft.com/office/2007/relationships/hdphoto" Target="../media/hdphoto11.wdp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microsoft.com/office/2007/relationships/hdphoto" Target="../media/hdphoto4.wdp"/><Relationship Id="rId19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0959" y="1865361"/>
            <a:ext cx="4943814" cy="1084217"/>
          </a:xfrm>
        </p:spPr>
        <p:txBody>
          <a:bodyPr>
            <a:normAutofit fontScale="90000"/>
          </a:bodyPr>
          <a:lstStyle/>
          <a:p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/>
          <p:cNvSpPr/>
          <p:nvPr/>
        </p:nvSpPr>
        <p:spPr>
          <a:xfrm>
            <a:off x="0" y="-40944"/>
            <a:ext cx="6858000" cy="5519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endParaRPr lang="en-US" sz="1100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1564664" y="1685560"/>
            <a:ext cx="1500545" cy="365947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pPr defTabSz="576072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lang="en-US" sz="160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932782" y="52542"/>
            <a:ext cx="5806345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10" y="-39371"/>
            <a:ext cx="74652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912945" y="378867"/>
            <a:ext cx="6068570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lang="en-US" altLang="zh-CN" sz="240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10</a:t>
            </a:r>
            <a:r>
              <a:rPr lang="en-US" altLang="zh-CN" sz="240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2 năm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06421" y="837354"/>
            <a:ext cx="5054819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768077">
              <a:buClrTx/>
              <a:defRPr/>
            </a:pP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24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932781" y="1272977"/>
            <a:ext cx="5806345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thiên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nêu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endParaRPr lang="en-US" altLang="zh-CN" sz="2400" b="1" kern="1200" dirty="0">
              <a:solidFill>
                <a:srgbClr val="FF0000"/>
              </a:solidFill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932782" y="1746199"/>
            <a:ext cx="5806345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đặc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điểm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</a:t>
            </a:r>
            <a:endParaRPr lang="en-US" altLang="zh-CN" sz="2400" b="1" kern="1200" dirty="0">
              <a:solidFill>
                <a:srgbClr val="FF0000"/>
              </a:solidFill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0650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339579" y="105523"/>
            <a:ext cx="61788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Xếp các từ ngữ dưới đây vào nhóm thích hợp:</a:t>
            </a:r>
            <a:endParaRPr lang="en-US" sz="18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C93756CA-A21C-344F-A3F1-F0CADEDB8E65}"/>
              </a:ext>
            </a:extLst>
          </p:cNvPr>
          <p:cNvGrpSpPr/>
          <p:nvPr/>
        </p:nvGrpSpPr>
        <p:grpSpPr>
          <a:xfrm>
            <a:off x="920601" y="2980944"/>
            <a:ext cx="2042055" cy="1576206"/>
            <a:chOff x="975360" y="2895482"/>
            <a:chExt cx="2794914" cy="2100580"/>
          </a:xfrm>
        </p:grpSpPr>
        <p:pic>
          <p:nvPicPr>
            <p:cNvPr id="27" name="Picture 26">
              <a:extLst>
                <a:ext uri="{FF2B5EF4-FFF2-40B4-BE49-F238E27FC236}">
                  <a16:creationId xmlns="" xmlns:a16="http://schemas.microsoft.com/office/drawing/2014/main" id="{E6B94145-764E-874D-8B7A-4CF3005BF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5360" y="2895482"/>
              <a:ext cx="2794914" cy="21005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BEADC5E1-D824-474B-BB3C-2E2F93AE5EAD}"/>
                </a:ext>
              </a:extLst>
            </p:cNvPr>
            <p:cNvSpPr txBox="1"/>
            <p:nvPr/>
          </p:nvSpPr>
          <p:spPr>
            <a:xfrm>
              <a:off x="1491498" y="3773695"/>
              <a:ext cx="1828228" cy="861353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1800" dirty="0"/>
                <a:t>Từ ngữ chỉ </a:t>
              </a:r>
            </a:p>
            <a:p>
              <a:pPr algn="ctr"/>
              <a:r>
                <a:rPr lang="x-none" sz="1800" dirty="0"/>
                <a:t>sự vật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397C7B78-BBDF-7440-A0F6-B11F5D81959F}"/>
              </a:ext>
            </a:extLst>
          </p:cNvPr>
          <p:cNvGrpSpPr/>
          <p:nvPr/>
        </p:nvGrpSpPr>
        <p:grpSpPr>
          <a:xfrm>
            <a:off x="4133087" y="2936087"/>
            <a:ext cx="1901953" cy="1491719"/>
            <a:chOff x="3428999" y="2897792"/>
            <a:chExt cx="2311384" cy="1995495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6A25BAFA-926F-984A-8CD8-DA40FF9C5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861" b="98842" l="9667" r="90000">
                          <a14:foregroundMark x1="10667" y1="33977" x2="9667" y2="54054"/>
                          <a14:foregroundMark x1="30000" y1="90734" x2="46667" y2="91506"/>
                          <a14:foregroundMark x1="46667" y1="91506" x2="56333" y2="90734"/>
                          <a14:foregroundMark x1="56333" y1="90347" x2="60333" y2="98842"/>
                          <a14:foregroundMark x1="67667" y1="92278" x2="87000" y2="66023"/>
                          <a14:foregroundMark x1="87000" y1="66023" x2="89000" y2="67181"/>
                          <a14:foregroundMark x1="37333" y1="6178" x2="51000" y2="3861"/>
                          <a14:foregroundMark x1="51000" y1="3861" x2="51667" y2="386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28999" y="2897792"/>
              <a:ext cx="2311384" cy="199549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DBA41022-2670-CE47-85C2-BE49DAA020A8}"/>
                </a:ext>
              </a:extLst>
            </p:cNvPr>
            <p:cNvSpPr txBox="1"/>
            <p:nvPr/>
          </p:nvSpPr>
          <p:spPr>
            <a:xfrm>
              <a:off x="3778780" y="3794458"/>
              <a:ext cx="1594893" cy="86460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1800" dirty="0"/>
                <a:t>Từ ngữ chỉ </a:t>
              </a:r>
            </a:p>
            <a:p>
              <a:pPr algn="ctr"/>
              <a:r>
                <a:rPr lang="en-US" sz="1800" dirty="0" err="1"/>
                <a:t>đ</a:t>
              </a:r>
              <a:r>
                <a:rPr lang="x-none" sz="1800" dirty="0"/>
                <a:t>ặc điểm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9DA3CD9B-F76C-4142-AD94-9065A57958C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16" b="90722" l="6250" r="92188">
                        <a14:foregroundMark x1="6250" y1="52577" x2="6250" y2="52577"/>
                        <a14:foregroundMark x1="92188" y1="60825" x2="92188" y2="60825"/>
                        <a14:foregroundMark x1="66016" y1="90722" x2="66016" y2="90722"/>
                        <a14:foregroundMark x1="50781" y1="23711" x2="50781" y2="23711"/>
                      </a14:backgroundRemoval>
                    </a14:imgEffect>
                    <a14:imgEffect>
                      <a14:sharpenSoften amount="6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32503" y="1990545"/>
            <a:ext cx="1731275" cy="6559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2AFF5EDA-A064-6743-861D-28117C15BA0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83" b="91304" l="9653" r="93050">
                        <a14:foregroundMark x1="9653" y1="55435" x2="9653" y2="55435"/>
                        <a14:foregroundMark x1="89189" y1="55435" x2="89189" y2="55435"/>
                        <a14:foregroundMark x1="91120" y1="55435" x2="93436" y2="56522"/>
                        <a14:foregroundMark x1="57529" y1="90217" x2="65637" y2="91304"/>
                      </a14:backgroundRemoval>
                    </a14:imgEffect>
                    <a14:imgEffect>
                      <a14:sharpenSoften amount="5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9833" y="1925668"/>
            <a:ext cx="1835757" cy="6520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BD07BDE-9DC3-7145-9C56-C1ECD572CC2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89623" l="5578" r="92430">
                        <a14:foregroundMark x1="10359" y1="61321" x2="5578" y2="53774"/>
                        <a14:foregroundMark x1="92430" y1="56604" x2="92430" y2="56604"/>
                        <a14:foregroundMark x1="41833" y1="81132" x2="41833" y2="81132"/>
                        <a14:foregroundMark x1="41833" y1="81132" x2="61355" y2="83019"/>
                      </a14:backgroundRemoval>
                    </a14:imgEffect>
                    <a14:imgEffect>
                      <a14:sharpenSoften amount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4372" y="1888406"/>
            <a:ext cx="1702564" cy="7190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6DCB7235-98D0-234F-9BA7-D47AA3145ABA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74" b="89474" l="7393" r="94163">
                        <a14:foregroundMark x1="68482" y1="88421" x2="68482" y2="88421"/>
                        <a14:foregroundMark x1="7393" y1="49474" x2="7393" y2="49474"/>
                        <a14:foregroundMark x1="91051" y1="60000" x2="91051" y2="60000"/>
                        <a14:foregroundMark x1="94163" y1="61053" x2="94163" y2="61053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1536" y="1258307"/>
            <a:ext cx="1832242" cy="651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0B4D378E-8D39-D643-A1EC-F212A34DB09B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677" b="89247" l="9854" r="91606">
                        <a14:foregroundMark x1="60584" y1="88172" x2="60584" y2="88172"/>
                        <a14:foregroundMark x1="91606" y1="59140" x2="91606" y2="59140"/>
                        <a14:foregroundMark x1="9854" y1="46237" x2="9854" y2="4623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9833" y="1257113"/>
            <a:ext cx="1835757" cy="623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7623E7E-4EB2-2048-82DE-15960BC912F5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CFFFD"/>
              </a:clrFrom>
              <a:clrTo>
                <a:srgbClr val="FCFF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3333" l="9524" r="92308">
                        <a14:foregroundMark x1="10256" y1="47778" x2="64103" y2="70000"/>
                        <a14:foregroundMark x1="64103" y1="70000" x2="88278" y2="62222"/>
                        <a14:foregroundMark x1="88278" y1="62222" x2="90476" y2="57778"/>
                        <a14:foregroundMark x1="67033" y1="94444" x2="62271" y2="92222"/>
                        <a14:foregroundMark x1="86081" y1="56667" x2="52747" y2="40000"/>
                        <a14:foregroundMark x1="90110" y1="54444" x2="92308" y2="566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7036" y="1247749"/>
            <a:ext cx="1835757" cy="6107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2BCE02DA-C3B3-4846-87C6-37A4581F338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814" b="90678" l="5159" r="93651">
                        <a14:foregroundMark x1="5159" y1="58475" x2="5159" y2="58475"/>
                        <a14:foregroundMark x1="91667" y1="61864" x2="91667" y2="61864"/>
                        <a14:foregroundMark x1="93651" y1="62712" x2="93651" y2="62712"/>
                        <a14:foregroundMark x1="65079" y1="88983" x2="65079" y2="88983"/>
                        <a14:foregroundMark x1="50397" y1="34746" x2="50397" y2="34746"/>
                      </a14:backgroundRemoval>
                    </a14:imgEffect>
                    <a14:imgEffect>
                      <a14:sharpenSoften amount="41000"/>
                    </a14:imgEffect>
                  </a14:imgLayer>
                </a14:imgProps>
              </a:ext>
            </a:extLst>
          </a:blip>
          <a:srcRect t="22138"/>
          <a:stretch/>
        </p:blipFill>
        <p:spPr>
          <a:xfrm>
            <a:off x="4855515" y="637047"/>
            <a:ext cx="1639586" cy="5977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14FED6BE-C803-5741-B14C-8B1434A8B4C0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8046" b="89655" l="9091" r="95455">
                        <a14:foregroundMark x1="9091" y1="51724" x2="9091" y2="51724"/>
                        <a14:foregroundMark x1="10606" y1="43678" x2="9091" y2="44828"/>
                        <a14:foregroundMark x1="75758" y1="49425" x2="90909" y2="51724"/>
                        <a14:foregroundMark x1="90909" y1="50575" x2="95833" y2="50575"/>
                        <a14:foregroundMark x1="73485" y1="88506" x2="68939" y2="89655"/>
                      </a14:backgroundRemoval>
                    </a14:imgEffect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39564" y="647401"/>
            <a:ext cx="1778871" cy="5862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46A006D-0BCA-124A-8961-1D4B6E12F67E}"/>
              </a:ext>
            </a:extLst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524" b="90476" l="5926" r="90000">
                        <a14:foregroundMark x1="13333" y1="47619" x2="5926" y2="48810"/>
                        <a14:foregroundMark x1="48889" y1="30952" x2="62222" y2="11905"/>
                        <a14:foregroundMark x1="61852" y1="90476" x2="61852" y2="90476"/>
                        <a14:foregroundMark x1="79630" y1="57143" x2="89630" y2="58333"/>
                      </a14:backgroundRemoval>
                    </a14:imgEffect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214" y="646748"/>
            <a:ext cx="1719402" cy="53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7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1481E-6 -4.96454E-6 L -0.05209 0.395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6" y="197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1481E-6 -2.61795E-6 L 0.128 0.244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9" y="12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6 -2.74746E-6 L 0.7081 0.1575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94" y="78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7564E-6 L 0.17338 0.402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57" y="20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037E-7 3.81745E-6 L -0.40139 0.5784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69" y="289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037E-7 5.39624E-7 L 0.14398 0.473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99" y="23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6 -1.95498E-6 L 0.04676 0.7190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8" y="35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2.52852E-7 L -0.72014 0.4116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19" y="205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6296E-6 -4.31699E-7 L -0.5132 0.4616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71" y="23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-26181" y="105523"/>
            <a:ext cx="6858722" cy="40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1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Ghép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từ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ngữ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chỉ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sự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vật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với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từ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ngữ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chỉ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đặc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điểm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tạo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thành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3 </a:t>
            </a:r>
            <a:r>
              <a:rPr lang="en-US" sz="1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câu</a:t>
            </a:r>
            <a:r>
              <a:rPr lang="en-US" sz="1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. </a:t>
            </a:r>
            <a:endParaRPr lang="en-US" sz="1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C93756CA-A21C-344F-A3F1-F0CADEDB8E65}"/>
              </a:ext>
            </a:extLst>
          </p:cNvPr>
          <p:cNvGrpSpPr/>
          <p:nvPr/>
        </p:nvGrpSpPr>
        <p:grpSpPr>
          <a:xfrm>
            <a:off x="0" y="2267190"/>
            <a:ext cx="2042055" cy="1576206"/>
            <a:chOff x="1080017" y="2442068"/>
            <a:chExt cx="2794914" cy="2100580"/>
          </a:xfrm>
        </p:grpSpPr>
        <p:pic>
          <p:nvPicPr>
            <p:cNvPr id="27" name="Picture 26">
              <a:extLst>
                <a:ext uri="{FF2B5EF4-FFF2-40B4-BE49-F238E27FC236}">
                  <a16:creationId xmlns="" xmlns:a16="http://schemas.microsoft.com/office/drawing/2014/main" id="{E6B94145-764E-874D-8B7A-4CF3005BF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80017" y="2442068"/>
              <a:ext cx="2794914" cy="21005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BEADC5E1-D824-474B-BB3C-2E2F93AE5EAD}"/>
                </a:ext>
              </a:extLst>
            </p:cNvPr>
            <p:cNvSpPr txBox="1"/>
            <p:nvPr/>
          </p:nvSpPr>
          <p:spPr>
            <a:xfrm>
              <a:off x="1579104" y="3334998"/>
              <a:ext cx="1828228" cy="861353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1800" dirty="0"/>
                <a:t>Từ ngữ chỉ </a:t>
              </a:r>
            </a:p>
            <a:p>
              <a:pPr algn="ctr"/>
              <a:r>
                <a:rPr lang="x-none" sz="1800" dirty="0"/>
                <a:t>sự vật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397C7B78-BBDF-7440-A0F6-B11F5D81959F}"/>
              </a:ext>
            </a:extLst>
          </p:cNvPr>
          <p:cNvGrpSpPr/>
          <p:nvPr/>
        </p:nvGrpSpPr>
        <p:grpSpPr>
          <a:xfrm>
            <a:off x="4930588" y="2267190"/>
            <a:ext cx="1901953" cy="1491719"/>
            <a:chOff x="3428999" y="2897792"/>
            <a:chExt cx="2311384" cy="1995495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6A25BAFA-926F-984A-8CD8-DA40FF9C5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861" b="98842" l="9667" r="90000">
                          <a14:foregroundMark x1="10667" y1="33977" x2="9667" y2="54054"/>
                          <a14:foregroundMark x1="30000" y1="90734" x2="46667" y2="91506"/>
                          <a14:foregroundMark x1="46667" y1="91506" x2="56333" y2="90734"/>
                          <a14:foregroundMark x1="56333" y1="90347" x2="60333" y2="98842"/>
                          <a14:foregroundMark x1="67667" y1="92278" x2="87000" y2="66023"/>
                          <a14:foregroundMark x1="87000" y1="66023" x2="89000" y2="67181"/>
                          <a14:foregroundMark x1="37333" y1="6178" x2="51000" y2="3861"/>
                          <a14:foregroundMark x1="51000" y1="3861" x2="51667" y2="386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28999" y="2897792"/>
              <a:ext cx="2311384" cy="199549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DBA41022-2670-CE47-85C2-BE49DAA020A8}"/>
                </a:ext>
              </a:extLst>
            </p:cNvPr>
            <p:cNvSpPr txBox="1"/>
            <p:nvPr/>
          </p:nvSpPr>
          <p:spPr>
            <a:xfrm>
              <a:off x="3778780" y="3794458"/>
              <a:ext cx="1594893" cy="86460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1800" dirty="0"/>
                <a:t>Từ ngữ chỉ </a:t>
              </a:r>
            </a:p>
            <a:p>
              <a:pPr algn="ctr"/>
              <a:r>
                <a:rPr lang="en-US" sz="1800" dirty="0" err="1"/>
                <a:t>đ</a:t>
              </a:r>
              <a:r>
                <a:rPr lang="x-none" sz="1800" dirty="0"/>
                <a:t>ặc điểm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9DA3CD9B-F76C-4142-AD94-9065A57958C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16" b="90722" l="6250" r="92188">
                        <a14:foregroundMark x1="6250" y1="52577" x2="6250" y2="52577"/>
                        <a14:foregroundMark x1="92188" y1="60825" x2="92188" y2="60825"/>
                        <a14:foregroundMark x1="66016" y1="90722" x2="66016" y2="90722"/>
                        <a14:foregroundMark x1="50781" y1="23711" x2="50781" y2="23711"/>
                      </a14:backgroundRemoval>
                    </a14:imgEffect>
                    <a14:imgEffect>
                      <a14:sharpenSoften amount="6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5934" y="1521947"/>
            <a:ext cx="1731275" cy="6559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2AFF5EDA-A064-6743-861D-28117C15BA0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83" b="91304" l="9653" r="93050">
                        <a14:foregroundMark x1="9653" y1="55435" x2="9653" y2="55435"/>
                        <a14:foregroundMark x1="89189" y1="55435" x2="89189" y2="55435"/>
                        <a14:foregroundMark x1="91120" y1="55435" x2="93436" y2="56522"/>
                        <a14:foregroundMark x1="57529" y1="90217" x2="65637" y2="91304"/>
                      </a14:backgroundRemoval>
                    </a14:imgEffect>
                    <a14:imgEffect>
                      <a14:sharpenSoften amount="5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0325" y="1468535"/>
            <a:ext cx="1835757" cy="6520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BD07BDE-9DC3-7145-9C56-C1ECD572CC2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89623" l="5578" r="92430">
                        <a14:foregroundMark x1="10359" y1="61321" x2="5578" y2="53774"/>
                        <a14:foregroundMark x1="92430" y1="56604" x2="92430" y2="56604"/>
                        <a14:foregroundMark x1="41833" y1="81132" x2="41833" y2="81132"/>
                        <a14:foregroundMark x1="41833" y1="81132" x2="61355" y2="83019"/>
                      </a14:backgroundRemoval>
                    </a14:imgEffect>
                    <a14:imgEffect>
                      <a14:sharpenSoften amount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6234" y="1890819"/>
            <a:ext cx="1702564" cy="7190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6DCB7235-98D0-234F-9BA7-D47AA3145ABA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74" b="89474" l="7393" r="94163">
                        <a14:foregroundMark x1="68482" y1="88421" x2="68482" y2="88421"/>
                        <a14:foregroundMark x1="7393" y1="49474" x2="7393" y2="49474"/>
                        <a14:foregroundMark x1="91051" y1="60000" x2="91051" y2="60000"/>
                        <a14:foregroundMark x1="94163" y1="61053" x2="94163" y2="61053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5934" y="870245"/>
            <a:ext cx="1832242" cy="651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0B4D378E-8D39-D643-A1EC-F212A34DB09B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677" b="89247" l="9854" r="91606">
                        <a14:foregroundMark x1="60584" y1="88172" x2="60584" y2="88172"/>
                        <a14:foregroundMark x1="91606" y1="59140" x2="91606" y2="59140"/>
                        <a14:foregroundMark x1="9854" y1="46237" x2="9854" y2="4623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8813" y="1839951"/>
            <a:ext cx="1835757" cy="623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7623E7E-4EB2-2048-82DE-15960BC912F5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CFFFD"/>
              </a:clrFrom>
              <a:clrTo>
                <a:srgbClr val="FCFF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3333" l="9524" r="92308">
                        <a14:foregroundMark x1="10256" y1="47778" x2="64103" y2="70000"/>
                        <a14:foregroundMark x1="64103" y1="70000" x2="88278" y2="62222"/>
                        <a14:foregroundMark x1="88278" y1="62222" x2="90476" y2="57778"/>
                        <a14:foregroundMark x1="67033" y1="94444" x2="62271" y2="92222"/>
                        <a14:foregroundMark x1="86081" y1="56667" x2="52747" y2="40000"/>
                        <a14:foregroundMark x1="90110" y1="54444" x2="92308" y2="566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3949" y="1196096"/>
            <a:ext cx="1835757" cy="6107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2BCE02DA-C3B3-4846-87C6-37A4581F338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814" b="90678" l="5159" r="93651">
                        <a14:foregroundMark x1="5159" y1="58475" x2="5159" y2="58475"/>
                        <a14:foregroundMark x1="91667" y1="61864" x2="91667" y2="61864"/>
                        <a14:foregroundMark x1="93651" y1="62712" x2="93651" y2="62712"/>
                        <a14:foregroundMark x1="65079" y1="88983" x2="65079" y2="88983"/>
                        <a14:foregroundMark x1="50397" y1="34746" x2="50397" y2="34746"/>
                      </a14:backgroundRemoval>
                    </a14:imgEffect>
                    <a14:imgEffect>
                      <a14:sharpenSoften amount="41000"/>
                    </a14:imgEffect>
                  </a14:imgLayer>
                </a14:imgProps>
              </a:ext>
            </a:extLst>
          </a:blip>
          <a:srcRect t="22138"/>
          <a:stretch/>
        </p:blipFill>
        <p:spPr>
          <a:xfrm>
            <a:off x="4930588" y="610086"/>
            <a:ext cx="1639586" cy="5977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14FED6BE-C803-5741-B14C-8B1434A8B4C0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8046" b="89655" l="9091" r="95455">
                        <a14:foregroundMark x1="9091" y1="51724" x2="9091" y2="51724"/>
                        <a14:foregroundMark x1="10606" y1="43678" x2="9091" y2="44828"/>
                        <a14:foregroundMark x1="75758" y1="49425" x2="90909" y2="51724"/>
                        <a14:foregroundMark x1="90909" y1="50575" x2="95833" y2="50575"/>
                        <a14:foregroundMark x1="73485" y1="88506" x2="68939" y2="89655"/>
                      </a14:backgroundRemoval>
                    </a14:imgEffect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30889" y="1107774"/>
            <a:ext cx="1778871" cy="5862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46A006D-0BCA-124A-8961-1D4B6E12F67E}"/>
              </a:ext>
            </a:extLst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524" b="90476" l="5926" r="90000">
                        <a14:foregroundMark x1="13333" y1="47619" x2="5926" y2="48810"/>
                        <a14:foregroundMark x1="48889" y1="30952" x2="62222" y2="11905"/>
                        <a14:foregroundMark x1="61852" y1="90476" x2="61852" y2="90476"/>
                        <a14:foregroundMark x1="79630" y1="57143" x2="89630" y2="58333"/>
                      </a14:backgroundRemoval>
                    </a14:imgEffect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5771" y="661171"/>
            <a:ext cx="1719402" cy="5349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2078631" y="3753979"/>
            <a:ext cx="26185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Bầu</a:t>
            </a:r>
            <a:r>
              <a:rPr lang="en-US" sz="1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trời</a:t>
            </a:r>
            <a:r>
              <a:rPr lang="en-US" sz="1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trong</a:t>
            </a:r>
            <a:r>
              <a:rPr lang="en-US" sz="1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xanh</a:t>
            </a:r>
            <a:r>
              <a:rPr lang="en-US" sz="1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sz="18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371600" y="1468535"/>
            <a:ext cx="3227832" cy="329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2078631" y="4180220"/>
            <a:ext cx="26185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Ngôi</a:t>
            </a:r>
            <a:r>
              <a:rPr lang="en-US" sz="1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sao</a:t>
            </a:r>
            <a:r>
              <a:rPr lang="en-US" sz="1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lấp</a:t>
            </a:r>
            <a:r>
              <a:rPr lang="en-US" sz="1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lánh</a:t>
            </a:r>
            <a:r>
              <a:rPr lang="en-US" sz="1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sz="18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42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1.7268E-7 L 0.27222 0.5220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11" y="26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407E-6 1.04841E-7 L -0.27732 0.5303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66" y="26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8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/>
          <p:cNvSpPr/>
          <p:nvPr/>
        </p:nvSpPr>
        <p:spPr>
          <a:xfrm>
            <a:off x="0" y="-40944"/>
            <a:ext cx="6858000" cy="5519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endParaRPr lang="en-US" sz="1100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1564664" y="1685560"/>
            <a:ext cx="1500545" cy="365947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pPr defTabSz="576072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lang="en-US" sz="160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932782" y="52542"/>
            <a:ext cx="5806345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10" y="-39371"/>
            <a:ext cx="74652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912945" y="378867"/>
            <a:ext cx="6068570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lang="en-US" altLang="zh-CN" sz="240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10</a:t>
            </a:r>
            <a:r>
              <a:rPr lang="en-US" altLang="zh-CN" sz="240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2 năm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06421" y="837354"/>
            <a:ext cx="5054819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768077">
              <a:buClrTx/>
              <a:defRPr/>
            </a:pP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24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932781" y="1272977"/>
            <a:ext cx="5806345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thiên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nêu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endParaRPr lang="en-US" altLang="zh-CN" sz="2400" b="1" kern="1200" dirty="0">
              <a:solidFill>
                <a:srgbClr val="FF0000"/>
              </a:solidFill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932782" y="1746199"/>
            <a:ext cx="5806345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đặc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điểm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</a:t>
            </a:r>
            <a:endParaRPr lang="en-US" altLang="zh-CN" sz="2400" b="1" kern="1200" dirty="0">
              <a:solidFill>
                <a:srgbClr val="FF0000"/>
              </a:solidFill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976016" y="2228565"/>
            <a:ext cx="5054819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24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24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24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36)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115569" y="2692643"/>
            <a:ext cx="5247794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..................................................................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115569" y="3156721"/>
            <a:ext cx="5247794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..................................................................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115569" y="3620574"/>
            <a:ext cx="5247794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..................................................................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6512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328" y="255995"/>
            <a:ext cx="6748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3. 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Hỏi – đáp về đặc điểm của các sư vật </a:t>
            </a:r>
            <a:r>
              <a:rPr lang="vi-VN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ngôi sao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vi-VN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dòng sông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vi-VN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nương lúa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vi-VN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bầu trời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5BB56005-E777-F64F-A7A1-CEA72BBDA1F4}"/>
              </a:ext>
            </a:extLst>
          </p:cNvPr>
          <p:cNvGrpSpPr/>
          <p:nvPr/>
        </p:nvGrpSpPr>
        <p:grpSpPr>
          <a:xfrm>
            <a:off x="708286" y="1386030"/>
            <a:ext cx="5621393" cy="3530069"/>
            <a:chOff x="708286" y="1386030"/>
            <a:chExt cx="5621393" cy="3530069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97C1736A-BFBA-E042-BB3D-3ED9B92EA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441" b="96503" l="9977" r="94664">
                          <a14:foregroundMark x1="25754" y1="17483" x2="34339" y2="89161"/>
                          <a14:foregroundMark x1="34339" y1="88811" x2="36891" y2="55944"/>
                          <a14:foregroundMark x1="36891" y1="55594" x2="14849" y2="69580"/>
                          <a14:foregroundMark x1="14849" y1="69231" x2="22970" y2="54895"/>
                          <a14:foregroundMark x1="22970" y1="54545" x2="36891" y2="55944"/>
                          <a14:foregroundMark x1="36891" y1="55944" x2="45708" y2="70979"/>
                          <a14:foregroundMark x1="45708" y1="70979" x2="52668" y2="51049"/>
                          <a14:foregroundMark x1="52668" y1="51049" x2="52668" y2="51049"/>
                          <a14:foregroundMark x1="33411" y1="72378" x2="28538" y2="80769"/>
                          <a14:foregroundMark x1="28538" y1="80070" x2="28538" y2="65035"/>
                          <a14:foregroundMark x1="63341" y1="76923" x2="73086" y2="58392"/>
                          <a14:foregroundMark x1="73086" y1="58042" x2="73086" y2="80070"/>
                          <a14:foregroundMark x1="73086" y1="79720" x2="81206" y2="62587"/>
                          <a14:foregroundMark x1="81206" y1="61888" x2="80278" y2="54196"/>
                          <a14:foregroundMark x1="81671" y1="60490" x2="84223" y2="65734"/>
                          <a14:foregroundMark x1="84223" y1="65385" x2="78886" y2="75524"/>
                          <a14:foregroundMark x1="94664" y1="88112" x2="94664" y2="86014"/>
                          <a14:foregroundMark x1="75870" y1="80769" x2="75870" y2="96503"/>
                          <a14:foregroundMark x1="67053" y1="65385" x2="72390" y2="76224"/>
                          <a14:foregroundMark x1="33875" y1="45105" x2="33875" y2="42308"/>
                          <a14:foregroundMark x1="69838" y1="75175" x2="69838" y2="82168"/>
                          <a14:foregroundMark x1="61485" y1="21329" x2="61717" y2="24126"/>
                          <a14:foregroundMark x1="70998" y1="9441" x2="70998" y2="9441"/>
                          <a14:foregroundMark x1="68213" y1="10839" x2="75638" y2="1049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1412240" y="2456147"/>
              <a:ext cx="3707130" cy="2459952"/>
            </a:xfrm>
            <a:prstGeom prst="rect">
              <a:avLst/>
            </a:prstGeom>
          </p:spPr>
        </p:pic>
        <p:sp>
          <p:nvSpPr>
            <p:cNvPr id="6" name="Rounded Rectangular Callout 5">
              <a:extLst>
                <a:ext uri="{FF2B5EF4-FFF2-40B4-BE49-F238E27FC236}">
                  <a16:creationId xmlns="" xmlns:a16="http://schemas.microsoft.com/office/drawing/2014/main" id="{598EC7C8-A8AE-D442-A924-11DE5B70D2B4}"/>
                </a:ext>
              </a:extLst>
            </p:cNvPr>
            <p:cNvSpPr/>
            <p:nvPr/>
          </p:nvSpPr>
          <p:spPr>
            <a:xfrm>
              <a:off x="4053839" y="1386030"/>
              <a:ext cx="2275840" cy="999970"/>
            </a:xfrm>
            <a:prstGeom prst="wedgeRoundRectCallout">
              <a:avLst>
                <a:gd name="adj1" fmla="val -31547"/>
                <a:gd name="adj2" fmla="val 80541"/>
                <a:gd name="adj3" fmla="val 16667"/>
              </a:avLst>
            </a:prstGeom>
            <a:solidFill>
              <a:schemeClr val="accent2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A5FFF8D2-37AF-8042-8546-E3AB46225467}"/>
                </a:ext>
              </a:extLst>
            </p:cNvPr>
            <p:cNvSpPr txBox="1"/>
            <p:nvPr/>
          </p:nvSpPr>
          <p:spPr>
            <a:xfrm>
              <a:off x="4233805" y="1470517"/>
              <a:ext cx="19159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x-none" sz="2400" dirty="0">
                  <a:latin typeface="UTM Avo" panose="02040603050506020204" pitchFamily="18" charset="0"/>
                </a:rPr>
                <a:t>Bầu trời </a:t>
              </a:r>
            </a:p>
            <a:p>
              <a:pPr algn="ctr"/>
              <a:r>
                <a:rPr lang="x-none" sz="2400" dirty="0">
                  <a:latin typeface="UTM Avo" panose="02040603050506020204" pitchFamily="18" charset="0"/>
                </a:rPr>
                <a:t>cao vời vợi.</a:t>
              </a:r>
            </a:p>
          </p:txBody>
        </p:sp>
        <p:sp>
          <p:nvSpPr>
            <p:cNvPr id="31" name="Rounded Rectangular Callout 30">
              <a:extLst>
                <a:ext uri="{FF2B5EF4-FFF2-40B4-BE49-F238E27FC236}">
                  <a16:creationId xmlns="" xmlns:a16="http://schemas.microsoft.com/office/drawing/2014/main" id="{FBB44938-6173-0544-8906-AD86A45CD187}"/>
                </a:ext>
              </a:extLst>
            </p:cNvPr>
            <p:cNvSpPr/>
            <p:nvPr/>
          </p:nvSpPr>
          <p:spPr>
            <a:xfrm>
              <a:off x="708286" y="1421104"/>
              <a:ext cx="2275840" cy="999970"/>
            </a:xfrm>
            <a:prstGeom prst="wedgeRoundRectCallout">
              <a:avLst>
                <a:gd name="adj1" fmla="val 24703"/>
                <a:gd name="adj2" fmla="val 71397"/>
                <a:gd name="adj3" fmla="val 16667"/>
              </a:avLst>
            </a:prstGeom>
            <a:solidFill>
              <a:schemeClr val="accent2"/>
            </a:solidFill>
            <a:ln>
              <a:solidFill>
                <a:srgbClr val="DF3C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4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3C6465D3-7A4F-AD41-9EBF-16D3EE808A14}"/>
                </a:ext>
              </a:extLst>
            </p:cNvPr>
            <p:cNvSpPr txBox="1"/>
            <p:nvPr/>
          </p:nvSpPr>
          <p:spPr>
            <a:xfrm>
              <a:off x="1075001" y="1505590"/>
              <a:ext cx="15424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x-none" sz="2400" dirty="0">
                  <a:latin typeface="UTM Avo" panose="02040603050506020204" pitchFamily="18" charset="0"/>
                </a:rPr>
                <a:t>Bầu trời </a:t>
              </a:r>
            </a:p>
            <a:p>
              <a:pPr algn="ctr"/>
              <a:r>
                <a:rPr lang="en-US" sz="2400" dirty="0">
                  <a:latin typeface="UTM Avo" panose="02040603050506020204" pitchFamily="18" charset="0"/>
                </a:rPr>
                <a:t>t</a:t>
              </a:r>
              <a:r>
                <a:rPr lang="x-none" sz="2400" dirty="0">
                  <a:latin typeface="UTM Avo" panose="02040603050506020204" pitchFamily="18" charset="0"/>
                </a:rPr>
                <a:t>hế nào?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671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2822</TotalTime>
  <Words>173</Words>
  <Application>Microsoft Office PowerPoint</Application>
  <PresentationFormat>Custom</PresentationFormat>
  <Paragraphs>33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Arial</vt:lpstr>
      <vt:lpstr>HP001 4H</vt:lpstr>
      <vt:lpstr>Kalam</vt:lpstr>
      <vt:lpstr>Montserrat</vt:lpstr>
      <vt:lpstr>Times New Roman</vt:lpstr>
      <vt:lpstr>Arial-Rounded</vt:lpstr>
      <vt:lpstr>UTM Avo</vt:lpstr>
      <vt:lpstr>HP001 4 hàng</vt:lpstr>
      <vt:lpstr>方正卡通简体</vt:lpstr>
      <vt:lpstr>HP001 5 hàng 1 ô ly</vt:lpstr>
      <vt:lpstr>Doodle Sketchbook by Slidesgo</vt:lpstr>
      <vt:lpstr>1_Doodle Sketchbook by Slidesgo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AnhBinh</cp:lastModifiedBy>
  <cp:revision>288</cp:revision>
  <dcterms:modified xsi:type="dcterms:W3CDTF">2022-02-10T02:37:42Z</dcterms:modified>
</cp:coreProperties>
</file>