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23"/>
  </p:notesMasterIdLst>
  <p:sldIdLst>
    <p:sldId id="329" r:id="rId4"/>
    <p:sldId id="323" r:id="rId5"/>
    <p:sldId id="385" r:id="rId6"/>
    <p:sldId id="386" r:id="rId7"/>
    <p:sldId id="387" r:id="rId8"/>
    <p:sldId id="400" r:id="rId9"/>
    <p:sldId id="388" r:id="rId10"/>
    <p:sldId id="389" r:id="rId11"/>
    <p:sldId id="390" r:id="rId12"/>
    <p:sldId id="391" r:id="rId13"/>
    <p:sldId id="392" r:id="rId14"/>
    <p:sldId id="393" r:id="rId15"/>
    <p:sldId id="394" r:id="rId16"/>
    <p:sldId id="395" r:id="rId17"/>
    <p:sldId id="396" r:id="rId18"/>
    <p:sldId id="397" r:id="rId19"/>
    <p:sldId id="398" r:id="rId20"/>
    <p:sldId id="399" r:id="rId21"/>
    <p:sldId id="34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E650A-89FF-4CC3-B1B5-DF8CF759A31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683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3364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21165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389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3/23/2022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73" r:id="rId13"/>
    <p:sldLayoutId id="2147483774" r:id="rId14"/>
    <p:sldLayoutId id="214748377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8.png"/><Relationship Id="rId18" Type="http://schemas.microsoft.com/office/2007/relationships/hdphoto" Target="../media/hdphoto6.wdp"/><Relationship Id="rId26" Type="http://schemas.openxmlformats.org/officeDocument/2006/relationships/image" Target="../media/image32.png"/><Relationship Id="rId39" Type="http://schemas.openxmlformats.org/officeDocument/2006/relationships/slide" Target="slide16.xml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22.png"/><Relationship Id="rId34" Type="http://schemas.openxmlformats.org/officeDocument/2006/relationships/slide" Target="slide14.xml"/><Relationship Id="rId42" Type="http://schemas.openxmlformats.org/officeDocument/2006/relationships/image" Target="../media/image26.png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17" Type="http://schemas.openxmlformats.org/officeDocument/2006/relationships/image" Target="../media/image20.png"/><Relationship Id="rId25" Type="http://schemas.openxmlformats.org/officeDocument/2006/relationships/image" Target="../media/image31.png"/><Relationship Id="rId33" Type="http://schemas.openxmlformats.org/officeDocument/2006/relationships/slide" Target="slide10.xml"/><Relationship Id="rId38" Type="http://schemas.openxmlformats.org/officeDocument/2006/relationships/slide" Target="slide13.xml"/><Relationship Id="rId2" Type="http://schemas.openxmlformats.org/officeDocument/2006/relationships/audio" Target="../media/media2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35.png"/><Relationship Id="rId41" Type="http://schemas.openxmlformats.org/officeDocument/2006/relationships/image" Target="../media/image23.png"/><Relationship Id="rId1" Type="http://schemas.microsoft.com/office/2007/relationships/media" Target="../media/media2.mp3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24" Type="http://schemas.microsoft.com/office/2007/relationships/hdphoto" Target="../media/hdphoto10.wdp"/><Relationship Id="rId32" Type="http://schemas.openxmlformats.org/officeDocument/2006/relationships/image" Target="../media/image38.png"/><Relationship Id="rId37" Type="http://schemas.openxmlformats.org/officeDocument/2006/relationships/slide" Target="slide12.xml"/><Relationship Id="rId40" Type="http://schemas.openxmlformats.org/officeDocument/2006/relationships/slide" Target="slide17.xml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23" Type="http://schemas.openxmlformats.org/officeDocument/2006/relationships/image" Target="../media/image29.png"/><Relationship Id="rId28" Type="http://schemas.openxmlformats.org/officeDocument/2006/relationships/image" Target="../media/image34.png"/><Relationship Id="rId36" Type="http://schemas.openxmlformats.org/officeDocument/2006/relationships/slide" Target="slide15.xml"/><Relationship Id="rId10" Type="http://schemas.openxmlformats.org/officeDocument/2006/relationships/image" Target="../media/image16.png"/><Relationship Id="rId19" Type="http://schemas.openxmlformats.org/officeDocument/2006/relationships/image" Target="../media/image21.png"/><Relationship Id="rId31" Type="http://schemas.openxmlformats.org/officeDocument/2006/relationships/image" Target="../media/image37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slide" Target="slide9.xml"/><Relationship Id="rId4" Type="http://schemas.microsoft.com/office/2007/relationships/hdphoto" Target="../media/hdphoto1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8.png"/><Relationship Id="rId18" Type="http://schemas.microsoft.com/office/2007/relationships/hdphoto" Target="../media/hdphoto6.wdp"/><Relationship Id="rId26" Type="http://schemas.openxmlformats.org/officeDocument/2006/relationships/image" Target="../media/image25.png"/><Relationship Id="rId3" Type="http://schemas.openxmlformats.org/officeDocument/2006/relationships/slideLayout" Target="../slideLayouts/slideLayout12.xml"/><Relationship Id="rId21" Type="http://schemas.openxmlformats.org/officeDocument/2006/relationships/image" Target="../media/image22.png"/><Relationship Id="rId7" Type="http://schemas.openxmlformats.org/officeDocument/2006/relationships/image" Target="../media/image14.png"/><Relationship Id="rId12" Type="http://schemas.microsoft.com/office/2007/relationships/hdphoto" Target="../media/hdphoto3.wdp"/><Relationship Id="rId17" Type="http://schemas.openxmlformats.org/officeDocument/2006/relationships/image" Target="../media/image20.png"/><Relationship Id="rId25" Type="http://schemas.openxmlformats.org/officeDocument/2006/relationships/slide" Target="slide8.xml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1" Type="http://schemas.microsoft.com/office/2007/relationships/media" Target="../media/media1.mp3"/><Relationship Id="rId6" Type="http://schemas.microsoft.com/office/2007/relationships/hdphoto" Target="../media/hdphoto1.wdp"/><Relationship Id="rId11" Type="http://schemas.openxmlformats.org/officeDocument/2006/relationships/image" Target="../media/image17.png"/><Relationship Id="rId24" Type="http://schemas.openxmlformats.org/officeDocument/2006/relationships/image" Target="../media/image24.png"/><Relationship Id="rId5" Type="http://schemas.openxmlformats.org/officeDocument/2006/relationships/image" Target="../media/image13.png"/><Relationship Id="rId15" Type="http://schemas.openxmlformats.org/officeDocument/2006/relationships/image" Target="../media/image19.png"/><Relationship Id="rId23" Type="http://schemas.openxmlformats.org/officeDocument/2006/relationships/image" Target="../media/image23.png"/><Relationship Id="rId10" Type="http://schemas.openxmlformats.org/officeDocument/2006/relationships/image" Target="../media/image16.png"/><Relationship Id="rId19" Type="http://schemas.openxmlformats.org/officeDocument/2006/relationships/image" Target="../media/image21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slide" Target="slide9.xm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Relationship Id="rId6" Type="http://schemas.microsoft.com/office/2007/relationships/hdphoto" Target="../media/hdphoto10.wdp"/><Relationship Id="rId5" Type="http://schemas.openxmlformats.org/officeDocument/2006/relationships/image" Target="../media/image29.png"/><Relationship Id="rId4" Type="http://schemas.microsoft.com/office/2007/relationships/hdphoto" Target="../media/hdphoto9.wdp"/><Relationship Id="rId9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970" y="4949871"/>
            <a:ext cx="1256121" cy="2656226"/>
          </a:xfrm>
          <a:prstGeom prst="rect">
            <a:avLst/>
          </a:prstGeom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70" y="3996448"/>
            <a:ext cx="901742" cy="4106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808" y="167264"/>
            <a:ext cx="996650" cy="4734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1305162"/>
            <a:ext cx="558955" cy="6447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68" y="1291945"/>
            <a:ext cx="786043" cy="69200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47" y="3858887"/>
            <a:ext cx="1083180" cy="665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607" y="2485400"/>
            <a:ext cx="463239" cy="8885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22" y="-86229"/>
            <a:ext cx="524894" cy="8128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660" y="2559821"/>
            <a:ext cx="768483" cy="888568"/>
          </a:xfrm>
          <a:prstGeom prst="rect">
            <a:avLst/>
          </a:prstGeom>
        </p:spPr>
      </p:pic>
      <p:sp>
        <p:nvSpPr>
          <p:cNvPr id="11" name="Oval 10">
            <a:hlinkClick r:id="rId33" action="ppaction://hlinksldjump"/>
          </p:cNvPr>
          <p:cNvSpPr/>
          <p:nvPr/>
        </p:nvSpPr>
        <p:spPr>
          <a:xfrm>
            <a:off x="1780635" y="69763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1</a:t>
            </a:r>
          </a:p>
        </p:txBody>
      </p:sp>
      <p:sp>
        <p:nvSpPr>
          <p:cNvPr id="31" name="Oval 30">
            <a:hlinkClick r:id="rId34" action="ppaction://hlinksldjump"/>
          </p:cNvPr>
          <p:cNvSpPr/>
          <p:nvPr/>
        </p:nvSpPr>
        <p:spPr>
          <a:xfrm>
            <a:off x="3647992" y="751085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5</a:t>
            </a:r>
          </a:p>
        </p:txBody>
      </p:sp>
      <p:sp>
        <p:nvSpPr>
          <p:cNvPr id="32" name="Oval 31">
            <a:hlinkClick r:id="rId35" action="ppaction://hlinksldjump"/>
          </p:cNvPr>
          <p:cNvSpPr/>
          <p:nvPr/>
        </p:nvSpPr>
        <p:spPr>
          <a:xfrm>
            <a:off x="1758518" y="1938152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2</a:t>
            </a:r>
          </a:p>
        </p:txBody>
      </p:sp>
      <p:sp>
        <p:nvSpPr>
          <p:cNvPr id="33" name="Oval 32">
            <a:hlinkClick r:id="rId36" action="ppaction://hlinksldjump"/>
          </p:cNvPr>
          <p:cNvSpPr/>
          <p:nvPr/>
        </p:nvSpPr>
        <p:spPr>
          <a:xfrm>
            <a:off x="3637597" y="203790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6</a:t>
            </a:r>
          </a:p>
        </p:txBody>
      </p:sp>
      <p:sp>
        <p:nvSpPr>
          <p:cNvPr id="34" name="Oval 33">
            <a:hlinkClick r:id="rId37" action="ppaction://hlinksldjump"/>
          </p:cNvPr>
          <p:cNvSpPr/>
          <p:nvPr/>
        </p:nvSpPr>
        <p:spPr>
          <a:xfrm>
            <a:off x="1745764" y="342861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3</a:t>
            </a:r>
          </a:p>
        </p:txBody>
      </p:sp>
      <p:sp>
        <p:nvSpPr>
          <p:cNvPr id="35" name="Oval 34">
            <a:hlinkClick r:id="rId38" action="ppaction://hlinksldjump"/>
          </p:cNvPr>
          <p:cNvSpPr/>
          <p:nvPr/>
        </p:nvSpPr>
        <p:spPr>
          <a:xfrm>
            <a:off x="1703748" y="4422321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4</a:t>
            </a:r>
          </a:p>
        </p:txBody>
      </p:sp>
      <p:sp>
        <p:nvSpPr>
          <p:cNvPr id="36" name="Oval 35">
            <a:hlinkClick r:id="rId39" action="ppaction://hlinksldjump"/>
          </p:cNvPr>
          <p:cNvSpPr/>
          <p:nvPr/>
        </p:nvSpPr>
        <p:spPr>
          <a:xfrm>
            <a:off x="3625652" y="3490437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Calibri"/>
              </a:rPr>
              <a:t>7</a:t>
            </a:r>
          </a:p>
        </p:txBody>
      </p:sp>
      <p:sp>
        <p:nvSpPr>
          <p:cNvPr id="37" name="Oval 36">
            <a:hlinkClick r:id="rId40" action="ppaction://hlinksldjump"/>
          </p:cNvPr>
          <p:cNvSpPr/>
          <p:nvPr/>
        </p:nvSpPr>
        <p:spPr>
          <a:xfrm>
            <a:off x="3643018" y="4479676"/>
            <a:ext cx="558955" cy="492541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libri"/>
              </a:rPr>
              <a:t>8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08" y="4942941"/>
            <a:ext cx="1255885" cy="2658086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4179817" y="5049058"/>
            <a:ext cx="2500835" cy="1448662"/>
          </a:xfrm>
          <a:prstGeom prst="wedgeEllipseCallout">
            <a:avLst>
              <a:gd name="adj1" fmla="val -70165"/>
              <a:gd name="adj2" fmla="val 14408"/>
            </a:avLst>
          </a:prstGeom>
          <a:solidFill>
            <a:srgbClr val="99FF99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srgbClr val="0000FF"/>
                </a:solidFill>
                <a:latin typeface="Calibri"/>
              </a:rPr>
              <a:t>Cảm ơn các cháu đã giúp bác xây lại ngôi nhà!</a:t>
            </a:r>
          </a:p>
        </p:txBody>
      </p:sp>
      <p:pic>
        <p:nvPicPr>
          <p:cNvPr id="1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8877" y="2564935"/>
            <a:ext cx="609600" cy="609600"/>
          </a:xfrm>
          <a:prstGeom prst="rect">
            <a:avLst/>
          </a:prstGeom>
        </p:spPr>
      </p:pic>
      <p:pic>
        <p:nvPicPr>
          <p:cNvPr id="38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21773" y="3311557"/>
            <a:ext cx="609600" cy="609600"/>
          </a:xfrm>
          <a:prstGeom prst="rect">
            <a:avLst/>
          </a:prstGeom>
        </p:spPr>
      </p:pic>
      <p:pic>
        <p:nvPicPr>
          <p:cNvPr id="39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491029" y="4009585"/>
            <a:ext cx="609600" cy="609600"/>
          </a:xfrm>
          <a:prstGeom prst="rect">
            <a:avLst/>
          </a:prstGeom>
        </p:spPr>
      </p:pic>
      <p:pic>
        <p:nvPicPr>
          <p:cNvPr id="40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2509088" y="4764006"/>
            <a:ext cx="609600" cy="609600"/>
          </a:xfrm>
          <a:prstGeom prst="rect">
            <a:avLst/>
          </a:prstGeom>
        </p:spPr>
      </p:pic>
      <p:pic>
        <p:nvPicPr>
          <p:cNvPr id="41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2584950"/>
            <a:ext cx="609600" cy="609600"/>
          </a:xfrm>
          <a:prstGeom prst="rect">
            <a:avLst/>
          </a:prstGeom>
        </p:spPr>
      </p:pic>
      <p:pic>
        <p:nvPicPr>
          <p:cNvPr id="42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3362894"/>
            <a:ext cx="609600" cy="609600"/>
          </a:xfrm>
          <a:prstGeom prst="rect">
            <a:avLst/>
          </a:prstGeom>
        </p:spPr>
      </p:pic>
      <p:pic>
        <p:nvPicPr>
          <p:cNvPr id="43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238863"/>
            <a:ext cx="609600" cy="609600"/>
          </a:xfrm>
          <a:prstGeom prst="rect">
            <a:avLst/>
          </a:prstGeom>
        </p:spPr>
      </p:pic>
      <p:pic>
        <p:nvPicPr>
          <p:cNvPr id="44" name="Tieng vo t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2"/>
          <a:stretch>
            <a:fillRect/>
          </a:stretch>
        </p:blipFill>
        <p:spPr>
          <a:xfrm>
            <a:off x="13583115" y="4944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58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595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595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595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595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5595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5595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4" dur="559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45455">
                <p:cTn id="1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42424">
                <p:cTn id="1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42424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46970">
                <p:cTn id="1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36364">
                <p:cTn id="1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46970">
                <p:cTn id="1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46970">
                <p:cTn id="1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11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21" y="2074184"/>
            <a:ext cx="47795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?</a:t>
            </a:r>
          </a:p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Ôi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,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thật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đẹp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        “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327934" y="5308378"/>
            <a:ext cx="37641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than “ !”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06372C3-BE6F-45CD-9A4D-3ED14A5AE934}"/>
              </a:ext>
            </a:extLst>
          </p:cNvPr>
          <p:cNvSpPr/>
          <p:nvPr/>
        </p:nvSpPr>
        <p:spPr>
          <a:xfrm>
            <a:off x="6772940" y="2668772"/>
            <a:ext cx="776176" cy="5528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72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825" y="90717"/>
            <a:ext cx="10161431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96802" y="2008344"/>
            <a:ext cx="8268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Calibri"/>
              </a:rPr>
              <a:t>Điền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dấu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phẩy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vào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chỗ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phù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hợp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trong</a:t>
            </a:r>
            <a:r>
              <a:rPr lang="en-US" sz="3600" dirty="0">
                <a:latin typeface="Calibri"/>
              </a:rPr>
              <a:t> </a:t>
            </a:r>
            <a:r>
              <a:rPr lang="en-US" sz="3600" dirty="0" err="1">
                <a:latin typeface="Calibri"/>
              </a:rPr>
              <a:t>câu</a:t>
            </a:r>
            <a:r>
              <a:rPr lang="en-US" sz="3600" dirty="0">
                <a:latin typeface="Calibri"/>
              </a:rPr>
              <a:t>:</a:t>
            </a:r>
          </a:p>
          <a:p>
            <a:pPr algn="just"/>
            <a:r>
              <a:rPr lang="en-US" sz="3600" dirty="0">
                <a:solidFill>
                  <a:srgbClr val="0000FF"/>
                </a:solidFill>
                <a:latin typeface="Calibri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Lan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Chúc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đã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chơi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với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nhau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10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năm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” 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31974" y="4561110"/>
            <a:ext cx="8714961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31975" y="4858520"/>
            <a:ext cx="8533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00FF"/>
                </a:solidFill>
                <a:latin typeface="Calibri"/>
              </a:rPr>
              <a:t>Tôi</a:t>
            </a:r>
            <a:r>
              <a:rPr lang="en-US" sz="4800" dirty="0" smtClean="0">
                <a:solidFill>
                  <a:srgbClr val="FF0000"/>
                </a:solidFill>
                <a:latin typeface="Calibri"/>
              </a:rPr>
              <a:t>,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 smtClean="0">
                <a:solidFill>
                  <a:srgbClr val="0000FF"/>
                </a:solidFill>
                <a:latin typeface="Calibri"/>
              </a:rPr>
              <a:t>Lan</a:t>
            </a:r>
            <a:r>
              <a:rPr lang="en-US" sz="3600" dirty="0" smtClean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Chúc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đã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chơi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với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nhau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10 </a:t>
            </a:r>
            <a:r>
              <a:rPr lang="en-US" sz="3600" dirty="0" err="1" smtClean="0">
                <a:solidFill>
                  <a:srgbClr val="0000FF"/>
                </a:solidFill>
                <a:latin typeface="Calibri"/>
              </a:rPr>
              <a:t>năm</a:t>
            </a:r>
            <a:r>
              <a:rPr lang="en-US" sz="3600" dirty="0" smtClean="0">
                <a:solidFill>
                  <a:srgbClr val="0000FF"/>
                </a:solidFill>
                <a:latin typeface="Calibri"/>
              </a:rPr>
              <a:t>.</a:t>
            </a:r>
            <a:endParaRPr lang="en-US" sz="3600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46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21" y="2074184"/>
            <a:ext cx="47436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Cậu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đâu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thế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          </a:t>
            </a:r>
            <a:r>
              <a:rPr lang="en-US" sz="3600" dirty="0" smtClean="0">
                <a:solidFill>
                  <a:srgbClr val="0000FF"/>
                </a:solidFill>
                <a:latin typeface="Calibri"/>
              </a:rPr>
              <a:t>”</a:t>
            </a:r>
            <a:endParaRPr lang="en-US" sz="36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519481" y="5308378"/>
            <a:ext cx="36631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hỏi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“ ? “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506532C-D092-4E49-8941-7DDFED0B57E3}"/>
              </a:ext>
            </a:extLst>
          </p:cNvPr>
          <p:cNvSpPr/>
          <p:nvPr/>
        </p:nvSpPr>
        <p:spPr>
          <a:xfrm>
            <a:off x="6858000" y="2711302"/>
            <a:ext cx="903767" cy="53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2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07209" y="1925328"/>
            <a:ext cx="72784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Hôm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nay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một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ngày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đẹp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trời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         “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31971" y="5308377"/>
            <a:ext cx="29851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“ . </a:t>
            </a:r>
            <a:r>
              <a:rPr lang="en-US" sz="3600" dirty="0" smtClean="0">
                <a:solidFill>
                  <a:srgbClr val="0000FF"/>
                </a:solidFill>
                <a:latin typeface="Calibri"/>
              </a:rPr>
              <a:t>” </a:t>
            </a:r>
            <a:endParaRPr lang="en-US" sz="3600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52D59DB1-E84C-4F2E-B328-639CA5075587}"/>
              </a:ext>
            </a:extLst>
          </p:cNvPr>
          <p:cNvSpPr/>
          <p:nvPr/>
        </p:nvSpPr>
        <p:spPr>
          <a:xfrm>
            <a:off x="8367823" y="2530549"/>
            <a:ext cx="839361" cy="489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57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619321" y="2074184"/>
            <a:ext cx="47044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Điền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gì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sau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Đẹp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quá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        “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445829" y="5287290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chấm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than “ ! </a:t>
            </a:r>
            <a:r>
              <a:rPr lang="en-US" sz="3600" dirty="0" smtClean="0">
                <a:solidFill>
                  <a:srgbClr val="0000FF"/>
                </a:solidFill>
                <a:latin typeface="Calibri"/>
              </a:rPr>
              <a:t>”</a:t>
            </a:r>
            <a:endParaRPr lang="en-US" sz="3600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36C6D04-02A4-47BC-9431-D15134CD35B9}"/>
              </a:ext>
            </a:extLst>
          </p:cNvPr>
          <p:cNvSpPr/>
          <p:nvPr/>
        </p:nvSpPr>
        <p:spPr>
          <a:xfrm>
            <a:off x="5739809" y="2796363"/>
            <a:ext cx="712381" cy="382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140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461" y="90718"/>
            <a:ext cx="9865217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63651" y="1415133"/>
            <a:ext cx="79591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Đặt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phẩy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chỗ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trong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câu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:</a:t>
            </a:r>
          </a:p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Ngày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mai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sẽ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mang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cơm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bánh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mì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kẹo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nước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buổi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dã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ngoại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831976" y="4528457"/>
            <a:ext cx="8587032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63651" y="5063476"/>
            <a:ext cx="8255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</a:rPr>
              <a:t>“ </a:t>
            </a:r>
            <a:r>
              <a:rPr lang="en-US" sz="3600" dirty="0" err="1">
                <a:solidFill>
                  <a:srgbClr val="0000FF"/>
                </a:solidFill>
              </a:rPr>
              <a:t>Ngày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mai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tôi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sẽ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mang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cơm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>
                <a:solidFill>
                  <a:srgbClr val="0000FF"/>
                </a:solidFill>
              </a:rPr>
              <a:t> bánh </a:t>
            </a:r>
            <a:r>
              <a:rPr lang="en-US" sz="3600" dirty="0" err="1">
                <a:solidFill>
                  <a:srgbClr val="0000FF"/>
                </a:solidFill>
              </a:rPr>
              <a:t>mì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kẹo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và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nước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cho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buổi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dã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ngoại</a:t>
            </a:r>
            <a:r>
              <a:rPr lang="en-US" sz="3600" dirty="0">
                <a:solidFill>
                  <a:srgbClr val="0000FF"/>
                </a:solidFill>
              </a:rPr>
              <a:t>”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68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718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0542" y="1674674"/>
            <a:ext cx="69723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Đặt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phẩy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chỗ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trong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câu</a:t>
            </a:r>
            <a:endParaRPr lang="en-US" sz="3600" dirty="0">
              <a:solidFill>
                <a:srgbClr val="0000FF"/>
              </a:solidFill>
              <a:latin typeface="Calibri"/>
            </a:endParaRPr>
          </a:p>
          <a:p>
            <a:r>
              <a:rPr lang="en-US" sz="3600" dirty="0">
                <a:solidFill>
                  <a:srgbClr val="0000FF"/>
                </a:solidFill>
                <a:latin typeface="Calibri"/>
              </a:rPr>
              <a:t>“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Sách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bút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vở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máy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tính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đều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đồ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dùng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học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tập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11515" y="4995821"/>
            <a:ext cx="6193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00FF"/>
                </a:solidFill>
              </a:rPr>
              <a:t>“ </a:t>
            </a:r>
            <a:r>
              <a:rPr lang="en-US" sz="3600" dirty="0" err="1">
                <a:solidFill>
                  <a:srgbClr val="0000FF"/>
                </a:solidFill>
              </a:rPr>
              <a:t>Sách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bút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vở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máy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tính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đều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là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đồ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dùng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học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tập</a:t>
            </a:r>
            <a:r>
              <a:rPr lang="en-US" sz="3600" dirty="0">
                <a:solidFill>
                  <a:srgbClr val="0000FF"/>
                </a:solidFill>
              </a:rPr>
              <a:t>”</a:t>
            </a: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091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Káº¿t quáº£ hÃ¬nh áº£nh cho home cartoon frame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1932" y1="23059" x2="19321" y2="249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2319"/>
            <a:ext cx="9144000" cy="43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90976" y="1836084"/>
            <a:ext cx="7045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00FF"/>
                </a:solidFill>
                <a:latin typeface="Calibri"/>
              </a:rPr>
              <a:t>Đặt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dấu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phẩy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vào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chỗ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nào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trong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câu</a:t>
            </a:r>
            <a:endParaRPr lang="en-US" sz="3600" dirty="0">
              <a:solidFill>
                <a:srgbClr val="0000FF"/>
              </a:solidFill>
              <a:latin typeface="Calibri"/>
            </a:endParaRPr>
          </a:p>
          <a:p>
            <a:r>
              <a:rPr lang="en-US" sz="3600" dirty="0" smtClean="0">
                <a:solidFill>
                  <a:srgbClr val="0000FF"/>
                </a:solidFill>
                <a:latin typeface="Calibri"/>
              </a:rPr>
              <a:t>“</a:t>
            </a:r>
            <a:r>
              <a:rPr lang="en-US" sz="3600" dirty="0" err="1" smtClean="0">
                <a:solidFill>
                  <a:srgbClr val="0000FF"/>
                </a:solidFill>
                <a:latin typeface="Calibri"/>
              </a:rPr>
              <a:t>Cầu</a:t>
            </a:r>
            <a:r>
              <a:rPr lang="en-US" sz="3600" dirty="0" smtClean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lông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bóng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rổ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đều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là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môn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thể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thao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tôi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yêu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600" dirty="0" err="1">
                <a:solidFill>
                  <a:srgbClr val="0000FF"/>
                </a:solidFill>
                <a:latin typeface="Calibri"/>
              </a:rPr>
              <a:t>thích</a:t>
            </a:r>
            <a:r>
              <a:rPr lang="en-US" sz="3600" dirty="0">
                <a:solidFill>
                  <a:srgbClr val="0000FF"/>
                </a:solidFill>
                <a:latin typeface="Calibri"/>
              </a:rPr>
              <a:t>”</a:t>
            </a:r>
          </a:p>
        </p:txBody>
      </p:sp>
      <p:sp>
        <p:nvSpPr>
          <p:cNvPr id="4" name="AutoShape 10" descr="Káº¿t quáº£ hÃ¬nh áº£nh cho daylighti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38425" y="4528457"/>
            <a:ext cx="6972300" cy="2206172"/>
          </a:xfrm>
          <a:prstGeom prst="roundRect">
            <a:avLst/>
          </a:prstGeom>
          <a:solidFill>
            <a:srgbClr val="99FFCC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0000FF"/>
                </a:solidFill>
              </a:rPr>
              <a:t>Cầu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lông</a:t>
            </a:r>
            <a:r>
              <a:rPr lang="en-US" sz="3600" dirty="0">
                <a:solidFill>
                  <a:srgbClr val="FF0000"/>
                </a:solidFill>
              </a:rPr>
              <a:t>,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bóng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rổ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đều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là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môn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thể</a:t>
            </a:r>
            <a:r>
              <a:rPr lang="en-US" sz="3600" dirty="0">
                <a:solidFill>
                  <a:srgbClr val="0000FF"/>
                </a:solidFill>
              </a:rPr>
              <a:t> thao </a:t>
            </a:r>
            <a:r>
              <a:rPr lang="en-US" sz="3600" dirty="0" err="1">
                <a:solidFill>
                  <a:srgbClr val="0000FF"/>
                </a:solidFill>
              </a:rPr>
              <a:t>tôi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yêu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en-US" sz="3600" dirty="0" err="1">
                <a:solidFill>
                  <a:srgbClr val="0000FF"/>
                </a:solidFill>
              </a:rPr>
              <a:t>thích</a:t>
            </a: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2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184" y="90718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465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85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838586" y="1729243"/>
            <a:ext cx="10353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Luyện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tập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sử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dụng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dấu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câu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: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dấu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chấm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,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dấu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chấm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than,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87070" y="2339776"/>
            <a:ext cx="10353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phẩy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857386C1-F426-4801-B3ED-4963FBD35EC8}"/>
              </a:ext>
            </a:extLst>
          </p:cNvPr>
          <p:cNvSpPr txBox="1"/>
          <p:nvPr/>
        </p:nvSpPr>
        <p:spPr>
          <a:xfrm>
            <a:off x="283335" y="332266"/>
            <a:ext cx="11694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Arial-Rounded"/>
                <a:ea typeface="Arial-Rounded"/>
              </a:rPr>
              <a:t>1. </a:t>
            </a:r>
            <a:r>
              <a:rPr lang="en-US" sz="3200" b="1" dirty="0" err="1">
                <a:latin typeface="Arial-Rounded"/>
                <a:ea typeface="Arial-Rounded"/>
              </a:rPr>
              <a:t>Chọn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-Rounded"/>
                <a:ea typeface="Arial-Rounded"/>
              </a:rPr>
              <a:t>dấu</a:t>
            </a:r>
            <a:r>
              <a:rPr lang="en-US" sz="3200" b="1" i="1" dirty="0">
                <a:solidFill>
                  <a:srgbClr val="FF0000"/>
                </a:solidFill>
                <a:latin typeface="Arial-Rounded"/>
                <a:ea typeface="Arial-Rounded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-Rounded"/>
                <a:ea typeface="Arial-Rounded"/>
              </a:rPr>
              <a:t>chấm</a:t>
            </a:r>
            <a:r>
              <a:rPr lang="en-US" sz="3200" b="1" dirty="0">
                <a:latin typeface="Arial-Rounded"/>
                <a:ea typeface="Arial-Rounded"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latin typeface="Arial-Rounded"/>
                <a:ea typeface="Arial-Rounded"/>
              </a:rPr>
              <a:t>dấu</a:t>
            </a:r>
            <a:r>
              <a:rPr lang="en-US" sz="3200" b="1" i="1" dirty="0">
                <a:solidFill>
                  <a:srgbClr val="FF0000"/>
                </a:solidFill>
                <a:latin typeface="Arial-Rounded"/>
                <a:ea typeface="Arial-Rounded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-Rounded"/>
                <a:ea typeface="Arial-Rounded"/>
              </a:rPr>
              <a:t>chấm</a:t>
            </a:r>
            <a:r>
              <a:rPr lang="en-US" sz="3200" b="1" i="1" dirty="0">
                <a:solidFill>
                  <a:srgbClr val="FF0000"/>
                </a:solidFill>
                <a:latin typeface="Arial-Rounded"/>
                <a:ea typeface="Arial-Rounded"/>
              </a:rPr>
              <a:t> than </a:t>
            </a:r>
            <a:r>
              <a:rPr lang="en-US" sz="3200" b="1" dirty="0" err="1">
                <a:latin typeface="Arial-Rounded"/>
                <a:ea typeface="Arial-Rounded"/>
              </a:rPr>
              <a:t>cho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mỗi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câu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dưới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đây</a:t>
            </a:r>
            <a:r>
              <a:rPr lang="en-US" sz="3200" b="1" dirty="0">
                <a:latin typeface="Arial-Rounded"/>
                <a:ea typeface="Arial-Rounded"/>
              </a:rPr>
              <a:t>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63DCD3F9-F888-4E0E-9474-77A5BD7FD073}"/>
              </a:ext>
            </a:extLst>
          </p:cNvPr>
          <p:cNvSpPr/>
          <p:nvPr/>
        </p:nvSpPr>
        <p:spPr>
          <a:xfrm>
            <a:off x="2405861" y="1406595"/>
            <a:ext cx="7995683" cy="2884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Đèn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sáng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quá</a:t>
            </a:r>
            <a:endParaRPr lang="en-US" sz="3200" dirty="0">
              <a:solidFill>
                <a:prstClr val="black"/>
              </a:solidFill>
              <a:latin typeface="Arial-Rounded"/>
              <a:ea typeface="Arial-Rounded"/>
            </a:endParaRPr>
          </a:p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Ôi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thư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viện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rộng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thật</a:t>
            </a:r>
            <a:endParaRPr lang="en-US" sz="3200" dirty="0">
              <a:solidFill>
                <a:prstClr val="black"/>
              </a:solidFill>
              <a:latin typeface="Arial-Rounded"/>
              <a:ea typeface="Arial-Rounded"/>
            </a:endParaRPr>
          </a:p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nhỏ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rủ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nhau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đến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thư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viện</a:t>
            </a:r>
            <a:endParaRPr lang="en-US" sz="3200" dirty="0">
              <a:solidFill>
                <a:prstClr val="black"/>
              </a:solidFill>
              <a:latin typeface="Arial-Rounded"/>
              <a:ea typeface="Arial-Rounded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99CB69A0-BE8F-4DE1-BCCB-4DCA872137D1}"/>
              </a:ext>
            </a:extLst>
          </p:cNvPr>
          <p:cNvGrpSpPr/>
          <p:nvPr/>
        </p:nvGrpSpPr>
        <p:grpSpPr>
          <a:xfrm>
            <a:off x="5625297" y="1758363"/>
            <a:ext cx="556919" cy="556919"/>
            <a:chOff x="7507111" y="2996098"/>
            <a:chExt cx="417689" cy="417689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6541C115-EA66-4FA1-868E-FC628499D837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xmlns="" id="{BC67BD83-50EC-407B-85E0-FB3B28FF336C}"/>
                </a:ext>
              </a:extLst>
            </p:cNvPr>
            <p:cNvCxnSpPr>
              <a:stCxn id="29" idx="0"/>
              <a:endCxn id="29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EEEE3CE4-4582-4E45-B892-9E91322BCF95}"/>
                </a:ext>
              </a:extLst>
            </p:cNvPr>
            <p:cNvCxnSpPr>
              <a:stCxn id="29" idx="3"/>
              <a:endCxn id="29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65F74BA7-B47A-4B56-A68B-207E31359C7D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BC681768-B7DF-48D7-BA85-A9CCDDF103A3}"/>
              </a:ext>
            </a:extLst>
          </p:cNvPr>
          <p:cNvSpPr txBox="1"/>
          <p:nvPr/>
        </p:nvSpPr>
        <p:spPr>
          <a:xfrm>
            <a:off x="5598647" y="1695758"/>
            <a:ext cx="377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/>
                <a:ea typeface="Arial-Rounded"/>
              </a:rPr>
              <a:t>!</a:t>
            </a:r>
            <a:endParaRPr lang="en-US" sz="3200" b="1" dirty="0">
              <a:solidFill>
                <a:srgbClr val="FF0000"/>
              </a:solidFill>
              <a:latin typeface="Arial-Rounded"/>
              <a:ea typeface="Arial-Rounded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A519E8FA-5C71-4AAB-BE5F-DE9B70648578}"/>
              </a:ext>
            </a:extLst>
          </p:cNvPr>
          <p:cNvGrpSpPr/>
          <p:nvPr/>
        </p:nvGrpSpPr>
        <p:grpSpPr>
          <a:xfrm>
            <a:off x="6939051" y="2725589"/>
            <a:ext cx="556919" cy="556919"/>
            <a:chOff x="7507111" y="2996098"/>
            <a:chExt cx="417689" cy="41768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792B363A-AED6-410A-83EC-E6501C368E94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xmlns="" id="{7EC8D9CE-ED1C-4291-BB88-3291E138299C}"/>
                </a:ext>
              </a:extLst>
            </p:cNvPr>
            <p:cNvCxnSpPr>
              <a:stCxn id="35" idx="0"/>
              <a:endCxn id="35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FDD90A3A-D008-45A6-87EF-48C5185336AA}"/>
                </a:ext>
              </a:extLst>
            </p:cNvPr>
            <p:cNvCxnSpPr>
              <a:stCxn id="35" idx="3"/>
              <a:endCxn id="35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386A6C84-FDA2-4BD9-8BEB-ABDE69DAED3B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4DC101FD-8AC8-4884-A68D-6052518999F2}"/>
              </a:ext>
            </a:extLst>
          </p:cNvPr>
          <p:cNvSpPr txBox="1"/>
          <p:nvPr/>
        </p:nvSpPr>
        <p:spPr>
          <a:xfrm>
            <a:off x="9198373" y="3609103"/>
            <a:ext cx="377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/>
                <a:ea typeface="Arial-Rounded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7911E1BD-C815-46BF-8184-28D4207CC707}"/>
              </a:ext>
            </a:extLst>
          </p:cNvPr>
          <p:cNvSpPr txBox="1"/>
          <p:nvPr/>
        </p:nvSpPr>
        <p:spPr>
          <a:xfrm>
            <a:off x="6939051" y="2654138"/>
            <a:ext cx="4266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/>
                <a:ea typeface="Arial-Rounded"/>
              </a:rPr>
              <a:t>!</a:t>
            </a:r>
            <a:endParaRPr lang="en-US" sz="3200" b="1" dirty="0">
              <a:solidFill>
                <a:srgbClr val="FF0000"/>
              </a:solidFill>
              <a:latin typeface="Arial-Rounded"/>
              <a:ea typeface="Arial-Rounded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A519E8FA-5C71-4AAB-BE5F-DE9B70648578}"/>
              </a:ext>
            </a:extLst>
          </p:cNvPr>
          <p:cNvGrpSpPr/>
          <p:nvPr/>
        </p:nvGrpSpPr>
        <p:grpSpPr>
          <a:xfrm>
            <a:off x="9271391" y="3658828"/>
            <a:ext cx="556919" cy="556919"/>
            <a:chOff x="7507111" y="2996098"/>
            <a:chExt cx="417689" cy="417689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792B363A-AED6-410A-83EC-E6501C368E94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xmlns="" id="{7EC8D9CE-ED1C-4291-BB88-3291E138299C}"/>
                </a:ext>
              </a:extLst>
            </p:cNvPr>
            <p:cNvCxnSpPr>
              <a:stCxn id="46" idx="0"/>
              <a:endCxn id="46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FDD90A3A-D008-45A6-87EF-48C5185336AA}"/>
                </a:ext>
              </a:extLst>
            </p:cNvPr>
            <p:cNvCxnSpPr>
              <a:stCxn id="46" idx="3"/>
              <a:endCxn id="46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386A6C84-FDA2-4BD9-8BEB-ABDE69DAED3B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166798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A_文本框 7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93058" y="127439"/>
            <a:ext cx="160588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4509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+mn-lt"/>
              </a:rPr>
              <a:t>TIÊU ĐỀ</a:t>
            </a:r>
            <a:endParaRPr kumimoji="0" lang="en-CA" sz="2400" b="1" i="0" u="none" strike="noStrike" kern="1200" cap="none" spc="3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E3E6CD9-C3C2-4143-A3A7-00787B410E92}"/>
              </a:ext>
            </a:extLst>
          </p:cNvPr>
          <p:cNvSpPr txBox="1"/>
          <p:nvPr/>
        </p:nvSpPr>
        <p:spPr>
          <a:xfrm>
            <a:off x="294021" y="803025"/>
            <a:ext cx="116039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Arial-Rounded"/>
                <a:ea typeface="Arial-Rounded"/>
              </a:rPr>
              <a:t>2. </a:t>
            </a:r>
            <a:r>
              <a:rPr lang="en-US" sz="3200" b="1" dirty="0" err="1">
                <a:latin typeface="Arial-Rounded"/>
                <a:ea typeface="Arial-Rounded"/>
              </a:rPr>
              <a:t>Có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thể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đặt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-Rounded"/>
                <a:ea typeface="Arial-Rounded"/>
              </a:rPr>
              <a:t>dấu</a:t>
            </a:r>
            <a:r>
              <a:rPr lang="en-US" sz="3200" b="1" i="1" dirty="0">
                <a:solidFill>
                  <a:srgbClr val="FF0000"/>
                </a:solidFill>
                <a:latin typeface="Arial-Rounded"/>
                <a:ea typeface="Arial-Rounded"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latin typeface="Arial-Rounded"/>
                <a:ea typeface="Arial-Rounded"/>
              </a:rPr>
              <a:t>phẩy</a:t>
            </a:r>
            <a:r>
              <a:rPr lang="en-US" sz="3200" b="1" i="1" dirty="0">
                <a:solidFill>
                  <a:srgbClr val="FF0000"/>
                </a:solidFill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vào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chỗ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nào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trong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mỗi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câu</a:t>
            </a:r>
            <a:r>
              <a:rPr lang="en-US" sz="3200" b="1" dirty="0">
                <a:latin typeface="Arial-Rounded"/>
                <a:ea typeface="Arial-Rounded"/>
              </a:rPr>
              <a:t> </a:t>
            </a:r>
            <a:r>
              <a:rPr lang="en-US" sz="3200" b="1" dirty="0" err="1">
                <a:latin typeface="Arial-Rounded"/>
                <a:ea typeface="Arial-Rounded"/>
              </a:rPr>
              <a:t>sau</a:t>
            </a:r>
            <a:r>
              <a:rPr lang="en-US" sz="3200" b="1" dirty="0">
                <a:latin typeface="Arial-Rounded"/>
                <a:ea typeface="Arial-Rounded"/>
              </a:rPr>
              <a:t>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F547B54-3EC5-4CE9-BFCB-C7F793B583E2}"/>
              </a:ext>
            </a:extLst>
          </p:cNvPr>
          <p:cNvSpPr/>
          <p:nvPr/>
        </p:nvSpPr>
        <p:spPr>
          <a:xfrm>
            <a:off x="776415" y="1464416"/>
            <a:ext cx="1112156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Sách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báo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tạp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chí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đều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sắp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xếp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gọn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gàng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trên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giá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.</a:t>
            </a:r>
          </a:p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Mai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bạn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Lan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đều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thích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đọc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sách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khoa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học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.</a:t>
            </a:r>
          </a:p>
          <a:p>
            <a:pPr marL="609585" indent="-609585" algn="just">
              <a:lnSpc>
                <a:spcPct val="200000"/>
              </a:lnSpc>
              <a:buFontTx/>
              <a:buAutoNum type="alphaLcPeriod"/>
            </a:pP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Học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sinh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lớp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1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lớp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2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đến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thư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viện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đọc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sách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vào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chiều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thứ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Năm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hằng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Arial-Rounded"/>
                <a:ea typeface="Arial-Rounded"/>
              </a:rPr>
              <a:t>tuần</a:t>
            </a:r>
            <a:r>
              <a:rPr lang="en-US" sz="3200" dirty="0">
                <a:solidFill>
                  <a:prstClr val="black"/>
                </a:solidFill>
                <a:latin typeface="Arial-Rounded"/>
                <a:ea typeface="Arial-Rounded"/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45E2618-EC4A-41F7-91AF-0C93F61398BE}"/>
              </a:ext>
            </a:extLst>
          </p:cNvPr>
          <p:cNvSpPr txBox="1"/>
          <p:nvPr/>
        </p:nvSpPr>
        <p:spPr>
          <a:xfrm>
            <a:off x="2280523" y="1727942"/>
            <a:ext cx="501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/>
                <a:ea typeface="Arial-Rounded"/>
              </a:rPr>
              <a:t>,</a:t>
            </a:r>
            <a:endParaRPr lang="en-US" sz="3200" b="1" dirty="0">
              <a:solidFill>
                <a:srgbClr val="FF0000"/>
              </a:solidFill>
              <a:latin typeface="Arial-Rounded"/>
              <a:ea typeface="Arial-Rounded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33C682A-290A-4EBD-B673-97E44F5454E4}"/>
              </a:ext>
            </a:extLst>
          </p:cNvPr>
          <p:cNvSpPr txBox="1"/>
          <p:nvPr/>
        </p:nvSpPr>
        <p:spPr>
          <a:xfrm>
            <a:off x="2833460" y="2705363"/>
            <a:ext cx="501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/>
                <a:ea typeface="Arial-Rounded"/>
              </a:rPr>
              <a:t>,</a:t>
            </a:r>
            <a:endParaRPr lang="en-US" sz="3200" b="1" dirty="0">
              <a:solidFill>
                <a:srgbClr val="FF0000"/>
              </a:solidFill>
              <a:latin typeface="Arial-Rounded"/>
              <a:ea typeface="Arial-Rounded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7E4EBEC-04FB-4324-8320-8C1C130E7900}"/>
              </a:ext>
            </a:extLst>
          </p:cNvPr>
          <p:cNvSpPr txBox="1"/>
          <p:nvPr/>
        </p:nvSpPr>
        <p:spPr>
          <a:xfrm>
            <a:off x="3921224" y="3662116"/>
            <a:ext cx="501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/>
                <a:ea typeface="Arial-Rounded"/>
              </a:rPr>
              <a:t>,</a:t>
            </a:r>
            <a:endParaRPr lang="en-US" sz="3200" b="1" dirty="0">
              <a:solidFill>
                <a:srgbClr val="FF0000"/>
              </a:solidFill>
              <a:latin typeface="Arial-Rounded"/>
              <a:ea typeface="Arial-Rounde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45E2618-EC4A-41F7-91AF-0C93F61398BE}"/>
              </a:ext>
            </a:extLst>
          </p:cNvPr>
          <p:cNvSpPr txBox="1"/>
          <p:nvPr/>
        </p:nvSpPr>
        <p:spPr>
          <a:xfrm>
            <a:off x="3071521" y="1727942"/>
            <a:ext cx="501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Arial-Rounded"/>
                <a:ea typeface="Arial-Rounded"/>
              </a:rPr>
              <a:t>,</a:t>
            </a:r>
            <a:endParaRPr lang="en-US" sz="3200" b="1" dirty="0">
              <a:solidFill>
                <a:srgbClr val="FF0000"/>
              </a:solidFill>
              <a:latin typeface="Arial-Rounded"/>
              <a:ea typeface="Arial-Rounded"/>
            </a:endParaRPr>
          </a:p>
        </p:txBody>
      </p:sp>
    </p:spTree>
    <p:extLst>
      <p:ext uri="{BB962C8B-B14F-4D97-AF65-F5344CB8AC3E}">
        <p14:creationId xmlns:p14="http://schemas.microsoft.com/office/powerpoint/2010/main" val="36622314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662F62-10A7-4779-8CC2-0B2A3DB354E7}"/>
              </a:ext>
            </a:extLst>
          </p:cNvPr>
          <p:cNvSpPr txBox="1"/>
          <p:nvPr/>
        </p:nvSpPr>
        <p:spPr>
          <a:xfrm>
            <a:off x="323522" y="1046937"/>
            <a:ext cx="10639168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FF0000"/>
                </a:solidFill>
                <a:latin typeface="Arial-Rounded"/>
                <a:ea typeface="Arial-Rounded"/>
              </a:rPr>
              <a:t>3. </a:t>
            </a:r>
            <a:r>
              <a:rPr lang="en-US" sz="3600" dirty="0" err="1">
                <a:latin typeface="Arial-Rounded"/>
                <a:ea typeface="Arial-Rounded"/>
              </a:rPr>
              <a:t>Đặt</a:t>
            </a:r>
            <a:r>
              <a:rPr lang="en-US" sz="3600" dirty="0">
                <a:latin typeface="Arial-Rounded"/>
                <a:ea typeface="Arial-Rounded"/>
              </a:rPr>
              <a:t> </a:t>
            </a:r>
            <a:r>
              <a:rPr lang="en-US" sz="3600" dirty="0" err="1">
                <a:latin typeface="Arial-Rounded"/>
                <a:ea typeface="Arial-Rounded"/>
              </a:rPr>
              <a:t>một</a:t>
            </a:r>
            <a:r>
              <a:rPr lang="en-US" sz="3600" dirty="0">
                <a:latin typeface="Arial-Rounded"/>
                <a:ea typeface="Arial-Rounded"/>
              </a:rPr>
              <a:t> </a:t>
            </a:r>
            <a:r>
              <a:rPr lang="en-US" sz="3600" dirty="0" err="1">
                <a:latin typeface="Arial-Rounded"/>
                <a:ea typeface="Arial-Rounded"/>
              </a:rPr>
              <a:t>câu</a:t>
            </a:r>
            <a:r>
              <a:rPr lang="en-US" sz="3600" dirty="0">
                <a:latin typeface="Arial-Rounded"/>
                <a:ea typeface="Arial-Rounded"/>
              </a:rPr>
              <a:t> </a:t>
            </a:r>
            <a:r>
              <a:rPr lang="en-US" sz="3600" dirty="0" err="1">
                <a:latin typeface="Arial-Rounded"/>
                <a:ea typeface="Arial-Rounded"/>
              </a:rPr>
              <a:t>có</a:t>
            </a:r>
            <a:r>
              <a:rPr lang="en-US" sz="3600" dirty="0">
                <a:latin typeface="Arial-Rounded"/>
                <a:ea typeface="Arial-Rounded"/>
              </a:rPr>
              <a:t> </a:t>
            </a:r>
            <a:r>
              <a:rPr lang="en-US" sz="3600" dirty="0" err="1">
                <a:latin typeface="Arial-Rounded"/>
                <a:ea typeface="Arial-Rounded"/>
              </a:rPr>
              <a:t>sử</a:t>
            </a:r>
            <a:r>
              <a:rPr lang="en-US" sz="3600" dirty="0">
                <a:latin typeface="Arial-Rounded"/>
                <a:ea typeface="Arial-Rounded"/>
              </a:rPr>
              <a:t> </a:t>
            </a:r>
            <a:r>
              <a:rPr lang="en-US" sz="3600" dirty="0" err="1">
                <a:latin typeface="Arial-Rounded"/>
                <a:ea typeface="Arial-Rounded"/>
              </a:rPr>
              <a:t>dụng</a:t>
            </a:r>
            <a:r>
              <a:rPr lang="en-US" sz="3600" dirty="0">
                <a:latin typeface="Arial-Rounded"/>
                <a:ea typeface="Arial-Rounded"/>
              </a:rPr>
              <a:t> </a:t>
            </a:r>
            <a:r>
              <a:rPr lang="en-US" sz="3600" dirty="0" err="1">
                <a:latin typeface="Arial-Rounded"/>
                <a:ea typeface="Arial-Rounded"/>
              </a:rPr>
              <a:t>dấu</a:t>
            </a:r>
            <a:r>
              <a:rPr lang="en-US" sz="3600" dirty="0">
                <a:latin typeface="Arial-Rounded"/>
                <a:ea typeface="Arial-Rounded"/>
              </a:rPr>
              <a:t> </a:t>
            </a:r>
            <a:r>
              <a:rPr lang="en-US" sz="3600" dirty="0" err="1">
                <a:latin typeface="Arial-Rounded"/>
                <a:ea typeface="Arial-Rounded"/>
              </a:rPr>
              <a:t>phẩy</a:t>
            </a:r>
            <a:r>
              <a:rPr lang="en-US" sz="3600" dirty="0">
                <a:latin typeface="Arial-Rounded"/>
                <a:ea typeface="Arial-Rounded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2361EDC-9EBD-4550-A568-FBACE3BFD7BF}"/>
              </a:ext>
            </a:extLst>
          </p:cNvPr>
          <p:cNvSpPr txBox="1"/>
          <p:nvPr/>
        </p:nvSpPr>
        <p:spPr>
          <a:xfrm>
            <a:off x="599490" y="2204451"/>
            <a:ext cx="10996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M:</a:t>
            </a:r>
            <a:r>
              <a:rPr lang="en-US" sz="4000" b="1" dirty="0"/>
              <a:t> </a:t>
            </a:r>
            <a:r>
              <a:rPr lang="en-US" sz="4000" b="1" dirty="0" err="1"/>
              <a:t>T</a:t>
            </a:r>
            <a:r>
              <a:rPr lang="en-US" sz="4000" b="1" dirty="0" err="1" smtClean="0"/>
              <a:t>ôi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đánh</a:t>
            </a:r>
            <a:r>
              <a:rPr lang="en-US" sz="4000" b="1" dirty="0" smtClean="0"/>
              <a:t> </a:t>
            </a:r>
            <a:r>
              <a:rPr lang="en-US" sz="4000" b="1" dirty="0" err="1"/>
              <a:t>răng</a:t>
            </a:r>
            <a:r>
              <a:rPr lang="en-US" sz="4000" b="1" dirty="0"/>
              <a:t>, </a:t>
            </a:r>
            <a:r>
              <a:rPr lang="en-US" sz="4000" b="1" dirty="0" err="1"/>
              <a:t>rửa</a:t>
            </a:r>
            <a:r>
              <a:rPr lang="en-US" sz="4000" b="1" dirty="0"/>
              <a:t> </a:t>
            </a:r>
            <a:r>
              <a:rPr lang="en-US" sz="4000" b="1" dirty="0" err="1" smtClean="0"/>
              <a:t>mặt</a:t>
            </a:r>
            <a:r>
              <a:rPr lang="en-US" sz="4000" b="1" dirty="0" smtClean="0"/>
              <a:t>, </a:t>
            </a:r>
            <a:r>
              <a:rPr lang="en-US" sz="4000" b="1" dirty="0" err="1" smtClean="0"/>
              <a:t>chải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đầu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rồi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đi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học</a:t>
            </a:r>
            <a:r>
              <a:rPr lang="en-US" sz="4000" b="1" dirty="0" smtClean="0"/>
              <a:t>.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24249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24</a:t>
            </a:r>
            <a:r>
              <a:rPr kumimoji="0" lang="en-US" altLang="zh-CN" sz="3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838586" y="1729243"/>
            <a:ext cx="10353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Luyện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tập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sử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dụng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dấu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câu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: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dấu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chấm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,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dấu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chấm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than,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787070" y="2339776"/>
            <a:ext cx="10353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dấu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phẩy</a:t>
            </a:r>
            <a:r>
              <a:rPr lang="en-US" altLang="zh-CN" sz="320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787070" y="2952230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3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82)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2044647" y="3573261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- ................................................................................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3810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4174505-EEEB-4F3D-AF9C-F9D356E6CFFB}"/>
              </a:ext>
            </a:extLst>
          </p:cNvPr>
          <p:cNvSpPr txBox="1"/>
          <p:nvPr/>
        </p:nvSpPr>
        <p:spPr>
          <a:xfrm>
            <a:off x="4559595" y="2817629"/>
            <a:ext cx="30728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00B050"/>
                </a:solidFill>
              </a:rPr>
              <a:t>Trò</a:t>
            </a:r>
            <a:r>
              <a:rPr lang="en-US" sz="6600" dirty="0">
                <a:solidFill>
                  <a:srgbClr val="00B050"/>
                </a:solidFill>
              </a:rPr>
              <a:t> </a:t>
            </a:r>
            <a:r>
              <a:rPr lang="en-US" sz="6600" dirty="0" err="1">
                <a:solidFill>
                  <a:srgbClr val="00B050"/>
                </a:solidFill>
              </a:rPr>
              <a:t>chơi</a:t>
            </a:r>
            <a:r>
              <a:rPr lang="en-US" sz="6600" dirty="0">
                <a:solidFill>
                  <a:srgbClr val="00B050"/>
                </a:solidFill>
              </a:rPr>
              <a:t> </a:t>
            </a:r>
            <a:r>
              <a:rPr lang="en-US" sz="6600" dirty="0" err="1">
                <a:solidFill>
                  <a:srgbClr val="00B050"/>
                </a:solidFill>
              </a:rPr>
              <a:t>củng</a:t>
            </a:r>
            <a:r>
              <a:rPr lang="en-US" sz="6600" dirty="0">
                <a:solidFill>
                  <a:srgbClr val="00B050"/>
                </a:solidFill>
              </a:rPr>
              <a:t> </a:t>
            </a:r>
            <a:r>
              <a:rPr lang="en-US" sz="6600" dirty="0" err="1">
                <a:solidFill>
                  <a:srgbClr val="00B050"/>
                </a:solidFill>
              </a:rPr>
              <a:t>cố</a:t>
            </a:r>
            <a:endParaRPr lang="en-US" sz="6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21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687" y="817837"/>
            <a:ext cx="5399480" cy="47534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837" y="523104"/>
            <a:ext cx="5979886" cy="2839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781" y="-38506"/>
            <a:ext cx="692863" cy="106769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3036362"/>
            <a:ext cx="1117062" cy="213900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66" y="2849170"/>
            <a:ext cx="1295162" cy="591457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513" y="3182998"/>
            <a:ext cx="1227698" cy="142154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784" y="3286223"/>
            <a:ext cx="775194" cy="127656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006" y="3286223"/>
            <a:ext cx="549091" cy="1028163"/>
          </a:xfrm>
          <a:prstGeom prst="rect">
            <a:avLst/>
          </a:prstGeom>
        </p:spPr>
      </p:pic>
      <p:pic>
        <p:nvPicPr>
          <p:cNvPr id="27" name="Picture 2" descr="HÃ¬nh áº£nh cÃ³ liÃªn quan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98630">
                        <a14:backgroundMark x1="45479" y1="39111" x2="46301" y2="39778"/>
                        <a14:backgroundMark x1="53151" y1="38444" x2="53699" y2="38444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5358">
            <a:off x="7321229" y="-420092"/>
            <a:ext cx="5571949" cy="6594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51" y="4105863"/>
            <a:ext cx="3637988" cy="2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HÃ¬nh áº£nh cÃ³ liÃªn quan"/>
          <p:cNvPicPr>
            <a:picLocks noChangeAspect="1" noChangeArrowheads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5250" b="97500" l="0" r="100000">
                        <a14:backgroundMark x1="31846" y1="32500" x2="32000" y2="34250"/>
                        <a14:backgroundMark x1="20000" y1="36000" x2="20308" y2="37250"/>
                        <a14:backgroundMark x1="21385" y1="33500" x2="21385" y2="33500"/>
                        <a14:backgroundMark x1="35692" y1="45500" x2="36000" y2="45500"/>
                        <a14:backgroundMark x1="39231" y1="37500" x2="38769" y2="37500"/>
                        <a14:backgroundMark x1="35385" y1="36000" x2="35385" y2="36000"/>
                        <a14:backgroundMark x1="32308" y1="39250" x2="33077" y2="40000"/>
                        <a14:backgroundMark x1="37692" y1="48000" x2="38615" y2="48250"/>
                        <a14:backgroundMark x1="41846" y1="46500" x2="41692" y2="46750"/>
                        <a14:backgroundMark x1="29538" y1="40500" x2="29538" y2="40500"/>
                        <a14:backgroundMark x1="48000" y1="42750" x2="48000" y2="43250"/>
                        <a14:backgroundMark x1="44769" y1="38750" x2="44923" y2="39000"/>
                        <a14:backgroundMark x1="50154" y1="45250" x2="50769" y2="45250"/>
                        <a14:backgroundMark x1="58923" y1="39250" x2="57846" y2="39500"/>
                        <a14:backgroundMark x1="62462" y1="38250" x2="62615" y2="38750"/>
                        <a14:backgroundMark x1="66000" y1="43000" x2="66308" y2="43500"/>
                        <a14:backgroundMark x1="64769" y1="44750" x2="64769" y2="46000"/>
                        <a14:backgroundMark x1="63231" y1="51000" x2="62923" y2="51250"/>
                        <a14:backgroundMark x1="60923" y1="42250" x2="60462" y2="42500"/>
                        <a14:backgroundMark x1="66462" y1="34750" x2="66000" y2="35000"/>
                        <a14:backgroundMark x1="70000" y1="35250" x2="70000" y2="36000"/>
                        <a14:backgroundMark x1="67538" y1="38500" x2="67692" y2="38750"/>
                        <a14:backgroundMark x1="62308" y1="61750" x2="62308" y2="63000"/>
                        <a14:backgroundMark x1="49692" y1="61750" x2="49692" y2="62250"/>
                        <a14:backgroundMark x1="50308" y1="65750" x2="50154" y2="66000"/>
                        <a14:backgroundMark x1="28154" y1="46500" x2="27846" y2="47500"/>
                        <a14:backgroundMark x1="27231" y1="39000" x2="27385" y2="39500"/>
                        <a14:backgroundMark x1="23538" y1="35750" x2="24000" y2="36250"/>
                        <a14:backgroundMark x1="23846" y1="40750" x2="23846" y2="40750"/>
                        <a14:backgroundMark x1="38615" y1="28500" x2="38769" y2="29000"/>
                        <a14:backgroundMark x1="34462" y1="28750" x2="35077" y2="29500"/>
                        <a14:backgroundMark x1="75077" y1="41750" x2="74923" y2="43000"/>
                        <a14:backgroundMark x1="51538" y1="68500" x2="51846" y2="69750"/>
                        <a14:backgroundMark x1="38462" y1="68000" x2="38462" y2="68500"/>
                        <a14:backgroundMark x1="75692" y1="48750" x2="75692" y2="49250"/>
                        <a14:backgroundMark x1="74615" y1="53000" x2="74154" y2="52500"/>
                        <a14:backgroundMark x1="17846" y1="43000" x2="18154" y2="43250"/>
                        <a14:backgroundMark x1="17538" y1="48750" x2="17385" y2="49250"/>
                        <a14:backgroundMark x1="14462" y1="46250" x2="14000" y2="46750"/>
                        <a14:backgroundMark x1="8923" y1="41250" x2="9077" y2="41750"/>
                        <a14:backgroundMark x1="11231" y1="37500" x2="11385" y2="37750"/>
                        <a14:backgroundMark x1="5692" y1="45000" x2="4462" y2="46500"/>
                        <a14:backgroundMark x1="17231" y1="27750" x2="17538" y2="28250"/>
                        <a14:backgroundMark x1="13231" y1="28750" x2="12769" y2="29000"/>
                        <a14:backgroundMark x1="15385" y1="32500" x2="15077" y2="32500"/>
                        <a14:backgroundMark x1="26462" y1="24750" x2="26462" y2="25750"/>
                        <a14:backgroundMark x1="22000" y1="23750" x2="20769" y2="23500"/>
                        <a14:backgroundMark x1="36308" y1="24500" x2="35846" y2="24000"/>
                        <a14:backgroundMark x1="80308" y1="39500" x2="80308" y2="39500"/>
                        <a14:backgroundMark x1="83846" y1="45500" x2="83846" y2="45500"/>
                        <a14:backgroundMark x1="85231" y1="47250" x2="85231" y2="47250"/>
                        <a14:backgroundMark x1="85077" y1="51500" x2="85077" y2="51500"/>
                        <a14:backgroundMark x1="84923" y1="63500" x2="84923" y2="63500"/>
                        <a14:backgroundMark x1="77231" y1="39000" x2="77231" y2="39000"/>
                        <a14:backgroundMark x1="78154" y1="35250" x2="78154" y2="35250"/>
                        <a14:backgroundMark x1="77538" y1="45000" x2="77538" y2="45000"/>
                        <a14:backgroundMark x1="74923" y1="47750" x2="74923" y2="47750"/>
                        <a14:backgroundMark x1="72769" y1="49000" x2="72769" y2="49000"/>
                        <a14:backgroundMark x1="72923" y1="65500" x2="72923" y2="65500"/>
                        <a14:backgroundMark x1="85231" y1="69500" x2="85231" y2="69500"/>
                        <a14:backgroundMark x1="87077" y1="71750" x2="87077" y2="71750"/>
                        <a14:backgroundMark x1="85231" y1="75250" x2="85231" y2="75250"/>
                        <a14:backgroundMark x1="38923" y1="76000" x2="38923" y2="76000"/>
                        <a14:backgroundMark x1="26462" y1="76000" x2="26462" y2="76000"/>
                        <a14:backgroundMark x1="52769" y1="84250" x2="52769" y2="8425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67" y="4595919"/>
            <a:ext cx="4014924" cy="2470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928" y="4456602"/>
            <a:ext cx="1255885" cy="2658086"/>
          </a:xfrm>
          <a:prstGeom prst="rect">
            <a:avLst/>
          </a:prstGeom>
        </p:spPr>
      </p:pic>
      <p:pic>
        <p:nvPicPr>
          <p:cNvPr id="38" name="Picture 3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343" y="-1700892"/>
            <a:ext cx="6890938" cy="3059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3324453" y="356509"/>
            <a:ext cx="6056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NGÔI NHÀ TÌNH THƯƠNG 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 descr="C:\Users\ADMIN\Desktop\Tai nguyen thiet ke tro choi\Angry birds epic birds\1505573783630 (2).png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597" y="5238060"/>
            <a:ext cx="1265902" cy="69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oa hong tang co (July - In Love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2501850" y="3496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758" numSld="12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destroyed house 2 3d model low-poly obj mtl 3ds fbx blend dae x3d 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69" b="89834" l="0" r="89941">
                        <a14:backgroundMark x1="37574" y1="45851" x2="37722" y2="48133"/>
                        <a14:backgroundMark x1="28107" y1="37552" x2="28846" y2="37967"/>
                        <a14:backgroundMark x1="27959" y1="34025" x2="29438" y2="34025"/>
                        <a14:backgroundMark x1="39645" y1="33402" x2="39349" y2="34440"/>
                        <a14:backgroundMark x1="39645" y1="38797" x2="39645" y2="38797"/>
                        <a14:backgroundMark x1="39793" y1="36515" x2="39793" y2="36515"/>
                        <a14:backgroundMark x1="40976" y1="24066" x2="41716" y2="24481"/>
                        <a14:backgroundMark x1="44527" y1="25311" x2="44231" y2="25934"/>
                        <a14:backgroundMark x1="48521" y1="30913" x2="48521" y2="30913"/>
                        <a14:backgroundMark x1="47485" y1="32573" x2="47485" y2="32573"/>
                        <a14:backgroundMark x1="66716" y1="37344" x2="66716" y2="37759"/>
                        <a14:backgroundMark x1="70710" y1="28216" x2="70710" y2="28216"/>
                        <a14:backgroundMark x1="66864" y1="38589" x2="66864" y2="38589"/>
                        <a14:backgroundMark x1="70118" y1="72822" x2="75444" y2="73444"/>
                        <a14:backgroundMark x1="72337" y1="66805" x2="71598" y2="67427"/>
                        <a14:backgroundMark x1="75592" y1="63278" x2="75296" y2="64730"/>
                        <a14:backgroundMark x1="76923" y1="66805" x2="76036" y2="66805"/>
                        <a14:backgroundMark x1="56361" y1="39004" x2="56361" y2="39004"/>
                        <a14:backgroundMark x1="56213" y1="36100" x2="56213" y2="36100"/>
                        <a14:backgroundMark x1="58580" y1="32573" x2="58580" y2="32573"/>
                        <a14:backgroundMark x1="61391" y1="32365" x2="61391" y2="32365"/>
                        <a14:backgroundMark x1="52515" y1="30705" x2="52515" y2="30705"/>
                        <a14:backgroundMark x1="51331" y1="33195" x2="51331" y2="33195"/>
                        <a14:backgroundMark x1="42012" y1="21369" x2="42012" y2="21369"/>
                        <a14:backgroundMark x1="46746" y1="23029" x2="46746" y2="23029"/>
                        <a14:backgroundMark x1="44231" y1="20124" x2="44231" y2="20124"/>
                        <a14:backgroundMark x1="56509" y1="47925" x2="56509" y2="47925"/>
                        <a14:backgroundMark x1="3846" y1="65768" x2="9024" y2="73651"/>
                        <a14:backgroundMark x1="15385" y1="59129" x2="12574" y2="65768"/>
                        <a14:backgroundMark x1="19675" y1="59544" x2="18787" y2="61411"/>
                        <a14:backgroundMark x1="15237" y1="68672" x2="16124" y2="69087"/>
                        <a14:backgroundMark x1="33876" y1="81950" x2="45562" y2="78838"/>
                        <a14:backgroundMark x1="69822" y1="75934" x2="69822" y2="75934"/>
                      </a14:backgroundRemoval>
                    </a14:imgEffect>
                    <a14:imgEffect>
                      <a14:saturation sat="66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060" y="108060"/>
            <a:ext cx="10968248" cy="741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1107" y1="9159" x2="52569" y2="24860"/>
                        <a14:foregroundMark x1="51383" y1="20561" x2="51383" y2="33832"/>
                        <a14:foregroundMark x1="22925" y1="47477" x2="18182" y2="90467"/>
                        <a14:foregroundMark x1="79051" y1="46729" x2="69170" y2="83925"/>
                        <a14:foregroundMark x1="62451" y1="77009" x2="73913" y2="94393"/>
                        <a14:backgroundMark x1="13834" y1="18505" x2="4348" y2="55140"/>
                        <a14:backgroundMark x1="33597" y1="24486" x2="11462" y2="28224"/>
                        <a14:backgroundMark x1="7905" y1="54393" x2="4743" y2="80935"/>
                        <a14:backgroundMark x1="90909" y1="18318" x2="81423" y2="32710"/>
                        <a14:backgroundMark x1="89723" y1="39252" x2="91700" y2="63178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88" y="4804728"/>
            <a:ext cx="1256121" cy="2656226"/>
          </a:xfrm>
          <a:prstGeom prst="rect">
            <a:avLst/>
          </a:prstGeom>
        </p:spPr>
      </p:pic>
      <p:pic>
        <p:nvPicPr>
          <p:cNvPr id="7" name="Picture 2" descr="C:\Users\ADMIN\Desktop\Tai nguyen thiet ke tro choi\Bảng gỗ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3013" y="6132842"/>
            <a:ext cx="1339752" cy="64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59" y="-4151086"/>
            <a:ext cx="9092712" cy="755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78493" y="271001"/>
            <a:ext cx="79919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một trận bão lớn, ngôi nhà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bác Ba đã bị bão tàn phá.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em hãy giúp bác Ba 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xây lại ngôi nhà mới bằng cách </a:t>
            </a:r>
          </a:p>
          <a:p>
            <a:pPr algn="ctr"/>
            <a:r>
              <a:rPr lang="en-US" sz="36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 lời đúng các câu hỏi.</a:t>
            </a:r>
            <a:endParaRPr lang="en-US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13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519</Words>
  <Application>Microsoft Office PowerPoint</Application>
  <PresentationFormat>Custom</PresentationFormat>
  <Paragraphs>77</Paragraphs>
  <Slides>19</Slides>
  <Notes>3</Notes>
  <HiddenSlides>0</HiddenSlides>
  <MMClips>9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108</cp:revision>
  <dcterms:created xsi:type="dcterms:W3CDTF">2021-05-27T09:39:36Z</dcterms:created>
  <dcterms:modified xsi:type="dcterms:W3CDTF">2022-03-23T15:32:46Z</dcterms:modified>
</cp:coreProperties>
</file>