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2"/>
  </p:notesMasterIdLst>
  <p:sldIdLst>
    <p:sldId id="329" r:id="rId4"/>
    <p:sldId id="323" r:id="rId5"/>
    <p:sldId id="351" r:id="rId6"/>
    <p:sldId id="352" r:id="rId7"/>
    <p:sldId id="353" r:id="rId8"/>
    <p:sldId id="349" r:id="rId9"/>
    <p:sldId id="350" r:id="rId10"/>
    <p:sldId id="34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-96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68401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68401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05261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6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="" xmlns:a16="http://schemas.microsoft.com/office/drawing/2014/main" id="{81E8044B-5A9F-3B47-AF82-3545495209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109412" y="-82062"/>
            <a:ext cx="11973172" cy="6940059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9104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3" r:id="rId13"/>
    <p:sldLayoutId id="21474837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968289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58280" y="1729243"/>
            <a:ext cx="9200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cối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nêu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hoạt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346118" y="61160"/>
            <a:ext cx="1158830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1.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vi-VN" sz="2900" b="1" dirty="0">
                <a:latin typeface="UTM Avo" panose="02040603050506020204" pitchFamily="18" charset="0"/>
              </a:rPr>
              <a:t>Kể tên các loại </a:t>
            </a:r>
            <a:r>
              <a:rPr lang="vi-VN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cây lương </a:t>
            </a:r>
            <a:r>
              <a:rPr lang="vi-VN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thực</a:t>
            </a:r>
            <a:r>
              <a:rPr lang="vi-VN" sz="2900" b="1" dirty="0" smtClean="0">
                <a:latin typeface="UTM Avo" panose="02040603050506020204" pitchFamily="18" charset="0"/>
              </a:rPr>
              <a:t> </a:t>
            </a:r>
            <a:r>
              <a:rPr lang="vi-VN" sz="2900" b="1" dirty="0">
                <a:latin typeface="UTM Avo" panose="02040603050506020204" pitchFamily="18" charset="0"/>
              </a:rPr>
              <a:t>mà em biết:</a:t>
            </a:r>
            <a:endParaRPr lang="en-US" sz="2900" b="1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F3FC9CB-4E87-B846-88A1-228EF63BDFAE}"/>
              </a:ext>
            </a:extLst>
          </p:cNvPr>
          <p:cNvSpPr txBox="1"/>
          <p:nvPr/>
        </p:nvSpPr>
        <p:spPr>
          <a:xfrm>
            <a:off x="2761752" y="5406327"/>
            <a:ext cx="2185324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5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M: </a:t>
            </a:r>
            <a:r>
              <a:rPr lang="vi-VN" sz="2500" dirty="0">
                <a:latin typeface="UTM Avo" panose="02040603050506020204" pitchFamily="18" charset="0"/>
                <a:ea typeface="Calibri" panose="020F0502020204030204" pitchFamily="34" charset="0"/>
              </a:rPr>
              <a:t>cây lúa</a:t>
            </a:r>
            <a:endParaRPr lang="x-none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634191" y="1421824"/>
            <a:ext cx="438274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x-none" sz="3200" smtClean="0">
                <a:solidFill>
                  <a:srgbClr val="FF0000"/>
                </a:solidFill>
                <a:latin typeface="UTM Avo" panose="02040603050506020204" pitchFamily="18" charset="0"/>
              </a:rPr>
              <a:t>cây ngô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634191" y="2084304"/>
            <a:ext cx="438274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k</a:t>
            </a:r>
            <a:r>
              <a:rPr lang="x-none" sz="3200">
                <a:solidFill>
                  <a:srgbClr val="FF0000"/>
                </a:solidFill>
                <a:latin typeface="UTM Avo" panose="02040603050506020204" pitchFamily="18" charset="0"/>
              </a:rPr>
              <a:t>hoai </a:t>
            </a:r>
            <a:r>
              <a:rPr lang="x-none" sz="3200" smtClean="0">
                <a:solidFill>
                  <a:srgbClr val="FF0000"/>
                </a:solidFill>
                <a:latin typeface="UTM Avo" panose="02040603050506020204" pitchFamily="18" charset="0"/>
              </a:rPr>
              <a:t>lang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650894" y="2732118"/>
            <a:ext cx="438274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k</a:t>
            </a:r>
            <a:r>
              <a:rPr lang="x-none" sz="3200">
                <a:solidFill>
                  <a:srgbClr val="FF0000"/>
                </a:solidFill>
                <a:latin typeface="UTM Avo" panose="02040603050506020204" pitchFamily="18" charset="0"/>
              </a:rPr>
              <a:t>hoai </a:t>
            </a:r>
            <a:r>
              <a:rPr lang="x-none" sz="3200" smtClean="0">
                <a:solidFill>
                  <a:srgbClr val="FF0000"/>
                </a:solidFill>
                <a:latin typeface="UTM Avo" panose="02040603050506020204" pitchFamily="18" charset="0"/>
              </a:rPr>
              <a:t>tây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664259" y="3421224"/>
            <a:ext cx="4382747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k</a:t>
            </a:r>
            <a:r>
              <a:rPr lang="x-none" sz="3200">
                <a:solidFill>
                  <a:srgbClr val="FF0000"/>
                </a:solidFill>
                <a:latin typeface="UTM Avo" panose="02040603050506020204" pitchFamily="18" charset="0"/>
              </a:rPr>
              <a:t>hoai </a:t>
            </a:r>
            <a:r>
              <a:rPr lang="x-none" sz="3200" smtClean="0">
                <a:solidFill>
                  <a:srgbClr val="FF0000"/>
                </a:solidFill>
                <a:latin typeface="UTM Avo" panose="02040603050506020204" pitchFamily="18" charset="0"/>
              </a:rPr>
              <a:t>s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ọ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677511" y="4057547"/>
            <a:ext cx="438274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c</a:t>
            </a:r>
            <a:r>
              <a:rPr lang="x-none" sz="3200" dirty="0">
                <a:solidFill>
                  <a:srgbClr val="FF0000"/>
                </a:solidFill>
                <a:latin typeface="UTM Avo" panose="02040603050506020204" pitchFamily="18" charset="0"/>
              </a:rPr>
              <a:t>ây sắn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701" y="929162"/>
            <a:ext cx="5823959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1912828" y="3410977"/>
            <a:ext cx="2191373" cy="50813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c</a:t>
            </a:r>
            <a:r>
              <a:rPr lang="x-none" b="1">
                <a:solidFill>
                  <a:schemeClr val="bg1"/>
                </a:solidFill>
                <a:latin typeface="UTM Avo" panose="02040603050506020204" pitchFamily="18" charset="0"/>
              </a:rPr>
              <a:t>ây </a:t>
            </a:r>
            <a:r>
              <a:rPr lang="en-US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lương</a:t>
            </a:r>
            <a:r>
              <a:rPr lang="en-US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thực</a:t>
            </a:r>
            <a:endParaRPr lang="x-none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677398" y="4785183"/>
            <a:ext cx="438274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....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97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4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346118" y="61160"/>
            <a:ext cx="8758125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1.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vi-VN" sz="2900" b="1" dirty="0">
                <a:latin typeface="UTM Avo" panose="02040603050506020204" pitchFamily="18" charset="0"/>
              </a:rPr>
              <a:t>Kể tên các loại </a:t>
            </a:r>
            <a:r>
              <a:rPr lang="vi-VN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cây </a:t>
            </a:r>
            <a:r>
              <a:rPr lang="vi-VN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ăn quả </a:t>
            </a:r>
            <a:r>
              <a:rPr lang="vi-VN" sz="2900" b="1" dirty="0">
                <a:latin typeface="UTM Avo" panose="02040603050506020204" pitchFamily="18" charset="0"/>
              </a:rPr>
              <a:t>mà em biết:</a:t>
            </a:r>
            <a:endParaRPr lang="en-US" sz="2900" b="1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F3FC9CB-4E87-B846-88A1-228EF63BDFAE}"/>
              </a:ext>
            </a:extLst>
          </p:cNvPr>
          <p:cNvSpPr txBox="1"/>
          <p:nvPr/>
        </p:nvSpPr>
        <p:spPr>
          <a:xfrm>
            <a:off x="2504657" y="5759300"/>
            <a:ext cx="250553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5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M: </a:t>
            </a:r>
            <a:r>
              <a:rPr lang="vi-VN" sz="2500" dirty="0">
                <a:latin typeface="UTM Avo" panose="02040603050506020204" pitchFamily="18" charset="0"/>
                <a:ea typeface="Calibri" panose="020F0502020204030204" pitchFamily="34" charset="0"/>
              </a:rPr>
              <a:t>cây </a:t>
            </a:r>
            <a:r>
              <a:rPr lang="en-US" sz="2500" dirty="0" err="1" smtClean="0">
                <a:latin typeface="UTM Avo" panose="02040603050506020204" pitchFamily="18" charset="0"/>
                <a:ea typeface="Calibri" panose="020F0502020204030204" pitchFamily="34" charset="0"/>
              </a:rPr>
              <a:t>hồng</a:t>
            </a:r>
            <a:endParaRPr lang="x-none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090859" y="1421824"/>
            <a:ext cx="4382747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x-none" sz="3200" smtClean="0">
                <a:solidFill>
                  <a:srgbClr val="FF0000"/>
                </a:solidFill>
                <a:latin typeface="UTM Avo" panose="02040603050506020204" pitchFamily="18" charset="0"/>
              </a:rPr>
              <a:t>cây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bưởi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090859" y="2084304"/>
            <a:ext cx="438274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ây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thanh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long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107562" y="2732118"/>
            <a:ext cx="438274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ây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ổi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120927" y="3421224"/>
            <a:ext cx="438274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ây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nhãn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134179" y="4057547"/>
            <a:ext cx="438274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ây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xoài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5" y="1038843"/>
            <a:ext cx="5406887" cy="476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4371440" y="4430767"/>
            <a:ext cx="1903796" cy="50813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Cây</a:t>
            </a:r>
            <a:r>
              <a:rPr lang="en-US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ăn</a:t>
            </a:r>
            <a:r>
              <a:rPr lang="en-US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quả</a:t>
            </a:r>
            <a:endParaRPr lang="x-none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15B1A6A-2D3D-B742-8D22-8CC24BAEA377}"/>
              </a:ext>
            </a:extLst>
          </p:cNvPr>
          <p:cNvSpPr txBox="1"/>
          <p:nvPr/>
        </p:nvSpPr>
        <p:spPr>
          <a:xfrm>
            <a:off x="7134179" y="4759826"/>
            <a:ext cx="438274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......</a:t>
            </a:r>
            <a:endParaRPr lang="x-none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21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4" grpId="0"/>
      <p:bldP spid="10" grpId="0"/>
      <p:bldP spid="11" grpId="0"/>
      <p:bldP spid="12" grpId="0"/>
      <p:bldP spid="13" grpId="0"/>
      <p:bldP spid="15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58280" y="1729243"/>
            <a:ext cx="9200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cối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nêu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hoạt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620719" y="2339776"/>
            <a:ext cx="3814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28)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753241" y="2972404"/>
            <a:ext cx="8914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lương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thực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lúa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753241" y="3596935"/>
            <a:ext cx="8914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ăn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quả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hồng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1360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E5545A2-C7B4-8B40-804E-940F820A0F66}"/>
              </a:ext>
            </a:extLst>
          </p:cNvPr>
          <p:cNvSpPr txBox="1"/>
          <p:nvPr/>
        </p:nvSpPr>
        <p:spPr>
          <a:xfrm>
            <a:off x="603697" y="262618"/>
            <a:ext cx="10984606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vi-VN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Tìm từ ngữ chỉ hoạt động </a:t>
            </a:r>
            <a:r>
              <a:rPr lang="vi-VN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chăm sóc </a:t>
            </a:r>
            <a:r>
              <a:rPr lang="vi-VN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cây.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805D6FEB-74D2-6746-B0A7-581154045615}"/>
              </a:ext>
            </a:extLst>
          </p:cNvPr>
          <p:cNvSpPr/>
          <p:nvPr/>
        </p:nvSpPr>
        <p:spPr>
          <a:xfrm>
            <a:off x="1351815" y="1758215"/>
            <a:ext cx="3336757" cy="87269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  <a:latin typeface="UTM Avo" panose="02040603050506020204" pitchFamily="18" charset="0"/>
              </a:rPr>
              <a:t>tưới nước</a:t>
            </a:r>
            <a:endParaRPr lang="x-none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="" xmlns:a16="http://schemas.microsoft.com/office/drawing/2014/main" id="{B2C1D4F0-4F0E-844F-93B3-C444FF041FDF}"/>
              </a:ext>
            </a:extLst>
          </p:cNvPr>
          <p:cNvSpPr/>
          <p:nvPr/>
        </p:nvSpPr>
        <p:spPr>
          <a:xfrm>
            <a:off x="7206807" y="1758215"/>
            <a:ext cx="3336757" cy="87269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  <a:latin typeface="UTM Avo" panose="02040603050506020204" pitchFamily="18" charset="0"/>
              </a:rPr>
              <a:t>bón phân</a:t>
            </a:r>
            <a:endParaRPr lang="x-none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="" xmlns:a16="http://schemas.microsoft.com/office/drawing/2014/main" id="{91012A4F-8BF9-2D40-AA0D-4EA14A5A9487}"/>
              </a:ext>
            </a:extLst>
          </p:cNvPr>
          <p:cNvSpPr/>
          <p:nvPr/>
        </p:nvSpPr>
        <p:spPr>
          <a:xfrm>
            <a:off x="4427622" y="3372649"/>
            <a:ext cx="3336757" cy="872691"/>
          </a:xfrm>
          <a:prstGeom prst="roundRect">
            <a:avLst/>
          </a:prstGeom>
          <a:solidFill>
            <a:schemeClr val="accent4"/>
          </a:solidFill>
          <a:ln w="19050">
            <a:solidFill>
              <a:srgbClr val="002060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  <a:latin typeface="UTM Avo" panose="02040603050506020204" pitchFamily="18" charset="0"/>
              </a:rPr>
              <a:t>bắt sâu</a:t>
            </a:r>
            <a:endParaRPr lang="x-none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="" xmlns:a16="http://schemas.microsoft.com/office/drawing/2014/main" id="{123A2B4D-7716-4B4D-8E98-5EECC1BF778A}"/>
              </a:ext>
            </a:extLst>
          </p:cNvPr>
          <p:cNvSpPr/>
          <p:nvPr/>
        </p:nvSpPr>
        <p:spPr>
          <a:xfrm>
            <a:off x="1487010" y="4809551"/>
            <a:ext cx="3336757" cy="872691"/>
          </a:xfrm>
          <a:prstGeom prst="roundRect">
            <a:avLst/>
          </a:prstGeom>
          <a:solidFill>
            <a:srgbClr val="B7D574"/>
          </a:solidFill>
          <a:ln w="19050">
            <a:solidFill>
              <a:schemeClr val="bg1">
                <a:lumMod val="25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  <a:latin typeface="UTM Avo" panose="02040603050506020204" pitchFamily="18" charset="0"/>
              </a:rPr>
              <a:t>nhổ cỏ</a:t>
            </a:r>
            <a:endParaRPr lang="x-none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="" xmlns:a16="http://schemas.microsoft.com/office/drawing/2014/main" id="{450470DC-5CE3-0542-8D70-E55CDCB2E177}"/>
              </a:ext>
            </a:extLst>
          </p:cNvPr>
          <p:cNvSpPr/>
          <p:nvPr/>
        </p:nvSpPr>
        <p:spPr>
          <a:xfrm>
            <a:off x="7155472" y="4987084"/>
            <a:ext cx="3336757" cy="87269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  <a:latin typeface="UTM Avo" panose="02040603050506020204" pitchFamily="18" charset="0"/>
              </a:rPr>
              <a:t>………</a:t>
            </a:r>
            <a:endParaRPr lang="x-none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34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0491" y="341327"/>
            <a:ext cx="11219330" cy="68869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4762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3.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vi-VN" sz="2900" b="1" dirty="0">
                <a:latin typeface="UTM Avo" panose="02040603050506020204" pitchFamily="18" charset="0"/>
              </a:rPr>
              <a:t>Kết hợp từ ngữ ở cột A với từ ngữ ở cột B để tạo câu</a:t>
            </a:r>
            <a:r>
              <a:rPr lang="en-US" sz="2900" b="1" dirty="0">
                <a:latin typeface="UTM Avo" panose="02040603050506020204" pitchFamily="18" charset="0"/>
              </a:rPr>
              <a:t>:</a:t>
            </a:r>
            <a:endParaRPr lang="vi-VN" sz="2900" b="1" dirty="0">
              <a:latin typeface="UTM Avo" panose="02040603050506020204" pitchFamily="18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3EBA1229-DE17-954B-A1A0-632B8183AAB2}"/>
              </a:ext>
            </a:extLst>
          </p:cNvPr>
          <p:cNvSpPr/>
          <p:nvPr/>
        </p:nvSpPr>
        <p:spPr>
          <a:xfrm>
            <a:off x="191375" y="1815362"/>
            <a:ext cx="5493808" cy="742308"/>
          </a:xfrm>
          <a:prstGeom prst="roundRect">
            <a:avLst/>
          </a:prstGeom>
          <a:solidFill>
            <a:srgbClr val="BEE7FB"/>
          </a:solidFill>
          <a:ln>
            <a:solidFill>
              <a:srgbClr val="E6F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Chúng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em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trồng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cây</a:t>
            </a:r>
            <a:endParaRPr lang="en-US" sz="2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8FDB5EE4-FE9A-1846-AFE7-0D4726E1E17E}"/>
              </a:ext>
            </a:extLst>
          </p:cNvPr>
          <p:cNvSpPr/>
          <p:nvPr/>
        </p:nvSpPr>
        <p:spPr>
          <a:xfrm>
            <a:off x="191375" y="2660488"/>
            <a:ext cx="5493808" cy="745321"/>
          </a:xfrm>
          <a:prstGeom prst="roundRect">
            <a:avLst/>
          </a:prstGeom>
          <a:solidFill>
            <a:srgbClr val="BEE7FB"/>
          </a:solidFill>
          <a:ln>
            <a:solidFill>
              <a:srgbClr val="E6F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Ông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cuốc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đất</a:t>
            </a:r>
            <a:endParaRPr lang="en-US" sz="2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244D857E-1702-6645-A01F-CF0D4DF45CA3}"/>
              </a:ext>
            </a:extLst>
          </p:cNvPr>
          <p:cNvSpPr/>
          <p:nvPr/>
        </p:nvSpPr>
        <p:spPr>
          <a:xfrm>
            <a:off x="191374" y="3505615"/>
            <a:ext cx="5493809" cy="748333"/>
          </a:xfrm>
          <a:prstGeom prst="roundRect">
            <a:avLst/>
          </a:prstGeom>
          <a:solidFill>
            <a:srgbClr val="BEE7FB"/>
          </a:solidFill>
          <a:ln>
            <a:solidFill>
              <a:srgbClr val="E6F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Công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nhân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đô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thị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làm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rào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chắn</a:t>
            </a:r>
            <a:endParaRPr lang="en-US" sz="2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="" xmlns:a16="http://schemas.microsoft.com/office/drawing/2014/main" id="{61198570-0496-9847-9DD0-F8AE05FBD34B}"/>
              </a:ext>
            </a:extLst>
          </p:cNvPr>
          <p:cNvSpPr/>
          <p:nvPr/>
        </p:nvSpPr>
        <p:spPr>
          <a:xfrm>
            <a:off x="6721089" y="1815362"/>
            <a:ext cx="5378146" cy="74230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để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giúp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thành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phố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thêm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xanh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="" xmlns:a16="http://schemas.microsoft.com/office/drawing/2014/main" id="{1CAF77E5-7496-C543-8125-470CDC026A0C}"/>
              </a:ext>
            </a:extLst>
          </p:cNvPr>
          <p:cNvSpPr/>
          <p:nvPr/>
        </p:nvSpPr>
        <p:spPr>
          <a:xfrm>
            <a:off x="6721089" y="2660488"/>
            <a:ext cx="5378145" cy="74532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vi-VN" sz="2600" dirty="0">
                <a:solidFill>
                  <a:srgbClr val="000000"/>
                </a:solidFill>
                <a:latin typeface="UTM Avo" panose="02040603050506020204" pitchFamily="18" charset="0"/>
              </a:rPr>
              <a:t>để bảo vệ cây.</a:t>
            </a:r>
            <a:endParaRPr lang="en-US" sz="2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="" xmlns:a16="http://schemas.microsoft.com/office/drawing/2014/main" id="{F59D380A-062C-0244-ADAF-E80EDF4B93E3}"/>
              </a:ext>
            </a:extLst>
          </p:cNvPr>
          <p:cNvSpPr/>
          <p:nvPr/>
        </p:nvSpPr>
        <p:spPr>
          <a:xfrm>
            <a:off x="6721091" y="3505615"/>
            <a:ext cx="5378143" cy="74833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để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trồng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UTM Avo" panose="02040603050506020204" pitchFamily="18" charset="0"/>
              </a:rPr>
              <a:t>rau</a:t>
            </a:r>
            <a:r>
              <a:rPr lang="en-US" sz="2600" dirty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AA759CD-232B-D64F-9CAF-E817AC583202}"/>
              </a:ext>
            </a:extLst>
          </p:cNvPr>
          <p:cNvSpPr txBox="1"/>
          <p:nvPr/>
        </p:nvSpPr>
        <p:spPr>
          <a:xfrm>
            <a:off x="2227205" y="1181751"/>
            <a:ext cx="7950092" cy="71177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4762"/>
              </a:lnSpc>
            </a:pPr>
            <a:r>
              <a:rPr lang="en-US" sz="3200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/>
                </a:solidFill>
                <a:latin typeface="UTM Avo" panose="02040603050506020204" pitchFamily="18" charset="0"/>
              </a:rPr>
              <a:t>A </a:t>
            </a:r>
            <a:r>
              <a:rPr lang="en-US" sz="3200" b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/>
                </a:solidFill>
                <a:latin typeface="UTM Avo" panose="02040603050506020204" pitchFamily="18" charset="0"/>
              </a:rPr>
              <a:t>                                    </a:t>
            </a:r>
            <a:r>
              <a:rPr lang="en-US" sz="32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/>
                </a:solidFill>
                <a:latin typeface="UTM Avo" panose="02040603050506020204" pitchFamily="18" charset="0"/>
              </a:rPr>
              <a:t>                 </a:t>
            </a:r>
            <a:r>
              <a:rPr lang="en-US" sz="32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/>
                </a:solidFill>
                <a:latin typeface="UTM Avo" panose="02040603050506020204" pitchFamily="18" charset="0"/>
              </a:rPr>
              <a:t>B</a:t>
            </a:r>
            <a:endParaRPr lang="en-US" sz="32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/>
              </a:solidFill>
              <a:latin typeface="UTM Avo" panose="02040603050506020204" pitchFamily="18" charset="0"/>
            </a:endParaRPr>
          </a:p>
        </p:txBody>
      </p:sp>
      <p:pic>
        <p:nvPicPr>
          <p:cNvPr id="4098" name="Picture 2" descr="Cute Cartoon Girl And Boy Working In The Garden Vector Illustration.... |  Cute cartoon girl, Children illustration, Work cartoons">
            <a:extLst>
              <a:ext uri="{FF2B5EF4-FFF2-40B4-BE49-F238E27FC236}">
                <a16:creationId xmlns="" xmlns:a16="http://schemas.microsoft.com/office/drawing/2014/main" id="{DD993110-8870-5046-921A-E12696FF7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217" y="4399525"/>
            <a:ext cx="3485780" cy="26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>
            <a:stCxn id="5" idx="3"/>
            <a:endCxn id="9" idx="1"/>
          </p:cNvCxnSpPr>
          <p:nvPr/>
        </p:nvCxnSpPr>
        <p:spPr>
          <a:xfrm>
            <a:off x="5685183" y="2186516"/>
            <a:ext cx="103590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11" idx="1"/>
          </p:cNvCxnSpPr>
          <p:nvPr/>
        </p:nvCxnSpPr>
        <p:spPr>
          <a:xfrm>
            <a:off x="5684298" y="3046307"/>
            <a:ext cx="1036793" cy="8334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0" idx="1"/>
          </p:cNvCxnSpPr>
          <p:nvPr/>
        </p:nvCxnSpPr>
        <p:spPr>
          <a:xfrm flipV="1">
            <a:off x="5671933" y="3033149"/>
            <a:ext cx="1049156" cy="870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0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85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263</Words>
  <Application>Microsoft Office PowerPoint</Application>
  <PresentationFormat>Custom</PresentationFormat>
  <Paragraphs>49</Paragraphs>
  <Slides>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55</cp:revision>
  <dcterms:created xsi:type="dcterms:W3CDTF">2021-05-27T09:39:36Z</dcterms:created>
  <dcterms:modified xsi:type="dcterms:W3CDTF">2022-01-26T22:30:31Z</dcterms:modified>
</cp:coreProperties>
</file>