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7"/>
  </p:notesMasterIdLst>
  <p:sldIdLst>
    <p:sldId id="329" r:id="rId4"/>
    <p:sldId id="323" r:id="rId5"/>
    <p:sldId id="401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0" r:id="rId15"/>
    <p:sldId id="34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5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116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7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783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  <p:sldLayoutId id="2147483776" r:id="rId15"/>
    <p:sldLayoutId id="21474837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7.xml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6.wdp"/><Relationship Id="rId18" Type="http://schemas.openxmlformats.org/officeDocument/2006/relationships/image" Target="../media/image23.png"/><Relationship Id="rId26" Type="http://schemas.openxmlformats.org/officeDocument/2006/relationships/slide" Target="slide10.xml"/><Relationship Id="rId3" Type="http://schemas.openxmlformats.org/officeDocument/2006/relationships/slideLayout" Target="../slideLayouts/slideLayout12.xml"/><Relationship Id="rId21" Type="http://schemas.microsoft.com/office/2007/relationships/hdphoto" Target="../media/hdphoto9.wdp"/><Relationship Id="rId7" Type="http://schemas.microsoft.com/office/2007/relationships/hdphoto" Target="../media/hdphoto4.wdp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5" Type="http://schemas.openxmlformats.org/officeDocument/2006/relationships/slide" Target="slide9.xml"/><Relationship Id="rId2" Type="http://schemas.openxmlformats.org/officeDocument/2006/relationships/audio" Target="../media/media2.mp3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29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microsoft.com/office/2007/relationships/hdphoto" Target="../media/hdphoto5.wdp"/><Relationship Id="rId24" Type="http://schemas.openxmlformats.org/officeDocument/2006/relationships/slide" Target="slide8.xml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microsoft.com/office/2007/relationships/hdphoto" Target="../media/hdphoto10.wdp"/><Relationship Id="rId28" Type="http://schemas.openxmlformats.org/officeDocument/2006/relationships/slide" Target="slide12.xml"/><Relationship Id="rId10" Type="http://schemas.openxmlformats.org/officeDocument/2006/relationships/image" Target="../media/image18.png"/><Relationship Id="rId19" Type="http://schemas.microsoft.com/office/2007/relationships/hdphoto" Target="../media/hdphoto8.wdp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20.png"/><Relationship Id="rId22" Type="http://schemas.openxmlformats.org/officeDocument/2006/relationships/image" Target="../media/image25.png"/><Relationship Id="rId27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slide" Target="slide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60222" y="835427"/>
            <a:ext cx="69718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33CC"/>
                </a:solidFill>
              </a:rPr>
              <a:t>Điền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dấu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câu</a:t>
            </a:r>
            <a:endParaRPr lang="en-US" sz="3600" dirty="0">
              <a:solidFill>
                <a:srgbClr val="0033CC"/>
              </a:solidFill>
            </a:endParaRPr>
          </a:p>
          <a:p>
            <a:pPr lvl="0"/>
            <a:r>
              <a:rPr lang="en-US" sz="3600" dirty="0">
                <a:solidFill>
                  <a:srgbClr val="0033CC"/>
                </a:solidFill>
              </a:rPr>
              <a:t>“ </a:t>
            </a:r>
            <a:r>
              <a:rPr lang="en-US" sz="3600" dirty="0" err="1">
                <a:solidFill>
                  <a:srgbClr val="0033CC"/>
                </a:solidFill>
              </a:rPr>
              <a:t>Mỗi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ngày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em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đều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dậy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vào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lúc</a:t>
            </a:r>
            <a:r>
              <a:rPr lang="en-US" sz="3600" dirty="0">
                <a:solidFill>
                  <a:srgbClr val="0033CC"/>
                </a:solidFill>
              </a:rPr>
              <a:t> 6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sáng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ăn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sáng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vào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lúc</a:t>
            </a:r>
            <a:r>
              <a:rPr lang="en-US" sz="3600" dirty="0">
                <a:solidFill>
                  <a:srgbClr val="0033CC"/>
                </a:solidFill>
              </a:rPr>
              <a:t> 6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30 </a:t>
            </a:r>
            <a:r>
              <a:rPr lang="en-US" sz="3600" dirty="0" err="1">
                <a:solidFill>
                  <a:srgbClr val="0033CC"/>
                </a:solidFill>
              </a:rPr>
              <a:t>phút</a:t>
            </a:r>
            <a:r>
              <a:rPr lang="en-US" sz="3600" dirty="0">
                <a:solidFill>
                  <a:srgbClr val="0033CC"/>
                </a:solidFill>
              </a:rPr>
              <a:t> 7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kém</a:t>
            </a:r>
            <a:r>
              <a:rPr lang="en-US" sz="3600" dirty="0">
                <a:solidFill>
                  <a:srgbClr val="0033CC"/>
                </a:solidFill>
              </a:rPr>
              <a:t> 15 </a:t>
            </a:r>
            <a:r>
              <a:rPr lang="en-US" sz="3600" dirty="0" err="1">
                <a:solidFill>
                  <a:srgbClr val="0033CC"/>
                </a:solidFill>
              </a:rPr>
              <a:t>phút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em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bắt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đầu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đi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học</a:t>
            </a:r>
            <a:r>
              <a:rPr lang="en-US" sz="3600" dirty="0">
                <a:solidFill>
                  <a:srgbClr val="0033CC"/>
                </a:solidFill>
              </a:rPr>
              <a:t>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20531" y="4231320"/>
            <a:ext cx="57126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33CC"/>
                </a:solidFill>
              </a:rPr>
              <a:t>“ </a:t>
            </a:r>
            <a:r>
              <a:rPr lang="en-US" sz="3200" dirty="0" err="1">
                <a:solidFill>
                  <a:srgbClr val="0033CC"/>
                </a:solidFill>
              </a:rPr>
              <a:t>Mỗi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ngày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em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đều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dậy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vào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lúc</a:t>
            </a:r>
            <a:r>
              <a:rPr lang="en-US" sz="3200" dirty="0">
                <a:solidFill>
                  <a:srgbClr val="0033CC"/>
                </a:solidFill>
              </a:rPr>
              <a:t> 6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sáng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Ăn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sáng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vào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lúc</a:t>
            </a:r>
            <a:r>
              <a:rPr lang="en-US" sz="3200" dirty="0">
                <a:solidFill>
                  <a:srgbClr val="0033CC"/>
                </a:solidFill>
              </a:rPr>
              <a:t> 6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30 </a:t>
            </a:r>
            <a:r>
              <a:rPr lang="en-US" sz="3200" dirty="0" err="1">
                <a:solidFill>
                  <a:srgbClr val="0033CC"/>
                </a:solidFill>
              </a:rPr>
              <a:t>phút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 7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kém</a:t>
            </a:r>
            <a:r>
              <a:rPr lang="en-US" sz="3200" dirty="0">
                <a:solidFill>
                  <a:srgbClr val="0033CC"/>
                </a:solidFill>
              </a:rPr>
              <a:t> 15 </a:t>
            </a:r>
            <a:r>
              <a:rPr lang="en-US" sz="3200" dirty="0" err="1">
                <a:solidFill>
                  <a:srgbClr val="0033CC"/>
                </a:solidFill>
              </a:rPr>
              <a:t>phút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em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bắt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đầu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đi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học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”</a:t>
            </a: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5289" y="-2565046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366" y="901836"/>
            <a:ext cx="78132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Điền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dấu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câu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gì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vào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cuối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câu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sau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“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Ôi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,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muộn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mất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rồi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”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6000" y="4899594"/>
            <a:ext cx="3764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 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“!”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6520" y="1173343"/>
            <a:ext cx="77235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4400" dirty="0" err="1">
                <a:solidFill>
                  <a:srgbClr val="0033CC"/>
                </a:solidFill>
              </a:rPr>
              <a:t>Điền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dấu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câu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gì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vào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cuối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câu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sau</a:t>
            </a:r>
            <a:r>
              <a:rPr lang="en-US" sz="4400" dirty="0">
                <a:solidFill>
                  <a:srgbClr val="0033CC"/>
                </a:solidFill>
              </a:rPr>
              <a:t>:</a:t>
            </a:r>
          </a:p>
          <a:p>
            <a:pPr lvl="0">
              <a:defRPr/>
            </a:pPr>
            <a:r>
              <a:rPr lang="en-US" sz="4400" dirty="0" smtClean="0">
                <a:solidFill>
                  <a:srgbClr val="0033CC"/>
                </a:solidFill>
              </a:rPr>
              <a:t>“</a:t>
            </a:r>
            <a:r>
              <a:rPr lang="en-US" sz="4400" dirty="0" err="1" smtClean="0">
                <a:solidFill>
                  <a:srgbClr val="0033CC"/>
                </a:solidFill>
              </a:rPr>
              <a:t>Cậu</a:t>
            </a:r>
            <a:r>
              <a:rPr lang="en-US" sz="4400" dirty="0" smtClean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đến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 smtClean="0">
                <a:solidFill>
                  <a:srgbClr val="0033CC"/>
                </a:solidFill>
              </a:rPr>
              <a:t>chưa</a:t>
            </a:r>
            <a:r>
              <a:rPr lang="en-US" sz="4400" dirty="0" smtClean="0">
                <a:solidFill>
                  <a:srgbClr val="0033CC"/>
                </a:solidFill>
              </a:rPr>
              <a:t>”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5274" y="5058459"/>
            <a:ext cx="3663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“ ? 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“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2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45400" y="1729243"/>
            <a:ext cx="10911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giao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tiếp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kết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nối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110939" y="51841"/>
            <a:ext cx="11978029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1.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Tìm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từ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ngữ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chỉ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hoạt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động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mỗi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bạn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nhỏ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trong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tranh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34093F1-C8D4-4D59-B960-24973230FA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" b="1800"/>
          <a:stretch/>
        </p:blipFill>
        <p:spPr>
          <a:xfrm>
            <a:off x="508256" y="957334"/>
            <a:ext cx="11288792" cy="5614916"/>
          </a:xfrm>
          <a:prstGeom prst="rect">
            <a:avLst/>
          </a:prstGeom>
        </p:spPr>
      </p:pic>
      <p:sp>
        <p:nvSpPr>
          <p:cNvPr id="13" name="Rounded Rectangle 21">
            <a:extLst>
              <a:ext uri="{FF2B5EF4-FFF2-40B4-BE49-F238E27FC236}">
                <a16:creationId xmlns="" xmlns:a16="http://schemas.microsoft.com/office/drawing/2014/main" id="{6A0472C7-78AF-4921-9A82-C9E72F00E3AE}"/>
              </a:ext>
            </a:extLst>
          </p:cNvPr>
          <p:cNvSpPr/>
          <p:nvPr/>
        </p:nvSpPr>
        <p:spPr>
          <a:xfrm>
            <a:off x="4161898" y="1091408"/>
            <a:ext cx="2310340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Gọi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điện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thoại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="" xmlns:a16="http://schemas.microsoft.com/office/drawing/2014/main" id="{9FA059BC-023F-4A5F-BDAD-1FC00BCEEE0C}"/>
              </a:ext>
            </a:extLst>
          </p:cNvPr>
          <p:cNvSpPr/>
          <p:nvPr/>
        </p:nvSpPr>
        <p:spPr>
          <a:xfrm>
            <a:off x="8358246" y="1113639"/>
            <a:ext cx="2400242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Xem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vi</a:t>
            </a:r>
          </a:p>
        </p:txBody>
      </p:sp>
      <p:sp>
        <p:nvSpPr>
          <p:cNvPr id="15" name="Rounded Rectangle 21">
            <a:extLst>
              <a:ext uri="{FF2B5EF4-FFF2-40B4-BE49-F238E27FC236}">
                <a16:creationId xmlns="" xmlns:a16="http://schemas.microsoft.com/office/drawing/2014/main" id="{20F9D5A9-1A0D-4403-8314-28E3EDD72340}"/>
              </a:ext>
            </a:extLst>
          </p:cNvPr>
          <p:cNvSpPr/>
          <p:nvPr/>
        </p:nvSpPr>
        <p:spPr>
          <a:xfrm>
            <a:off x="1171574" y="1113639"/>
            <a:ext cx="1728787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kern="0" dirty="0" err="1" smtClean="0">
                <a:latin typeface="Arial-Rounded"/>
                <a:ea typeface="Arial-Rounded"/>
                <a:sym typeface="Arial"/>
              </a:rPr>
              <a:t>đọc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thư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  <p:sp>
        <p:nvSpPr>
          <p:cNvPr id="17" name="Rounded Rectangle 21">
            <a:extLst>
              <a:ext uri="{FF2B5EF4-FFF2-40B4-BE49-F238E27FC236}">
                <a16:creationId xmlns="" xmlns:a16="http://schemas.microsoft.com/office/drawing/2014/main" id="{20F9D5A9-1A0D-4403-8314-28E3EDD72340}"/>
              </a:ext>
            </a:extLst>
          </p:cNvPr>
          <p:cNvSpPr/>
          <p:nvPr/>
        </p:nvSpPr>
        <p:spPr>
          <a:xfrm>
            <a:off x="1171573" y="1617115"/>
            <a:ext cx="1728787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-Rounded"/>
                <a:ea typeface="Arial-Rounded"/>
                <a:sym typeface="Arial"/>
              </a:rPr>
              <a:t>xem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thư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="" xmlns:a16="http://schemas.microsoft.com/office/drawing/2014/main" id="{20F9D5A9-1A0D-4403-8314-28E3EDD72340}"/>
              </a:ext>
            </a:extLst>
          </p:cNvPr>
          <p:cNvSpPr/>
          <p:nvPr/>
        </p:nvSpPr>
        <p:spPr>
          <a:xfrm>
            <a:off x="1171572" y="2098054"/>
            <a:ext cx="1728787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kern="0" dirty="0" err="1" smtClean="0">
                <a:latin typeface="Arial-Rounded"/>
                <a:ea typeface="Arial-Rounded"/>
                <a:sym typeface="Arial"/>
              </a:rPr>
              <a:t>bóc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/>
                <a:ea typeface="Arial-Rounded"/>
                <a:sym typeface="Arial"/>
              </a:rPr>
              <a:t>thư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="" xmlns:a16="http://schemas.microsoft.com/office/drawing/2014/main" id="{6A0472C7-78AF-4921-9A82-C9E72F00E3AE}"/>
              </a:ext>
            </a:extLst>
          </p:cNvPr>
          <p:cNvSpPr/>
          <p:nvPr/>
        </p:nvSpPr>
        <p:spPr>
          <a:xfrm>
            <a:off x="4161898" y="1589262"/>
            <a:ext cx="2310340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kern="0" dirty="0" err="1" smtClean="0">
                <a:latin typeface="Arial-Rounded"/>
                <a:ea typeface="Arial-Rounded"/>
                <a:sym typeface="Arial"/>
              </a:rPr>
              <a:t>Nói</a:t>
            </a:r>
            <a:r>
              <a:rPr lang="en-US" sz="2400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400" kern="0" dirty="0" err="1" smtClean="0">
                <a:latin typeface="Arial-Rounded"/>
                <a:ea typeface="Arial-Rounded"/>
                <a:sym typeface="Arial"/>
              </a:rPr>
              <a:t>chuyện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20" name="Rounded Rectangle 21">
            <a:extLst>
              <a:ext uri="{FF2B5EF4-FFF2-40B4-BE49-F238E27FC236}">
                <a16:creationId xmlns="" xmlns:a16="http://schemas.microsoft.com/office/drawing/2014/main" id="{6A0472C7-78AF-4921-9A82-C9E72F00E3AE}"/>
              </a:ext>
            </a:extLst>
          </p:cNvPr>
          <p:cNvSpPr/>
          <p:nvPr/>
        </p:nvSpPr>
        <p:spPr>
          <a:xfrm>
            <a:off x="4161898" y="2090529"/>
            <a:ext cx="2310340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000" kern="0" dirty="0" err="1" smtClean="0">
                <a:latin typeface="Arial-Rounded"/>
                <a:ea typeface="Arial-Rounded"/>
                <a:sym typeface="Arial"/>
              </a:rPr>
              <a:t>Nghe</a:t>
            </a:r>
            <a:r>
              <a:rPr lang="en-US" sz="2000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000" kern="0" dirty="0" err="1" smtClean="0">
                <a:latin typeface="Arial-Rounded"/>
                <a:ea typeface="Arial-Rounded"/>
                <a:sym typeface="Arial"/>
              </a:rPr>
              <a:t>điện</a:t>
            </a:r>
            <a:r>
              <a:rPr lang="en-US" sz="2000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000" kern="0" dirty="0" err="1" smtClean="0">
                <a:latin typeface="Arial-Rounded"/>
                <a:ea typeface="Arial-Rounded"/>
                <a:sym typeface="Arial"/>
              </a:rPr>
              <a:t>thoại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  <p:sp>
        <p:nvSpPr>
          <p:cNvPr id="21" name="Rounded Rectangle 21">
            <a:extLst>
              <a:ext uri="{FF2B5EF4-FFF2-40B4-BE49-F238E27FC236}">
                <a16:creationId xmlns="" xmlns:a16="http://schemas.microsoft.com/office/drawing/2014/main" id="{9FA059BC-023F-4A5F-BDAD-1FC00BCEEE0C}"/>
              </a:ext>
            </a:extLst>
          </p:cNvPr>
          <p:cNvSpPr/>
          <p:nvPr/>
        </p:nvSpPr>
        <p:spPr>
          <a:xfrm>
            <a:off x="8358246" y="1626809"/>
            <a:ext cx="2400242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-Rounded"/>
                <a:ea typeface="Arial-Rounded"/>
                <a:sym typeface="Arial"/>
              </a:rPr>
              <a:t>Điều</a:t>
            </a:r>
            <a:r>
              <a:rPr lang="en-US" sz="2400" kern="0" noProof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400" kern="0" noProof="0" dirty="0" err="1" smtClean="0">
                <a:latin typeface="Arial-Rounded"/>
                <a:ea typeface="Arial-Rounded"/>
                <a:sym typeface="Arial"/>
              </a:rPr>
              <a:t>khiển</a:t>
            </a:r>
            <a:r>
              <a:rPr lang="en-US" sz="2400" kern="0" noProof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400" kern="0" noProof="0" dirty="0" err="1" smtClean="0">
                <a:latin typeface="Arial-Rounded"/>
                <a:ea typeface="Arial-Rounded"/>
                <a:sym typeface="Arial"/>
              </a:rPr>
              <a:t>ti</a:t>
            </a:r>
            <a:r>
              <a:rPr lang="en-US" sz="2400" kern="0" noProof="0" dirty="0" smtClean="0">
                <a:latin typeface="Arial-Rounded"/>
                <a:ea typeface="Arial-Rounded"/>
                <a:sym typeface="Arial"/>
              </a:rPr>
              <a:t> vi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51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CC576FF-E53B-4205-9D71-8C26279114F4}"/>
              </a:ext>
            </a:extLst>
          </p:cNvPr>
          <p:cNvSpPr/>
          <p:nvPr/>
        </p:nvSpPr>
        <p:spPr>
          <a:xfrm>
            <a:off x="241216" y="2633393"/>
            <a:ext cx="63666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200000"/>
              </a:lnSpc>
              <a:buClr>
                <a:srgbClr val="000000"/>
              </a:buClr>
            </a:pP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b. </a:t>
            </a:r>
            <a:r>
              <a:rPr lang="en-US" sz="3200" kern="0" dirty="0" err="1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máy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tính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...</a:t>
            </a:r>
            <a:endParaRPr lang="en-US" sz="32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185B8B4-6535-48A7-A03E-B7E2A8E246ED}"/>
              </a:ext>
            </a:extLst>
          </p:cNvPr>
          <p:cNvSpPr txBox="1"/>
          <p:nvPr/>
        </p:nvSpPr>
        <p:spPr>
          <a:xfrm>
            <a:off x="5954376" y="1346537"/>
            <a:ext cx="571850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nói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chuyện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với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ông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bà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quê</a:t>
            </a:r>
            <a:r>
              <a:rPr lang="en-US" sz="32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218BAC2-0591-4B2A-ADD3-370F40DCE3F3}"/>
              </a:ext>
            </a:extLst>
          </p:cNvPr>
          <p:cNvSpPr txBox="1"/>
          <p:nvPr/>
        </p:nvSpPr>
        <p:spPr>
          <a:xfrm>
            <a:off x="5819774" y="2861224"/>
            <a:ext cx="6210287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tìm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thấy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nhiều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thông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tin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hữu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ích</a:t>
            </a:r>
            <a:r>
              <a:rPr lang="en-US" sz="32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CAC87B8-79E8-47B0-AC52-9D895F0E24D3}"/>
              </a:ext>
            </a:extLst>
          </p:cNvPr>
          <p:cNvSpPr txBox="1"/>
          <p:nvPr/>
        </p:nvSpPr>
        <p:spPr>
          <a:xfrm>
            <a:off x="4833926" y="4131614"/>
            <a:ext cx="683895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xem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được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nhiều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bộ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phim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hay,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213970" y="438767"/>
            <a:ext cx="11978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Nói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tiếp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hoàn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thành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nêu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công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dụng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đồ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vật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CC576FF-E53B-4205-9D71-8C26279114F4}"/>
              </a:ext>
            </a:extLst>
          </p:cNvPr>
          <p:cNvSpPr/>
          <p:nvPr/>
        </p:nvSpPr>
        <p:spPr>
          <a:xfrm>
            <a:off x="216834" y="1148911"/>
            <a:ext cx="6684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200000"/>
              </a:lnSpc>
              <a:buClr>
                <a:srgbClr val="000000"/>
              </a:buClr>
            </a:pP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a. </a:t>
            </a:r>
            <a:r>
              <a:rPr lang="en-US" sz="3200" kern="0" dirty="0" err="1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điện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thoại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...</a:t>
            </a:r>
            <a:endParaRPr lang="en-US" sz="32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CC576FF-E53B-4205-9D71-8C26279114F4}"/>
              </a:ext>
            </a:extLst>
          </p:cNvPr>
          <p:cNvSpPr/>
          <p:nvPr/>
        </p:nvSpPr>
        <p:spPr>
          <a:xfrm>
            <a:off x="255504" y="3914224"/>
            <a:ext cx="59090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200000"/>
              </a:lnSpc>
              <a:buClr>
                <a:srgbClr val="000000"/>
              </a:buClr>
            </a:pP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c. </a:t>
            </a:r>
            <a:r>
              <a:rPr lang="en-US" sz="3200" kern="0" dirty="0" err="1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ti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vi,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32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...</a:t>
            </a:r>
            <a:endParaRPr lang="en-US" sz="32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14549" y="1976145"/>
            <a:ext cx="1685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14548" y="3442720"/>
            <a:ext cx="15287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228836" y="4729260"/>
            <a:ext cx="571502" cy="99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185B8B4-6535-48A7-A03E-B7E2A8E246ED}"/>
              </a:ext>
            </a:extLst>
          </p:cNvPr>
          <p:cNvSpPr txBox="1"/>
          <p:nvPr/>
        </p:nvSpPr>
        <p:spPr>
          <a:xfrm>
            <a:off x="636530" y="2019008"/>
            <a:ext cx="5718500" cy="7397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ố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mẹ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cơ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quan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185B8B4-6535-48A7-A03E-B7E2A8E246ED}"/>
              </a:ext>
            </a:extLst>
          </p:cNvPr>
          <p:cNvSpPr txBox="1"/>
          <p:nvPr/>
        </p:nvSpPr>
        <p:spPr>
          <a:xfrm>
            <a:off x="3920031" y="2040385"/>
            <a:ext cx="571850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ác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nước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ngoài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218BAC2-0591-4B2A-ADD3-370F40DCE3F3}"/>
              </a:ext>
            </a:extLst>
          </p:cNvPr>
          <p:cNvSpPr txBox="1"/>
          <p:nvPr/>
        </p:nvSpPr>
        <p:spPr>
          <a:xfrm>
            <a:off x="695337" y="3442720"/>
            <a:ext cx="684845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hững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bài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giảng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hay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trên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youtube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C218BAC2-0591-4B2A-ADD3-370F40DCE3F3}"/>
              </a:ext>
            </a:extLst>
          </p:cNvPr>
          <p:cNvSpPr txBox="1"/>
          <p:nvPr/>
        </p:nvSpPr>
        <p:spPr>
          <a:xfrm>
            <a:off x="6958002" y="3442719"/>
            <a:ext cx="2214573" cy="7397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ọc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zoom,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218BAC2-0591-4B2A-ADD3-370F40DCE3F3}"/>
              </a:ext>
            </a:extLst>
          </p:cNvPr>
          <p:cNvSpPr txBox="1"/>
          <p:nvPr/>
        </p:nvSpPr>
        <p:spPr>
          <a:xfrm>
            <a:off x="8885066" y="3442719"/>
            <a:ext cx="3144995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ghe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nhạc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 ...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CAC87B8-79E8-47B0-AC52-9D895F0E24D3}"/>
              </a:ext>
            </a:extLst>
          </p:cNvPr>
          <p:cNvSpPr txBox="1"/>
          <p:nvPr/>
        </p:nvSpPr>
        <p:spPr>
          <a:xfrm>
            <a:off x="640530" y="4846936"/>
            <a:ext cx="581742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hững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chương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trình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hài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vui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vẻ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CAC87B8-79E8-47B0-AC52-9D895F0E24D3}"/>
              </a:ext>
            </a:extLst>
          </p:cNvPr>
          <p:cNvSpPr txBox="1"/>
          <p:nvPr/>
        </p:nvSpPr>
        <p:spPr>
          <a:xfrm>
            <a:off x="6263865" y="4854111"/>
            <a:ext cx="581742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hững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thông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tin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quan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trọng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CAC87B8-79E8-47B0-AC52-9D895F0E24D3}"/>
              </a:ext>
            </a:extLst>
          </p:cNvPr>
          <p:cNvSpPr txBox="1"/>
          <p:nvPr/>
        </p:nvSpPr>
        <p:spPr>
          <a:xfrm>
            <a:off x="604661" y="5548033"/>
            <a:ext cx="5817420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ước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và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ngoài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nước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,...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185B8B4-6535-48A7-A03E-B7E2A8E246ED}"/>
              </a:ext>
            </a:extLst>
          </p:cNvPr>
          <p:cNvSpPr txBox="1"/>
          <p:nvPr/>
        </p:nvSpPr>
        <p:spPr>
          <a:xfrm>
            <a:off x="7349035" y="2040385"/>
            <a:ext cx="5718500" cy="7397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n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hắn</a:t>
            </a:r>
            <a:r>
              <a:rPr lang="en-US" sz="3200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tin,...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4237156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 animBg="1"/>
      <p:bldP spid="19" grpId="0" animBg="1"/>
      <p:bldP spid="10" grpId="0"/>
      <p:bldP spid="11" grpId="0"/>
      <p:bldP spid="20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7A7C35F-99A8-40B1-B4B0-C8A13BEB5099}"/>
              </a:ext>
            </a:extLst>
          </p:cNvPr>
          <p:cNvSpPr txBox="1"/>
          <p:nvPr/>
        </p:nvSpPr>
        <p:spPr>
          <a:xfrm>
            <a:off x="314115" y="367672"/>
            <a:ext cx="11244471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cs typeface="Arial"/>
                <a:sym typeface="Arial"/>
              </a:rPr>
              <a:t>3. </a:t>
            </a:r>
            <a:r>
              <a:rPr lang="en-US" sz="3200" b="1" kern="0" dirty="0" err="1">
                <a:cs typeface="Arial"/>
                <a:sym typeface="Arial"/>
              </a:rPr>
              <a:t>Chọn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dấu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câu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thích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hợp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cho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mỗi</a:t>
            </a:r>
            <a:r>
              <a:rPr lang="en-US" sz="3200" b="1" kern="0" dirty="0">
                <a:cs typeface="Arial"/>
                <a:sym typeface="Arial"/>
              </a:rPr>
              <a:t> ô </a:t>
            </a:r>
            <a:r>
              <a:rPr lang="en-US" sz="3200" b="1" kern="0" dirty="0" err="1">
                <a:cs typeface="Arial"/>
                <a:sym typeface="Arial"/>
              </a:rPr>
              <a:t>vuông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trong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đoạn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văn</a:t>
            </a:r>
            <a:r>
              <a:rPr lang="en-US" sz="3200" b="1" kern="0" dirty="0">
                <a:cs typeface="Arial"/>
                <a:sym typeface="Arial"/>
              </a:rPr>
              <a:t> </a:t>
            </a:r>
            <a:r>
              <a:rPr lang="en-US" sz="3200" b="1" kern="0" dirty="0" err="1">
                <a:cs typeface="Arial"/>
                <a:sym typeface="Arial"/>
              </a:rPr>
              <a:t>sau</a:t>
            </a:r>
            <a:r>
              <a:rPr lang="en-US" sz="3200" b="1" kern="0" dirty="0">
                <a:cs typeface="Arial"/>
                <a:sym typeface="Arial"/>
              </a:rPr>
              <a:t>: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548CB39F-0135-43E9-9608-2FF7EFAA0D64}"/>
              </a:ext>
            </a:extLst>
          </p:cNvPr>
          <p:cNvSpPr/>
          <p:nvPr/>
        </p:nvSpPr>
        <p:spPr>
          <a:xfrm>
            <a:off x="314115" y="999955"/>
            <a:ext cx="118778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200000"/>
              </a:lnSpc>
              <a:buClr>
                <a:srgbClr val="000000"/>
              </a:buClr>
            </a:pPr>
            <a:r>
              <a:rPr lang="en-US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</a:t>
            </a:r>
            <a:r>
              <a:rPr lang="en-US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   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Ti 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vi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là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bạn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của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cả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gia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Bố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thường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xem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thời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sự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bóng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đá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Mẹ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nghe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nhạc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,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xem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phim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truyền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hình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Còn</a:t>
            </a:r>
            <a:r>
              <a:rPr lang="en-US" sz="36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em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thích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nhất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là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chương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trình</a:t>
            </a:r>
            <a:r>
              <a:rPr lang="en-US" sz="36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i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Thế</a:t>
            </a:r>
            <a:r>
              <a:rPr lang="en-US" sz="3600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i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giới</a:t>
            </a:r>
            <a:r>
              <a:rPr lang="en-US" sz="3600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i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động</a:t>
            </a:r>
            <a:r>
              <a:rPr lang="en-US" sz="3600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sz="3600" i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vật</a:t>
            </a: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.</a:t>
            </a:r>
            <a:endParaRPr lang="en-US" sz="36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CEFDE0F8-74D0-4266-A4F2-E05F17B31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55756" y="4220624"/>
            <a:ext cx="3762964" cy="25442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902578" y="1587875"/>
            <a:ext cx="325436" cy="3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630490" y="2693827"/>
            <a:ext cx="325436" cy="3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3487867" y="2679539"/>
            <a:ext cx="325436" cy="3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8074154" y="2693826"/>
            <a:ext cx="325436" cy="3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1060243" y="3765387"/>
            <a:ext cx="325436" cy="3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3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0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63" y="1584751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4960" y="-30755"/>
            <a:ext cx="4527431" cy="9248895"/>
          </a:xfrm>
          <a:prstGeom prst="rect">
            <a:avLst/>
          </a:prstGeom>
        </p:spPr>
      </p:pic>
      <p:pic>
        <p:nvPicPr>
          <p:cNvPr id="7" name="Nhac Comandos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71526" y="4288892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D1BA151-01D2-4AA9-BC33-067FBA851C20}"/>
              </a:ext>
            </a:extLst>
          </p:cNvPr>
          <p:cNvSpPr txBox="1"/>
          <p:nvPr/>
        </p:nvSpPr>
        <p:spPr>
          <a:xfrm>
            <a:off x="4107301" y="3323953"/>
            <a:ext cx="4933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củng</a:t>
            </a:r>
            <a:r>
              <a:rPr lang="en-US" sz="4800" dirty="0"/>
              <a:t> </a:t>
            </a:r>
            <a:r>
              <a:rPr lang="en-US" sz="4800" dirty="0" err="1"/>
              <a:t>cố</a:t>
            </a:r>
            <a:endParaRPr lang="en-US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2811580" y="4288892"/>
            <a:ext cx="6890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CHUẨN BỊ HÀNH TRANG</a:t>
            </a:r>
          </a:p>
        </p:txBody>
      </p:sp>
    </p:spTree>
    <p:extLst>
      <p:ext uri="{BB962C8B-B14F-4D97-AF65-F5344CB8AC3E}">
        <p14:creationId xmlns:p14="http://schemas.microsoft.com/office/powerpoint/2010/main" val="10164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0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0467" y1="28692" x2="13465" y2="78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367" y="6149848"/>
            <a:ext cx="1802040" cy="7667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358">
            <a:off x="3802375" y="2844300"/>
            <a:ext cx="1547251" cy="177747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1272">
            <a:off x="4217522" y="4761674"/>
            <a:ext cx="713356" cy="82481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5" y="616677"/>
            <a:ext cx="1039302" cy="5979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6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46" y="1865269"/>
            <a:ext cx="1008710" cy="8903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66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87" y="3365863"/>
            <a:ext cx="1997784" cy="17633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13" y="2585380"/>
            <a:ext cx="1758383" cy="39099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1272">
            <a:off x="7974905" y="4714404"/>
            <a:ext cx="548852" cy="6346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62" b="93905" l="0" r="89716">
                        <a14:backgroundMark x1="51860" y1="50095" x2="61269" y2="57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358">
            <a:off x="6834753" y="3402154"/>
            <a:ext cx="2171731" cy="249487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13" y="2301032"/>
            <a:ext cx="1757997" cy="101145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5960" l="0" r="100000">
                        <a14:foregroundMark x1="18621" y1="29293" x2="25747" y2="56566"/>
                        <a14:foregroundMark x1="91264" y1="95960" x2="91264" y2="959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32" y="5698460"/>
            <a:ext cx="2022368" cy="947078"/>
          </a:xfrm>
          <a:prstGeom prst="rect">
            <a:avLst/>
          </a:prstGeom>
        </p:spPr>
      </p:pic>
      <p:sp>
        <p:nvSpPr>
          <p:cNvPr id="2" name="Rounded Rectangle 1">
            <a:hlinkClick r:id="rId24" action="ppaction://hlinksldjump"/>
          </p:cNvPr>
          <p:cNvSpPr/>
          <p:nvPr/>
        </p:nvSpPr>
        <p:spPr>
          <a:xfrm>
            <a:off x="3967365" y="147504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>
            <a:hlinkClick r:id="rId25" action="ppaction://hlinksldjump"/>
          </p:cNvPr>
          <p:cNvSpPr/>
          <p:nvPr/>
        </p:nvSpPr>
        <p:spPr>
          <a:xfrm>
            <a:off x="3981103" y="1297620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>
            <a:hlinkClick r:id="rId26" action="ppaction://hlinksldjump"/>
          </p:cNvPr>
          <p:cNvSpPr/>
          <p:nvPr/>
        </p:nvSpPr>
        <p:spPr>
          <a:xfrm>
            <a:off x="3992765" y="2843310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16">
            <a:hlinkClick r:id="rId27" action="ppaction://hlinksldjump"/>
          </p:cNvPr>
          <p:cNvSpPr/>
          <p:nvPr/>
        </p:nvSpPr>
        <p:spPr>
          <a:xfrm>
            <a:off x="3663602" y="4272399"/>
            <a:ext cx="1937888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8" name="Rounded Rectangle 17">
            <a:hlinkClick r:id="rId28" action="ppaction://hlinksldjump"/>
          </p:cNvPr>
          <p:cNvSpPr/>
          <p:nvPr/>
        </p:nvSpPr>
        <p:spPr>
          <a:xfrm>
            <a:off x="3967365" y="5669351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ight Arrow Callout 2">
            <a:hlinkClick r:id="" action="ppaction://noaction"/>
          </p:cNvPr>
          <p:cNvSpPr/>
          <p:nvPr/>
        </p:nvSpPr>
        <p:spPr>
          <a:xfrm>
            <a:off x="10214256" y="210440"/>
            <a:ext cx="1763486" cy="718458"/>
          </a:xfrm>
          <a:prstGeom prst="rightArrowCallou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LÊN ĐƯỜNG</a:t>
            </a:r>
          </a:p>
        </p:txBody>
      </p:sp>
      <p:pic>
        <p:nvPicPr>
          <p:cNvPr id="4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2634848" y="77290"/>
            <a:ext cx="609600" cy="609600"/>
          </a:xfrm>
          <a:prstGeom prst="rect">
            <a:avLst/>
          </a:prstGeom>
        </p:spPr>
      </p:pic>
      <p:pic>
        <p:nvPicPr>
          <p:cNvPr id="21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2787248" y="229690"/>
            <a:ext cx="609600" cy="609600"/>
          </a:xfrm>
          <a:prstGeom prst="rect">
            <a:avLst/>
          </a:prstGeom>
        </p:spPr>
      </p:pic>
      <p:pic>
        <p:nvPicPr>
          <p:cNvPr id="22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2939648" y="382090"/>
            <a:ext cx="609600" cy="609600"/>
          </a:xfrm>
          <a:prstGeom prst="rect">
            <a:avLst/>
          </a:prstGeom>
        </p:spPr>
      </p:pic>
      <p:pic>
        <p:nvPicPr>
          <p:cNvPr id="23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3092048" y="534490"/>
            <a:ext cx="609600" cy="609600"/>
          </a:xfrm>
          <a:prstGeom prst="rect">
            <a:avLst/>
          </a:prstGeom>
        </p:spPr>
      </p:pic>
      <p:pic>
        <p:nvPicPr>
          <p:cNvPr id="24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3244448" y="6868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2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2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2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52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2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6255" y="835427"/>
            <a:ext cx="76131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Nói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tiếp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để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hoàn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thành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công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dụng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của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đồ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vật</a:t>
            </a:r>
            <a:endParaRPr lang="en-US" sz="4400" dirty="0">
              <a:solidFill>
                <a:srgbClr val="0033CC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“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Nhờ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có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đèn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bàn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,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em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có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thể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…”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5029" y="4986486"/>
            <a:ext cx="3895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Học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bài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vào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buổi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tối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1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5404" y="874455"/>
            <a:ext cx="77611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400" dirty="0" err="1">
                <a:solidFill>
                  <a:srgbClr val="0033CC"/>
                </a:solidFill>
              </a:rPr>
              <a:t>Nói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tiếp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để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hoàn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thành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công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dụng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của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đồ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vật</a:t>
            </a:r>
            <a:endParaRPr lang="en-US" sz="4400" dirty="0">
              <a:solidFill>
                <a:srgbClr val="0033CC"/>
              </a:solidFill>
            </a:endParaRPr>
          </a:p>
          <a:p>
            <a:pPr lvl="0">
              <a:defRPr/>
            </a:pPr>
            <a:r>
              <a:rPr lang="en-US" sz="4400" dirty="0">
                <a:solidFill>
                  <a:srgbClr val="0033CC"/>
                </a:solidFill>
              </a:rPr>
              <a:t>“ </a:t>
            </a:r>
            <a:r>
              <a:rPr lang="en-US" sz="4400" dirty="0" err="1">
                <a:solidFill>
                  <a:srgbClr val="0033CC"/>
                </a:solidFill>
              </a:rPr>
              <a:t>Nhờ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quạt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điện</a:t>
            </a:r>
            <a:r>
              <a:rPr lang="en-US" sz="4400" dirty="0">
                <a:solidFill>
                  <a:srgbClr val="0033CC"/>
                </a:solidFill>
              </a:rPr>
              <a:t>, </a:t>
            </a:r>
            <a:r>
              <a:rPr lang="en-US" sz="4400" dirty="0" err="1">
                <a:solidFill>
                  <a:srgbClr val="0033CC"/>
                </a:solidFill>
              </a:rPr>
              <a:t>em</a:t>
            </a:r>
            <a:r>
              <a:rPr lang="en-US" sz="4400" dirty="0">
                <a:solidFill>
                  <a:srgbClr val="0033CC"/>
                </a:solidFill>
              </a:rPr>
              <a:t> …”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8516" y="4986486"/>
            <a:ext cx="5155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hè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7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453</Words>
  <Application>Microsoft Office PowerPoint</Application>
  <PresentationFormat>Custom</PresentationFormat>
  <Paragraphs>61</Paragraphs>
  <Slides>13</Slides>
  <Notes>3</Notes>
  <HiddenSlides>0</HiddenSlides>
  <MMClips>6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117</cp:revision>
  <dcterms:created xsi:type="dcterms:W3CDTF">2021-05-27T09:39:36Z</dcterms:created>
  <dcterms:modified xsi:type="dcterms:W3CDTF">2022-03-31T02:19:06Z</dcterms:modified>
</cp:coreProperties>
</file>