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736" r:id="rId3"/>
  </p:sldMasterIdLst>
  <p:notesMasterIdLst>
    <p:notesMasterId r:id="rId10"/>
  </p:notesMasterIdLst>
  <p:sldIdLst>
    <p:sldId id="329" r:id="rId4"/>
    <p:sldId id="323" r:id="rId5"/>
    <p:sldId id="401" r:id="rId6"/>
    <p:sldId id="402" r:id="rId7"/>
    <p:sldId id="403" r:id="rId8"/>
    <p:sldId id="40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5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0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16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7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68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3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47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82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0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61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8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53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326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21165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  <p:sldLayoutId id="21474837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122837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7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366624" y="1729243"/>
            <a:ext cx="6983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vốn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nghiệp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876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99" y="882838"/>
            <a:ext cx="3638048" cy="2448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363" y="1036780"/>
            <a:ext cx="3390710" cy="2294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863" y="1101174"/>
            <a:ext cx="3193091" cy="2230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30" y="3737824"/>
            <a:ext cx="3329657" cy="2571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178" y="3737824"/>
            <a:ext cx="3358148" cy="2413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081" y="3737823"/>
            <a:ext cx="3364233" cy="2413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21">
            <a:extLst>
              <a:ext uri="{FF2B5EF4-FFF2-40B4-BE49-F238E27FC236}">
                <a16:creationId xmlns:a16="http://schemas.microsoft.com/office/drawing/2014/main" id="{82EC8FA2-2B1B-4E78-A0FE-2D44361BC5FF}"/>
              </a:ext>
            </a:extLst>
          </p:cNvPr>
          <p:cNvSpPr/>
          <p:nvPr/>
        </p:nvSpPr>
        <p:spPr>
          <a:xfrm>
            <a:off x="1571138" y="3331635"/>
            <a:ext cx="1884070" cy="506269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+mj-lt"/>
              </a:rPr>
              <a:t>ngư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j-lt"/>
              </a:rPr>
              <a:t>dân</a:t>
            </a:r>
            <a:endParaRPr 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Rounded Rectangle 21">
            <a:extLst>
              <a:ext uri="{FF2B5EF4-FFF2-40B4-BE49-F238E27FC236}">
                <a16:creationId xmlns:a16="http://schemas.microsoft.com/office/drawing/2014/main" id="{82EC8FA2-2B1B-4E78-A0FE-2D44361BC5FF}"/>
              </a:ext>
            </a:extLst>
          </p:cNvPr>
          <p:cNvSpPr/>
          <p:nvPr/>
        </p:nvSpPr>
        <p:spPr>
          <a:xfrm>
            <a:off x="4775645" y="3331634"/>
            <a:ext cx="2900164" cy="506269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+mj-lt"/>
              </a:rPr>
              <a:t>b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ộ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đội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hải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quân</a:t>
            </a:r>
            <a:endParaRPr 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Rounded Rectangle 21">
            <a:extLst>
              <a:ext uri="{FF2B5EF4-FFF2-40B4-BE49-F238E27FC236}">
                <a16:creationId xmlns:a16="http://schemas.microsoft.com/office/drawing/2014/main" id="{82EC8FA2-2B1B-4E78-A0FE-2D44361BC5FF}"/>
              </a:ext>
            </a:extLst>
          </p:cNvPr>
          <p:cNvSpPr/>
          <p:nvPr/>
        </p:nvSpPr>
        <p:spPr>
          <a:xfrm>
            <a:off x="9040884" y="3318755"/>
            <a:ext cx="1884070" cy="506269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+mj-lt"/>
              </a:rPr>
              <a:t>l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ái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xe</a:t>
            </a:r>
            <a:endParaRPr 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Rounded Rectangle 21">
            <a:extLst>
              <a:ext uri="{FF2B5EF4-FFF2-40B4-BE49-F238E27FC236}">
                <a16:creationId xmlns:a16="http://schemas.microsoft.com/office/drawing/2014/main" id="{82EC8FA2-2B1B-4E78-A0FE-2D44361BC5FF}"/>
              </a:ext>
            </a:extLst>
          </p:cNvPr>
          <p:cNvSpPr/>
          <p:nvPr/>
        </p:nvSpPr>
        <p:spPr>
          <a:xfrm>
            <a:off x="1571138" y="6325359"/>
            <a:ext cx="1884070" cy="506269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+mj-lt"/>
              </a:rPr>
              <a:t>t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hợ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lặn</a:t>
            </a:r>
            <a:endParaRPr 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Rounded Rectangle 21">
            <a:extLst>
              <a:ext uri="{FF2B5EF4-FFF2-40B4-BE49-F238E27FC236}">
                <a16:creationId xmlns:a16="http://schemas.microsoft.com/office/drawing/2014/main" id="{82EC8FA2-2B1B-4E78-A0FE-2D44361BC5FF}"/>
              </a:ext>
            </a:extLst>
          </p:cNvPr>
          <p:cNvSpPr/>
          <p:nvPr/>
        </p:nvSpPr>
        <p:spPr>
          <a:xfrm>
            <a:off x="5190182" y="6286721"/>
            <a:ext cx="2086378" cy="506269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+mj-lt"/>
              </a:rPr>
              <a:t>t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huỷ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thủ</a:t>
            </a:r>
            <a:endParaRPr 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Rounded Rectangle 21">
            <a:extLst>
              <a:ext uri="{FF2B5EF4-FFF2-40B4-BE49-F238E27FC236}">
                <a16:creationId xmlns:a16="http://schemas.microsoft.com/office/drawing/2014/main" id="{82EC8FA2-2B1B-4E78-A0FE-2D44361BC5FF}"/>
              </a:ext>
            </a:extLst>
          </p:cNvPr>
          <p:cNvSpPr/>
          <p:nvPr/>
        </p:nvSpPr>
        <p:spPr>
          <a:xfrm>
            <a:off x="9040884" y="6273842"/>
            <a:ext cx="1884070" cy="506269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+mj-lt"/>
              </a:rPr>
              <a:t>n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ông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dân</a:t>
            </a:r>
            <a:endParaRPr 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1AA9B8-6642-4A60-9FF8-AD5C93681C4F}"/>
              </a:ext>
            </a:extLst>
          </p:cNvPr>
          <p:cNvSpPr txBox="1"/>
          <p:nvPr/>
        </p:nvSpPr>
        <p:spPr>
          <a:xfrm>
            <a:off x="110939" y="51841"/>
            <a:ext cx="119780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1.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Những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từ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ngữ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nào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dưới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đây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chỉ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người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làm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việc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trên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biển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?</a:t>
            </a:r>
            <a:endParaRPr lang="en-US" sz="3200" b="1" kern="0" dirty="0">
              <a:latin typeface="Arial-Rounded"/>
              <a:ea typeface="Arial-Rounded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8513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2" grpId="1" animBg="1"/>
      <p:bldP spid="13" grpId="0" animBg="1"/>
      <p:bldP spid="14" grpId="0" animBg="1"/>
      <p:bldP spid="15" grpId="0" animBg="1"/>
      <p:bldP spid="15" grpId="1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1">
            <a:extLst>
              <a:ext uri="{FF2B5EF4-FFF2-40B4-BE49-F238E27FC236}">
                <a16:creationId xmlns:a16="http://schemas.microsoft.com/office/drawing/2014/main" id="{82EC8FA2-2B1B-4E78-A0FE-2D44361BC5FF}"/>
              </a:ext>
            </a:extLst>
          </p:cNvPr>
          <p:cNvSpPr/>
          <p:nvPr/>
        </p:nvSpPr>
        <p:spPr>
          <a:xfrm>
            <a:off x="299534" y="1688560"/>
            <a:ext cx="5644050" cy="868891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Những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người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dân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chài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ra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khơi</a:t>
            </a:r>
            <a:endParaRPr 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1AA9B8-6642-4A60-9FF8-AD5C93681C4F}"/>
              </a:ext>
            </a:extLst>
          </p:cNvPr>
          <p:cNvSpPr txBox="1"/>
          <p:nvPr/>
        </p:nvSpPr>
        <p:spPr>
          <a:xfrm>
            <a:off x="-74805" y="123237"/>
            <a:ext cx="124049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1.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Kết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hợp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từ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ngữ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ở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cột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A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với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từ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ngữ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ở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cột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B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để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tạo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thành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câu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.</a:t>
            </a:r>
            <a:endParaRPr lang="en-US" sz="3200" b="1" kern="0" dirty="0"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17" name="Rounded Rectangle 21">
            <a:extLst>
              <a:ext uri="{FF2B5EF4-FFF2-40B4-BE49-F238E27FC236}">
                <a16:creationId xmlns:a16="http://schemas.microsoft.com/office/drawing/2014/main" id="{82EC8FA2-2B1B-4E78-A0FE-2D44361BC5FF}"/>
              </a:ext>
            </a:extLst>
          </p:cNvPr>
          <p:cNvSpPr/>
          <p:nvPr/>
        </p:nvSpPr>
        <p:spPr>
          <a:xfrm>
            <a:off x="299534" y="2888710"/>
            <a:ext cx="5644050" cy="868891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Các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chú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bộ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đội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hải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quân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tuần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tra</a:t>
            </a:r>
            <a:endParaRPr 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Rounded Rectangle 21">
            <a:extLst>
              <a:ext uri="{FF2B5EF4-FFF2-40B4-BE49-F238E27FC236}">
                <a16:creationId xmlns:a16="http://schemas.microsoft.com/office/drawing/2014/main" id="{82EC8FA2-2B1B-4E78-A0FE-2D44361BC5FF}"/>
              </a:ext>
            </a:extLst>
          </p:cNvPr>
          <p:cNvSpPr/>
          <p:nvPr/>
        </p:nvSpPr>
        <p:spPr>
          <a:xfrm>
            <a:off x="299534" y="4017423"/>
            <a:ext cx="5644050" cy="868891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Người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dân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biển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làm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lồng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bè</a:t>
            </a:r>
            <a:endParaRPr 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" name="Rounded Rectangle 21">
            <a:extLst>
              <a:ext uri="{FF2B5EF4-FFF2-40B4-BE49-F238E27FC236}">
                <a16:creationId xmlns:a16="http://schemas.microsoft.com/office/drawing/2014/main" id="{82EC8FA2-2B1B-4E78-A0FE-2D44361BC5FF}"/>
              </a:ext>
            </a:extLst>
          </p:cNvPr>
          <p:cNvSpPr/>
          <p:nvPr/>
        </p:nvSpPr>
        <p:spPr>
          <a:xfrm>
            <a:off x="8258175" y="1688566"/>
            <a:ext cx="3786171" cy="86889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để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nuôi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tôm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cá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.</a:t>
            </a:r>
            <a:endParaRPr 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Rounded Rectangle 21">
            <a:extLst>
              <a:ext uri="{FF2B5EF4-FFF2-40B4-BE49-F238E27FC236}">
                <a16:creationId xmlns:a16="http://schemas.microsoft.com/office/drawing/2014/main" id="{82EC8FA2-2B1B-4E78-A0FE-2D44361BC5FF}"/>
              </a:ext>
            </a:extLst>
          </p:cNvPr>
          <p:cNvSpPr/>
          <p:nvPr/>
        </p:nvSpPr>
        <p:spPr>
          <a:xfrm>
            <a:off x="8258175" y="2888716"/>
            <a:ext cx="3786171" cy="86889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để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đánh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cá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.</a:t>
            </a:r>
            <a:endParaRPr 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" name="Rounded Rectangle 21">
            <a:extLst>
              <a:ext uri="{FF2B5EF4-FFF2-40B4-BE49-F238E27FC236}">
                <a16:creationId xmlns:a16="http://schemas.microsoft.com/office/drawing/2014/main" id="{82EC8FA2-2B1B-4E78-A0FE-2D44361BC5FF}"/>
              </a:ext>
            </a:extLst>
          </p:cNvPr>
          <p:cNvSpPr/>
          <p:nvPr/>
        </p:nvSpPr>
        <p:spPr>
          <a:xfrm>
            <a:off x="8258175" y="4017429"/>
            <a:ext cx="3786171" cy="86889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để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canh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giữ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biển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đảo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.</a:t>
            </a:r>
            <a:endParaRPr lang="en-US" sz="2800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3" name="Straight Connector 2"/>
          <p:cNvCxnSpPr>
            <a:stCxn id="9" idx="3"/>
            <a:endCxn id="20" idx="1"/>
          </p:cNvCxnSpPr>
          <p:nvPr/>
        </p:nvCxnSpPr>
        <p:spPr>
          <a:xfrm>
            <a:off x="5943584" y="2123006"/>
            <a:ext cx="2314591" cy="120015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943583" y="3297215"/>
            <a:ext cx="2314591" cy="120015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5957862" y="2137300"/>
            <a:ext cx="2300313" cy="23256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41708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 animBg="1"/>
      <p:bldP spid="16" grpId="0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7A1AA9B8-6642-4A60-9FF8-AD5C93681C4F}"/>
              </a:ext>
            </a:extLst>
          </p:cNvPr>
          <p:cNvSpPr txBox="1"/>
          <p:nvPr/>
        </p:nvSpPr>
        <p:spPr>
          <a:xfrm>
            <a:off x="-74805" y="123237"/>
            <a:ext cx="12404918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b="1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2</a:t>
            </a:r>
            <a:r>
              <a:rPr lang="en-US" sz="28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.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Dựa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vào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kết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quả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 ở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bài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tập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 2,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đặt</a:t>
            </a:r>
            <a:r>
              <a:rPr lang="en-US" sz="28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2 </a:t>
            </a:r>
            <a:r>
              <a:rPr lang="en-US" sz="28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câu</a:t>
            </a:r>
            <a:r>
              <a:rPr lang="en-US" sz="28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hỏi</a:t>
            </a:r>
            <a:r>
              <a:rPr lang="en-US" sz="28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và</a:t>
            </a:r>
            <a:r>
              <a:rPr lang="en-US" sz="28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2 </a:t>
            </a:r>
            <a:r>
              <a:rPr lang="en-US" sz="28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câu</a:t>
            </a:r>
            <a:r>
              <a:rPr lang="en-US" sz="28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trả</a:t>
            </a:r>
            <a:r>
              <a:rPr lang="en-US" sz="28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lời</a:t>
            </a:r>
            <a:r>
              <a:rPr lang="en-US" sz="28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theo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mẫu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.</a:t>
            </a:r>
            <a:endParaRPr lang="en-US" sz="2800" b="1" kern="0" dirty="0"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1AA9B8-6642-4A60-9FF8-AD5C93681C4F}"/>
              </a:ext>
            </a:extLst>
          </p:cNvPr>
          <p:cNvSpPr txBox="1"/>
          <p:nvPr/>
        </p:nvSpPr>
        <p:spPr>
          <a:xfrm>
            <a:off x="157224" y="2336212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M: 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-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Những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người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dân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chài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ra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khơi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để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làm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gì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?</a:t>
            </a:r>
            <a:endParaRPr lang="en-US" sz="2800" b="1" kern="0" dirty="0"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1AA9B8-6642-4A60-9FF8-AD5C93681C4F}"/>
              </a:ext>
            </a:extLst>
          </p:cNvPr>
          <p:cNvSpPr txBox="1"/>
          <p:nvPr/>
        </p:nvSpPr>
        <p:spPr>
          <a:xfrm>
            <a:off x="257237" y="3046300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b="1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  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-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Những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người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dân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chài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ra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khơi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cs typeface="Arial"/>
                <a:sym typeface="Arial"/>
              </a:rPr>
              <a:t>để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đánh</a:t>
            </a:r>
            <a:r>
              <a:rPr lang="en-US" sz="28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cá</a:t>
            </a:r>
            <a:r>
              <a:rPr lang="en-US" sz="2800" b="1" kern="0" dirty="0" smtClean="0">
                <a:latin typeface="Arial-Rounded"/>
                <a:ea typeface="Arial-Rounded"/>
                <a:cs typeface="Arial"/>
                <a:sym typeface="Arial"/>
              </a:rPr>
              <a:t>.</a:t>
            </a:r>
            <a:endParaRPr lang="en-US" sz="2800" b="1" kern="0" dirty="0">
              <a:latin typeface="Arial-Rounded"/>
              <a:ea typeface="Arial-Rounded"/>
              <a:cs typeface="Arial"/>
              <a:sym typeface="Arial"/>
            </a:endParaRPr>
          </a:p>
        </p:txBody>
      </p:sp>
      <p:pic>
        <p:nvPicPr>
          <p:cNvPr id="11" name="Picture 2" descr="Fisher cartoon character Royalty Free Vector Image">
            <a:extLst>
              <a:ext uri="{FF2B5EF4-FFF2-40B4-BE49-F238E27FC236}">
                <a16:creationId xmlns:a16="http://schemas.microsoft.com/office/drawing/2014/main" id="{88478B44-7478-42F9-AF4F-E435E9BA3A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1862"/>
          <a:stretch/>
        </p:blipFill>
        <p:spPr bwMode="auto">
          <a:xfrm>
            <a:off x="8242299" y="1351794"/>
            <a:ext cx="3828683" cy="438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8905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7</a:t>
            </a:r>
            <a:r>
              <a:rPr kumimoji="0" lang="en-US" altLang="zh-CN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366624" y="1729243"/>
            <a:ext cx="6983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vốn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nghiệp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09080" y="2369534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3 (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98)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848780" y="2966884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+ .............................................................................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?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872429" y="3589184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- ............................................................................. 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848780" y="4207718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+ .............................................................................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?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872429" y="4830018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- ............................................................................. 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1302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865</TotalTime>
  <Words>213</Words>
  <Application>Microsoft Office PowerPoint</Application>
  <PresentationFormat>Widescreen</PresentationFormat>
  <Paragraphs>33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9" baseType="lpstr">
      <vt:lpstr>Microsoft YaHei</vt:lpstr>
      <vt:lpstr>Arial</vt:lpstr>
      <vt:lpstr>Arial-Rounded</vt:lpstr>
      <vt:lpstr>Calibri</vt:lpstr>
      <vt:lpstr>Calibri Light</vt:lpstr>
      <vt:lpstr>等线</vt:lpstr>
      <vt:lpstr>HP001 4 hàng</vt:lpstr>
      <vt:lpstr>HP001 4H</vt:lpstr>
      <vt:lpstr>Times New Roman</vt:lpstr>
      <vt:lpstr>方正卡通简体</vt:lpstr>
      <vt:lpstr>1_Office Theme</vt:lpstr>
      <vt:lpstr>4_Office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125</cp:revision>
  <dcterms:created xsi:type="dcterms:W3CDTF">2021-05-27T09:39:36Z</dcterms:created>
  <dcterms:modified xsi:type="dcterms:W3CDTF">2023-04-13T09:08:49Z</dcterms:modified>
</cp:coreProperties>
</file>