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71" r:id="rId1"/>
  </p:sldMasterIdLst>
  <p:notesMasterIdLst>
    <p:notesMasterId r:id="rId20"/>
  </p:notesMasterIdLst>
  <p:sldIdLst>
    <p:sldId id="265" r:id="rId2"/>
    <p:sldId id="266" r:id="rId3"/>
    <p:sldId id="267" r:id="rId4"/>
    <p:sldId id="268" r:id="rId5"/>
    <p:sldId id="270" r:id="rId6"/>
    <p:sldId id="296" r:id="rId7"/>
    <p:sldId id="269" r:id="rId8"/>
    <p:sldId id="297" r:id="rId9"/>
    <p:sldId id="275" r:id="rId10"/>
    <p:sldId id="272" r:id="rId11"/>
    <p:sldId id="298" r:id="rId12"/>
    <p:sldId id="299" r:id="rId13"/>
    <p:sldId id="293" r:id="rId14"/>
    <p:sldId id="274" r:id="rId15"/>
    <p:sldId id="301" r:id="rId16"/>
    <p:sldId id="303" r:id="rId17"/>
    <p:sldId id="302" r:id="rId18"/>
    <p:sldId id="295" r:id="rId19"/>
  </p:sldIdLst>
  <p:sldSz cx="12192000" cy="6858000"/>
  <p:notesSz cx="6858000" cy="9144000"/>
  <p:embeddedFontLst>
    <p:embeddedFont>
      <p:font typeface="等线" panose="02010600030101010101" pitchFamily="2" charset="-122"/>
      <p:regular r:id="rId21"/>
    </p:embeddedFont>
    <p:embeddedFont>
      <p:font typeface="#9Slide03 AmpleSoft Bold" panose="020B0604020202020204" charset="0"/>
      <p:regular r:id="rId22"/>
    </p:embeddedFont>
    <p:embeddedFont>
      <p:font typeface="#9Slide03 Kaleko 105 Round Bold" panose="020B0604020202020204" charset="0"/>
      <p:bold r:id="rId23"/>
    </p:embeddedFont>
    <p:embeddedFont>
      <p:font typeface="#9Slide07 IcielStormtrooper" panose="020B0604020202020204" charset="0"/>
      <p:regular r:id="rId24"/>
    </p:embeddedFont>
    <p:embeddedFont>
      <p:font typeface="#9Slide07 SVNPrima" panose="020B0604020202020204" charset="0"/>
      <p:regular r:id="rId25"/>
    </p:embeddedFont>
    <p:embeddedFont>
      <p:font typeface="Cambria" panose="02040503050406030204" pitchFamily="18" charset="0"/>
      <p:regular r:id="rId26"/>
      <p:bold r:id="rId27"/>
      <p:italic r:id="rId28"/>
      <p:boldItalic r:id="rId29"/>
    </p:embeddedFont>
    <p:embeddedFont>
      <p:font typeface="UTM Alberta Heavy" panose="02040603050506020204" pitchFamily="18" charset="0"/>
      <p:regular r:id="rId30"/>
    </p:embeddedFont>
    <p:embeddedFont>
      <p:font typeface="UTM Aptima" panose="02040603050506020204" pitchFamily="18" charset="0"/>
      <p:regular r:id="rId31"/>
      <p:bold r:id="rId32"/>
      <p:italic r:id="rId33"/>
      <p:boldItalic r:id="rId34"/>
    </p:embeddedFont>
    <p:embeddedFont>
      <p:font typeface="UTM Guanine" panose="02040603050506020204" pitchFamily="18" charset="0"/>
      <p:regular r:id="rId35"/>
    </p:embeddedFont>
    <p:embeddedFont>
      <p:font typeface="UVF Fiolex Girls" panose="020B0604020202020204" charset="0"/>
      <p:regular r:id="rId3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008" userDrawn="1">
          <p15:clr>
            <a:srgbClr val="A4A3A4"/>
          </p15:clr>
        </p15:guide>
        <p15:guide id="3" orient="horz" pos="21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693"/>
    <a:srgbClr val="F88334"/>
    <a:srgbClr val="E17711"/>
    <a:srgbClr val="0070C0"/>
    <a:srgbClr val="50CD8B"/>
    <a:srgbClr val="A3EB95"/>
    <a:srgbClr val="F1A0CD"/>
    <a:srgbClr val="EAEB9C"/>
    <a:srgbClr val="83A1F0"/>
    <a:srgbClr val="A4E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966" y="198"/>
      </p:cViewPr>
      <p:guideLst>
        <p:guide pos="4008"/>
        <p:guide orient="horz" pos="21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theme" Target="theme/theme1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487D2-45CC-4F91-960A-71CA4984812C}" type="datetimeFigureOut">
              <a:rPr lang="zh-CN" altLang="en-US" smtClean="0"/>
              <a:t>2022/9/21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23F281-0C37-4970-9E81-0F2E59851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826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5280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513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857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8996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925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993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666709"/>
      </p:ext>
    </p:extLst>
  </p:cSld>
  <p:clrMapOvr>
    <a:masterClrMapping/>
  </p:clrMapOvr>
  <p:transition spd="slow" advTm="3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9298264"/>
      </p:ext>
    </p:extLst>
  </p:cSld>
  <p:clrMapOvr>
    <a:masterClrMapping/>
  </p:clrMapOvr>
  <p:transition spd="slow" advTm="3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011999"/>
      </p:ext>
    </p:extLst>
  </p:cSld>
  <p:clrMapOvr>
    <a:masterClrMapping/>
  </p:clrMapOvr>
  <p:transition spd="slow" advTm="3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5224819"/>
      </p:ext>
    </p:extLst>
  </p:cSld>
  <p:clrMapOvr>
    <a:masterClrMapping/>
  </p:clrMapOvr>
  <p:transition spd="slow" advTm="3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2811881"/>
      </p:ext>
    </p:extLst>
  </p:cSld>
  <p:clrMapOvr>
    <a:masterClrMapping/>
  </p:clrMapOvr>
  <p:transition spd="slow" advTm="3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8412721"/>
      </p:ext>
    </p:extLst>
  </p:cSld>
  <p:clrMapOvr>
    <a:masterClrMapping/>
  </p:clrMapOvr>
  <p:transition spd="slow" advTm="3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7431636"/>
      </p:ext>
    </p:extLst>
  </p:cSld>
  <p:clrMapOvr>
    <a:masterClrMapping/>
  </p:clrMapOvr>
  <p:transition spd="slow" advTm="3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561928"/>
      </p:ext>
    </p:extLst>
  </p:cSld>
  <p:clrMapOvr>
    <a:masterClrMapping/>
  </p:clrMapOvr>
  <p:transition spd="slow" advTm="3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917169"/>
      </p:ext>
    </p:extLst>
  </p:cSld>
  <p:clrMapOvr>
    <a:masterClrMapping/>
  </p:clrMapOvr>
  <p:transition spd="slow" advTm="3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2087241"/>
      </p:ext>
    </p:extLst>
  </p:cSld>
  <p:clrMapOvr>
    <a:masterClrMapping/>
  </p:clrMapOvr>
  <p:transition spd="slow" advTm="3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2831262"/>
      </p:ext>
    </p:extLst>
  </p:cSld>
  <p:clrMapOvr>
    <a:masterClrMapping/>
  </p:clrMapOvr>
  <p:transition spd="slow" advTm="3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/>
          <p:cNvGrpSpPr/>
          <p:nvPr userDrawn="1"/>
        </p:nvGrpSpPr>
        <p:grpSpPr>
          <a:xfrm>
            <a:off x="326600" y="459350"/>
            <a:ext cx="11459000" cy="5955964"/>
            <a:chOff x="885536" y="1424739"/>
            <a:chExt cx="10624293" cy="4978857"/>
          </a:xfrm>
        </p:grpSpPr>
        <p:sp>
          <p:nvSpPr>
            <p:cNvPr id="9" name="圆角矩形 8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4412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 spd="slow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3.png"/><Relationship Id="rId7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3.png"/><Relationship Id="rId7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33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41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svg"/><Relationship Id="rId12" Type="http://schemas.openxmlformats.org/officeDocument/2006/relationships/image" Target="../media/image20.png"/><Relationship Id="rId17" Type="http://schemas.openxmlformats.org/officeDocument/2006/relationships/audio" Target="../media/audio1.wav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audio" Target="../media/audio1.wav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.xml"/><Relationship Id="rId9" Type="http://schemas.microsoft.com/office/2007/relationships/hdphoto" Target="../media/hdphoto1.wdp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emf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2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33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59"/>
            <a:ext cx="12192000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067873" y="-1581704"/>
            <a:ext cx="5513763" cy="9815806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5"/>
          <a:srcRect r="37374"/>
          <a:stretch/>
        </p:blipFill>
        <p:spPr>
          <a:xfrm>
            <a:off x="-209963" y="2423296"/>
            <a:ext cx="2931919" cy="468162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5380" y="5184944"/>
            <a:ext cx="1533078" cy="162559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182991" y="535404"/>
            <a:ext cx="1805207" cy="178525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sp>
        <p:nvSpPr>
          <p:cNvPr id="2" name="流程图: 终止 1">
            <a:extLst>
              <a:ext uri="{FF2B5EF4-FFF2-40B4-BE49-F238E27FC236}">
                <a16:creationId xmlns:a16="http://schemas.microsoft.com/office/drawing/2014/main" id="{5915C925-B933-48DB-831D-5B33F53F54CE}"/>
              </a:ext>
            </a:extLst>
          </p:cNvPr>
          <p:cNvSpPr/>
          <p:nvPr/>
        </p:nvSpPr>
        <p:spPr>
          <a:xfrm>
            <a:off x="5402971" y="4815054"/>
            <a:ext cx="1610374" cy="507831"/>
          </a:xfrm>
          <a:prstGeom prst="flowChartTerminator">
            <a:avLst/>
          </a:prstGeom>
          <a:solidFill>
            <a:srgbClr val="F88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PA-文本框 88">
            <a:extLst>
              <a:ext uri="{FF2B5EF4-FFF2-40B4-BE49-F238E27FC236}">
                <a16:creationId xmlns:a16="http://schemas.microsoft.com/office/drawing/2014/main" id="{968276D9-B57A-45C2-B2D1-514AA5493E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184643" y="4393801"/>
            <a:ext cx="2084891" cy="325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字魂131号-酷乐潮玩体" panose="00000500000000000000" pitchFamily="2" charset="-122"/>
                <a:ea typeface="字魂131号-酷乐潮玩体" panose="00000500000000000000" pitchFamily="2" charset="-122"/>
                <a:cs typeface="+mn-ea"/>
                <a:sym typeface="+mn-lt"/>
              </a:rPr>
              <a:t>汇报人：千库网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字魂131号-酷乐潮玩体" panose="00000500000000000000" pitchFamily="2" charset="-122"/>
              <a:ea typeface="字魂131号-酷乐潮玩体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26" name="文本框 12">
            <a:extLst>
              <a:ext uri="{FF2B5EF4-FFF2-40B4-BE49-F238E27FC236}">
                <a16:creationId xmlns:a16="http://schemas.microsoft.com/office/drawing/2014/main" id="{F67B6AD5-F910-48A0-84BE-5BDC2729A78C}"/>
              </a:ext>
            </a:extLst>
          </p:cNvPr>
          <p:cNvSpPr txBox="1"/>
          <p:nvPr/>
        </p:nvSpPr>
        <p:spPr>
          <a:xfrm>
            <a:off x="1872143" y="2490509"/>
            <a:ext cx="8709890" cy="1631216"/>
          </a:xfrm>
          <a:prstGeom prst="rect">
            <a:avLst/>
          </a:prstGeom>
          <a:noFill/>
        </p:spPr>
        <p:txBody>
          <a:bodyPr vert="horz"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vi-VN" altLang="zh-CN" sz="4800" b="1" spc="300" dirty="0">
                <a:ln cap="sq" cmpd="sng">
                  <a:solidFill>
                    <a:schemeClr val="accent3">
                      <a:lumMod val="50000"/>
                    </a:schemeClr>
                  </a:solidFill>
                  <a:miter lim="800000"/>
                </a:ln>
                <a:gradFill flip="none" rotWithShape="1">
                  <a:gsLst>
                    <a:gs pos="0">
                      <a:srgbClr val="68AC2E"/>
                    </a:gs>
                    <a:gs pos="50000">
                      <a:srgbClr val="6EBA35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#9Slide07 IcielStormtrooper" panose="020B0500000000000000" pitchFamily="34" charset="0"/>
                <a:ea typeface="方正姚体" panose="02010601030101010101" pitchFamily="2" charset="-122"/>
              </a:rPr>
              <a:t>VIẾT SỐ TỰ NHIÊN TRONG HỆ THẬP PHÂN</a:t>
            </a:r>
            <a:endParaRPr lang="zh-CN" altLang="en-US" sz="4800" b="1" spc="300" dirty="0">
              <a:ln cap="sq" cmpd="sng">
                <a:solidFill>
                  <a:schemeClr val="accent3">
                    <a:lumMod val="50000"/>
                  </a:schemeClr>
                </a:solidFill>
                <a:miter lim="800000"/>
              </a:ln>
              <a:gradFill flip="none" rotWithShape="1">
                <a:gsLst>
                  <a:gs pos="0">
                    <a:srgbClr val="68AC2E"/>
                  </a:gs>
                  <a:gs pos="50000">
                    <a:srgbClr val="6EBA35"/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5400000" scaled="1"/>
                <a:tileRect/>
              </a:gradFill>
              <a:effectLst>
                <a:reflection blurRad="6350" stA="55000" endA="300" endPos="45500" dir="5400000" sy="-100000" algn="bl" rotWithShape="0"/>
              </a:effectLst>
              <a:latin typeface="#9Slide07 IcielStormtrooper" panose="020B0500000000000000" pitchFamily="34" charset="0"/>
              <a:ea typeface="方正姚体" panose="02010601030101010101" pitchFamily="2" charset="-122"/>
            </a:endParaRPr>
          </a:p>
        </p:txBody>
      </p:sp>
      <p:sp>
        <p:nvSpPr>
          <p:cNvPr id="27" name="文本框 12">
            <a:extLst>
              <a:ext uri="{FF2B5EF4-FFF2-40B4-BE49-F238E27FC236}">
                <a16:creationId xmlns:a16="http://schemas.microsoft.com/office/drawing/2014/main" id="{6DC87809-A4ED-45F1-B11D-73FC6E0FFBE8}"/>
              </a:ext>
            </a:extLst>
          </p:cNvPr>
          <p:cNvSpPr txBox="1"/>
          <p:nvPr/>
        </p:nvSpPr>
        <p:spPr>
          <a:xfrm>
            <a:off x="3661057" y="4483903"/>
            <a:ext cx="5183057" cy="1015663"/>
          </a:xfrm>
          <a:prstGeom prst="rect">
            <a:avLst/>
          </a:prstGeom>
          <a:noFill/>
        </p:spPr>
        <p:txBody>
          <a:bodyPr vert="horz"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vi-VN" altLang="zh-CN" sz="6000" b="1" spc="300" dirty="0">
                <a:ln w="28575">
                  <a:solidFill>
                    <a:schemeClr val="bg1"/>
                  </a:solidFill>
                </a:ln>
                <a:solidFill>
                  <a:srgbClr val="FF0000"/>
                </a:solidFill>
                <a:latin typeface="UVF Fiolex Girls" panose="020B0603050302020204" pitchFamily="34" charset="0"/>
                <a:ea typeface="方正姚体" panose="02010601030101010101" pitchFamily="2" charset="-122"/>
              </a:rPr>
              <a:t>Toán</a:t>
            </a:r>
            <a:endParaRPr lang="zh-CN" altLang="en-US" sz="6000" b="1" spc="300" dirty="0">
              <a:ln w="28575">
                <a:solidFill>
                  <a:schemeClr val="bg1"/>
                </a:solidFill>
              </a:ln>
              <a:solidFill>
                <a:srgbClr val="FF0000"/>
              </a:solidFill>
              <a:latin typeface="UVF Fiolex Girls" panose="020B0603050302020204" pitchFamily="34" charset="0"/>
              <a:ea typeface="方正姚体" panose="02010601030101010101" pitchFamily="2" charset="-122"/>
            </a:endParaRPr>
          </a:p>
        </p:txBody>
      </p:sp>
      <p:pic>
        <p:nvPicPr>
          <p:cNvPr id="17" name="图片 13" descr="卡通人物&#10;&#10;描述已自动生成">
            <a:extLst>
              <a:ext uri="{FF2B5EF4-FFF2-40B4-BE49-F238E27FC236}">
                <a16:creationId xmlns:a16="http://schemas.microsoft.com/office/drawing/2014/main" id="{C21020BF-60E7-4C4D-9E39-2976FB3F57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7952639" y="3291079"/>
            <a:ext cx="4371308" cy="422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865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2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6" grpId="0"/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C153C45A-B5D6-449D-95DE-B5F4E0CA7A2A}"/>
              </a:ext>
            </a:extLst>
          </p:cNvPr>
          <p:cNvSpPr txBox="1"/>
          <p:nvPr/>
        </p:nvSpPr>
        <p:spPr>
          <a:xfrm>
            <a:off x="573472" y="597716"/>
            <a:ext cx="10948060" cy="1332148"/>
          </a:xfrm>
          <a:prstGeom prst="roundRect">
            <a:avLst>
              <a:gd name="adj" fmla="val 17994"/>
            </a:avLst>
          </a:prstGeom>
          <a:solidFill>
            <a:schemeClr val="bg1"/>
          </a:solidFill>
          <a:ln w="38100">
            <a:solidFill>
              <a:srgbClr val="00B050"/>
            </a:solidFill>
            <a:prstDash val="lg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en-US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9172" y="496082"/>
            <a:ext cx="107930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Giá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trị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của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mỗi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chữ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số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phụ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thuộc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vào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endParaRPr lang="vi-VN" sz="4500" dirty="0">
              <a:solidFill>
                <a:srgbClr val="C00000"/>
              </a:solidFill>
              <a:latin typeface="UTM Alberta Heavy" panose="02040603050506020204" pitchFamily="18" charset="0"/>
            </a:endParaRPr>
          </a:p>
          <a:p>
            <a:pPr algn="ctr" eaLnBrk="0" hangingPunct="0"/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vị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trí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của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nó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trong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số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đó</a:t>
            </a:r>
            <a:r>
              <a:rPr lang="en-US" sz="4500" dirty="0">
                <a:solidFill>
                  <a:srgbClr val="C00000"/>
                </a:solidFill>
                <a:latin typeface="UTM Alberta Heavy" panose="020406030505060202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075044"/>
            <a:ext cx="7556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3200" b="1" u="sng" dirty="0">
                <a:solidFill>
                  <a:srgbClr val="7030A0"/>
                </a:solidFill>
                <a:latin typeface="UTM Aptima" panose="02040603050506020204" pitchFamily="18" charset="0"/>
              </a:rPr>
              <a:t>Chẳng hạn: </a:t>
            </a:r>
            <a:r>
              <a:rPr lang="vi-VN" altLang="en-US" sz="3200" b="1" dirty="0">
                <a:solidFill>
                  <a:srgbClr val="002060"/>
                </a:solidFill>
                <a:latin typeface="UTM Aptima" panose="02040603050506020204" pitchFamily="18" charset="0"/>
              </a:rPr>
              <a:t>số 999 có ba chữ số 9, kể từ phải sang trái mỗi chữ 9 lần lượt nhận giá trị là: 9; 90; 900</a:t>
            </a:r>
            <a:endParaRPr lang="en-US" sz="3200" dirty="0"/>
          </a:p>
        </p:txBody>
      </p:sp>
      <p:pic>
        <p:nvPicPr>
          <p:cNvPr id="6" name="图片 38">
            <a:extLst>
              <a:ext uri="{FF2B5EF4-FFF2-40B4-BE49-F238E27FC236}">
                <a16:creationId xmlns:a16="http://schemas.microsoft.com/office/drawing/2014/main" id="{B69DCD86-5631-4775-A30C-49D0CA0685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4695192"/>
            <a:ext cx="12192000" cy="2162808"/>
          </a:xfrm>
          <a:prstGeom prst="rect">
            <a:avLst/>
          </a:prstGeom>
        </p:spPr>
      </p:pic>
      <p:grpSp>
        <p:nvGrpSpPr>
          <p:cNvPr id="7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2641600"/>
            <a:chOff x="0" y="0"/>
            <a:chExt cx="12185222" cy="3255962"/>
          </a:xfrm>
        </p:grpSpPr>
        <p:pic>
          <p:nvPicPr>
            <p:cNvPr id="8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9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sp>
        <p:nvSpPr>
          <p:cNvPr id="23" name="Rectangle 22"/>
          <p:cNvSpPr/>
          <p:nvPr/>
        </p:nvSpPr>
        <p:spPr>
          <a:xfrm>
            <a:off x="1739900" y="3746338"/>
            <a:ext cx="100457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4400" dirty="0">
                <a:solidFill>
                  <a:srgbClr val="F01085"/>
                </a:solidFill>
                <a:latin typeface="UTM Alberta Heavy" panose="02040603050506020204" pitchFamily="18" charset="0"/>
              </a:rPr>
              <a:t>	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Viết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số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tự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nhiên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với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các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đặc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điểm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trên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được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gọi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là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viết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số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tự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nhiên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trong</a:t>
            </a:r>
            <a:r>
              <a:rPr lang="en-US" sz="4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i="1" dirty="0" err="1">
                <a:solidFill>
                  <a:srgbClr val="FFC000"/>
                </a:solidFill>
                <a:latin typeface="UTM Alberta Heavy" panose="02040603050506020204" pitchFamily="18" charset="0"/>
              </a:rPr>
              <a:t>hệ</a:t>
            </a:r>
            <a:r>
              <a:rPr lang="en-US" sz="4600" i="1" dirty="0">
                <a:solidFill>
                  <a:srgbClr val="FFC00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i="1" dirty="0" err="1">
                <a:solidFill>
                  <a:srgbClr val="FFC000"/>
                </a:solidFill>
                <a:latin typeface="UTM Alberta Heavy" panose="02040603050506020204" pitchFamily="18" charset="0"/>
              </a:rPr>
              <a:t>thập</a:t>
            </a:r>
            <a:r>
              <a:rPr lang="en-US" sz="4600" i="1" dirty="0">
                <a:solidFill>
                  <a:srgbClr val="FFC000"/>
                </a:solidFill>
                <a:latin typeface="UTM Alberta Heavy" panose="02040603050506020204" pitchFamily="18" charset="0"/>
              </a:rPr>
              <a:t> </a:t>
            </a:r>
            <a:r>
              <a:rPr lang="en-US" sz="4600" i="1" dirty="0" err="1">
                <a:solidFill>
                  <a:srgbClr val="FFC000"/>
                </a:solidFill>
                <a:latin typeface="UTM Alberta Heavy" panose="02040603050506020204" pitchFamily="18" charset="0"/>
              </a:rPr>
              <a:t>phân</a:t>
            </a:r>
            <a:r>
              <a:rPr lang="en-US" sz="4600" i="1" dirty="0">
                <a:solidFill>
                  <a:schemeClr val="accent4"/>
                </a:solidFill>
                <a:latin typeface="UTM Alberta Heavy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02839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38">
            <a:extLst>
              <a:ext uri="{FF2B5EF4-FFF2-40B4-BE49-F238E27FC236}">
                <a16:creationId xmlns:a16="http://schemas.microsoft.com/office/drawing/2014/main" id="{B69DCD86-5631-4775-A30C-49D0CA0685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4710266"/>
            <a:ext cx="12192000" cy="2162808"/>
          </a:xfrm>
          <a:prstGeom prst="rect">
            <a:avLst/>
          </a:prstGeom>
        </p:spPr>
      </p:pic>
      <p:grpSp>
        <p:nvGrpSpPr>
          <p:cNvPr id="40" name="组合 7"/>
          <p:cNvGrpSpPr/>
          <p:nvPr/>
        </p:nvGrpSpPr>
        <p:grpSpPr>
          <a:xfrm>
            <a:off x="295564" y="341745"/>
            <a:ext cx="11730181" cy="6340304"/>
            <a:chOff x="885536" y="1424739"/>
            <a:chExt cx="10624293" cy="4978857"/>
          </a:xfrm>
        </p:grpSpPr>
        <p:sp>
          <p:nvSpPr>
            <p:cNvPr id="41" name="圆角矩形 8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42" name="圆角矩形 9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6778" y="-23261"/>
            <a:ext cx="12185222" cy="3255962"/>
            <a:chOff x="0" y="0"/>
            <a:chExt cx="12185222" cy="3255962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938181"/>
              </p:ext>
            </p:extLst>
          </p:nvPr>
        </p:nvGraphicFramePr>
        <p:xfrm>
          <a:off x="652390" y="651336"/>
          <a:ext cx="11189478" cy="58490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4825">
                  <a:extLst>
                    <a:ext uri="{9D8B030D-6E8A-4147-A177-3AD203B41FA5}">
                      <a16:colId xmlns:a16="http://schemas.microsoft.com/office/drawing/2014/main" val="2779774334"/>
                    </a:ext>
                  </a:extLst>
                </a:gridCol>
                <a:gridCol w="2146040">
                  <a:extLst>
                    <a:ext uri="{9D8B030D-6E8A-4147-A177-3AD203B41FA5}">
                      <a16:colId xmlns:a16="http://schemas.microsoft.com/office/drawing/2014/main" val="122361523"/>
                    </a:ext>
                  </a:extLst>
                </a:gridCol>
                <a:gridCol w="4758613">
                  <a:extLst>
                    <a:ext uri="{9D8B030D-6E8A-4147-A177-3AD203B41FA5}">
                      <a16:colId xmlns:a16="http://schemas.microsoft.com/office/drawing/2014/main" val="3503257402"/>
                    </a:ext>
                  </a:extLst>
                </a:gridCol>
              </a:tblGrid>
              <a:tr h="974848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lberta Heavy" panose="02040603050506020204" pitchFamily="18" charset="0"/>
                          <a:cs typeface="Arial" panose="020B0604020202020204" pitchFamily="34" charset="0"/>
                        </a:rPr>
                        <a:t>ĐỌC</a:t>
                      </a:r>
                      <a:r>
                        <a:rPr lang="en-US" sz="3600" b="1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lberta Heavy" panose="02040603050506020204" pitchFamily="18" charset="0"/>
                          <a:cs typeface="Arial" panose="020B0604020202020204" pitchFamily="34" charset="0"/>
                        </a:rPr>
                        <a:t> SỐ</a:t>
                      </a:r>
                      <a:endParaRPr lang="en-US" sz="3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UTM Alberta Heavy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lberta Heavy" panose="02040603050506020204" pitchFamily="18" charset="0"/>
                          <a:cs typeface="Arial" panose="020B0604020202020204" pitchFamily="34" charset="0"/>
                        </a:rPr>
                        <a:t>VIẾT</a:t>
                      </a:r>
                      <a:r>
                        <a:rPr lang="en-US" sz="3600" b="1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lberta Heavy" panose="02040603050506020204" pitchFamily="18" charset="0"/>
                          <a:cs typeface="Arial" panose="020B0604020202020204" pitchFamily="34" charset="0"/>
                        </a:rPr>
                        <a:t> SỐ</a:t>
                      </a:r>
                      <a:endParaRPr lang="en-US" sz="3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UTM Alberta Heavy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lberta Heavy" panose="02040603050506020204" pitchFamily="18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b="1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lberta Heavy" panose="02040603050506020204" pitchFamily="18" charset="0"/>
                          <a:cs typeface="Arial" panose="020B0604020202020204" pitchFamily="34" charset="0"/>
                        </a:rPr>
                        <a:t> GỒM CÓ</a:t>
                      </a:r>
                      <a:endParaRPr lang="en-US" sz="3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UTM Alberta Heavy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198194"/>
                  </a:ext>
                </a:extLst>
              </a:tr>
              <a:tr h="974848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2491797"/>
                  </a:ext>
                </a:extLst>
              </a:tr>
              <a:tr h="974848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761833"/>
                  </a:ext>
                </a:extLst>
              </a:tr>
              <a:tr h="974848"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142149"/>
                  </a:ext>
                </a:extLst>
              </a:tr>
              <a:tr h="974848"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5659797"/>
                  </a:ext>
                </a:extLst>
              </a:tr>
              <a:tr h="974848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1669874"/>
                  </a:ext>
                </a:extLst>
              </a:tr>
            </a:tbl>
          </a:graphicData>
        </a:graphic>
      </p:graphicFrame>
      <p:sp>
        <p:nvSpPr>
          <p:cNvPr id="21" name="Text Box 112"/>
          <p:cNvSpPr txBox="1">
            <a:spLocks noChangeArrowheads="1"/>
          </p:cNvSpPr>
          <p:nvPr/>
        </p:nvSpPr>
        <p:spPr bwMode="auto">
          <a:xfrm>
            <a:off x="1104624" y="1621972"/>
            <a:ext cx="34305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Tám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m</a:t>
            </a:r>
            <a:r>
              <a:rPr lang="vi-VN" sz="2800" b="1" dirty="0">
                <a:solidFill>
                  <a:srgbClr val="002060"/>
                </a:solidFill>
                <a:latin typeface="Arial" charset="0"/>
              </a:rPr>
              <a:t>ươ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i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nghìn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bảy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tr</a:t>
            </a:r>
            <a:r>
              <a:rPr lang="vi-VN" sz="2800" b="1" dirty="0">
                <a:solidFill>
                  <a:srgbClr val="002060"/>
                </a:solidFill>
                <a:latin typeface="Arial" charset="0"/>
              </a:rPr>
              <a:t>ă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m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m</a:t>
            </a:r>
            <a:r>
              <a:rPr lang="vi-VN" sz="2800" b="1" dirty="0">
                <a:solidFill>
                  <a:srgbClr val="002060"/>
                </a:solidFill>
                <a:latin typeface="Arial" charset="0"/>
              </a:rPr>
              <a:t>ư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ời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hai</a:t>
            </a:r>
            <a:endParaRPr lang="en-US" sz="28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22" name="Text Box 113"/>
          <p:cNvSpPr txBox="1">
            <a:spLocks noChangeArrowheads="1"/>
          </p:cNvSpPr>
          <p:nvPr/>
        </p:nvSpPr>
        <p:spPr bwMode="auto">
          <a:xfrm>
            <a:off x="5276712" y="1837415"/>
            <a:ext cx="15906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charset="0"/>
              </a:rPr>
              <a:t>80 712</a:t>
            </a:r>
          </a:p>
        </p:txBody>
      </p:sp>
      <p:sp>
        <p:nvSpPr>
          <p:cNvPr id="23" name="Text Box 114"/>
          <p:cNvSpPr txBox="1">
            <a:spLocks noChangeArrowheads="1"/>
          </p:cNvSpPr>
          <p:nvPr/>
        </p:nvSpPr>
        <p:spPr bwMode="auto">
          <a:xfrm>
            <a:off x="7420915" y="1621972"/>
            <a:ext cx="395310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8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chục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nghìn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, 7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tr</a:t>
            </a:r>
            <a:r>
              <a:rPr lang="vi-VN" sz="2800" b="1" dirty="0">
                <a:solidFill>
                  <a:srgbClr val="002060"/>
                </a:solidFill>
                <a:latin typeface="Arial" charset="0"/>
              </a:rPr>
              <a:t>ă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m,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1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chục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,  2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đơn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vị</a:t>
            </a:r>
            <a:endParaRPr lang="en-US" sz="28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25" name="Text Box 119"/>
          <p:cNvSpPr txBox="1">
            <a:spLocks noChangeArrowheads="1"/>
          </p:cNvSpPr>
          <p:nvPr/>
        </p:nvSpPr>
        <p:spPr bwMode="auto">
          <a:xfrm>
            <a:off x="895212" y="2598926"/>
            <a:ext cx="38494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N</a:t>
            </a:r>
            <a:r>
              <a:rPr lang="vi-VN" sz="2800" b="1" dirty="0">
                <a:solidFill>
                  <a:srgbClr val="002060"/>
                </a:solidFill>
                <a:latin typeface="Arial" charset="0"/>
              </a:rPr>
              <a:t>ă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m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nghìn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tám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tr</a:t>
            </a:r>
            <a:r>
              <a:rPr lang="vi-VN" sz="2800" b="1" dirty="0">
                <a:solidFill>
                  <a:srgbClr val="002060"/>
                </a:solidFill>
                <a:latin typeface="Arial" charset="0"/>
              </a:rPr>
              <a:t>ă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m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sáu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m</a:t>
            </a:r>
            <a:r>
              <a:rPr lang="vi-VN" sz="2800" b="1" dirty="0">
                <a:solidFill>
                  <a:srgbClr val="002060"/>
                </a:solidFill>
                <a:latin typeface="Arial" charset="0"/>
              </a:rPr>
              <a:t>ươ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i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t</a:t>
            </a:r>
            <a:r>
              <a:rPr lang="vi-VN" sz="2800" b="1" dirty="0">
                <a:solidFill>
                  <a:srgbClr val="002060"/>
                </a:solidFill>
                <a:latin typeface="Arial" charset="0"/>
              </a:rPr>
              <a:t>ư</a:t>
            </a:r>
            <a:endParaRPr lang="en-US" sz="28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26" name="Text Box 124"/>
          <p:cNvSpPr txBox="1">
            <a:spLocks noChangeArrowheads="1"/>
          </p:cNvSpPr>
          <p:nvPr/>
        </p:nvSpPr>
        <p:spPr bwMode="auto">
          <a:xfrm>
            <a:off x="5352912" y="2783591"/>
            <a:ext cx="126404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charset="0"/>
              </a:rPr>
              <a:t>5 864</a:t>
            </a:r>
          </a:p>
        </p:txBody>
      </p:sp>
      <p:sp>
        <p:nvSpPr>
          <p:cNvPr id="27" name="Text Box 125"/>
          <p:cNvSpPr txBox="1">
            <a:spLocks noChangeArrowheads="1"/>
          </p:cNvSpPr>
          <p:nvPr/>
        </p:nvSpPr>
        <p:spPr bwMode="auto">
          <a:xfrm>
            <a:off x="7797265" y="2574004"/>
            <a:ext cx="3200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5 nghìn,8 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tr</a:t>
            </a:r>
            <a:r>
              <a:rPr lang="vi-VN" sz="2800" b="1" dirty="0">
                <a:solidFill>
                  <a:srgbClr val="FF0000"/>
                </a:solidFill>
                <a:latin typeface="Arial" charset="0"/>
              </a:rPr>
              <a:t>ă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m, 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6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chục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, 4 </a:t>
            </a:r>
            <a:r>
              <a:rPr lang="vi-VN" sz="2800" b="1" dirty="0">
                <a:solidFill>
                  <a:srgbClr val="FF0000"/>
                </a:solidFill>
                <a:latin typeface="Arial" charset="0"/>
              </a:rPr>
              <a:t>đơ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n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vị</a:t>
            </a:r>
            <a:endParaRPr lang="en-US" sz="28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8" name="Text Box 120"/>
          <p:cNvSpPr txBox="1">
            <a:spLocks noChangeArrowheads="1"/>
          </p:cNvSpPr>
          <p:nvPr/>
        </p:nvSpPr>
        <p:spPr bwMode="auto">
          <a:xfrm>
            <a:off x="5315589" y="3729767"/>
            <a:ext cx="127984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charset="0"/>
              </a:rPr>
              <a:t>2 020</a:t>
            </a:r>
          </a:p>
        </p:txBody>
      </p:sp>
      <p:sp>
        <p:nvSpPr>
          <p:cNvPr id="29" name="Text Box 127"/>
          <p:cNvSpPr txBox="1">
            <a:spLocks noChangeArrowheads="1"/>
          </p:cNvSpPr>
          <p:nvPr/>
        </p:nvSpPr>
        <p:spPr bwMode="auto">
          <a:xfrm>
            <a:off x="1174887" y="3575880"/>
            <a:ext cx="3200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Hai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nghìn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không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tr</a:t>
            </a:r>
            <a:r>
              <a:rPr lang="vi-VN" sz="2800" b="1" dirty="0">
                <a:solidFill>
                  <a:srgbClr val="FF0000"/>
                </a:solidFill>
                <a:latin typeface="Arial" charset="0"/>
              </a:rPr>
              <a:t>ă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m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hai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m</a:t>
            </a:r>
            <a:r>
              <a:rPr lang="vi-VN" sz="2800" b="1" dirty="0">
                <a:solidFill>
                  <a:srgbClr val="FF0000"/>
                </a:solidFill>
                <a:latin typeface="Arial" charset="0"/>
              </a:rPr>
              <a:t>ươ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i</a:t>
            </a:r>
            <a:endParaRPr lang="en-US" sz="28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0" name="Text Box 128"/>
          <p:cNvSpPr txBox="1">
            <a:spLocks noChangeArrowheads="1"/>
          </p:cNvSpPr>
          <p:nvPr/>
        </p:nvSpPr>
        <p:spPr bwMode="auto">
          <a:xfrm>
            <a:off x="7537547" y="3729767"/>
            <a:ext cx="37198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2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nghìn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, 2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chục</a:t>
            </a:r>
            <a:endParaRPr lang="en-US" sz="28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1" name="Text Box 121"/>
          <p:cNvSpPr txBox="1">
            <a:spLocks noChangeArrowheads="1"/>
          </p:cNvSpPr>
          <p:nvPr/>
        </p:nvSpPr>
        <p:spPr bwMode="auto">
          <a:xfrm>
            <a:off x="1059793" y="4515007"/>
            <a:ext cx="34305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N</a:t>
            </a:r>
            <a:r>
              <a:rPr lang="vi-VN" sz="2800" b="1" dirty="0">
                <a:solidFill>
                  <a:srgbClr val="002060"/>
                </a:solidFill>
                <a:latin typeface="Arial" charset="0"/>
              </a:rPr>
              <a:t>ă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m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m</a:t>
            </a:r>
            <a:r>
              <a:rPr lang="vi-VN" sz="2800" b="1" dirty="0">
                <a:solidFill>
                  <a:srgbClr val="002060"/>
                </a:solidFill>
                <a:latin typeface="Arial" charset="0"/>
              </a:rPr>
              <a:t>ươ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i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n</a:t>
            </a:r>
            <a:r>
              <a:rPr lang="vi-VN" sz="2800" b="1" dirty="0">
                <a:solidFill>
                  <a:srgbClr val="002060"/>
                </a:solidFill>
                <a:latin typeface="Arial" charset="0"/>
              </a:rPr>
              <a:t>ă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m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nghìn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n</a:t>
            </a:r>
            <a:r>
              <a:rPr lang="vi-VN" sz="2800" b="1" dirty="0">
                <a:solidFill>
                  <a:srgbClr val="002060"/>
                </a:solidFill>
                <a:latin typeface="Arial" charset="0"/>
              </a:rPr>
              <a:t>ă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m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tr</a:t>
            </a:r>
            <a:r>
              <a:rPr lang="vi-VN" sz="2800" b="1" dirty="0">
                <a:solidFill>
                  <a:srgbClr val="002060"/>
                </a:solidFill>
                <a:latin typeface="Arial" charset="0"/>
              </a:rPr>
              <a:t>ă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m</a:t>
            </a:r>
          </a:p>
        </p:txBody>
      </p:sp>
      <p:sp>
        <p:nvSpPr>
          <p:cNvPr id="32" name="Text Box 129"/>
          <p:cNvSpPr txBox="1">
            <a:spLocks noChangeArrowheads="1"/>
          </p:cNvSpPr>
          <p:nvPr/>
        </p:nvSpPr>
        <p:spPr bwMode="auto">
          <a:xfrm>
            <a:off x="5159544" y="4699672"/>
            <a:ext cx="15144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charset="0"/>
              </a:rPr>
              <a:t>50 500</a:t>
            </a:r>
          </a:p>
        </p:txBody>
      </p:sp>
      <p:sp>
        <p:nvSpPr>
          <p:cNvPr id="33" name="Text Box 130"/>
          <p:cNvSpPr txBox="1">
            <a:spLocks noChangeArrowheads="1"/>
          </p:cNvSpPr>
          <p:nvPr/>
        </p:nvSpPr>
        <p:spPr bwMode="auto">
          <a:xfrm>
            <a:off x="7579534" y="4699672"/>
            <a:ext cx="400288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5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chục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nghìn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, 5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tr</a:t>
            </a:r>
            <a:r>
              <a:rPr lang="vi-VN" sz="2800" b="1" dirty="0">
                <a:solidFill>
                  <a:srgbClr val="FF0000"/>
                </a:solidFill>
                <a:latin typeface="Arial" charset="0"/>
              </a:rPr>
              <a:t>ă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m</a:t>
            </a:r>
          </a:p>
        </p:txBody>
      </p:sp>
      <p:sp>
        <p:nvSpPr>
          <p:cNvPr id="34" name="Text Box 122"/>
          <p:cNvSpPr txBox="1">
            <a:spLocks noChangeArrowheads="1"/>
          </p:cNvSpPr>
          <p:nvPr/>
        </p:nvSpPr>
        <p:spPr bwMode="auto">
          <a:xfrm>
            <a:off x="7201645" y="5719958"/>
            <a:ext cx="4391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9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triệu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, 5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tr</a:t>
            </a:r>
            <a:r>
              <a:rPr lang="vi-VN" sz="2800" b="1" dirty="0">
                <a:solidFill>
                  <a:srgbClr val="002060"/>
                </a:solidFill>
                <a:latin typeface="Arial" charset="0"/>
              </a:rPr>
              <a:t>ă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m, 9 </a:t>
            </a:r>
            <a:r>
              <a:rPr lang="vi-VN" sz="2800" b="1" dirty="0">
                <a:solidFill>
                  <a:srgbClr val="002060"/>
                </a:solidFill>
                <a:latin typeface="Arial" charset="0"/>
              </a:rPr>
              <a:t>đơ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n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vị</a:t>
            </a:r>
            <a:endParaRPr lang="en-US" sz="28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35" name="Text Box 131"/>
          <p:cNvSpPr txBox="1">
            <a:spLocks noChangeArrowheads="1"/>
          </p:cNvSpPr>
          <p:nvPr/>
        </p:nvSpPr>
        <p:spPr bwMode="auto">
          <a:xfrm>
            <a:off x="4932908" y="5689181"/>
            <a:ext cx="21040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charset="0"/>
              </a:rPr>
              <a:t>9 000 509</a:t>
            </a:r>
          </a:p>
        </p:txBody>
      </p:sp>
      <p:sp>
        <p:nvSpPr>
          <p:cNvPr id="36" name="Text Box 132"/>
          <p:cNvSpPr txBox="1">
            <a:spLocks noChangeArrowheads="1"/>
          </p:cNvSpPr>
          <p:nvPr/>
        </p:nvSpPr>
        <p:spPr bwMode="auto">
          <a:xfrm>
            <a:off x="529896" y="5504516"/>
            <a:ext cx="449038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Chín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triệu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n</a:t>
            </a:r>
            <a:r>
              <a:rPr lang="vi-VN" sz="2800" b="1" dirty="0">
                <a:solidFill>
                  <a:srgbClr val="FF0000"/>
                </a:solidFill>
                <a:latin typeface="Arial" charset="0"/>
              </a:rPr>
              <a:t>ă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m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tr</a:t>
            </a:r>
            <a:r>
              <a:rPr lang="vi-VN" sz="2800" b="1" dirty="0">
                <a:solidFill>
                  <a:srgbClr val="FF0000"/>
                </a:solidFill>
                <a:latin typeface="Arial" charset="0"/>
              </a:rPr>
              <a:t>ă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m </a:t>
            </a:r>
          </a:p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linh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chín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041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493" y="572034"/>
            <a:ext cx="8418122" cy="5648825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6177" y="861746"/>
            <a:ext cx="1101139" cy="1580260"/>
          </a:xfrm>
          <a:prstGeom prst="rect">
            <a:avLst/>
          </a:prstGeom>
        </p:spPr>
      </p:pic>
      <p:sp>
        <p:nvSpPr>
          <p:cNvPr id="20" name="文本框 12">
            <a:extLst>
              <a:ext uri="{FF2B5EF4-FFF2-40B4-BE49-F238E27FC236}">
                <a16:creationId xmlns:a16="http://schemas.microsoft.com/office/drawing/2014/main" id="{F67B6AD5-F910-48A0-84BE-5BDC2729A78C}"/>
              </a:ext>
            </a:extLst>
          </p:cNvPr>
          <p:cNvSpPr txBox="1"/>
          <p:nvPr/>
        </p:nvSpPr>
        <p:spPr>
          <a:xfrm>
            <a:off x="-207275" y="2419100"/>
            <a:ext cx="8709890" cy="1400383"/>
          </a:xfrm>
          <a:prstGeom prst="rect">
            <a:avLst/>
          </a:prstGeom>
          <a:noFill/>
        </p:spPr>
        <p:txBody>
          <a:bodyPr vert="horz"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8400" b="1" i="0" u="none" strike="noStrike" kern="1200" cap="none" spc="300" normalizeH="0" baseline="0" noProof="0" dirty="0">
                <a:ln cap="sq" cmpd="sng">
                  <a:solidFill>
                    <a:srgbClr val="A5A5A5">
                      <a:lumMod val="50000"/>
                    </a:srgbClr>
                  </a:solidFill>
                  <a:miter lim="800000"/>
                </a:ln>
                <a:gradFill flip="none" rotWithShape="1">
                  <a:gsLst>
                    <a:gs pos="0">
                      <a:srgbClr val="68AC2E"/>
                    </a:gs>
                    <a:gs pos="50000">
                      <a:srgbClr val="6EBA35"/>
                    </a:gs>
                    <a:gs pos="100000">
                      <a:srgbClr val="A5A5A5">
                        <a:lumMod val="20000"/>
                        <a:lumOff val="80000"/>
                      </a:srgbClr>
                    </a:gs>
                  </a:gsLst>
                  <a:lin ang="54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#9Slide07 IcielStormtrooper" panose="020B0500000000000000" pitchFamily="34" charset="0"/>
                <a:ea typeface="方正姚体" panose="02010601030101010101" pitchFamily="2" charset="-122"/>
                <a:cs typeface="+mn-cs"/>
              </a:rPr>
              <a:t>THỰC HÀNH</a:t>
            </a:r>
            <a:endParaRPr kumimoji="0" lang="zh-CN" altLang="en-US" sz="8400" b="1" i="0" u="none" strike="noStrike" kern="1200" cap="none" spc="300" normalizeH="0" baseline="0" noProof="0" dirty="0">
              <a:ln cap="sq" cmpd="sng">
                <a:solidFill>
                  <a:srgbClr val="A5A5A5">
                    <a:lumMod val="50000"/>
                  </a:srgbClr>
                </a:solidFill>
                <a:miter lim="800000"/>
              </a:ln>
              <a:gradFill flip="none" rotWithShape="1">
                <a:gsLst>
                  <a:gs pos="0">
                    <a:srgbClr val="68AC2E"/>
                  </a:gs>
                  <a:gs pos="50000">
                    <a:srgbClr val="6EBA35"/>
                  </a:gs>
                  <a:gs pos="100000">
                    <a:srgbClr val="A5A5A5">
                      <a:lumMod val="20000"/>
                      <a:lumOff val="80000"/>
                    </a:srgbClr>
                  </a:gs>
                </a:gsLst>
                <a:lin ang="5400000" scaled="1"/>
                <a:tileRect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#9Slide07 IcielStormtrooper" panose="020B0500000000000000" pitchFamily="34" charset="0"/>
              <a:ea typeface="方正姚体" panose="02010601030101010101" pitchFamily="2" charset="-122"/>
              <a:cs typeface="+mn-cs"/>
            </a:endParaRPr>
          </a:p>
        </p:txBody>
      </p:sp>
      <p:pic>
        <p:nvPicPr>
          <p:cNvPr id="12" name="图片 38">
            <a:extLst>
              <a:ext uri="{FF2B5EF4-FFF2-40B4-BE49-F238E27FC236}">
                <a16:creationId xmlns:a16="http://schemas.microsoft.com/office/drawing/2014/main" id="{B69DCD86-5631-4775-A30C-49D0CA06854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6778" y="4695192"/>
            <a:ext cx="12192000" cy="2162808"/>
          </a:xfrm>
          <a:prstGeom prst="rect">
            <a:avLst/>
          </a:prstGeom>
        </p:spPr>
      </p:pic>
      <p:pic>
        <p:nvPicPr>
          <p:cNvPr id="14" name="图片 22" descr="卡通人物&#10;&#10;低可信度描述已自动生成">
            <a:extLst>
              <a:ext uri="{FF2B5EF4-FFF2-40B4-BE49-F238E27FC236}">
                <a16:creationId xmlns:a16="http://schemas.microsoft.com/office/drawing/2014/main" id="{75D57CDB-9CBE-4D1D-B391-2D489B8E7BE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2161" t="55019" r="23983"/>
          <a:stretch/>
        </p:blipFill>
        <p:spPr>
          <a:xfrm>
            <a:off x="5015529" y="3484484"/>
            <a:ext cx="7323296" cy="357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9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289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737" y="1472240"/>
            <a:ext cx="7840808" cy="4736749"/>
          </a:xfrm>
          <a:prstGeom prst="rect">
            <a:avLst/>
          </a:prstGeom>
        </p:spPr>
      </p:pic>
      <p:pic>
        <p:nvPicPr>
          <p:cNvPr id="21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037" y="180916"/>
            <a:ext cx="9042400" cy="1765600"/>
          </a:xfrm>
          <a:prstGeom prst="rect">
            <a:avLst/>
          </a:prstGeom>
        </p:spPr>
      </p:pic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1552022" y="498887"/>
            <a:ext cx="995731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200" b="1" i="1" dirty="0">
                <a:solidFill>
                  <a:srgbClr val="3333FF"/>
                </a:solidFill>
                <a:latin typeface="Arial" charset="0"/>
              </a:rPr>
              <a:t> </a:t>
            </a:r>
            <a:r>
              <a:rPr lang="vi-VN" sz="3200" b="1" i="1" dirty="0">
                <a:solidFill>
                  <a:srgbClr val="002060"/>
                </a:solidFill>
                <a:latin typeface="Arial" charset="0"/>
              </a:rPr>
              <a:t>2.</a:t>
            </a:r>
            <a:r>
              <a:rPr lang="vi-VN" sz="3200" b="1" i="1" dirty="0">
                <a:solidFill>
                  <a:srgbClr val="3333FF"/>
                </a:solidFill>
                <a:latin typeface="Arial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charset="0"/>
              </a:rPr>
              <a:t>Viết</a:t>
            </a:r>
            <a:r>
              <a:rPr lang="en-US" sz="3200" b="1" i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charset="0"/>
              </a:rPr>
              <a:t>mỗi</a:t>
            </a:r>
            <a:r>
              <a:rPr lang="en-US" sz="3200" b="1" i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charset="0"/>
              </a:rPr>
              <a:t>số</a:t>
            </a:r>
            <a:r>
              <a:rPr lang="en-US" sz="3200" b="1" i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charset="0"/>
              </a:rPr>
              <a:t>sau</a:t>
            </a:r>
            <a:r>
              <a:rPr lang="en-US" sz="3200" b="1" i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charset="0"/>
              </a:rPr>
              <a:t>thành</a:t>
            </a:r>
            <a:r>
              <a:rPr lang="en-US" sz="3200" b="1" i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charset="0"/>
              </a:rPr>
              <a:t>tổng</a:t>
            </a:r>
            <a:r>
              <a:rPr lang="en-US" sz="3200" b="1" i="1" dirty="0">
                <a:solidFill>
                  <a:srgbClr val="002060"/>
                </a:solidFill>
                <a:latin typeface="Arial" charset="0"/>
              </a:rPr>
              <a:t> (</a:t>
            </a:r>
            <a:r>
              <a:rPr lang="en-US" sz="3200" b="1" i="1" dirty="0" err="1">
                <a:solidFill>
                  <a:srgbClr val="002060"/>
                </a:solidFill>
                <a:latin typeface="Arial" charset="0"/>
              </a:rPr>
              <a:t>theo</a:t>
            </a:r>
            <a:r>
              <a:rPr lang="en-US" sz="3200" b="1" i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charset="0"/>
              </a:rPr>
              <a:t>mẫu</a:t>
            </a:r>
            <a:r>
              <a:rPr lang="en-US" sz="3200" b="1" i="1" dirty="0">
                <a:solidFill>
                  <a:srgbClr val="002060"/>
                </a:solidFill>
                <a:latin typeface="Arial" charset="0"/>
              </a:rPr>
              <a:t>): </a:t>
            </a:r>
          </a:p>
          <a:p>
            <a:pPr algn="ctr" eaLnBrk="0" hangingPunct="0"/>
            <a:r>
              <a:rPr lang="en-US" sz="3200" b="1" dirty="0">
                <a:solidFill>
                  <a:srgbClr val="FF3300"/>
                </a:solidFill>
                <a:latin typeface="Arial" charset="0"/>
              </a:rPr>
              <a:t>             387 ; 873 ; 4738 ; 10 837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6778" y="-7702"/>
            <a:ext cx="12187517" cy="3267213"/>
            <a:chOff x="4483" y="-539359"/>
            <a:chExt cx="12187517" cy="3267213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82119" y="-528108"/>
              <a:ext cx="5009881" cy="32559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483" y="-539359"/>
              <a:ext cx="2526145" cy="1879143"/>
            </a:xfrm>
            <a:prstGeom prst="rect">
              <a:avLst/>
            </a:prstGeom>
          </p:spPr>
        </p:pic>
      </p:grpSp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1462119" y="3093484"/>
            <a:ext cx="638828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200" b="1" i="1" dirty="0">
                <a:solidFill>
                  <a:srgbClr val="9933FF"/>
                </a:solidFill>
                <a:latin typeface="Arial" charset="0"/>
              </a:rPr>
              <a:t> </a:t>
            </a:r>
            <a:r>
              <a:rPr lang="en-US" sz="4200" b="1" i="1" dirty="0" err="1">
                <a:solidFill>
                  <a:srgbClr val="9933FF"/>
                </a:solidFill>
                <a:latin typeface="Arial" charset="0"/>
              </a:rPr>
              <a:t>Mẫu</a:t>
            </a:r>
            <a:r>
              <a:rPr lang="en-US" sz="4200" b="1" i="1" dirty="0">
                <a:solidFill>
                  <a:srgbClr val="9933FF"/>
                </a:solidFill>
                <a:latin typeface="Arial" charset="0"/>
              </a:rPr>
              <a:t>:</a:t>
            </a:r>
            <a:r>
              <a:rPr lang="en-US" sz="4200" b="1" dirty="0">
                <a:solidFill>
                  <a:srgbClr val="FF3300"/>
                </a:solidFill>
                <a:latin typeface="Arial" charset="0"/>
              </a:rPr>
              <a:t>  387 = 300 + 80 + 7</a:t>
            </a:r>
          </a:p>
        </p:txBody>
      </p:sp>
      <p:pic>
        <p:nvPicPr>
          <p:cNvPr id="14" name="图片 38">
            <a:extLst>
              <a:ext uri="{FF2B5EF4-FFF2-40B4-BE49-F238E27FC236}">
                <a16:creationId xmlns:a16="http://schemas.microsoft.com/office/drawing/2014/main" id="{B69DCD86-5631-4775-A30C-49D0CA06854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778" y="4833481"/>
            <a:ext cx="12192000" cy="2162808"/>
          </a:xfrm>
          <a:prstGeom prst="rect">
            <a:avLst/>
          </a:prstGeom>
        </p:spPr>
      </p:pic>
      <p:pic>
        <p:nvPicPr>
          <p:cNvPr id="15" name="图片 22" descr="卡通人物&#10;&#10;低可信度描述已自动生成">
            <a:extLst>
              <a:ext uri="{FF2B5EF4-FFF2-40B4-BE49-F238E27FC236}">
                <a16:creationId xmlns:a16="http://schemas.microsoft.com/office/drawing/2014/main" id="{75D57CDB-9CBE-4D1D-B391-2D489B8E7BE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2161" t="55019" r="23983"/>
          <a:stretch/>
        </p:blipFill>
        <p:spPr>
          <a:xfrm>
            <a:off x="5015529" y="3484484"/>
            <a:ext cx="7323296" cy="357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30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525"/>
            <a:ext cx="12192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99543" y="601061"/>
            <a:ext cx="5796457" cy="1790459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975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4198" y="1003970"/>
            <a:ext cx="1252266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latin typeface="Arial" charset="0"/>
              </a:rPr>
              <a:t>873</a:t>
            </a:r>
            <a:endParaRPr lang="en-US" sz="5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20982" y="1003970"/>
            <a:ext cx="501534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000" b="1" dirty="0">
                <a:solidFill>
                  <a:srgbClr val="FF0000"/>
                </a:solidFill>
              </a:rPr>
              <a:t>= 800 + 70 + 3</a:t>
            </a:r>
            <a:endParaRPr lang="en-US" sz="5000" b="1" dirty="0">
              <a:solidFill>
                <a:srgbClr val="FF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949864" y="2543859"/>
            <a:ext cx="6414653" cy="184648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975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49864" y="3113157"/>
            <a:ext cx="244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FF0000"/>
                </a:solidFill>
              </a:rPr>
              <a:t>4738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67331" y="3113157"/>
            <a:ext cx="6271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FF0000"/>
                </a:solidFill>
              </a:rPr>
              <a:t>= 4000 + 700 + 30 + 8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604328" y="4678403"/>
            <a:ext cx="7098145" cy="184648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975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04328" y="5247701"/>
            <a:ext cx="21058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FF0000"/>
                </a:solidFill>
              </a:rPr>
              <a:t>10 837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66874" y="5247701"/>
            <a:ext cx="5574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FF0000"/>
                </a:solidFill>
              </a:rPr>
              <a:t>= 10 000 + 800 + 30 +7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1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805" y="558354"/>
            <a:ext cx="2110191" cy="211019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338" b="89994" l="40838" r="95626">
                        <a14:foregroundMark x1="86924" y1="18132" x2="86188" y2="22498"/>
                        <a14:foregroundMark x1="88904" y1="12735" x2="88904" y2="12735"/>
                        <a14:foregroundMark x1="91160" y1="14554" x2="91160" y2="14554"/>
                        <a14:foregroundMark x1="92495" y1="17526" x2="92495" y2="17526"/>
                        <a14:foregroundMark x1="92357" y1="20922" x2="92357" y2="20922"/>
                        <a14:foregroundMark x1="92680" y1="24075" x2="92680" y2="24075"/>
                        <a14:foregroundMark x1="86326" y1="13159" x2="86326" y2="13159"/>
                        <a14:foregroundMark x1="84669" y1="13523" x2="84669" y2="13523"/>
                        <a14:foregroundMark x1="83011" y1="15343" x2="83011" y2="15343"/>
                        <a14:foregroundMark x1="81354" y1="17890" x2="81354" y2="17890"/>
                        <a14:foregroundMark x1="81169" y1="20922" x2="81169" y2="20922"/>
                        <a14:foregroundMark x1="82366" y1="22498" x2="82366" y2="22498"/>
                        <a14:foregroundMark x1="56077" y1="28078" x2="60313" y2="29836"/>
                        <a14:foregroundMark x1="63029" y1="35415" x2="65331" y2="33414"/>
                        <a14:foregroundMark x1="72560" y1="31231" x2="72099" y2="35840"/>
                        <a14:foregroundMark x1="68508" y1="37599" x2="68508" y2="40995"/>
                        <a14:foregroundMark x1="48250" y1="35415" x2="48250" y2="35415"/>
                        <a14:foregroundMark x1="46271" y1="35415" x2="46271" y2="35415"/>
                        <a14:foregroundMark x1="46133" y1="37841" x2="47330" y2="37841"/>
                        <a14:foregroundMark x1="62155" y1="82777" x2="61234" y2="84597"/>
                        <a14:foregroundMark x1="68048" y1="81019" x2="69843" y2="83808"/>
                        <a14:foregroundMark x1="67495" y1="83384" x2="72606" y2="85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505"/>
          <a:stretch/>
        </p:blipFill>
        <p:spPr>
          <a:xfrm flipH="1">
            <a:off x="77975" y="1412848"/>
            <a:ext cx="6308022" cy="5736838"/>
          </a:xfrm>
          <a:prstGeom prst="rect">
            <a:avLst/>
          </a:prstGeom>
        </p:spPr>
      </p:pic>
      <p:pic>
        <p:nvPicPr>
          <p:cNvPr id="19" name="图片 38">
            <a:extLst>
              <a:ext uri="{FF2B5EF4-FFF2-40B4-BE49-F238E27FC236}">
                <a16:creationId xmlns:a16="http://schemas.microsoft.com/office/drawing/2014/main" id="{B69DCD86-5631-4775-A30C-49D0CA06854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4789778"/>
            <a:ext cx="12192000" cy="216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62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6" grpId="0"/>
      <p:bldP spid="8" grpId="0" animBg="1"/>
      <p:bldP spid="7" grpId="0"/>
      <p:bldP spid="12" grpId="0"/>
      <p:bldP spid="14" grpId="0" animBg="1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DAE1206-569C-446F-AAB3-95A768F15C15}"/>
              </a:ext>
            </a:extLst>
          </p:cNvPr>
          <p:cNvGrpSpPr/>
          <p:nvPr/>
        </p:nvGrpSpPr>
        <p:grpSpPr>
          <a:xfrm>
            <a:off x="3832475" y="1549175"/>
            <a:ext cx="6431374" cy="1370156"/>
            <a:chOff x="807558" y="1448197"/>
            <a:chExt cx="10544624" cy="1370156"/>
          </a:xfrm>
        </p:grpSpPr>
        <p:sp>
          <p:nvSpPr>
            <p:cNvPr id="4" name="Rectangle: Rounded Corners 8">
              <a:extLst>
                <a:ext uri="{FF2B5EF4-FFF2-40B4-BE49-F238E27FC236}">
                  <a16:creationId xmlns:a16="http://schemas.microsoft.com/office/drawing/2014/main" id="{B4550381-2FAF-49E6-A878-C1A5DC7FF7D7}"/>
                </a:ext>
              </a:extLst>
            </p:cNvPr>
            <p:cNvSpPr/>
            <p:nvPr/>
          </p:nvSpPr>
          <p:spPr>
            <a:xfrm>
              <a:off x="807558" y="1448197"/>
              <a:ext cx="10544624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5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50</a:t>
              </a:r>
              <a:endParaRPr lang="en-US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E3753FB-880D-4D22-9246-C381096F855D}"/>
                </a:ext>
              </a:extLst>
            </p:cNvPr>
            <p:cNvGrpSpPr/>
            <p:nvPr/>
          </p:nvGrpSpPr>
          <p:grpSpPr>
            <a:xfrm>
              <a:off x="1121931" y="1503612"/>
              <a:ext cx="931355" cy="1314741"/>
              <a:chOff x="1121931" y="1503612"/>
              <a:chExt cx="931355" cy="1314741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EFF0826-8FB4-4194-BC1B-0F69DE4C45B8}"/>
                  </a:ext>
                </a:extLst>
              </p:cNvPr>
              <p:cNvGrpSpPr/>
              <p:nvPr/>
            </p:nvGrpSpPr>
            <p:grpSpPr>
              <a:xfrm rot="18005233">
                <a:off x="930238" y="1695305"/>
                <a:ext cx="1314741" cy="931355"/>
                <a:chOff x="474652" y="3857950"/>
                <a:chExt cx="1005751" cy="884566"/>
              </a:xfrm>
            </p:grpSpPr>
            <p:grpSp>
              <p:nvGrpSpPr>
                <p:cNvPr id="8" name="Group 7">
                  <a:extLst>
                    <a:ext uri="{FF2B5EF4-FFF2-40B4-BE49-F238E27FC236}">
                      <a16:creationId xmlns:a16="http://schemas.microsoft.com/office/drawing/2014/main" id="{1A61FE94-005A-401B-A127-B30DAF356255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10" name="Heart 9">
                    <a:extLst>
                      <a:ext uri="{FF2B5EF4-FFF2-40B4-BE49-F238E27FC236}">
                        <a16:creationId xmlns:a16="http://schemas.microsoft.com/office/drawing/2014/main" id="{6642ACF4-0D40-43DE-A15F-8BE078CC9A6F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11" name="Heart 10">
                    <a:extLst>
                      <a:ext uri="{FF2B5EF4-FFF2-40B4-BE49-F238E27FC236}">
                        <a16:creationId xmlns:a16="http://schemas.microsoft.com/office/drawing/2014/main" id="{54861578-CC81-4BC3-916B-E82B0C07C408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rgbClr val="FF0000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9" name="Arc 8">
                  <a:extLst>
                    <a:ext uri="{FF2B5EF4-FFF2-40B4-BE49-F238E27FC236}">
                      <a16:creationId xmlns:a16="http://schemas.microsoft.com/office/drawing/2014/main" id="{41A5AD2D-FDFE-41BC-8F62-83793DCA7458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3788C63-196D-42B4-BDEA-881BC6FADADC}"/>
                  </a:ext>
                </a:extLst>
              </p:cNvPr>
              <p:cNvSpPr txBox="1"/>
              <p:nvPr/>
            </p:nvSpPr>
            <p:spPr>
              <a:xfrm>
                <a:off x="1164122" y="173381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A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1373DA-396E-4C6A-B06A-085F7D35EC7D}"/>
              </a:ext>
            </a:extLst>
          </p:cNvPr>
          <p:cNvGrpSpPr/>
          <p:nvPr/>
        </p:nvGrpSpPr>
        <p:grpSpPr>
          <a:xfrm>
            <a:off x="3952023" y="2878863"/>
            <a:ext cx="6311826" cy="1271882"/>
            <a:chOff x="761482" y="2799472"/>
            <a:chExt cx="10590700" cy="1271882"/>
          </a:xfrm>
        </p:grpSpPr>
        <p:sp>
          <p:nvSpPr>
            <p:cNvPr id="13" name="Rectangle: Rounded Corners 17">
              <a:extLst>
                <a:ext uri="{FF2B5EF4-FFF2-40B4-BE49-F238E27FC236}">
                  <a16:creationId xmlns:a16="http://schemas.microsoft.com/office/drawing/2014/main" id="{136600E0-7EBB-4F06-A6C6-1FB80300C088}"/>
                </a:ext>
              </a:extLst>
            </p:cNvPr>
            <p:cNvSpPr/>
            <p:nvPr/>
          </p:nvSpPr>
          <p:spPr>
            <a:xfrm>
              <a:off x="807558" y="2799472"/>
              <a:ext cx="10544624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5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500</a:t>
              </a:r>
              <a:endParaRPr lang="en-US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4F68F02-2148-4923-A195-C3FA49B99174}"/>
                </a:ext>
              </a:extLst>
            </p:cNvPr>
            <p:cNvGrpSpPr/>
            <p:nvPr/>
          </p:nvGrpSpPr>
          <p:grpSpPr>
            <a:xfrm>
              <a:off x="761482" y="2974194"/>
              <a:ext cx="1633166" cy="1097160"/>
              <a:chOff x="761482" y="2974194"/>
              <a:chExt cx="1633166" cy="1097160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7D870D68-89C7-4611-AE3A-F4DE48ED0826}"/>
                  </a:ext>
                </a:extLst>
              </p:cNvPr>
              <p:cNvGrpSpPr/>
              <p:nvPr/>
            </p:nvGrpSpPr>
            <p:grpSpPr>
              <a:xfrm>
                <a:off x="761482" y="2974194"/>
                <a:ext cx="1633166" cy="1097160"/>
                <a:chOff x="358366" y="3891985"/>
                <a:chExt cx="1305992" cy="905293"/>
              </a:xfrm>
            </p:grpSpPr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2894471D-F3DD-4EB4-A32F-2CE0692E5F0F}"/>
                    </a:ext>
                  </a:extLst>
                </p:cNvPr>
                <p:cNvGrpSpPr/>
                <p:nvPr/>
              </p:nvGrpSpPr>
              <p:grpSpPr>
                <a:xfrm rot="1808952">
                  <a:off x="358366" y="3891985"/>
                  <a:ext cx="1305992" cy="905293"/>
                  <a:chOff x="8967909" y="5562290"/>
                  <a:chExt cx="1090825" cy="756143"/>
                </a:xfrm>
              </p:grpSpPr>
              <p:sp>
                <p:nvSpPr>
                  <p:cNvPr id="19" name="Heart 18">
                    <a:extLst>
                      <a:ext uri="{FF2B5EF4-FFF2-40B4-BE49-F238E27FC236}">
                        <a16:creationId xmlns:a16="http://schemas.microsoft.com/office/drawing/2014/main" id="{71B994CC-5E16-40C1-8271-539DF6604902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898063" cy="729615"/>
                  </a:xfrm>
                  <a:prstGeom prst="hear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20" name="Heart 19">
                    <a:extLst>
                      <a:ext uri="{FF2B5EF4-FFF2-40B4-BE49-F238E27FC236}">
                        <a16:creationId xmlns:a16="http://schemas.microsoft.com/office/drawing/2014/main" id="{32ED84BD-52C7-4760-9DE6-E00585CA74C2}"/>
                      </a:ext>
                    </a:extLst>
                  </p:cNvPr>
                  <p:cNvSpPr/>
                  <p:nvPr/>
                </p:nvSpPr>
                <p:spPr>
                  <a:xfrm>
                    <a:off x="8967909" y="5600248"/>
                    <a:ext cx="930003" cy="718185"/>
                  </a:xfrm>
                  <a:prstGeom prst="heart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18" name="Arc 17">
                  <a:extLst>
                    <a:ext uri="{FF2B5EF4-FFF2-40B4-BE49-F238E27FC236}">
                      <a16:creationId xmlns:a16="http://schemas.microsoft.com/office/drawing/2014/main" id="{10A1F6F3-B376-42D6-9AE1-94AD607DF109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152DA12-E1A8-49D4-9FC2-BC76927C839E}"/>
                  </a:ext>
                </a:extLst>
              </p:cNvPr>
              <p:cNvSpPr txBox="1"/>
              <p:nvPr/>
            </p:nvSpPr>
            <p:spPr>
              <a:xfrm>
                <a:off x="1196006" y="3005138"/>
                <a:ext cx="68396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B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D897C77-1D94-49A2-B3C8-3458F90BE00A}"/>
              </a:ext>
            </a:extLst>
          </p:cNvPr>
          <p:cNvGrpSpPr/>
          <p:nvPr/>
        </p:nvGrpSpPr>
        <p:grpSpPr>
          <a:xfrm>
            <a:off x="3855052" y="4343340"/>
            <a:ext cx="6554330" cy="1347948"/>
            <a:chOff x="906901" y="4112364"/>
            <a:chExt cx="10450242" cy="1347948"/>
          </a:xfrm>
        </p:grpSpPr>
        <p:sp>
          <p:nvSpPr>
            <p:cNvPr id="22" name="Rectangle: Rounded Corners 26">
              <a:extLst>
                <a:ext uri="{FF2B5EF4-FFF2-40B4-BE49-F238E27FC236}">
                  <a16:creationId xmlns:a16="http://schemas.microsoft.com/office/drawing/2014/main" id="{F7A2D8A8-6BA6-4E3D-91B7-BD73C509C0F9}"/>
                </a:ext>
              </a:extLst>
            </p:cNvPr>
            <p:cNvSpPr/>
            <p:nvPr/>
          </p:nvSpPr>
          <p:spPr>
            <a:xfrm>
              <a:off x="906901" y="4133024"/>
              <a:ext cx="10450242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5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</a:t>
              </a:r>
              <a:endParaRPr lang="en-US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C3B35F4-4382-4FAD-BCDF-B983A6A59069}"/>
                </a:ext>
              </a:extLst>
            </p:cNvPr>
            <p:cNvGrpSpPr/>
            <p:nvPr/>
          </p:nvGrpSpPr>
          <p:grpSpPr>
            <a:xfrm>
              <a:off x="1164085" y="4112364"/>
              <a:ext cx="1008787" cy="1347948"/>
              <a:chOff x="1164085" y="4112364"/>
              <a:chExt cx="1008787" cy="1347948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FBAB4B3E-70CF-4667-97EB-653CC1E75E06}"/>
                  </a:ext>
                </a:extLst>
              </p:cNvPr>
              <p:cNvGrpSpPr/>
              <p:nvPr/>
            </p:nvGrpSpPr>
            <p:grpSpPr>
              <a:xfrm rot="18005233">
                <a:off x="995998" y="4283437"/>
                <a:ext cx="1347948" cy="1005801"/>
                <a:chOff x="474652" y="3857950"/>
                <a:chExt cx="1005751" cy="884566"/>
              </a:xfrm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4A48DD74-5B3D-4E2C-A629-0DB4943C5B76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28" name="Heart 27">
                    <a:extLst>
                      <a:ext uri="{FF2B5EF4-FFF2-40B4-BE49-F238E27FC236}">
                        <a16:creationId xmlns:a16="http://schemas.microsoft.com/office/drawing/2014/main" id="{B2B74B14-495C-46BB-B6EF-7615FED700D5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rgbClr val="FFFF00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29" name="Heart 28">
                    <a:extLst>
                      <a:ext uri="{FF2B5EF4-FFF2-40B4-BE49-F238E27FC236}">
                        <a16:creationId xmlns:a16="http://schemas.microsoft.com/office/drawing/2014/main" id="{D9F93EB0-039D-4FB0-A39C-9EE015C8B2B8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rgbClr val="FD8CBF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27" name="Arc 26">
                  <a:extLst>
                    <a:ext uri="{FF2B5EF4-FFF2-40B4-BE49-F238E27FC236}">
                      <a16:creationId xmlns:a16="http://schemas.microsoft.com/office/drawing/2014/main" id="{FEFCA9F1-C6EF-44BD-B1E2-8A97D2C1592B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2E6B292-6831-4B27-B5D3-2E77B04EE7F2}"/>
                  </a:ext>
                </a:extLst>
              </p:cNvPr>
              <p:cNvSpPr txBox="1"/>
              <p:nvPr/>
            </p:nvSpPr>
            <p:spPr>
              <a:xfrm>
                <a:off x="1164085" y="434144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C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F449430-CD53-4315-AC23-88AF992A52B0}"/>
              </a:ext>
            </a:extLst>
          </p:cNvPr>
          <p:cNvSpPr txBox="1"/>
          <p:nvPr/>
        </p:nvSpPr>
        <p:spPr>
          <a:xfrm>
            <a:off x="1030580" y="506482"/>
            <a:ext cx="10014501" cy="830997"/>
          </a:xfrm>
          <a:prstGeom prst="rect">
            <a:avLst/>
          </a:prstGeom>
          <a:solidFill>
            <a:srgbClr val="FB8BC6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vi-VN" sz="4800" b="1" dirty="0">
                <a:latin typeface="Cambria" panose="02040503050406030204" pitchFamily="18" charset="0"/>
                <a:ea typeface="Cambria" panose="02040503050406030204" pitchFamily="18" charset="0"/>
              </a:rPr>
              <a:t>Giá trị của chữ số 5 trong số </a:t>
            </a:r>
            <a:r>
              <a:rPr lang="en-US" sz="4800" b="1" dirty="0">
                <a:latin typeface="Cambria" panose="02040503050406030204" pitchFamily="18" charset="0"/>
                <a:ea typeface="Cambria" panose="02040503050406030204" pitchFamily="18" charset="0"/>
              </a:rPr>
              <a:t>567</a:t>
            </a:r>
            <a:r>
              <a:rPr lang="vi-VN" sz="4800" b="1" dirty="0">
                <a:latin typeface="Cambria" panose="02040503050406030204" pitchFamily="18" charset="0"/>
                <a:ea typeface="Cambria" panose="02040503050406030204" pitchFamily="18" charset="0"/>
              </a:rPr>
              <a:t> là:</a:t>
            </a:r>
            <a:endParaRPr lang="en-US" sz="4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9" name="图片 38">
            <a:extLst>
              <a:ext uri="{FF2B5EF4-FFF2-40B4-BE49-F238E27FC236}">
                <a16:creationId xmlns:a16="http://schemas.microsoft.com/office/drawing/2014/main" id="{B69DCD86-5631-4775-A30C-49D0CA0685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4666400"/>
            <a:ext cx="12192000" cy="2162808"/>
          </a:xfrm>
          <a:prstGeom prst="rect">
            <a:avLst/>
          </a:prstGeom>
        </p:spPr>
      </p:pic>
      <p:pic>
        <p:nvPicPr>
          <p:cNvPr id="40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2828" y="1094818"/>
            <a:ext cx="4914052" cy="55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4615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38">
            <a:extLst>
              <a:ext uri="{FF2B5EF4-FFF2-40B4-BE49-F238E27FC236}">
                <a16:creationId xmlns:a16="http://schemas.microsoft.com/office/drawing/2014/main" id="{B69DCD86-5631-4775-A30C-49D0CA0685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4710266"/>
            <a:ext cx="12192000" cy="21628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007246-7A9E-499F-A6BC-6A3DF3E08D75}"/>
              </a:ext>
            </a:extLst>
          </p:cNvPr>
          <p:cNvSpPr txBox="1"/>
          <p:nvPr/>
        </p:nvSpPr>
        <p:spPr>
          <a:xfrm>
            <a:off x="924044" y="196808"/>
            <a:ext cx="9714684" cy="784830"/>
          </a:xfrm>
          <a:prstGeom prst="rect">
            <a:avLst/>
          </a:prstGeom>
          <a:solidFill>
            <a:srgbClr val="66FFFF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vi-VN" sz="4500" b="1" dirty="0">
                <a:latin typeface="Cambria" panose="02040503050406030204" pitchFamily="18" charset="0"/>
                <a:ea typeface="Cambria" panose="02040503050406030204" pitchFamily="18" charset="0"/>
              </a:rPr>
              <a:t>Giá trị của chữ số 5 trong số 5824 là </a:t>
            </a:r>
            <a:endParaRPr lang="en-US" sz="45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13A62BB-1E39-444F-86F9-7522B8919024}"/>
              </a:ext>
            </a:extLst>
          </p:cNvPr>
          <p:cNvGrpSpPr/>
          <p:nvPr/>
        </p:nvGrpSpPr>
        <p:grpSpPr>
          <a:xfrm>
            <a:off x="1001383" y="1401261"/>
            <a:ext cx="10223390" cy="1370156"/>
            <a:chOff x="807558" y="1448197"/>
            <a:chExt cx="10544624" cy="1370156"/>
          </a:xfrm>
        </p:grpSpPr>
        <p:sp>
          <p:nvSpPr>
            <p:cNvPr id="6" name="Rectangle: Rounded Corners 11">
              <a:extLst>
                <a:ext uri="{FF2B5EF4-FFF2-40B4-BE49-F238E27FC236}">
                  <a16:creationId xmlns:a16="http://schemas.microsoft.com/office/drawing/2014/main" id="{819E7375-D10A-490D-9FB5-1D14CA42B0E1}"/>
                </a:ext>
              </a:extLst>
            </p:cNvPr>
            <p:cNvSpPr/>
            <p:nvPr/>
          </p:nvSpPr>
          <p:spPr>
            <a:xfrm>
              <a:off x="807558" y="1448197"/>
              <a:ext cx="10544624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5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</a:t>
              </a:r>
              <a:endParaRPr lang="en-US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BFB2AA3-46E4-4ABF-88CB-1E673760064E}"/>
                </a:ext>
              </a:extLst>
            </p:cNvPr>
            <p:cNvGrpSpPr/>
            <p:nvPr/>
          </p:nvGrpSpPr>
          <p:grpSpPr>
            <a:xfrm>
              <a:off x="1121931" y="1503612"/>
              <a:ext cx="931355" cy="1314741"/>
              <a:chOff x="1121931" y="1503612"/>
              <a:chExt cx="931355" cy="131474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C2BAD66F-2088-4CD1-8BEF-B2CC195AA534}"/>
                  </a:ext>
                </a:extLst>
              </p:cNvPr>
              <p:cNvGrpSpPr/>
              <p:nvPr/>
            </p:nvGrpSpPr>
            <p:grpSpPr>
              <a:xfrm rot="18005233">
                <a:off x="930238" y="1695305"/>
                <a:ext cx="1314741" cy="931355"/>
                <a:chOff x="474652" y="3857950"/>
                <a:chExt cx="1005751" cy="884566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C4539E3D-E959-4C64-889D-167642F2FC6D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12" name="Heart 11">
                    <a:extLst>
                      <a:ext uri="{FF2B5EF4-FFF2-40B4-BE49-F238E27FC236}">
                        <a16:creationId xmlns:a16="http://schemas.microsoft.com/office/drawing/2014/main" id="{A8069A95-611F-404E-B15C-EAEE7922A926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rgbClr val="BF097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13" name="Heart 12">
                    <a:extLst>
                      <a:ext uri="{FF2B5EF4-FFF2-40B4-BE49-F238E27FC236}">
                        <a16:creationId xmlns:a16="http://schemas.microsoft.com/office/drawing/2014/main" id="{7D896FF3-9B07-4400-A3C2-4993CBAB5251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11" name="Arc 10">
                  <a:extLst>
                    <a:ext uri="{FF2B5EF4-FFF2-40B4-BE49-F238E27FC236}">
                      <a16:creationId xmlns:a16="http://schemas.microsoft.com/office/drawing/2014/main" id="{A856E860-33EB-4228-8A54-E7D1EAC20DF2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BE173D-C4EF-42F3-B4DE-3947D80014E6}"/>
                  </a:ext>
                </a:extLst>
              </p:cNvPr>
              <p:cNvSpPr txBox="1"/>
              <p:nvPr/>
            </p:nvSpPr>
            <p:spPr>
              <a:xfrm>
                <a:off x="1164122" y="173381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A</a:t>
                </a: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FA0620-C667-4A89-B7D4-5288324AFC7D}"/>
              </a:ext>
            </a:extLst>
          </p:cNvPr>
          <p:cNvGrpSpPr/>
          <p:nvPr/>
        </p:nvGrpSpPr>
        <p:grpSpPr>
          <a:xfrm>
            <a:off x="2380337" y="5510604"/>
            <a:ext cx="7428021" cy="1230368"/>
            <a:chOff x="634534" y="2799472"/>
            <a:chExt cx="10717647" cy="1230368"/>
          </a:xfrm>
        </p:grpSpPr>
        <p:sp>
          <p:nvSpPr>
            <p:cNvPr id="15" name="Rectangle: Rounded Corners 20">
              <a:extLst>
                <a:ext uri="{FF2B5EF4-FFF2-40B4-BE49-F238E27FC236}">
                  <a16:creationId xmlns:a16="http://schemas.microsoft.com/office/drawing/2014/main" id="{661B5974-EE14-463D-9A17-A35C79D535E2}"/>
                </a:ext>
              </a:extLst>
            </p:cNvPr>
            <p:cNvSpPr/>
            <p:nvPr/>
          </p:nvSpPr>
          <p:spPr>
            <a:xfrm>
              <a:off x="807557" y="2799472"/>
              <a:ext cx="10544624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5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5 000</a:t>
              </a:r>
              <a:endParaRPr lang="en-US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D6614F6-104B-4269-871B-2CF40D66A2AB}"/>
                </a:ext>
              </a:extLst>
            </p:cNvPr>
            <p:cNvGrpSpPr/>
            <p:nvPr/>
          </p:nvGrpSpPr>
          <p:grpSpPr>
            <a:xfrm>
              <a:off x="634534" y="2941040"/>
              <a:ext cx="1771641" cy="1088800"/>
              <a:chOff x="634534" y="2941040"/>
              <a:chExt cx="1771641" cy="1088800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DDD569C8-2D2D-4752-B49D-D9AF17EB43E8}"/>
                  </a:ext>
                </a:extLst>
              </p:cNvPr>
              <p:cNvGrpSpPr/>
              <p:nvPr/>
            </p:nvGrpSpPr>
            <p:grpSpPr>
              <a:xfrm>
                <a:off x="634534" y="2941040"/>
                <a:ext cx="1771641" cy="1088800"/>
                <a:chOff x="256849" y="3864633"/>
                <a:chExt cx="1416726" cy="898396"/>
              </a:xfrm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B0282009-228A-4412-8A73-4DA96E8EB4EC}"/>
                    </a:ext>
                  </a:extLst>
                </p:cNvPr>
                <p:cNvGrpSpPr/>
                <p:nvPr/>
              </p:nvGrpSpPr>
              <p:grpSpPr>
                <a:xfrm rot="1808952">
                  <a:off x="256849" y="3864633"/>
                  <a:ext cx="1416726" cy="898396"/>
                  <a:chOff x="8875418" y="5562290"/>
                  <a:chExt cx="1183316" cy="750383"/>
                </a:xfrm>
              </p:grpSpPr>
              <p:sp>
                <p:nvSpPr>
                  <p:cNvPr id="21" name="Heart 20">
                    <a:extLst>
                      <a:ext uri="{FF2B5EF4-FFF2-40B4-BE49-F238E27FC236}">
                        <a16:creationId xmlns:a16="http://schemas.microsoft.com/office/drawing/2014/main" id="{41AEF4A5-45E1-46E8-8CFA-B3E1F9F364DD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898063" cy="729615"/>
                  </a:xfrm>
                  <a:prstGeom prst="heart">
                    <a:avLst/>
                  </a:prstGeom>
                  <a:solidFill>
                    <a:srgbClr val="002060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22" name="Heart 21">
                    <a:extLst>
                      <a:ext uri="{FF2B5EF4-FFF2-40B4-BE49-F238E27FC236}">
                        <a16:creationId xmlns:a16="http://schemas.microsoft.com/office/drawing/2014/main" id="{3C33FBA9-804B-42BE-9396-36000E402EE5}"/>
                      </a:ext>
                    </a:extLst>
                  </p:cNvPr>
                  <p:cNvSpPr/>
                  <p:nvPr/>
                </p:nvSpPr>
                <p:spPr>
                  <a:xfrm>
                    <a:off x="8875418" y="5594488"/>
                    <a:ext cx="930003" cy="718185"/>
                  </a:xfrm>
                  <a:prstGeom prst="heart">
                    <a:avLst/>
                  </a:prstGeom>
                  <a:solidFill>
                    <a:srgbClr val="8CEAB5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20" name="Arc 19">
                  <a:extLst>
                    <a:ext uri="{FF2B5EF4-FFF2-40B4-BE49-F238E27FC236}">
                      <a16:creationId xmlns:a16="http://schemas.microsoft.com/office/drawing/2014/main" id="{A848320D-0BB1-4622-B5A5-9DF20F00B6E0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B90EA1F-A35A-4920-B21C-21CD3C660519}"/>
                  </a:ext>
                </a:extLst>
              </p:cNvPr>
              <p:cNvSpPr txBox="1"/>
              <p:nvPr/>
            </p:nvSpPr>
            <p:spPr>
              <a:xfrm>
                <a:off x="927182" y="2957833"/>
                <a:ext cx="68396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D</a:t>
                </a: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E99093D-0CEC-4216-80E7-F2BDB44640C8}"/>
              </a:ext>
            </a:extLst>
          </p:cNvPr>
          <p:cNvGrpSpPr/>
          <p:nvPr/>
        </p:nvGrpSpPr>
        <p:grpSpPr>
          <a:xfrm>
            <a:off x="924044" y="4158609"/>
            <a:ext cx="10227575" cy="1347948"/>
            <a:chOff x="906901" y="4112364"/>
            <a:chExt cx="10450242" cy="1347948"/>
          </a:xfrm>
        </p:grpSpPr>
        <p:sp>
          <p:nvSpPr>
            <p:cNvPr id="24" name="Rectangle: Rounded Corners 29">
              <a:extLst>
                <a:ext uri="{FF2B5EF4-FFF2-40B4-BE49-F238E27FC236}">
                  <a16:creationId xmlns:a16="http://schemas.microsoft.com/office/drawing/2014/main" id="{64C09A4B-371E-4370-8CBF-647028B22C69}"/>
                </a:ext>
              </a:extLst>
            </p:cNvPr>
            <p:cNvSpPr/>
            <p:nvPr/>
          </p:nvSpPr>
          <p:spPr>
            <a:xfrm>
              <a:off x="906901" y="4133024"/>
              <a:ext cx="10450242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5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500</a:t>
              </a:r>
              <a:endParaRPr lang="en-US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53495E0-0B42-4A5A-83A3-C5A8484E4AB4}"/>
                </a:ext>
              </a:extLst>
            </p:cNvPr>
            <p:cNvGrpSpPr/>
            <p:nvPr/>
          </p:nvGrpSpPr>
          <p:grpSpPr>
            <a:xfrm>
              <a:off x="1164085" y="4112364"/>
              <a:ext cx="1008787" cy="1347948"/>
              <a:chOff x="1164085" y="4112364"/>
              <a:chExt cx="1008787" cy="1347948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94339AC9-14D7-4D6E-865F-3425A86A6D17}"/>
                  </a:ext>
                </a:extLst>
              </p:cNvPr>
              <p:cNvGrpSpPr/>
              <p:nvPr/>
            </p:nvGrpSpPr>
            <p:grpSpPr>
              <a:xfrm rot="18005233">
                <a:off x="995998" y="4283437"/>
                <a:ext cx="1347948" cy="1005801"/>
                <a:chOff x="474652" y="3857950"/>
                <a:chExt cx="1005751" cy="884566"/>
              </a:xfrm>
            </p:grpSpPr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3668A7A7-386C-40D2-B6C6-9C6872170260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30" name="Heart 29">
                    <a:extLst>
                      <a:ext uri="{FF2B5EF4-FFF2-40B4-BE49-F238E27FC236}">
                        <a16:creationId xmlns:a16="http://schemas.microsoft.com/office/drawing/2014/main" id="{3E579CE4-5924-4A06-B317-C8430CB7CEF9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rgbClr val="659144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31" name="Heart 30">
                    <a:extLst>
                      <a:ext uri="{FF2B5EF4-FFF2-40B4-BE49-F238E27FC236}">
                        <a16:creationId xmlns:a16="http://schemas.microsoft.com/office/drawing/2014/main" id="{0A8F87D2-620D-49E8-B7B5-9E89FED3753E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29" name="Arc 28">
                  <a:extLst>
                    <a:ext uri="{FF2B5EF4-FFF2-40B4-BE49-F238E27FC236}">
                      <a16:creationId xmlns:a16="http://schemas.microsoft.com/office/drawing/2014/main" id="{B427D4A9-161D-4BFE-979C-574A46D104BD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solidFill>
                  <a:srgbClr val="659144"/>
                </a:solidFill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6625887-53C7-4C9E-B0B6-312C9698D27A}"/>
                  </a:ext>
                </a:extLst>
              </p:cNvPr>
              <p:cNvSpPr txBox="1"/>
              <p:nvPr/>
            </p:nvSpPr>
            <p:spPr>
              <a:xfrm>
                <a:off x="1164085" y="434144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solidFill>
                      <a:schemeClr val="bg1"/>
                    </a:solidFill>
                    <a:latin typeface="#9Slide03 Kaleko 105 Round Bold" pitchFamily="2" charset="0"/>
                    <a:ea typeface="Cambria" panose="02040503050406030204" pitchFamily="18" charset="0"/>
                  </a:rPr>
                  <a:t>C</a:t>
                </a: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222BF40-6D2D-46CB-A18C-02A674AC76D1}"/>
              </a:ext>
            </a:extLst>
          </p:cNvPr>
          <p:cNvGrpSpPr/>
          <p:nvPr/>
        </p:nvGrpSpPr>
        <p:grpSpPr>
          <a:xfrm>
            <a:off x="2239841" y="2744720"/>
            <a:ext cx="7653775" cy="1180062"/>
            <a:chOff x="953695" y="5576435"/>
            <a:chExt cx="7653775" cy="1180062"/>
          </a:xfrm>
        </p:grpSpPr>
        <p:sp>
          <p:nvSpPr>
            <p:cNvPr id="33" name="Rectangle: Rounded Corners 39">
              <a:extLst>
                <a:ext uri="{FF2B5EF4-FFF2-40B4-BE49-F238E27FC236}">
                  <a16:creationId xmlns:a16="http://schemas.microsoft.com/office/drawing/2014/main" id="{F6AA7607-C873-4E7A-9CA7-2EB2BD714A1A}"/>
                </a:ext>
              </a:extLst>
            </p:cNvPr>
            <p:cNvSpPr/>
            <p:nvPr/>
          </p:nvSpPr>
          <p:spPr>
            <a:xfrm>
              <a:off x="953695" y="5703811"/>
              <a:ext cx="7653775" cy="1013379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5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50</a:t>
              </a:r>
              <a:endParaRPr lang="en-US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6A0EABA-B4B4-4574-994C-2C1C7C4F91AA}"/>
                </a:ext>
              </a:extLst>
            </p:cNvPr>
            <p:cNvGrpSpPr/>
            <p:nvPr/>
          </p:nvGrpSpPr>
          <p:grpSpPr>
            <a:xfrm>
              <a:off x="995312" y="5576435"/>
              <a:ext cx="1298039" cy="1180062"/>
              <a:chOff x="995312" y="5576435"/>
              <a:chExt cx="1298039" cy="1180062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C7140607-A931-40EF-BEF9-E299B639AB17}"/>
                  </a:ext>
                </a:extLst>
              </p:cNvPr>
              <p:cNvGrpSpPr/>
              <p:nvPr/>
            </p:nvGrpSpPr>
            <p:grpSpPr>
              <a:xfrm>
                <a:off x="995312" y="5626200"/>
                <a:ext cx="1298039" cy="1130297"/>
                <a:chOff x="474652" y="3857950"/>
                <a:chExt cx="1005751" cy="884566"/>
              </a:xfrm>
            </p:grpSpPr>
            <p:grpSp>
              <p:nvGrpSpPr>
                <p:cNvPr id="37" name="Group 36">
                  <a:extLst>
                    <a:ext uri="{FF2B5EF4-FFF2-40B4-BE49-F238E27FC236}">
                      <a16:creationId xmlns:a16="http://schemas.microsoft.com/office/drawing/2014/main" id="{D481BE13-29EB-4DC7-A21B-2AE27ECABB39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39" name="Heart 38">
                    <a:extLst>
                      <a:ext uri="{FF2B5EF4-FFF2-40B4-BE49-F238E27FC236}">
                        <a16:creationId xmlns:a16="http://schemas.microsoft.com/office/drawing/2014/main" id="{2D542919-23CA-4531-903F-0BA1D9F81F59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chemeClr val="accent2">
                      <a:lumMod val="5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40" name="Heart 39">
                    <a:extLst>
                      <a:ext uri="{FF2B5EF4-FFF2-40B4-BE49-F238E27FC236}">
                        <a16:creationId xmlns:a16="http://schemas.microsoft.com/office/drawing/2014/main" id="{BADDE15B-6FE3-4768-8950-8773BF422559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rgbClr val="BF0971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38" name="Arc 37">
                  <a:extLst>
                    <a:ext uri="{FF2B5EF4-FFF2-40B4-BE49-F238E27FC236}">
                      <a16:creationId xmlns:a16="http://schemas.microsoft.com/office/drawing/2014/main" id="{260BFF5D-7FC8-4CED-83DA-7A190FEDE153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0622E35-FB68-4700-8E92-A361DD58B9B0}"/>
                  </a:ext>
                </a:extLst>
              </p:cNvPr>
              <p:cNvSpPr txBox="1"/>
              <p:nvPr/>
            </p:nvSpPr>
            <p:spPr>
              <a:xfrm>
                <a:off x="1260099" y="557643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B</a:t>
                </a:r>
              </a:p>
            </p:txBody>
          </p:sp>
        </p:grpSp>
      </p:grpSp>
      <p:pic>
        <p:nvPicPr>
          <p:cNvPr id="42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3678" y="1490464"/>
            <a:ext cx="4560346" cy="553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85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8">
            <a:extLst>
              <a:ext uri="{FF2B5EF4-FFF2-40B4-BE49-F238E27FC236}">
                <a16:creationId xmlns:a16="http://schemas.microsoft.com/office/drawing/2014/main" id="{B69DCD86-5631-4775-A30C-49D0CA0685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4710266"/>
            <a:ext cx="12192000" cy="21628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3FF63E-3747-4A2C-9BD9-43540F1A7810}"/>
              </a:ext>
            </a:extLst>
          </p:cNvPr>
          <p:cNvSpPr txBox="1"/>
          <p:nvPr/>
        </p:nvSpPr>
        <p:spPr>
          <a:xfrm>
            <a:off x="295564" y="289563"/>
            <a:ext cx="11730181" cy="830997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vi-VN" sz="4800" b="1" dirty="0">
                <a:latin typeface="Cambria" panose="02040503050406030204" pitchFamily="18" charset="0"/>
                <a:ea typeface="Cambria" panose="02040503050406030204" pitchFamily="18" charset="0"/>
              </a:rPr>
              <a:t>Giá trị của chữ số 5 trong số 5 842 769 là:</a:t>
            </a:r>
            <a:endParaRPr lang="en-US" sz="4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6FBF614-42A6-4F25-9504-2F6E5F4781E3}"/>
              </a:ext>
            </a:extLst>
          </p:cNvPr>
          <p:cNvGrpSpPr/>
          <p:nvPr/>
        </p:nvGrpSpPr>
        <p:grpSpPr>
          <a:xfrm>
            <a:off x="1188734" y="1502265"/>
            <a:ext cx="10223390" cy="1370156"/>
            <a:chOff x="807558" y="1448197"/>
            <a:chExt cx="10544624" cy="1370156"/>
          </a:xfrm>
        </p:grpSpPr>
        <p:sp>
          <p:nvSpPr>
            <p:cNvPr id="5" name="Rectangle: Rounded Corners 7">
              <a:extLst>
                <a:ext uri="{FF2B5EF4-FFF2-40B4-BE49-F238E27FC236}">
                  <a16:creationId xmlns:a16="http://schemas.microsoft.com/office/drawing/2014/main" id="{B142D447-2805-4141-9F16-714954F7D55E}"/>
                </a:ext>
              </a:extLst>
            </p:cNvPr>
            <p:cNvSpPr/>
            <p:nvPr/>
          </p:nvSpPr>
          <p:spPr>
            <a:xfrm>
              <a:off x="807558" y="1448197"/>
              <a:ext cx="10544624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5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5 000 000</a:t>
              </a:r>
              <a:endParaRPr lang="en-US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75726AD-0D2E-47A0-8404-1C522CD2BE7A}"/>
                </a:ext>
              </a:extLst>
            </p:cNvPr>
            <p:cNvGrpSpPr/>
            <p:nvPr/>
          </p:nvGrpSpPr>
          <p:grpSpPr>
            <a:xfrm>
              <a:off x="1121931" y="1503612"/>
              <a:ext cx="931355" cy="1314741"/>
              <a:chOff x="1121931" y="1503612"/>
              <a:chExt cx="931355" cy="1314741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051B79AF-C28E-467F-9F2E-AEB7AF6D4793}"/>
                  </a:ext>
                </a:extLst>
              </p:cNvPr>
              <p:cNvGrpSpPr/>
              <p:nvPr/>
            </p:nvGrpSpPr>
            <p:grpSpPr>
              <a:xfrm rot="18005233">
                <a:off x="930238" y="1695305"/>
                <a:ext cx="1314741" cy="931355"/>
                <a:chOff x="474652" y="3857950"/>
                <a:chExt cx="1005751" cy="884566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EE1EBFB9-8371-44A6-BACC-D9BFDD0D9D09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11" name="Heart 10">
                    <a:extLst>
                      <a:ext uri="{FF2B5EF4-FFF2-40B4-BE49-F238E27FC236}">
                        <a16:creationId xmlns:a16="http://schemas.microsoft.com/office/drawing/2014/main" id="{7AAAF5D6-2653-4D69-AD53-88517816D03F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rgbClr val="FFC000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12" name="Heart 11">
                    <a:extLst>
                      <a:ext uri="{FF2B5EF4-FFF2-40B4-BE49-F238E27FC236}">
                        <a16:creationId xmlns:a16="http://schemas.microsoft.com/office/drawing/2014/main" id="{237DE385-E0EE-40E5-873B-40245FF55ED0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rgbClr val="FD8CBF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10" name="Arc 9">
                  <a:extLst>
                    <a:ext uri="{FF2B5EF4-FFF2-40B4-BE49-F238E27FC236}">
                      <a16:creationId xmlns:a16="http://schemas.microsoft.com/office/drawing/2014/main" id="{48397811-AD8B-4607-BFEA-EAE60554A778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7CA904-401B-4641-8A51-ED1A3B441C5F}"/>
                  </a:ext>
                </a:extLst>
              </p:cNvPr>
              <p:cNvSpPr txBox="1"/>
              <p:nvPr/>
            </p:nvSpPr>
            <p:spPr>
              <a:xfrm>
                <a:off x="1164122" y="173381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A</a:t>
                </a: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2CE234-5EA3-41B3-BD6B-22872779D723}"/>
              </a:ext>
            </a:extLst>
          </p:cNvPr>
          <p:cNvGrpSpPr/>
          <p:nvPr/>
        </p:nvGrpSpPr>
        <p:grpSpPr>
          <a:xfrm>
            <a:off x="2644283" y="2870137"/>
            <a:ext cx="7308106" cy="1266891"/>
            <a:chOff x="807558" y="2799472"/>
            <a:chExt cx="10544624" cy="1266891"/>
          </a:xfrm>
        </p:grpSpPr>
        <p:sp>
          <p:nvSpPr>
            <p:cNvPr id="14" name="Rectangle: Rounded Corners 16">
              <a:extLst>
                <a:ext uri="{FF2B5EF4-FFF2-40B4-BE49-F238E27FC236}">
                  <a16:creationId xmlns:a16="http://schemas.microsoft.com/office/drawing/2014/main" id="{0AA98651-F67C-4539-8E26-AF746E57B645}"/>
                </a:ext>
              </a:extLst>
            </p:cNvPr>
            <p:cNvSpPr/>
            <p:nvPr/>
          </p:nvSpPr>
          <p:spPr>
            <a:xfrm>
              <a:off x="807558" y="2799472"/>
              <a:ext cx="10544624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5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50 000</a:t>
              </a:r>
              <a:endParaRPr lang="en-US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C1AC057-4875-41E2-962F-63C71C0312A8}"/>
                </a:ext>
              </a:extLst>
            </p:cNvPr>
            <p:cNvGrpSpPr/>
            <p:nvPr/>
          </p:nvGrpSpPr>
          <p:grpSpPr>
            <a:xfrm>
              <a:off x="889843" y="2994322"/>
              <a:ext cx="1509909" cy="1072041"/>
              <a:chOff x="889843" y="2994322"/>
              <a:chExt cx="1509909" cy="1072041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C44A8EDA-DB71-40C6-BC0F-582B24F14656}"/>
                  </a:ext>
                </a:extLst>
              </p:cNvPr>
              <p:cNvGrpSpPr/>
              <p:nvPr/>
            </p:nvGrpSpPr>
            <p:grpSpPr>
              <a:xfrm>
                <a:off x="889843" y="2994322"/>
                <a:ext cx="1509909" cy="1072041"/>
                <a:chOff x="461012" y="3908594"/>
                <a:chExt cx="1207427" cy="884567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73A4D179-F4F2-415E-9C83-83EE8DD60A2A}"/>
                    </a:ext>
                  </a:extLst>
                </p:cNvPr>
                <p:cNvGrpSpPr/>
                <p:nvPr/>
              </p:nvGrpSpPr>
              <p:grpSpPr>
                <a:xfrm rot="1808952">
                  <a:off x="461012" y="3908594"/>
                  <a:ext cx="1207427" cy="884567"/>
                  <a:chOff x="9050235" y="5553073"/>
                  <a:chExt cx="1008499" cy="738832"/>
                </a:xfrm>
              </p:grpSpPr>
              <p:sp>
                <p:nvSpPr>
                  <p:cNvPr id="20" name="Heart 19">
                    <a:extLst>
                      <a:ext uri="{FF2B5EF4-FFF2-40B4-BE49-F238E27FC236}">
                        <a16:creationId xmlns:a16="http://schemas.microsoft.com/office/drawing/2014/main" id="{12AE5BA9-08D3-4CAA-BC55-FCABA1B2394C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898063" cy="729615"/>
                  </a:xfrm>
                  <a:prstGeom prst="heart">
                    <a:avLst/>
                  </a:prstGeom>
                  <a:solidFill>
                    <a:srgbClr val="48BBF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21" name="Heart 20">
                    <a:extLst>
                      <a:ext uri="{FF2B5EF4-FFF2-40B4-BE49-F238E27FC236}">
                        <a16:creationId xmlns:a16="http://schemas.microsoft.com/office/drawing/2014/main" id="{5111D562-0195-4B60-8075-9150EAA4C148}"/>
                      </a:ext>
                    </a:extLst>
                  </p:cNvPr>
                  <p:cNvSpPr/>
                  <p:nvPr/>
                </p:nvSpPr>
                <p:spPr>
                  <a:xfrm>
                    <a:off x="9050235" y="5553073"/>
                    <a:ext cx="930003" cy="718185"/>
                  </a:xfrm>
                  <a:prstGeom prst="heart">
                    <a:avLst/>
                  </a:prstGeom>
                  <a:solidFill>
                    <a:srgbClr val="FFC000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19" name="Arc 18">
                  <a:extLst>
                    <a:ext uri="{FF2B5EF4-FFF2-40B4-BE49-F238E27FC236}">
                      <a16:creationId xmlns:a16="http://schemas.microsoft.com/office/drawing/2014/main" id="{855182BC-3F68-4B00-8D82-445F629457E3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C902A64-32FF-46FE-AC9F-4CBCBAE33F7D}"/>
                  </a:ext>
                </a:extLst>
              </p:cNvPr>
              <p:cNvSpPr txBox="1"/>
              <p:nvPr/>
            </p:nvSpPr>
            <p:spPr>
              <a:xfrm>
                <a:off x="1196006" y="3005138"/>
                <a:ext cx="68396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B</a:t>
                </a: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1E9E8D7-4FFC-4260-B1DC-90C7236C66B8}"/>
              </a:ext>
            </a:extLst>
          </p:cNvPr>
          <p:cNvGrpSpPr/>
          <p:nvPr/>
        </p:nvGrpSpPr>
        <p:grpSpPr>
          <a:xfrm>
            <a:off x="1184549" y="4214228"/>
            <a:ext cx="10227575" cy="1347948"/>
            <a:chOff x="906901" y="4112364"/>
            <a:chExt cx="10450242" cy="1347948"/>
          </a:xfrm>
        </p:grpSpPr>
        <p:sp>
          <p:nvSpPr>
            <p:cNvPr id="23" name="Rectangle: Rounded Corners 25">
              <a:extLst>
                <a:ext uri="{FF2B5EF4-FFF2-40B4-BE49-F238E27FC236}">
                  <a16:creationId xmlns:a16="http://schemas.microsoft.com/office/drawing/2014/main" id="{A302900C-9B7F-4618-9118-A31ED9B961F1}"/>
                </a:ext>
              </a:extLst>
            </p:cNvPr>
            <p:cNvSpPr/>
            <p:nvPr/>
          </p:nvSpPr>
          <p:spPr>
            <a:xfrm>
              <a:off x="906901" y="4133024"/>
              <a:ext cx="10450242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5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500 000 </a:t>
              </a:r>
              <a:endParaRPr lang="en-US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995E668-419D-45A9-B4BC-C767AF7558F2}"/>
                </a:ext>
              </a:extLst>
            </p:cNvPr>
            <p:cNvGrpSpPr/>
            <p:nvPr/>
          </p:nvGrpSpPr>
          <p:grpSpPr>
            <a:xfrm>
              <a:off x="1164085" y="4112364"/>
              <a:ext cx="1008787" cy="1347948"/>
              <a:chOff x="1164085" y="4112364"/>
              <a:chExt cx="1008787" cy="1347948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0FE8C89F-E9EC-4AB7-AC84-153DFAF39105}"/>
                  </a:ext>
                </a:extLst>
              </p:cNvPr>
              <p:cNvGrpSpPr/>
              <p:nvPr/>
            </p:nvGrpSpPr>
            <p:grpSpPr>
              <a:xfrm rot="18005233">
                <a:off x="995998" y="4283437"/>
                <a:ext cx="1347948" cy="1005801"/>
                <a:chOff x="474652" y="3857950"/>
                <a:chExt cx="1005751" cy="884566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406BCC92-9A8C-4ECF-87F5-D003A9D5CBC2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29" name="Heart 28">
                    <a:extLst>
                      <a:ext uri="{FF2B5EF4-FFF2-40B4-BE49-F238E27FC236}">
                        <a16:creationId xmlns:a16="http://schemas.microsoft.com/office/drawing/2014/main" id="{59CDFDE6-CAE6-4E0A-995C-EA309693A25C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rgbClr val="48BBF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30" name="Heart 29">
                    <a:extLst>
                      <a:ext uri="{FF2B5EF4-FFF2-40B4-BE49-F238E27FC236}">
                        <a16:creationId xmlns:a16="http://schemas.microsoft.com/office/drawing/2014/main" id="{7F74E1AE-0EC1-462A-81A7-4BA2B92113CC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rgbClr val="66FFFF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28" name="Arc 27">
                  <a:extLst>
                    <a:ext uri="{FF2B5EF4-FFF2-40B4-BE49-F238E27FC236}">
                      <a16:creationId xmlns:a16="http://schemas.microsoft.com/office/drawing/2014/main" id="{5D8B8258-057F-4C88-A5AF-194DB9042810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8BE0E1A-DABD-493E-8E2F-6C067AA2C59C}"/>
                  </a:ext>
                </a:extLst>
              </p:cNvPr>
              <p:cNvSpPr txBox="1"/>
              <p:nvPr/>
            </p:nvSpPr>
            <p:spPr>
              <a:xfrm>
                <a:off x="1164085" y="434144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C</a:t>
                </a: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72B77F8-92FD-4F7F-B13A-E909D346E5BE}"/>
              </a:ext>
            </a:extLst>
          </p:cNvPr>
          <p:cNvGrpSpPr/>
          <p:nvPr/>
        </p:nvGrpSpPr>
        <p:grpSpPr>
          <a:xfrm>
            <a:off x="2471450" y="5531166"/>
            <a:ext cx="7653775" cy="1180062"/>
            <a:chOff x="953695" y="5576435"/>
            <a:chExt cx="7653775" cy="1180062"/>
          </a:xfrm>
        </p:grpSpPr>
        <p:sp>
          <p:nvSpPr>
            <p:cNvPr id="32" name="Rectangle: Rounded Corners 34">
              <a:extLst>
                <a:ext uri="{FF2B5EF4-FFF2-40B4-BE49-F238E27FC236}">
                  <a16:creationId xmlns:a16="http://schemas.microsoft.com/office/drawing/2014/main" id="{2DD7C8F4-0A2C-4EA5-84B7-6757269251DD}"/>
                </a:ext>
              </a:extLst>
            </p:cNvPr>
            <p:cNvSpPr/>
            <p:nvPr/>
          </p:nvSpPr>
          <p:spPr>
            <a:xfrm>
              <a:off x="953695" y="5703811"/>
              <a:ext cx="7653775" cy="1013379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5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5 000</a:t>
              </a:r>
              <a:endParaRPr lang="en-US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9F34E98-2587-40DA-B1BC-EBC6D853263F}"/>
                </a:ext>
              </a:extLst>
            </p:cNvPr>
            <p:cNvGrpSpPr/>
            <p:nvPr/>
          </p:nvGrpSpPr>
          <p:grpSpPr>
            <a:xfrm>
              <a:off x="995312" y="5576435"/>
              <a:ext cx="1298039" cy="1180062"/>
              <a:chOff x="995312" y="5576435"/>
              <a:chExt cx="1298039" cy="1180062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37F65743-5296-4BD5-9977-E018F39F632A}"/>
                  </a:ext>
                </a:extLst>
              </p:cNvPr>
              <p:cNvGrpSpPr/>
              <p:nvPr/>
            </p:nvGrpSpPr>
            <p:grpSpPr>
              <a:xfrm>
                <a:off x="995312" y="5626200"/>
                <a:ext cx="1298039" cy="1130297"/>
                <a:chOff x="474652" y="3857950"/>
                <a:chExt cx="1005751" cy="884566"/>
              </a:xfrm>
            </p:grpSpPr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1C4CD002-DA02-4CBB-BD3B-66E69F2592D2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38" name="Heart 37">
                    <a:extLst>
                      <a:ext uri="{FF2B5EF4-FFF2-40B4-BE49-F238E27FC236}">
                        <a16:creationId xmlns:a16="http://schemas.microsoft.com/office/drawing/2014/main" id="{21370508-7EFB-45B4-AA56-E182671F7C80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rgbClr val="48BBF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39" name="Heart 38">
                    <a:extLst>
                      <a:ext uri="{FF2B5EF4-FFF2-40B4-BE49-F238E27FC236}">
                        <a16:creationId xmlns:a16="http://schemas.microsoft.com/office/drawing/2014/main" id="{9FFFD89F-41D1-45BA-9BE1-08387B849484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rgbClr val="7030A0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37" name="Arc 36">
                  <a:extLst>
                    <a:ext uri="{FF2B5EF4-FFF2-40B4-BE49-F238E27FC236}">
                      <a16:creationId xmlns:a16="http://schemas.microsoft.com/office/drawing/2014/main" id="{A9386860-5580-4C9A-9A4F-D9F5477FD3FA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C3BE2E8-BBD0-4260-AA0F-73CE30A2B77E}"/>
                  </a:ext>
                </a:extLst>
              </p:cNvPr>
              <p:cNvSpPr txBox="1"/>
              <p:nvPr/>
            </p:nvSpPr>
            <p:spPr>
              <a:xfrm>
                <a:off x="1260099" y="557643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solidFill>
                      <a:schemeClr val="bg1"/>
                    </a:solidFill>
                    <a:latin typeface="#9Slide03 Kaleko 105 Round Bold" pitchFamily="2" charset="0"/>
                    <a:ea typeface="Cambria" panose="02040503050406030204" pitchFamily="18" charset="0"/>
                  </a:rPr>
                  <a:t>D</a:t>
                </a:r>
              </a:p>
            </p:txBody>
          </p:sp>
        </p:grpSp>
      </p:grpSp>
      <p:pic>
        <p:nvPicPr>
          <p:cNvPr id="42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52524" y="1726074"/>
            <a:ext cx="4572878" cy="524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530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291527" y="-1388889"/>
            <a:ext cx="5513763" cy="957067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/>
          <a:srcRect b="15280"/>
          <a:stretch/>
        </p:blipFill>
        <p:spPr>
          <a:xfrm>
            <a:off x="9127770" y="3499030"/>
            <a:ext cx="2932676" cy="330088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5"/>
          <a:srcRect r="37374"/>
          <a:stretch/>
        </p:blipFill>
        <p:spPr>
          <a:xfrm>
            <a:off x="277762" y="2362773"/>
            <a:ext cx="2931919" cy="468162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7952" y="5245977"/>
            <a:ext cx="1533078" cy="162559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182991" y="535404"/>
            <a:ext cx="1805207" cy="178525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38976" y="4764110"/>
            <a:ext cx="1325941" cy="1902876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sp>
        <p:nvSpPr>
          <p:cNvPr id="2" name="流程图: 终止 1">
            <a:extLst>
              <a:ext uri="{FF2B5EF4-FFF2-40B4-BE49-F238E27FC236}">
                <a16:creationId xmlns:a16="http://schemas.microsoft.com/office/drawing/2014/main" id="{5915C925-B933-48DB-831D-5B33F53F54CE}"/>
              </a:ext>
            </a:extLst>
          </p:cNvPr>
          <p:cNvSpPr/>
          <p:nvPr/>
        </p:nvSpPr>
        <p:spPr>
          <a:xfrm>
            <a:off x="5402971" y="4815054"/>
            <a:ext cx="1610374" cy="507831"/>
          </a:xfrm>
          <a:prstGeom prst="flowChartTerminator">
            <a:avLst/>
          </a:prstGeom>
          <a:solidFill>
            <a:srgbClr val="F88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12">
            <a:extLst>
              <a:ext uri="{FF2B5EF4-FFF2-40B4-BE49-F238E27FC236}">
                <a16:creationId xmlns:a16="http://schemas.microsoft.com/office/drawing/2014/main" id="{F67B6AD5-F910-48A0-84BE-5BDC2729A78C}"/>
              </a:ext>
            </a:extLst>
          </p:cNvPr>
          <p:cNvSpPr txBox="1"/>
          <p:nvPr/>
        </p:nvSpPr>
        <p:spPr>
          <a:xfrm>
            <a:off x="2278308" y="2497859"/>
            <a:ext cx="8709890" cy="1785104"/>
          </a:xfrm>
          <a:prstGeom prst="rect">
            <a:avLst/>
          </a:prstGeom>
          <a:noFill/>
        </p:spPr>
        <p:txBody>
          <a:bodyPr vert="horz"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1000" b="1" i="0" u="none" strike="noStrike" kern="1200" cap="none" spc="300" normalizeH="0" baseline="0" noProof="0" dirty="0">
                <a:ln cap="sq" cmpd="sng">
                  <a:solidFill>
                    <a:srgbClr val="A5A5A5">
                      <a:lumMod val="50000"/>
                    </a:srgbClr>
                  </a:solidFill>
                  <a:miter lim="800000"/>
                </a:ln>
                <a:gradFill flip="none" rotWithShape="1">
                  <a:gsLst>
                    <a:gs pos="0">
                      <a:srgbClr val="68AC2E"/>
                    </a:gs>
                    <a:gs pos="50000">
                      <a:srgbClr val="6EBA35"/>
                    </a:gs>
                    <a:gs pos="100000">
                      <a:srgbClr val="A5A5A5">
                        <a:lumMod val="20000"/>
                        <a:lumOff val="80000"/>
                      </a:srgbClr>
                    </a:gs>
                  </a:gsLst>
                  <a:lin ang="54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#9Slide07 IcielStormtrooper" panose="020B0500000000000000" pitchFamily="34" charset="0"/>
                <a:ea typeface="方正姚体" panose="02010601030101010101" pitchFamily="2" charset="-122"/>
                <a:cs typeface="+mn-cs"/>
              </a:rPr>
              <a:t>TẠM BIỆT</a:t>
            </a:r>
            <a:endParaRPr kumimoji="0" lang="zh-CN" altLang="en-US" sz="11000" b="1" i="0" u="none" strike="noStrike" kern="1200" cap="none" spc="300" normalizeH="0" baseline="0" noProof="0" dirty="0">
              <a:ln cap="sq" cmpd="sng">
                <a:solidFill>
                  <a:srgbClr val="A5A5A5">
                    <a:lumMod val="50000"/>
                  </a:srgbClr>
                </a:solidFill>
                <a:miter lim="800000"/>
              </a:ln>
              <a:gradFill flip="none" rotWithShape="1">
                <a:gsLst>
                  <a:gs pos="0">
                    <a:srgbClr val="68AC2E"/>
                  </a:gs>
                  <a:gs pos="50000">
                    <a:srgbClr val="6EBA35"/>
                  </a:gs>
                  <a:gs pos="100000">
                    <a:srgbClr val="A5A5A5">
                      <a:lumMod val="20000"/>
                      <a:lumOff val="80000"/>
                    </a:srgbClr>
                  </a:gs>
                </a:gsLst>
                <a:lin ang="5400000" scaled="1"/>
                <a:tileRect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#9Slide07 IcielStormtrooper" panose="020B0500000000000000" pitchFamily="34" charset="0"/>
              <a:ea typeface="方正姚体" panose="02010601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748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38">
            <a:extLst>
              <a:ext uri="{FF2B5EF4-FFF2-40B4-BE49-F238E27FC236}">
                <a16:creationId xmlns:a16="http://schemas.microsoft.com/office/drawing/2014/main" id="{B69DCD86-5631-4775-A30C-49D0CA0685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4710266"/>
            <a:ext cx="12192000" cy="216280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577388" y="761999"/>
            <a:ext cx="10930915" cy="5827409"/>
            <a:chOff x="885536" y="1424739"/>
            <a:chExt cx="10624293" cy="4978857"/>
          </a:xfrm>
        </p:grpSpPr>
        <p:sp>
          <p:nvSpPr>
            <p:cNvPr id="2" name="圆角矩形 1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34" name="圆角矩形 33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92" y="5600287"/>
            <a:ext cx="1028137" cy="1285171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 flipH="1" flipV="1">
            <a:off x="10627049" y="5600288"/>
            <a:ext cx="1743043" cy="1207642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449440">
            <a:off x="9975352" y="678698"/>
            <a:ext cx="1319775" cy="17257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12890" y="1088317"/>
            <a:ext cx="958734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Kiến thức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 HS hệ thống hoá một số hiểu biết ban đầu về: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Sử dụng mười chữ số để viết số trong hệ thập phân 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Nhận biết được giá trị của mỗi chữ số theo vị trí của nó trong mỗi số 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Kĩ năng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Vận dụng được vào giải bài toán có liên quan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Phẩm chất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Tính chính xác, cẩn thận.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Góp phần phát triển các NL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NL tự học, làm việc nhóm, NL tính toán, NL giải quyế vấn đề,...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* Bài tập cần làm: Bài 1, bài 2 , bài 3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36201" y="52067"/>
            <a:ext cx="76674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000" b="1" dirty="0">
                <a:solidFill>
                  <a:srgbClr val="FF0000"/>
                </a:solidFill>
                <a:latin typeface="#9Slide07 SVNPrima" panose="02040603050506020204" pitchFamily="18" charset="0"/>
                <a:ea typeface="Times New Roman" panose="02020603050405020304" pitchFamily="18" charset="0"/>
              </a:rPr>
              <a:t>YÊU CẦU CẦN ĐẠT:</a:t>
            </a:r>
            <a:endParaRPr lang="en-US" sz="6000" dirty="0">
              <a:solidFill>
                <a:srgbClr val="FF0000"/>
              </a:solidFill>
              <a:latin typeface="#9Slide07 SVNPrima" panose="02040603050506020204" pitchFamily="18" charset="0"/>
              <a:ea typeface="Times New Roman" panose="02020603050405020304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#9Slide07 SVNPrim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1108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943" y="583928"/>
            <a:ext cx="8418122" cy="5648825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3589" y="1044121"/>
            <a:ext cx="1101139" cy="158026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500974" flipV="1">
            <a:off x="391550" y="4238743"/>
            <a:ext cx="1743043" cy="1113029"/>
          </a:xfrm>
          <a:prstGeom prst="rect">
            <a:avLst/>
          </a:prstGeom>
        </p:spPr>
      </p:pic>
      <p:sp>
        <p:nvSpPr>
          <p:cNvPr id="20" name="文本框 12">
            <a:extLst>
              <a:ext uri="{FF2B5EF4-FFF2-40B4-BE49-F238E27FC236}">
                <a16:creationId xmlns:a16="http://schemas.microsoft.com/office/drawing/2014/main" id="{F67B6AD5-F910-48A0-84BE-5BDC2729A78C}"/>
              </a:ext>
            </a:extLst>
          </p:cNvPr>
          <p:cNvSpPr txBox="1"/>
          <p:nvPr/>
        </p:nvSpPr>
        <p:spPr>
          <a:xfrm>
            <a:off x="-146825" y="2728808"/>
            <a:ext cx="8709890" cy="1400383"/>
          </a:xfrm>
          <a:prstGeom prst="rect">
            <a:avLst/>
          </a:prstGeom>
          <a:noFill/>
        </p:spPr>
        <p:txBody>
          <a:bodyPr vert="horz"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vi-VN" altLang="zh-CN" sz="8500" b="1" spc="300" dirty="0">
                <a:ln cap="sq" cmpd="sng">
                  <a:solidFill>
                    <a:schemeClr val="accent3">
                      <a:lumMod val="50000"/>
                    </a:schemeClr>
                  </a:solidFill>
                  <a:miter lim="800000"/>
                </a:ln>
                <a:gradFill flip="none" rotWithShape="1">
                  <a:gsLst>
                    <a:gs pos="0">
                      <a:srgbClr val="68AC2E"/>
                    </a:gs>
                    <a:gs pos="50000">
                      <a:srgbClr val="6EBA35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#9Slide07 IcielStormtrooper" panose="020B0500000000000000" pitchFamily="34" charset="0"/>
                <a:ea typeface="方正姚体" panose="02010601030101010101" pitchFamily="2" charset="-122"/>
              </a:rPr>
              <a:t>KHỞI ĐỘNG</a:t>
            </a:r>
            <a:endParaRPr lang="zh-CN" altLang="en-US" sz="8500" b="1" spc="300" dirty="0">
              <a:ln cap="sq" cmpd="sng">
                <a:solidFill>
                  <a:schemeClr val="accent3">
                    <a:lumMod val="50000"/>
                  </a:schemeClr>
                </a:solidFill>
                <a:miter lim="800000"/>
              </a:ln>
              <a:gradFill flip="none" rotWithShape="1">
                <a:gsLst>
                  <a:gs pos="0">
                    <a:srgbClr val="68AC2E"/>
                  </a:gs>
                  <a:gs pos="50000">
                    <a:srgbClr val="6EBA35"/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5400000" scaled="1"/>
                <a:tileRect/>
              </a:gradFill>
              <a:effectLst>
                <a:reflection blurRad="6350" stA="55000" endA="300" endPos="45500" dir="5400000" sy="-100000" algn="bl" rotWithShape="0"/>
              </a:effectLst>
              <a:latin typeface="#9Slide07 IcielStormtrooper" panose="020B0500000000000000" pitchFamily="34" charset="0"/>
              <a:ea typeface="方正姚体" panose="02010601030101010101" pitchFamily="2" charset="-122"/>
            </a:endParaRPr>
          </a:p>
        </p:txBody>
      </p:sp>
      <p:pic>
        <p:nvPicPr>
          <p:cNvPr id="21" name="图片 38">
            <a:extLst>
              <a:ext uri="{FF2B5EF4-FFF2-40B4-BE49-F238E27FC236}">
                <a16:creationId xmlns:a16="http://schemas.microsoft.com/office/drawing/2014/main" id="{B69DCD86-5631-4775-A30C-49D0CA06854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4024023"/>
            <a:ext cx="12192000" cy="2792658"/>
          </a:xfrm>
          <a:prstGeom prst="rect">
            <a:avLst/>
          </a:prstGeom>
        </p:spPr>
      </p:pic>
      <p:pic>
        <p:nvPicPr>
          <p:cNvPr id="14" name="图片 13" descr="卡通人物&#10;&#10;描述已自动生成">
            <a:extLst>
              <a:ext uri="{FF2B5EF4-FFF2-40B4-BE49-F238E27FC236}">
                <a16:creationId xmlns:a16="http://schemas.microsoft.com/office/drawing/2014/main" id="{C21020BF-60E7-4C4D-9E39-2976FB3F57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6362700" y="2045399"/>
            <a:ext cx="5897729" cy="569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509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4582" y="473583"/>
            <a:ext cx="8686800" cy="20729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1424414" y="713695"/>
            <a:ext cx="8067135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5000" b="1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Dãy</a:t>
            </a:r>
            <a:r>
              <a:rPr lang="en-US" sz="50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5000" b="1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số</a:t>
            </a:r>
            <a:r>
              <a:rPr lang="en-US" sz="50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5000" b="1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nào</a:t>
            </a:r>
            <a:r>
              <a:rPr lang="en-US" sz="50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5000" b="1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sau</a:t>
            </a:r>
            <a:r>
              <a:rPr lang="en-US" sz="50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5000" b="1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đây</a:t>
            </a:r>
            <a:r>
              <a:rPr lang="en-US" sz="50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5000" b="1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là</a:t>
            </a:r>
            <a:r>
              <a:rPr lang="en-US" sz="50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5000" b="1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dãy</a:t>
            </a:r>
            <a:r>
              <a:rPr lang="en-US" sz="50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5000" b="1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số</a:t>
            </a:r>
            <a:r>
              <a:rPr lang="en-US" sz="50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5000" b="1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tự</a:t>
            </a:r>
            <a:r>
              <a:rPr lang="en-US" sz="50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5000" b="1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nhiên</a:t>
            </a:r>
            <a:r>
              <a:rPr lang="en-US" sz="50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Arial"/>
                <a:sym typeface="Arial"/>
              </a:rPr>
              <a:t>?</a:t>
            </a:r>
            <a:endParaRPr lang="vi-VN" sz="5000" b="1" kern="0" dirty="0">
              <a:solidFill>
                <a:srgbClr val="C00000"/>
              </a:solidFill>
              <a:latin typeface="Times New Roman" panose="02020603050405020304" pitchFamily="18" charset="0"/>
              <a:cs typeface="Arial"/>
              <a:sym typeface="Arial"/>
            </a:endParaRPr>
          </a:p>
        </p:txBody>
      </p:sp>
      <p:grpSp>
        <p:nvGrpSpPr>
          <p:cNvPr id="11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60563" y="2081483"/>
            <a:ext cx="9915338" cy="2166891"/>
            <a:chOff x="877121" y="2081481"/>
            <a:chExt cx="10857679" cy="2166890"/>
          </a:xfrm>
        </p:grpSpPr>
        <p:sp>
          <p:nvSpPr>
            <p:cNvPr id="12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199"/>
              <a:ext cx="10439400" cy="941046"/>
            </a:xfrm>
            <a:prstGeom prst="roundRect">
              <a:avLst/>
            </a:prstGeom>
            <a:solidFill>
              <a:srgbClr val="DCFCEC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 defTabSz="1219170">
                <a:buClr>
                  <a:srgbClr val="000000"/>
                </a:buClr>
              </a:pPr>
              <a:r>
                <a:rPr lang="en-US" altLang="en-US" sz="3600" b="1" dirty="0">
                  <a:solidFill>
                    <a:srgbClr val="0000FF"/>
                  </a:solidFill>
                </a:rPr>
                <a:t>      </a:t>
              </a:r>
              <a:r>
                <a:rPr lang="en-US" alt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 ; 2 ; 3 ; 4 ; 5 ; 6 ; 7 ; 8 ; 9 ; 10 ; …</a:t>
              </a:r>
              <a:endParaRPr lang="vi-VN" sz="4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pic>
          <p:nvPicPr>
            <p:cNvPr id="13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950" b="21650" l="11100" r="23550">
                          <a14:foregroundMark x1="11600" y1="15300" x2="11600" y2="15300"/>
                          <a14:foregroundMark x1="12050" y1="15200" x2="12050" y2="15200"/>
                          <a14:foregroundMark x1="12050" y1="15200" x2="11600" y2="15500"/>
                          <a14:foregroundMark x1="12150" y1="13800" x2="12800" y2="14550"/>
                          <a14:foregroundMark x1="14000" y1="14950" x2="13750" y2="15950"/>
                          <a14:foregroundMark x1="13450" y1="14650" x2="13650" y2="17750"/>
                          <a14:foregroundMark x1="11500" y1="17000" x2="11500" y2="17000"/>
                          <a14:foregroundMark x1="11750" y1="17450" x2="11750" y2="17450"/>
                          <a14:foregroundMark x1="11100" y1="17450" x2="11100" y2="17450"/>
                          <a14:foregroundMark x1="11600" y1="17450" x2="11600" y2="17450"/>
                        </a14:backgroundRemoval>
                      </a14:imgEffect>
                    </a14:imgLayer>
                  </a14:imgProps>
                </a:ext>
              </a:extLst>
            </a:blip>
            <a:srcRect l="10107" t="612" r="74936" b="75976"/>
            <a:stretch/>
          </p:blipFill>
          <p:spPr>
            <a:xfrm>
              <a:off x="877121" y="2081481"/>
              <a:ext cx="1384391" cy="2166890"/>
            </a:xfrm>
            <a:prstGeom prst="rect">
              <a:avLst/>
            </a:prstGeom>
          </p:spPr>
        </p:pic>
      </p:grpSp>
      <p:grpSp>
        <p:nvGrpSpPr>
          <p:cNvPr id="14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384213" y="3726533"/>
            <a:ext cx="10334587" cy="1743809"/>
            <a:chOff x="800774" y="3726529"/>
            <a:chExt cx="11066020" cy="1743808"/>
          </a:xfrm>
        </p:grpSpPr>
        <p:sp>
          <p:nvSpPr>
            <p:cNvPr id="15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427394" y="4244008"/>
              <a:ext cx="10439400" cy="941047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 defTabSz="1219170">
                <a:buClr>
                  <a:srgbClr val="000000"/>
                </a:buClr>
              </a:pPr>
              <a:r>
                <a:rPr lang="en-US" sz="3467" b="1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       </a:t>
              </a:r>
            </a:p>
            <a:p>
              <a:pPr algn="just" defTabSz="1219170">
                <a:buClr>
                  <a:srgbClr val="000000"/>
                </a:buClr>
              </a:pPr>
              <a:r>
                <a:rPr lang="en-US" altLang="en-US" sz="3467" b="1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     </a:t>
              </a:r>
              <a:r>
                <a:rPr lang="en-US" alt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 ; 1 ; 2 ; 3 ; 4 ; 5 ; 6 ; 7 ; 8 ; 9 ; 10</a:t>
              </a:r>
              <a:r>
                <a:rPr lang="vi-VN" alt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just" defTabSz="1219170">
                <a:buClr>
                  <a:srgbClr val="000000"/>
                </a:buClr>
              </a:pPr>
              <a:endParaRPr lang="vi-VN" sz="3467" b="1" kern="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pic>
          <p:nvPicPr>
            <p:cNvPr id="16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750" b="18550" l="27550" r="38100">
                          <a14:foregroundMark x1="38100" y1="7500" x2="38100" y2="7500"/>
                          <a14:foregroundMark x1="28850" y1="7750" x2="28850" y2="7750"/>
                          <a14:foregroundMark x1="36800" y1="7950" x2="36800" y2="7950"/>
                          <a14:foregroundMark x1="32500" y1="18450" x2="32500" y2="18450"/>
                          <a14:foregroundMark x1="28800" y1="17350" x2="28800" y2="17350"/>
                          <a14:foregroundMark x1="28850" y1="16500" x2="28600" y2="17450"/>
                          <a14:foregroundMark x1="32500" y1="18550" x2="32500" y2="18550"/>
                          <a14:foregroundMark x1="38100" y1="15450" x2="38100" y2="15450"/>
                          <a14:foregroundMark x1="38100" y1="15800" x2="38100" y2="15800"/>
                          <a14:backgroundMark x1="32800" y1="10700" x2="33000" y2="10950"/>
                          <a14:backgroundMark x1="33900" y1="15600" x2="34050" y2="16000"/>
                        </a14:backgroundRemoval>
                      </a14:imgEffect>
                    </a14:imgLayer>
                  </a14:imgProps>
                </a:ext>
              </a:extLst>
            </a:blip>
            <a:srcRect l="26239" t="4266" r="60641" b="80072"/>
            <a:stretch/>
          </p:blipFill>
          <p:spPr>
            <a:xfrm>
              <a:off x="800774" y="3726529"/>
              <a:ext cx="1460739" cy="1743808"/>
            </a:xfrm>
            <a:prstGeom prst="rect">
              <a:avLst/>
            </a:prstGeom>
          </p:spPr>
        </p:pic>
      </p:grpSp>
      <p:grpSp>
        <p:nvGrpSpPr>
          <p:cNvPr id="1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241300" y="5185060"/>
            <a:ext cx="10466163" cy="1743809"/>
            <a:chOff x="504968" y="5185061"/>
            <a:chExt cx="10619055" cy="1743811"/>
          </a:xfrm>
        </p:grpSpPr>
        <p:sp>
          <p:nvSpPr>
            <p:cNvPr id="18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800773" y="5750551"/>
              <a:ext cx="10323250" cy="941047"/>
            </a:xfrm>
            <a:prstGeom prst="roundRect">
              <a:avLst/>
            </a:prstGeom>
            <a:solidFill>
              <a:schemeClr val="tx1">
                <a:lumMod val="20000"/>
                <a:lumOff val="80000"/>
              </a:schemeClr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zh-CN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方正少儿简体" panose="03000509000000000000" pitchFamily="65" charset="-122"/>
                  <a:cs typeface="Times New Roman" panose="02020603050405020304" pitchFamily="18" charset="0"/>
                </a:rPr>
                <a:t>0; 1; 2; 3; 4; 5; 6; 7; 8; 9; 10; …</a:t>
              </a:r>
              <a:endParaRPr lang="zh-CN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endParaRPr>
            </a:p>
            <a:p>
              <a:pPr algn="ctr" defTabSz="1219170">
                <a:buClr>
                  <a:srgbClr val="000000"/>
                </a:buClr>
              </a:pPr>
              <a:endParaRPr lang="en-US" sz="3400" b="1" kern="0" dirty="0">
                <a:solidFill>
                  <a:srgbClr val="EE789F">
                    <a:lumMod val="75000"/>
                    <a:lumOff val="25000"/>
                  </a:srgbClr>
                </a:solidFill>
                <a:latin typeface="Arial"/>
                <a:sym typeface="Arial"/>
              </a:endParaRPr>
            </a:p>
          </p:txBody>
        </p:sp>
        <p:pic>
          <p:nvPicPr>
            <p:cNvPr id="19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701" b="18793" l="40898" r="56306"/>
                      </a14:imgEffect>
                    </a14:imgLayer>
                  </a14:imgProps>
                </a:ext>
              </a:extLst>
            </a:blip>
            <a:srcRect l="38972" t="4065" r="41768" b="79570"/>
            <a:stretch/>
          </p:blipFill>
          <p:spPr>
            <a:xfrm>
              <a:off x="504968" y="5185061"/>
              <a:ext cx="2052347" cy="1743811"/>
            </a:xfrm>
            <a:prstGeom prst="rect">
              <a:avLst/>
            </a:prstGeom>
          </p:spPr>
        </p:pic>
      </p:grpSp>
      <p:pic>
        <p:nvPicPr>
          <p:cNvPr id="20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710826" y="1859814"/>
            <a:ext cx="1384391" cy="138439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2804378-07B2-4FF3-9FB1-3DE20DFBDF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661" y="2649668"/>
            <a:ext cx="1179140" cy="114638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3C97762-4B77-449B-8D84-A4C2E2C175A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802" y="4046710"/>
            <a:ext cx="1322898" cy="1286151"/>
          </a:xfrm>
          <a:prstGeom prst="rect">
            <a:avLst/>
          </a:prstGeom>
        </p:spPr>
      </p:pic>
      <p:pic>
        <p:nvPicPr>
          <p:cNvPr id="23" name="Picture 22" descr="Icon&#10;&#10;Description automatically generated with low confidence">
            <a:extLst>
              <a:ext uri="{FF2B5EF4-FFF2-40B4-BE49-F238E27FC236}">
                <a16:creationId xmlns:a16="http://schemas.microsoft.com/office/drawing/2014/main" id="{4939E1B2-1162-4534-942D-D1B889061BD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23301" y="5185060"/>
            <a:ext cx="1659851" cy="165985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364" y="223184"/>
            <a:ext cx="2384198" cy="238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10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4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9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4"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0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900" decel="100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5" dur="4576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6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7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4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9" dur="5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audio>
                  <p:cMediaNode vol="80000">
                    <p:cTn id="7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0"/>
                    </p:tgtEl>
                  </p:cMediaNode>
                </p:audio>
              </p:childTnLst>
            </p:cTn>
          </p:par>
        </p:tnLst>
        <p:bldLst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9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4"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0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900" decel="100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5" dur="4576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6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7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4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9" dur="5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audio>
                  <p:cMediaNode vol="80000">
                    <p:cTn id="7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0"/>
                    </p:tgtEl>
                  </p:cMediaNode>
                </p:audio>
              </p:childTnLst>
            </p:cTn>
          </p:par>
        </p:tnLst>
        <p:bldLst>
          <p:bldP spid="10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58" y="4186315"/>
            <a:ext cx="2298676" cy="2298676"/>
          </a:xfrm>
          <a:prstGeom prst="rect">
            <a:avLst/>
          </a:prstGeom>
        </p:spPr>
      </p:pic>
      <p:sp>
        <p:nvSpPr>
          <p:cNvPr id="13" name="文本框 6"/>
          <p:cNvSpPr txBox="1"/>
          <p:nvPr/>
        </p:nvSpPr>
        <p:spPr>
          <a:xfrm>
            <a:off x="7026876" y="3931978"/>
            <a:ext cx="2640999" cy="2533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8565">
              <a:lnSpc>
                <a:spcPct val="150000"/>
              </a:lnSpc>
              <a:spcBef>
                <a:spcPts val="1000"/>
              </a:spcBef>
              <a:defRPr/>
            </a:pPr>
            <a:endParaRPr lang="zh-CN" altLang="en-US" sz="1100" b="1" dirty="0">
              <a:solidFill>
                <a:srgbClr val="080808"/>
              </a:solidFill>
              <a:latin typeface="幼圆" panose="02010509060101010101" charset="-122"/>
              <a:ea typeface="幼圆" panose="02010509060101010101" charset="-122"/>
              <a:cs typeface="宋体" panose="0201060003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95164" y="2459237"/>
            <a:ext cx="28422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dirty="0">
                <a:solidFill>
                  <a:srgbClr val="FF8D41"/>
                </a:solidFill>
                <a:latin typeface="UTM Guanine" panose="02040603050506020204" pitchFamily="18" charset="0"/>
              </a:rPr>
              <a:t>2198;</a:t>
            </a:r>
            <a:endParaRPr lang="en-US" sz="5400" dirty="0">
              <a:solidFill>
                <a:srgbClr val="FF8D41"/>
              </a:solidFill>
              <a:latin typeface="UTM Guanine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43865" y="2431860"/>
            <a:ext cx="2060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dirty="0">
                <a:solidFill>
                  <a:srgbClr val="FF8D41"/>
                </a:solidFill>
                <a:latin typeface="UTM Guanine" panose="02040603050506020204" pitchFamily="18" charset="0"/>
              </a:rPr>
              <a:t>22</a:t>
            </a:r>
            <a:r>
              <a:rPr lang="en-US" sz="5400" dirty="0">
                <a:solidFill>
                  <a:srgbClr val="FF8D41"/>
                </a:solidFill>
                <a:latin typeface="UTM Guanine" panose="02040603050506020204" pitchFamily="18" charset="0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45439" y="2459832"/>
            <a:ext cx="1585454" cy="955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8D41"/>
                </a:solidFill>
                <a:latin typeface="UTM Guanine" panose="02040603050506020204" pitchFamily="18" charset="0"/>
              </a:rPr>
              <a:t>...</a:t>
            </a:r>
            <a:r>
              <a:rPr lang="vi-VN" sz="5400" dirty="0">
                <a:solidFill>
                  <a:srgbClr val="FF8D41"/>
                </a:solidFill>
                <a:latin typeface="UTM Guanine" panose="02040603050506020204" pitchFamily="18" charset="0"/>
              </a:rPr>
              <a:t> ;</a:t>
            </a:r>
            <a:endParaRPr lang="en-US" sz="5400" dirty="0">
              <a:solidFill>
                <a:srgbClr val="FF8D41"/>
              </a:solidFill>
              <a:latin typeface="UTM Guanine" panose="02040603050506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19280" y="2415572"/>
            <a:ext cx="1585454" cy="955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8D41"/>
                </a:solidFill>
                <a:latin typeface="UTM Guanine" panose="02040603050506020204" pitchFamily="18" charset="0"/>
              </a:rPr>
              <a:t>...</a:t>
            </a:r>
            <a:r>
              <a:rPr lang="vi-VN" sz="5400" dirty="0">
                <a:solidFill>
                  <a:srgbClr val="FF8D41"/>
                </a:solidFill>
                <a:latin typeface="UTM Guanine" panose="02040603050506020204" pitchFamily="18" charset="0"/>
              </a:rPr>
              <a:t> ;</a:t>
            </a:r>
            <a:endParaRPr lang="en-US" sz="5400" dirty="0">
              <a:solidFill>
                <a:srgbClr val="FF8D41"/>
              </a:solidFill>
              <a:latin typeface="UTM Guanine" panose="02040603050506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90534" y="2415572"/>
            <a:ext cx="27545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solidFill>
                  <a:srgbClr val="FF8D41"/>
                </a:solidFill>
                <a:latin typeface="UTM Guanine" panose="02040603050506020204" pitchFamily="18" charset="0"/>
              </a:rPr>
              <a:t>2199;</a:t>
            </a:r>
            <a:endParaRPr lang="en-US" sz="5400" dirty="0">
              <a:solidFill>
                <a:srgbClr val="FF8D41"/>
              </a:solidFill>
              <a:latin typeface="UTM Guanine" panose="0204060305050602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13546" y="2431860"/>
            <a:ext cx="26013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solidFill>
                  <a:srgbClr val="FF8D41"/>
                </a:solidFill>
                <a:latin typeface="UTM Guanine" panose="02040603050506020204" pitchFamily="18" charset="0"/>
              </a:rPr>
              <a:t>2200;</a:t>
            </a:r>
            <a:endParaRPr lang="en-US" sz="5400" dirty="0">
              <a:solidFill>
                <a:srgbClr val="FF8D41"/>
              </a:solidFill>
              <a:latin typeface="UTM Guanine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2532" y="993298"/>
            <a:ext cx="90251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Điền số thích hợp vào chỗ trống</a:t>
            </a:r>
            <a:endParaRPr lang="en-US" sz="50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29" name="图片 38">
            <a:extLst>
              <a:ext uri="{FF2B5EF4-FFF2-40B4-BE49-F238E27FC236}">
                <a16:creationId xmlns:a16="http://schemas.microsoft.com/office/drawing/2014/main" id="{B69DCD86-5631-4775-A30C-49D0CA0685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4710266"/>
            <a:ext cx="12192000" cy="2162808"/>
          </a:xfrm>
          <a:prstGeom prst="rect">
            <a:avLst/>
          </a:prstGeom>
        </p:spPr>
      </p:pic>
      <p:pic>
        <p:nvPicPr>
          <p:cNvPr id="28" name="图片 26">
            <a:extLst>
              <a:ext uri="{FF2B5EF4-FFF2-40B4-BE49-F238E27FC236}">
                <a16:creationId xmlns:a16="http://schemas.microsoft.com/office/drawing/2014/main" id="{DAC4CBFF-6DDB-47F1-84C4-1528779E01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691" y="3159483"/>
            <a:ext cx="4277645" cy="375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114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5" grpId="0" build="allAtOnce"/>
      <p:bldP spid="16" grpId="0" build="allAtOnce"/>
      <p:bldP spid="16" grpId="1" build="allAtOnce"/>
      <p:bldP spid="17" grpId="0" build="allAtOnce"/>
      <p:bldP spid="17" grpId="1" build="allAtOnce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943" y="583928"/>
            <a:ext cx="8418122" cy="5648825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sp>
        <p:nvSpPr>
          <p:cNvPr id="20" name="文本框 12">
            <a:extLst>
              <a:ext uri="{FF2B5EF4-FFF2-40B4-BE49-F238E27FC236}">
                <a16:creationId xmlns:a16="http://schemas.microsoft.com/office/drawing/2014/main" id="{F67B6AD5-F910-48A0-84BE-5BDC2729A78C}"/>
              </a:ext>
            </a:extLst>
          </p:cNvPr>
          <p:cNvSpPr txBox="1"/>
          <p:nvPr/>
        </p:nvSpPr>
        <p:spPr>
          <a:xfrm>
            <a:off x="-146825" y="2696256"/>
            <a:ext cx="8709890" cy="1400383"/>
          </a:xfrm>
          <a:prstGeom prst="rect">
            <a:avLst/>
          </a:prstGeom>
          <a:noFill/>
        </p:spPr>
        <p:txBody>
          <a:bodyPr vert="horz"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8500" b="1" i="0" u="none" strike="noStrike" kern="1200" cap="none" spc="300" normalizeH="0" baseline="0" noProof="0" dirty="0">
                <a:ln cap="sq" cmpd="sng">
                  <a:solidFill>
                    <a:srgbClr val="A5A5A5">
                      <a:lumMod val="50000"/>
                    </a:srgbClr>
                  </a:solidFill>
                  <a:miter lim="800000"/>
                </a:ln>
                <a:gradFill flip="none" rotWithShape="1">
                  <a:gsLst>
                    <a:gs pos="0">
                      <a:srgbClr val="68AC2E"/>
                    </a:gs>
                    <a:gs pos="50000">
                      <a:srgbClr val="6EBA35"/>
                    </a:gs>
                    <a:gs pos="100000">
                      <a:srgbClr val="A5A5A5">
                        <a:lumMod val="20000"/>
                        <a:lumOff val="80000"/>
                      </a:srgbClr>
                    </a:gs>
                  </a:gsLst>
                  <a:lin ang="54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#9Slide07 IcielStormtrooper" panose="020B0500000000000000" pitchFamily="34" charset="0"/>
                <a:ea typeface="方正姚体" panose="02010601030101010101" pitchFamily="2" charset="-122"/>
                <a:cs typeface="+mn-cs"/>
              </a:rPr>
              <a:t>KHÁM PHÁ</a:t>
            </a:r>
            <a:endParaRPr kumimoji="0" lang="zh-CN" altLang="en-US" sz="8500" b="1" i="0" u="none" strike="noStrike" kern="1200" cap="none" spc="300" normalizeH="0" baseline="0" noProof="0" dirty="0">
              <a:ln cap="sq" cmpd="sng">
                <a:solidFill>
                  <a:srgbClr val="A5A5A5">
                    <a:lumMod val="50000"/>
                  </a:srgbClr>
                </a:solidFill>
                <a:miter lim="800000"/>
              </a:ln>
              <a:gradFill flip="none" rotWithShape="1">
                <a:gsLst>
                  <a:gs pos="0">
                    <a:srgbClr val="68AC2E"/>
                  </a:gs>
                  <a:gs pos="50000">
                    <a:srgbClr val="6EBA35"/>
                  </a:gs>
                  <a:gs pos="100000">
                    <a:srgbClr val="A5A5A5">
                      <a:lumMod val="20000"/>
                      <a:lumOff val="80000"/>
                    </a:srgbClr>
                  </a:gs>
                </a:gsLst>
                <a:lin ang="5400000" scaled="1"/>
                <a:tileRect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#9Slide07 IcielStormtrooper" panose="020B0500000000000000" pitchFamily="34" charset="0"/>
              <a:ea typeface="方正姚体" panose="02010601030101010101" pitchFamily="2" charset="-122"/>
              <a:cs typeface="+mn-cs"/>
            </a:endParaRPr>
          </a:p>
        </p:txBody>
      </p:sp>
      <p:pic>
        <p:nvPicPr>
          <p:cNvPr id="12" name="图片 38">
            <a:extLst>
              <a:ext uri="{FF2B5EF4-FFF2-40B4-BE49-F238E27FC236}">
                <a16:creationId xmlns:a16="http://schemas.microsoft.com/office/drawing/2014/main" id="{B69DCD86-5631-4775-A30C-49D0CA06854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6778" y="4695192"/>
            <a:ext cx="12192000" cy="2162808"/>
          </a:xfrm>
          <a:prstGeom prst="rect">
            <a:avLst/>
          </a:prstGeom>
        </p:spPr>
      </p:pic>
      <p:pic>
        <p:nvPicPr>
          <p:cNvPr id="14" name="图片 4"/>
          <p:cNvPicPr>
            <a:picLocks noChangeAspect="1"/>
          </p:cNvPicPr>
          <p:nvPr/>
        </p:nvPicPr>
        <p:blipFill rotWithShape="1">
          <a:blip r:embed="rId7"/>
          <a:srcRect t="11253" b="11253"/>
          <a:stretch/>
        </p:blipFill>
        <p:spPr>
          <a:xfrm>
            <a:off x="6502186" y="2721240"/>
            <a:ext cx="5689814" cy="440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69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597" y="295471"/>
            <a:ext cx="11811625" cy="5920982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1035934" y="3821022"/>
            <a:ext cx="8938726" cy="1250302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Cứ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m</a:t>
            </a:r>
            <a:r>
              <a:rPr lang="vi-VN" sz="2800" b="1" dirty="0">
                <a:solidFill>
                  <a:schemeClr val="bg1"/>
                </a:solidFill>
                <a:latin typeface="Arial" charset="0"/>
              </a:rPr>
              <a:t>ư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ời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vi-VN" sz="2800" b="1" dirty="0">
                <a:solidFill>
                  <a:schemeClr val="bg1"/>
                </a:solidFill>
                <a:latin typeface="Arial" charset="0"/>
              </a:rPr>
              <a:t>đơ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n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vị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ở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một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hàng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lại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hợp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thành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một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vi-VN" sz="2800" b="1" dirty="0">
                <a:solidFill>
                  <a:schemeClr val="bg1"/>
                </a:solidFill>
                <a:latin typeface="Arial" charset="0"/>
              </a:rPr>
              <a:t>đơ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n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vị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ở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hàng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trên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tiếp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liền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nó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.</a:t>
            </a:r>
          </a:p>
        </p:txBody>
      </p:sp>
      <p:grpSp>
        <p:nvGrpSpPr>
          <p:cNvPr id="22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23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24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31"/>
          <a:stretch/>
        </p:blipFill>
        <p:spPr>
          <a:xfrm>
            <a:off x="3262261" y="885686"/>
            <a:ext cx="4486072" cy="34035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261" y="885686"/>
            <a:ext cx="4334632" cy="14814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261" y="1846745"/>
            <a:ext cx="4334632" cy="148145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48"/>
          <a:stretch/>
        </p:blipFill>
        <p:spPr>
          <a:xfrm>
            <a:off x="3262261" y="2807804"/>
            <a:ext cx="4156279" cy="1481456"/>
          </a:xfrm>
          <a:prstGeom prst="rect">
            <a:avLst/>
          </a:prstGeom>
        </p:spPr>
      </p:pic>
      <p:pic>
        <p:nvPicPr>
          <p:cNvPr id="26" name="图片 38">
            <a:extLst>
              <a:ext uri="{FF2B5EF4-FFF2-40B4-BE49-F238E27FC236}">
                <a16:creationId xmlns:a16="http://schemas.microsoft.com/office/drawing/2014/main" id="{B69DCD86-5631-4775-A30C-49D0CA06854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49039" y="4366228"/>
            <a:ext cx="12192000" cy="216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35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8">
            <a:extLst>
              <a:ext uri="{FF2B5EF4-FFF2-40B4-BE49-F238E27FC236}">
                <a16:creationId xmlns:a16="http://schemas.microsoft.com/office/drawing/2014/main" id="{B69DCD86-5631-4775-A30C-49D0CA0685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6778" y="4695192"/>
            <a:ext cx="12192000" cy="216280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18" b="89994" l="4696" r="45718">
                        <a14:foregroundMark x1="34807" y1="10552" x2="36280" y2="13523"/>
                        <a14:foregroundMark x1="33287" y1="18678" x2="33287" y2="20073"/>
                        <a14:foregroundMark x1="25138" y1="29048" x2="29650" y2="35052"/>
                        <a14:foregroundMark x1="19982" y1="31837" x2="18923" y2="38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4260"/>
            <a:ext cx="9031458" cy="6858000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 rot="478661">
            <a:off x="3683969" y="74162"/>
            <a:ext cx="6813913" cy="3962452"/>
          </a:xfrm>
          <a:prstGeom prst="cloudCallout">
            <a:avLst>
              <a:gd name="adj1" fmla="val -54125"/>
              <a:gd name="adj2" fmla="val 5801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rgbClr val="002060"/>
                </a:solidFill>
                <a:latin typeface="UTM Alberta Heavy" panose="02040603050506020204" pitchFamily="18" charset="0"/>
              </a:rPr>
              <a:t>C</a:t>
            </a:r>
            <a:r>
              <a:rPr lang="en-US" sz="3600" dirty="0">
                <a:solidFill>
                  <a:srgbClr val="002060"/>
                </a:solidFill>
                <a:latin typeface="UTM Alberta Heavy" panose="02040603050506020204" pitchFamily="18" charset="0"/>
              </a:rPr>
              <a:t>ó </a:t>
            </a:r>
            <a:r>
              <a:rPr lang="en-US" sz="3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thể</a:t>
            </a:r>
            <a:r>
              <a:rPr lang="en-US" sz="3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lập</a:t>
            </a:r>
            <a:r>
              <a:rPr lang="en-US" sz="3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được</a:t>
            </a:r>
            <a:r>
              <a:rPr lang="en-US" sz="3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bao</a:t>
            </a:r>
            <a:r>
              <a:rPr lang="en-US" sz="3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nhiêu</a:t>
            </a:r>
            <a:r>
              <a:rPr lang="en-US" sz="3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tự</a:t>
            </a:r>
            <a:r>
              <a:rPr lang="en-US" sz="36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nhiên</a:t>
            </a:r>
            <a:r>
              <a:rPr lang="vi-VN" sz="3600" dirty="0">
                <a:solidFill>
                  <a:srgbClr val="002060"/>
                </a:solidFill>
                <a:latin typeface="UTM Alberta Heavy" panose="02040603050506020204" pitchFamily="18" charset="0"/>
              </a:rPr>
              <a:t> từ các số 0; 1; 2; 3; 4; 5; 6; 7; 8; 9</a:t>
            </a:r>
            <a:endParaRPr lang="en-US" sz="3600" dirty="0">
              <a:solidFill>
                <a:srgbClr val="002060"/>
              </a:solidFill>
              <a:latin typeface="UTM Alberta Heavy" panose="02040603050506020204" pitchFamily="18" charset="0"/>
            </a:endParaRPr>
          </a:p>
        </p:txBody>
      </p:sp>
      <p:grpSp>
        <p:nvGrpSpPr>
          <p:cNvPr id="4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5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6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9" name="图片 4"/>
          <p:cNvPicPr>
            <a:picLocks noChangeAspect="1"/>
          </p:cNvPicPr>
          <p:nvPr/>
        </p:nvPicPr>
        <p:blipFill rotWithShape="1">
          <a:blip r:embed="rId7"/>
          <a:srcRect t="11253" b="11253"/>
          <a:stretch/>
        </p:blipFill>
        <p:spPr>
          <a:xfrm>
            <a:off x="6495408" y="2490531"/>
            <a:ext cx="5689814" cy="440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916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244599" y="800100"/>
            <a:ext cx="9525000" cy="0"/>
            <a:chOff x="1308100" y="1092200"/>
            <a:chExt cx="9525000" cy="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7340600" y="1092200"/>
              <a:ext cx="3492500" cy="0"/>
            </a:xfrm>
            <a:prstGeom prst="line">
              <a:avLst/>
            </a:prstGeom>
            <a:ln>
              <a:solidFill>
                <a:srgbClr val="FDD69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1308100" y="1092200"/>
              <a:ext cx="3492500" cy="0"/>
            </a:xfrm>
            <a:prstGeom prst="line">
              <a:avLst/>
            </a:prstGeom>
            <a:ln>
              <a:solidFill>
                <a:srgbClr val="FDD69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584200" y="1671701"/>
            <a:ext cx="72517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Với</a:t>
            </a:r>
            <a:r>
              <a:rPr lang="en-US" sz="44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mười</a:t>
            </a:r>
            <a:r>
              <a:rPr lang="en-US" sz="44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chữ</a:t>
            </a:r>
            <a:r>
              <a:rPr lang="en-US" sz="4400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số</a:t>
            </a:r>
            <a:r>
              <a:rPr lang="en-US" sz="4400" dirty="0">
                <a:solidFill>
                  <a:srgbClr val="002060"/>
                </a:solidFill>
                <a:latin typeface="UTM Alberta Heavy" panose="02040603050506020204" pitchFamily="18" charset="0"/>
              </a:rPr>
              <a:t>: 0; 1; 2; 3; 4; 5; 6; 7; 8; 9</a:t>
            </a:r>
            <a:r>
              <a:rPr lang="vi-VN" sz="4400" dirty="0">
                <a:solidFill>
                  <a:srgbClr val="002060"/>
                </a:solidFill>
                <a:latin typeface="UTM Alberta Heavy" panose="02040603050506020204" pitchFamily="18" charset="0"/>
              </a:rPr>
              <a:t> ta có thể viết được mọi số tự nhiên.</a:t>
            </a:r>
            <a:endParaRPr lang="en-US" sz="4400" dirty="0">
              <a:solidFill>
                <a:srgbClr val="002060"/>
              </a:solidFill>
              <a:latin typeface="UTM Alberta Heavy" panose="02040603050506020204" pitchFamily="18" charset="0"/>
            </a:endParaRPr>
          </a:p>
        </p:txBody>
      </p:sp>
      <p:grpSp>
        <p:nvGrpSpPr>
          <p:cNvPr id="9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13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14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338" b="89994" l="40838" r="95626">
                        <a14:foregroundMark x1="86924" y1="18132" x2="86188" y2="22498"/>
                        <a14:foregroundMark x1="88904" y1="12735" x2="88904" y2="12735"/>
                        <a14:foregroundMark x1="91160" y1="14554" x2="91160" y2="14554"/>
                        <a14:foregroundMark x1="92495" y1="17526" x2="92495" y2="17526"/>
                        <a14:foregroundMark x1="92357" y1="20922" x2="92357" y2="20922"/>
                        <a14:foregroundMark x1="92680" y1="24075" x2="92680" y2="24075"/>
                        <a14:foregroundMark x1="86326" y1="13159" x2="86326" y2="13159"/>
                        <a14:foregroundMark x1="84669" y1="13523" x2="84669" y2="13523"/>
                        <a14:foregroundMark x1="83011" y1="15343" x2="83011" y2="15343"/>
                        <a14:foregroundMark x1="81354" y1="17890" x2="81354" y2="17890"/>
                        <a14:foregroundMark x1="81169" y1="20922" x2="81169" y2="20922"/>
                        <a14:foregroundMark x1="82366" y1="22498" x2="82366" y2="22498"/>
                        <a14:foregroundMark x1="56077" y1="28078" x2="60313" y2="29836"/>
                        <a14:foregroundMark x1="63029" y1="35415" x2="65331" y2="33414"/>
                        <a14:foregroundMark x1="72560" y1="31231" x2="72099" y2="35840"/>
                        <a14:foregroundMark x1="68508" y1="37599" x2="68508" y2="40995"/>
                        <a14:foregroundMark x1="48250" y1="35415" x2="48250" y2="35415"/>
                        <a14:foregroundMark x1="46271" y1="35415" x2="46271" y2="35415"/>
                        <a14:foregroundMark x1="46133" y1="37841" x2="47330" y2="37841"/>
                        <a14:foregroundMark x1="62155" y1="82777" x2="61234" y2="84597"/>
                        <a14:foregroundMark x1="68048" y1="81019" x2="69843" y2="83808"/>
                        <a14:foregroundMark x1="67495" y1="83384" x2="72606" y2="85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76621" y="-321469"/>
            <a:ext cx="9656551" cy="7332662"/>
          </a:xfrm>
          <a:prstGeom prst="rect">
            <a:avLst/>
          </a:prstGeom>
        </p:spPr>
      </p:pic>
      <p:pic>
        <p:nvPicPr>
          <p:cNvPr id="16" name="图片 38">
            <a:extLst>
              <a:ext uri="{FF2B5EF4-FFF2-40B4-BE49-F238E27FC236}">
                <a16:creationId xmlns:a16="http://schemas.microsoft.com/office/drawing/2014/main" id="{B69DCD86-5631-4775-A30C-49D0CA06854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1749" y="4334756"/>
            <a:ext cx="12192000" cy="24582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51000" y="4114436"/>
            <a:ext cx="7626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200" b="1" dirty="0">
                <a:solidFill>
                  <a:srgbClr val="00B050"/>
                </a:solidFill>
              </a:rPr>
              <a:t>Ví dụ: </a:t>
            </a:r>
            <a:r>
              <a:rPr lang="vi-VN" sz="4200" b="1" dirty="0">
                <a:solidFill>
                  <a:srgbClr val="002060"/>
                </a:solidFill>
              </a:rPr>
              <a:t>123; 3210; 8901; 999...</a:t>
            </a:r>
            <a:endParaRPr lang="en-US" sz="4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104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思源黑体 CN Light"/>
        <a:ea typeface=""/>
        <a:cs typeface=""/>
        <a:font script="Jpan" typeface="游ゴシック Light"/>
        <a:font script="Hang" typeface="맑은 고딕"/>
        <a:font script="Hans" typeface="思源黑体 C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Light"/>
        <a:ea typeface=""/>
        <a:cs typeface=""/>
        <a:font script="Jpan" typeface="游ゴシック"/>
        <a:font script="Hang" typeface="맑은 고딕"/>
        <a:font script="Hans" typeface="思源黑体 CN Light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8833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681</Words>
  <Application>Microsoft Office PowerPoint</Application>
  <PresentationFormat>Widescreen</PresentationFormat>
  <Paragraphs>100</Paragraphs>
  <Slides>18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4" baseType="lpstr">
      <vt:lpstr>Times New Roman</vt:lpstr>
      <vt:lpstr>UTM Alberta Heavy</vt:lpstr>
      <vt:lpstr>#9Slide07 SVNPrima</vt:lpstr>
      <vt:lpstr>UVF Fiolex Girls</vt:lpstr>
      <vt:lpstr>UTM Aptima</vt:lpstr>
      <vt:lpstr>等线</vt:lpstr>
      <vt:lpstr>#9Slide03 Kaleko 105 Round Bold</vt:lpstr>
      <vt:lpstr>#9Slide07 IcielStormtrooper</vt:lpstr>
      <vt:lpstr>幼圆</vt:lpstr>
      <vt:lpstr>思源黑体 CN Light</vt:lpstr>
      <vt:lpstr>UTM Guanine</vt:lpstr>
      <vt:lpstr>Cambria</vt:lpstr>
      <vt:lpstr>#9Slide03 AmpleSoft Bold</vt:lpstr>
      <vt:lpstr>Arial</vt:lpstr>
      <vt:lpstr>字魂131号-酷乐潮玩体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MĂNG NON TEAM</cp:keywords>
  <cp:lastModifiedBy/>
  <cp:revision>1</cp:revision>
  <dcterms:created xsi:type="dcterms:W3CDTF">2022-03-02T06:40:24Z</dcterms:created>
  <dcterms:modified xsi:type="dcterms:W3CDTF">2022-09-21T16:10:22Z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2022-09-21T16:08:08Z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508f6d2f-4f64-4dc3-b2a4-e46801a65e7a</vt:lpwstr>
  </property>
  <property fmtid="{D5CDD505-2E9C-101B-9397-08002B2CF9AE}" pid="8" name="MSIP_Label_defa4170-0d19-0005-0004-bc88714345d2_ContentBits">
    <vt:lpwstr>0</vt:lpwstr>
  </property>
</Properties>
</file>