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7" r:id="rId2"/>
    <p:sldId id="295" r:id="rId3"/>
    <p:sldId id="259" r:id="rId4"/>
    <p:sldId id="260" r:id="rId5"/>
    <p:sldId id="306" r:id="rId6"/>
    <p:sldId id="262" r:id="rId7"/>
    <p:sldId id="263" r:id="rId8"/>
    <p:sldId id="282" r:id="rId9"/>
    <p:sldId id="283" r:id="rId10"/>
    <p:sldId id="284" r:id="rId11"/>
    <p:sldId id="285" r:id="rId12"/>
    <p:sldId id="318" r:id="rId13"/>
    <p:sldId id="264" r:id="rId14"/>
    <p:sldId id="266" r:id="rId15"/>
    <p:sldId id="267" r:id="rId16"/>
    <p:sldId id="278" r:id="rId17"/>
    <p:sldId id="290" r:id="rId18"/>
    <p:sldId id="291" r:id="rId19"/>
    <p:sldId id="268" r:id="rId20"/>
    <p:sldId id="279" r:id="rId21"/>
    <p:sldId id="286" r:id="rId22"/>
    <p:sldId id="303" r:id="rId23"/>
    <p:sldId id="304" r:id="rId24"/>
    <p:sldId id="270" r:id="rId25"/>
    <p:sldId id="289" r:id="rId26"/>
    <p:sldId id="271" r:id="rId27"/>
    <p:sldId id="272" r:id="rId28"/>
    <p:sldId id="320" r:id="rId29"/>
    <p:sldId id="273" r:id="rId30"/>
    <p:sldId id="274" r:id="rId31"/>
    <p:sldId id="307" r:id="rId32"/>
    <p:sldId id="312" r:id="rId33"/>
    <p:sldId id="309" r:id="rId34"/>
    <p:sldId id="310" r:id="rId35"/>
    <p:sldId id="311" r:id="rId36"/>
    <p:sldId id="317" r:id="rId37"/>
    <p:sldId id="313" r:id="rId38"/>
    <p:sldId id="314" r:id="rId39"/>
    <p:sldId id="316" r:id="rId40"/>
    <p:sldId id="315" r:id="rId41"/>
    <p:sldId id="275" r:id="rId42"/>
    <p:sldId id="319" r:id="rId43"/>
    <p:sldId id="277" r:id="rId44"/>
    <p:sldId id="321" r:id="rId45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EA6A"/>
    <a:srgbClr val="9F5F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93" autoAdjust="0"/>
    <p:restoredTop sz="91281" autoAdjust="0"/>
  </p:normalViewPr>
  <p:slideViewPr>
    <p:cSldViewPr>
      <p:cViewPr>
        <p:scale>
          <a:sx n="50" d="100"/>
          <a:sy n="50" d="100"/>
        </p:scale>
        <p:origin x="-1368" y="-456"/>
      </p:cViewPr>
      <p:guideLst>
        <p:guide orient="horz" pos="2160"/>
        <p:guide pos="3831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Đình</a:t>
            </a:r>
            <a:r>
              <a:rPr lang="en-US" baseline="0" smtClean="0"/>
              <a:t> làng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694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Đọc</a:t>
            </a:r>
            <a:r>
              <a:rPr lang="en-US" baseline="0" smtClean="0"/>
              <a:t> và nối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0230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Ôn</a:t>
            </a:r>
            <a:r>
              <a:rPr lang="en-US" baseline="0" smtClean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GV nói</a:t>
            </a:r>
            <a:r>
              <a:rPr lang="en-US" baseline="0" smtClean="0"/>
              <a:t> đến vđ lấn chiếm vỉa hè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6/20/2021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jpeg"/><Relationship Id="rId9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30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microsoft.com/office/2007/relationships/hdphoto" Target="../media/hdphoto1.wdp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30.png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5" Type="http://schemas.openxmlformats.org/officeDocument/2006/relationships/image" Target="../media/image30.png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microsoft.com/office/2007/relationships/hdphoto" Target="../media/hdphoto1.wdp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12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facebook.com/groups/443096903751589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</a:t>
            </a:r>
            <a:r>
              <a:rPr lang="en-US" sz="10600" b="1" smtClean="0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VIỆT </a:t>
            </a:r>
            <a:r>
              <a:rPr lang="en-US" sz="10600" b="1" smtClean="0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  <a:endParaRPr lang="en-US" sz="10600" b="1">
              <a:solidFill>
                <a:schemeClr val="bg1"/>
              </a:solidFill>
              <a:latin typeface=".VnArial" pitchFamily="34" charset="0"/>
              <a:ea typeface="AvantGarde" pitchFamily="2" charset="0"/>
              <a:cs typeface="AvantGarde" pitchFamily="2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3" y="4205197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583198" y="5410200"/>
            <a:ext cx="4766843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xe lu</a:t>
            </a:r>
            <a:endParaRPr lang="en-US" sz="9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978768" y="5413962"/>
            <a:ext cx="2156577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</a:t>
            </a:r>
            <a:endParaRPr lang="en-US" sz="9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5362" name="Picture 2" descr="Xe lu 2 bánh thép CLG613T | www.xemaychuyendu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2" b="15072"/>
          <a:stretch/>
        </p:blipFill>
        <p:spPr bwMode="auto">
          <a:xfrm>
            <a:off x="2546404" y="151334"/>
            <a:ext cx="6963515" cy="491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1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337719" y="5439505"/>
            <a:ext cx="5163312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thị xã</a:t>
            </a:r>
            <a:endParaRPr lang="en-US" sz="9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511598" y="5439505"/>
            <a:ext cx="1611737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</a:t>
            </a:r>
            <a:endParaRPr lang="en-US" sz="9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" name="AutoShape 2" descr="Cổng thông tin điện tử Thị xã Hồng Lĩnh - tỉnh Hà Tĩn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Cổng thông tin điện tử Thị xã Hồng Lĩnh - tỉnh Hà Tĩnh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390" name="Picture 6" descr="Hồng Lĩnh (Hà Tĩnh): Quyết tâm đạt tăng trưởng 11% trong năm 2021 | Đảng  Cộng sản Việt Nam - Đại hội XII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2319" y="193307"/>
            <a:ext cx="8192896" cy="4608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3410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446" y="4014412"/>
            <a:ext cx="4267882" cy="2121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6" descr="Hồng Lĩnh (Hà Tĩnh): Quyết tâm đạt tăng trưởng 11% trong năm 2021 | Đảng  Cộng sản Việt Nam - Đại hội XII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110" y="2667000"/>
            <a:ext cx="2440554" cy="1372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Xe lu 2 bánh thép CLG613T | www.xemaychuyendu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2" b="15072"/>
          <a:stretch/>
        </p:blipFill>
        <p:spPr bwMode="auto">
          <a:xfrm>
            <a:off x="6171065" y="2667000"/>
            <a:ext cx="2002974" cy="141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2609" y="4069041"/>
            <a:ext cx="3939886" cy="2121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 descr="Không gian vỉa hè - Nét văn minh của đô thị | Hội Kiến Trúc Sư Việt Na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994" y="2717004"/>
            <a:ext cx="2093978" cy="139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201" y="4081020"/>
            <a:ext cx="3838864" cy="2121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 descr="Vở vẽ A4 Hồng Hà 0236 | Shopee Việt Nam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00" b="19446"/>
          <a:stretch/>
        </p:blipFill>
        <p:spPr bwMode="auto">
          <a:xfrm>
            <a:off x="177910" y="2627857"/>
            <a:ext cx="2375697" cy="1543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5100" y="4081020"/>
            <a:ext cx="3581715" cy="2121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505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11" y="5181600"/>
            <a:ext cx="11222230" cy="1933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35" y="0"/>
            <a:ext cx="11095182" cy="5647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357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0672238"/>
              </p:ext>
            </p:extLst>
          </p:nvPr>
        </p:nvGraphicFramePr>
        <p:xfrm>
          <a:off x="215396" y="1290650"/>
          <a:ext cx="1170432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853216" y="2148114"/>
            <a:ext cx="4941953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700" smtClean="0">
                <a:solidFill>
                  <a:srgbClr val="FF0000"/>
                </a:solidFill>
                <a:latin typeface="HP001 4H"/>
                <a:ea typeface="HP001 4H"/>
              </a:rPr>
              <a:t>Ȫ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15396" y="203422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5071269" y="2148114"/>
            <a:ext cx="4941953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28700" smtClean="0">
                <a:solidFill>
                  <a:srgbClr val="FF0000"/>
                </a:solidFill>
                <a:latin typeface="HP001 4H"/>
                <a:ea typeface="HP001 4H"/>
              </a:rPr>
              <a:t>ɚ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85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229" y="482283"/>
            <a:ext cx="12040393" cy="4477385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644" y="5145656"/>
            <a:ext cx="2709556" cy="171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73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x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8971" y="98980"/>
            <a:ext cx="12040393" cy="4528026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644" y="5145656"/>
            <a:ext cx="2709556" cy="171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745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7489994"/>
              </p:ext>
            </p:extLst>
          </p:nvPr>
        </p:nvGraphicFramePr>
        <p:xfrm>
          <a:off x="215396" y="1366850"/>
          <a:ext cx="1170432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-914400" y="2219373"/>
            <a:ext cx="12138819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28700">
                <a:solidFill>
                  <a:srgbClr val="FF0000"/>
                </a:solidFill>
                <a:latin typeface="HP001 4 hàng" pitchFamily="34" charset="0"/>
              </a:rPr>
              <a:t> vở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81838" y="-8255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72823" y="-1252533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22579" y="-3048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4457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2193E-6 -8.51852E-6 L 0.00626 -0.0176 L 0.01461 -0.02964 L 0.02401 -0.04445 L 0.03811 -0.05371 L 0.04647 -0.05093 L 0.05221 -0.04352 L 0.05639 -0.02408 L 0.05848 -0.00741 L 0.05848 0.03518 L 0.05952 0.07314 L 0.06475 0.10555 L 0.07153 0.12499 L 0.07937 0.13796 L 0.0919 0.14814 L 0.106 0.14259 L 0.12114 0.12777 L 0.13159 0.09351 L 0.13942 0.05277 L 0.14151 0.02129 L 0.14046 -0.01019 L 0.13629 -0.03519 L 0.12689 -0.05093 L 0.11644 -0.05186 C 0.11409 -0.04306 0.11213 -0.04098 0.11435 -0.03334 L 0.11853 -0.02038 L 0.12741 -0.01112 L 0.13681 -0.00741 L 0.15665 -0.00927 L 0.17806 -0.01667 L 0.18642 -0.03427 L 0.19738 -0.04723 L 0.20678 -0.05093 L 0.21931 -0.05093 L 0.2308 -0.04538 L 0.23707 -0.03797 L 0.2261 -0.04815 L 0.20835 -0.04908 L 0.19947 -0.04815 L 0.18903 -0.03704 L 0.18276 -0.02686 L 0.17545 -0.01112 L 0.16971 0.0074 L 0.16657 0.02962 L 0.16657 0.0611 L 0.17127 0.09166 L 0.18067 0.11944 L 0.19164 0.1361 L 0.20522 0.14629 L 0.2214 0.14536 L 0.2308 0.13796 L 0.24229 0.12499 L 0.25273 0.10185 L 0.259 0.07222 L 0.259 0.03888 L 0.25587 0.00555 L 0.24856 -0.01667 L 0.24229 -0.03241 L 0.2355 -0.04075 " pathEditMode="relative" ptsTypes="AAAAAAAAAAAAAAAAAAAAAAAfAAAAAAAAAAAAAAAAAAAAAAAAAAAAAAAAAAA">
                                      <p:cBhvr>
                                        <p:cTn id="11" dur="16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1645E-7 1.48148E-6 L 0.00679 -0.00648 L 0.01462 -0.00648 L 0.01984 0.00092 L 0.02141 0.01018 L 0.01984 0.02037 L 0.01619 0.03148 L 0.01149 0.03889 L 0.00365 0.04907 " pathEditMode="relative" ptsTypes="AAAAAAAAA">
                                      <p:cBhvr>
                                        <p:cTn id="22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100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2289E-6 4.07407E-6 L 0.00744 -0.00764 L 0.01449 -0.00625 L 0.01919 0.00069 L 0.02075 0.0118 L 0.01879 0.02361 L 0.01566 0.0368 L 0.01214 0.04444 L 0.00861 0.05208 " pathEditMode="relative" ptsTypes="AAAAAAAAA">
                                      <p:cBhvr>
                                        <p:cTn id="33" dur="2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3750"/>
                            </p:stCondLst>
                            <p:childTnLst>
                              <p:par>
                                <p:cTn id="3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5454255"/>
              </p:ext>
            </p:extLst>
          </p:nvPr>
        </p:nvGraphicFramePr>
        <p:xfrm>
          <a:off x="215396" y="1366850"/>
          <a:ext cx="1170432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-890814" y="2219373"/>
            <a:ext cx="12138819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l-GR" sz="28700" smtClean="0">
                <a:solidFill>
                  <a:srgbClr val="FF0000"/>
                </a:solidFill>
                <a:latin typeface="HP001 4 hàng" pitchFamily="34" charset="0"/>
              </a:rPr>
              <a:t>Κ;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24488" y="-507074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74269" y="-507074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7988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7467E-6 -1.11111E-6 L 0.00418 -0.00926 L 0.01202 -0.01759 L 0.0209 -0.02222 L 0.03343 -0.02315 L 0.04231 -0.01852 L 0.05118 -0.00834 L 0.05797 0.0037 L 0.0658 0.02407 L 0.06998 0.04537 L 0.07207 0.07222 L 0.0705 0.1037 L 0.0658 0.12778 L 0.05588 0.1537 L 0.04596 0.16666 L 0.02612 0.17778 L 0.01306 0.17222 L 0.00523 0.16481 L -0.00678 0.14444 L -0.01461 0.125 " pathEditMode="relative" ptsTypes="AAAAAAAAAAAAAAAAAAAA">
                                      <p:cBhvr>
                                        <p:cTn id="11" dur="6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41514E-6 -1.11111E-6 L -0.00679 -0.01019 L -0.0141 -0.01759 L -0.02403 -0.02315 L -0.0329 -0.025 L -0.04074 -0.02037 L -0.04596 -0.01759 L -0.05327 -0.00834 L -0.05797 0.00185 L -0.06371 0.01481 L -0.06789 0.03333 L -0.0705 0.0537 L -0.07102 0.08055 L -0.06685 0.12037 L -0.05849 0.14629 L -0.05118 0.16018 L -0.03969 0.17315 L -0.0282 0.17685 L -0.00888 0.175 L 0.00887 0.16481 L 0.0355 0.14074 L 0.05796 0.10648 L 0.07206 0.07222 L 0.07989 0.04259 L 0.08355 0.00926 L 0.08093 -0.00834 L 0.07362 -0.01945 L 0.06422 -0.02037 L 0.04856 -0.01296 L 0.03655 0.0037 L 0.02819 0.02407 L 0.02297 0.04352 L 0.01879 0.07315 L 0.01827 0.10092 L 0.02036 0.12778 L 0.02506 0.14537 L 0.03133 0.16018 L 0.04177 0.17315 L 0.05326 0.17778 L 0.06422 0.17685 L 0.07989 0.16852 L 0.0919 0.1537 L 0.10182 0.13333 " pathEditMode="relative" ptsTypes="AAAAAAAAAAAAAAAAAAAAAAAAAAAAAAAAAAAAAAAAAAA">
                                      <p:cBhvr>
                                        <p:cTn id="22" dur="1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9500"/>
                            </p:stCondLst>
                            <p:childTnLst>
                              <p:par>
                                <p:cTn id="2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297955"/>
              </p:ext>
            </p:extLst>
          </p:nvPr>
        </p:nvGraphicFramePr>
        <p:xfrm>
          <a:off x="215396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572745" y="3124199"/>
            <a:ext cx="2030566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18000">
                <a:solidFill>
                  <a:srgbClr val="FF0000"/>
                </a:solidFill>
                <a:latin typeface="HP001 TD 4H" pitchFamily="34" charset="0"/>
                <a:ea typeface="HP001 4H"/>
              </a:rPr>
              <a:t>Ȫ</a:t>
            </a:r>
            <a:endParaRPr lang="en-US" sz="18000">
              <a:solidFill>
                <a:srgbClr val="FF0000"/>
              </a:solidFill>
              <a:latin typeface="HP001 TD 4H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15396" y="203422"/>
            <a:ext cx="3382243" cy="941185"/>
            <a:chOff x="63500" y="1429216"/>
            <a:chExt cx="2542972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222211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 vở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5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880519" y="3142341"/>
            <a:ext cx="2030566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18000">
                <a:solidFill>
                  <a:srgbClr val="FF0000"/>
                </a:solidFill>
                <a:latin typeface="HP001 4H"/>
                <a:ea typeface="HP001 4H"/>
              </a:rPr>
              <a:t>Ȫ</a:t>
            </a:r>
            <a:endParaRPr lang="en-US" sz="180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64211" y="3127825"/>
            <a:ext cx="2030566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8000">
                <a:solidFill>
                  <a:srgbClr val="FF0000"/>
                </a:solidFill>
                <a:latin typeface="HP001 TD 4H" pitchFamily="34" charset="0"/>
                <a:ea typeface="HP001 4H"/>
              </a:rPr>
              <a:t>ɚ</a:t>
            </a:r>
            <a:endParaRPr lang="en-US" sz="18000">
              <a:solidFill>
                <a:srgbClr val="FF0000"/>
              </a:solidFill>
              <a:latin typeface="HP001 TD 4H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14659" y="3113309"/>
            <a:ext cx="2030566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8000">
                <a:solidFill>
                  <a:srgbClr val="FF0000"/>
                </a:solidFill>
                <a:latin typeface="HP001 4H"/>
                <a:ea typeface="HP001 4H"/>
              </a:rPr>
              <a:t>ɚ</a:t>
            </a:r>
            <a:endParaRPr lang="en-US" sz="18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34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270023" y="278015"/>
            <a:ext cx="3448696" cy="941185"/>
            <a:chOff x="63500" y="1429216"/>
            <a:chExt cx="2592937" cy="705889"/>
          </a:xfrm>
        </p:grpSpPr>
        <p:sp>
          <p:nvSpPr>
            <p:cNvPr id="25" name="Rounded Rectangle 24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Khởi động</a:t>
              </a:r>
              <a:endParaRPr lang="en-US" sz="37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26" name="Oval 2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>
          <a:xfrm>
            <a:off x="685518" y="1813862"/>
            <a:ext cx="3566601" cy="794360"/>
          </a:xfrm>
          <a:prstGeom prst="rect">
            <a:avLst/>
          </a:prstGeom>
          <a:solidFill>
            <a:srgbClr val="FFC000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pha trà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85518" y="3033062"/>
            <a:ext cx="3566601" cy="794360"/>
          </a:xfrm>
          <a:prstGeom prst="rect">
            <a:avLst/>
          </a:prstGeom>
          <a:solidFill>
            <a:srgbClr val="FFC000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phố cổ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70719" y="4328461"/>
            <a:ext cx="3581400" cy="794360"/>
          </a:xfrm>
          <a:prstGeom prst="rect">
            <a:avLst/>
          </a:prstGeom>
          <a:solidFill>
            <a:srgbClr val="FFC000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quê nhà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73209" y="5547661"/>
            <a:ext cx="3578910" cy="794360"/>
          </a:xfrm>
          <a:prstGeom prst="rect">
            <a:avLst/>
          </a:prstGeom>
          <a:solidFill>
            <a:srgbClr val="FFC000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quả khế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4260960" y="1845899"/>
            <a:ext cx="705377" cy="70712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1</a:t>
            </a:r>
          </a:p>
        </p:txBody>
      </p:sp>
      <p:sp>
        <p:nvSpPr>
          <p:cNvPr id="10" name="Oval 9"/>
          <p:cNvSpPr/>
          <p:nvPr/>
        </p:nvSpPr>
        <p:spPr>
          <a:xfrm>
            <a:off x="4269034" y="3079613"/>
            <a:ext cx="705377" cy="70712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300" smtClean="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2</a:t>
            </a:r>
            <a:endParaRPr lang="en-US" sz="4300">
              <a:solidFill>
                <a:schemeClr val="tx1"/>
              </a:solidFill>
              <a:latin typeface="Arial Rounded MT Bol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260960" y="4360498"/>
            <a:ext cx="705377" cy="70712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300" smtClean="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3</a:t>
            </a:r>
            <a:endParaRPr lang="en-US" sz="4300">
              <a:solidFill>
                <a:schemeClr val="tx1"/>
              </a:solidFill>
              <a:latin typeface="Arial Rounded MT Bol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0960" y="5579698"/>
            <a:ext cx="705377" cy="707125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4</a:t>
            </a:r>
          </a:p>
        </p:txBody>
      </p:sp>
      <p:pic>
        <p:nvPicPr>
          <p:cNvPr id="13" name="Picture 2" descr="Nằm mơ thấy cây khế, quả khế có may mắn không?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4119" y="85142"/>
            <a:ext cx="2223277" cy="1667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ách pha trà ngon | Kiến thức về trà - Trà Việt | Các loại trà ng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4119" y="1870615"/>
            <a:ext cx="2223277" cy="1482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ỒN THƠ QUÊ HƯƠNG - GIÁO PHẬN BAN MÊ THUỘ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4119" y="3513723"/>
            <a:ext cx="2223277" cy="1515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Giới Thiệu Phố Cổ Hội An Đà Nẵ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42"/>
          <a:stretch/>
        </p:blipFill>
        <p:spPr bwMode="auto">
          <a:xfrm>
            <a:off x="8824118" y="5162550"/>
            <a:ext cx="2223277" cy="166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7" t="65662" r="50000" b="12554"/>
          <a:stretch/>
        </p:blipFill>
        <p:spPr>
          <a:xfrm>
            <a:off x="7619591" y="5483192"/>
            <a:ext cx="1033485" cy="112245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8" t="5834" r="71436" b="73226"/>
          <a:stretch/>
        </p:blipFill>
        <p:spPr>
          <a:xfrm>
            <a:off x="7604897" y="2072256"/>
            <a:ext cx="1084230" cy="107890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64" t="8644" r="50000" b="73227"/>
          <a:stretch/>
        </p:blipFill>
        <p:spPr>
          <a:xfrm>
            <a:off x="7619591" y="513444"/>
            <a:ext cx="1022696" cy="93409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37" t="26773" r="6563" b="55449"/>
          <a:stretch/>
        </p:blipFill>
        <p:spPr>
          <a:xfrm>
            <a:off x="7588823" y="3794607"/>
            <a:ext cx="1116378" cy="916004"/>
          </a:xfrm>
          <a:prstGeom prst="rect">
            <a:avLst/>
          </a:prstGeom>
        </p:spPr>
      </p:pic>
      <p:cxnSp>
        <p:nvCxnSpPr>
          <p:cNvPr id="4" name="Straight Arrow Connector 3"/>
          <p:cNvCxnSpPr>
            <a:stCxn id="9" idx="6"/>
            <a:endCxn id="18" idx="1"/>
          </p:cNvCxnSpPr>
          <p:nvPr/>
        </p:nvCxnSpPr>
        <p:spPr>
          <a:xfrm>
            <a:off x="4966337" y="2199462"/>
            <a:ext cx="2638560" cy="41224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endCxn id="2" idx="1"/>
          </p:cNvCxnSpPr>
          <p:nvPr/>
        </p:nvCxnSpPr>
        <p:spPr>
          <a:xfrm>
            <a:off x="4935182" y="3471599"/>
            <a:ext cx="2684409" cy="2572819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4935182" y="4328461"/>
            <a:ext cx="2622486" cy="36933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endCxn id="19" idx="1"/>
          </p:cNvCxnSpPr>
          <p:nvPr/>
        </p:nvCxnSpPr>
        <p:spPr>
          <a:xfrm flipV="1">
            <a:off x="4948280" y="980493"/>
            <a:ext cx="2671311" cy="4968543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8026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831092"/>
              </p:ext>
            </p:extLst>
          </p:nvPr>
        </p:nvGraphicFramePr>
        <p:xfrm>
          <a:off x="215396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215396" y="203422"/>
            <a:ext cx="3382243" cy="941185"/>
            <a:chOff x="63500" y="1429216"/>
            <a:chExt cx="2542972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222211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 vở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5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-948823" y="3126898"/>
            <a:ext cx="9954370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vi-VN" sz="1800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l-GR" sz="1800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18000">
                <a:solidFill>
                  <a:srgbClr val="FF0000"/>
                </a:solidFill>
                <a:latin typeface="HP001 4 hàng" pitchFamily="34" charset="0"/>
              </a:rPr>
              <a:t> vở </a:t>
            </a:r>
            <a:r>
              <a:rPr lang="el-GR" sz="18000">
                <a:solidFill>
                  <a:srgbClr val="FF0000"/>
                </a:solidFill>
                <a:latin typeface="HP001 4 hàng" pitchFamily="34" charset="0"/>
              </a:rPr>
              <a:t>ω≥ </a:t>
            </a:r>
            <a:endParaRPr lang="en-US" sz="18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69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768525"/>
              </p:ext>
            </p:extLst>
          </p:nvPr>
        </p:nvGraphicFramePr>
        <p:xfrm>
          <a:off x="215396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215396" y="203422"/>
            <a:ext cx="3382243" cy="941185"/>
            <a:chOff x="63500" y="1429216"/>
            <a:chExt cx="2542972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222211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 vở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5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13919" y="3126898"/>
            <a:ext cx="9954370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l-GR" sz="18000" smtClean="0">
                <a:solidFill>
                  <a:srgbClr val="FF0000"/>
                </a:solidFill>
                <a:latin typeface="HP001 4 hàng" pitchFamily="34" charset="0"/>
              </a:rPr>
              <a:t>Κ;</a:t>
            </a:r>
            <a:r>
              <a:rPr lang="en-US" sz="18000" smtClean="0">
                <a:solidFill>
                  <a:srgbClr val="FF0000"/>
                </a:solidFill>
                <a:latin typeface="HP001 4 hàng" pitchFamily="34" charset="0"/>
              </a:rPr>
              <a:t> lu </a:t>
            </a:r>
            <a:endParaRPr lang="en-US" sz="18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00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u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3710" y="152400"/>
            <a:ext cx="10952830" cy="5476415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644" y="5145656"/>
            <a:ext cx="2709556" cy="171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184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h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008" y="-232857"/>
            <a:ext cx="11997402" cy="6024057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644" y="5145656"/>
            <a:ext cx="2709556" cy="171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451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179068"/>
              </p:ext>
            </p:extLst>
          </p:nvPr>
        </p:nvGraphicFramePr>
        <p:xfrm>
          <a:off x="215396" y="1366850"/>
          <a:ext cx="1170432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-1967707" y="2238423"/>
            <a:ext cx="13758069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28700">
                <a:solidFill>
                  <a:srgbClr val="FF0000"/>
                </a:solidFill>
                <a:latin typeface="HP001 4 hàng" pitchFamily="34" charset="0"/>
              </a:rPr>
              <a:t> vở </a:t>
            </a:r>
            <a:r>
              <a:rPr lang="el-GR" sz="28700">
                <a:solidFill>
                  <a:srgbClr val="FF0000"/>
                </a:solidFill>
                <a:latin typeface="HP001 4 hàng" pitchFamily="34" charset="0"/>
              </a:rPr>
              <a:t>ω≥ 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4526"/>
            <a:ext cx="2709556" cy="171234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36963" y="-1239833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86719" y="-2921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68519" y="-9652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34259" y="-29464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5978" y="-8128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979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2193E-6 -8.51852E-6 L 0.00626 -0.0176 L 0.01461 -0.02964 L 0.02401 -0.04445 L 0.03811 -0.05371 L 0.04647 -0.05093 L 0.05221 -0.04352 L 0.05639 -0.02408 L 0.05848 -0.00741 L 0.05848 0.03518 L 0.05952 0.07314 L 0.06475 0.10555 L 0.07153 0.12499 L 0.07937 0.13796 L 0.0919 0.14814 L 0.106 0.14259 L 0.12114 0.12777 L 0.13159 0.09351 L 0.13942 0.05277 L 0.14151 0.02129 L 0.14046 -0.01019 L 0.13629 -0.03519 L 0.12689 -0.05093 L 0.11644 -0.05186 C 0.11409 -0.04306 0.11213 -0.04098 0.11435 -0.03334 L 0.11853 -0.02038 L 0.12741 -0.01112 L 0.13681 -0.00741 L 0.15665 -0.00927 L 0.17806 -0.01667 L 0.18642 -0.03427 L 0.19738 -0.04723 L 0.20678 -0.05093 L 0.21931 -0.05093 L 0.2308 -0.04538 L 0.23707 -0.03797 L 0.2261 -0.04815 L 0.20835 -0.04908 L 0.19947 -0.04815 L 0.18903 -0.03704 L 0.18276 -0.02686 L 0.17545 -0.01112 L 0.16971 0.0074 L 0.16657 0.02962 L 0.16657 0.0611 L 0.17127 0.09166 L 0.18067 0.11944 L 0.19164 0.1361 L 0.20522 0.14629 L 0.2214 0.14536 L 0.2308 0.13796 L 0.24229 0.12499 L 0.25273 0.10185 L 0.259 0.07222 L 0.259 0.03888 L 0.25587 0.00555 L 0.24856 -0.01667 L 0.24229 -0.03241 L 0.2355 -0.04075 " pathEditMode="relative" ptsTypes="AAAAAAAAAAAAAAAAAAAAAAAfAAAAAAAAAAAAAAAAAAAAAAAAAAAAAAAAAAA">
                                      <p:cBhvr>
                                        <p:cTn id="11" dur="16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1645E-7 1.48148E-6 L 0.00679 -0.00648 L 0.01462 -0.00648 L 0.01984 0.00092 L 0.02141 0.01018 L 0.01984 0.02037 L 0.01619 0.03148 L 0.01149 0.03889 L 0.00365 0.04907 " pathEditMode="relative" ptsTypes="AAAAAAAAA">
                                      <p:cBhvr>
                                        <p:cTn id="22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100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2289E-6 4.07407E-6 L 0.00744 -0.00764 L 0.01449 -0.00625 L 0.01919 0.00069 L 0.02075 0.0118 L 0.01879 0.02361 L 0.01566 0.0368 L 0.01214 0.04444 L 0.00861 0.05208 " pathEditMode="relative" ptsTypes="AAAAAAAAA">
                                      <p:cBhvr>
                                        <p:cTn id="33" dur="2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3750"/>
                            </p:stCondLst>
                            <p:childTnLst>
                              <p:par>
                                <p:cTn id="3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425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4750"/>
                            </p:stCondLst>
                            <p:childTnLst>
                              <p:par>
                                <p:cTn id="4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8649E-6 1.48148E-6 L 0.00744 -0.01898 L 0.01749 -0.03796 L 0.02872 -0.05115 L 0.04073 -0.05555 L 0.04947 -0.05231 L 0.05509 -0.04004 L 0.05757 -0.01898 L 0.05952 0.01667 L 0.06005 0.07222 L 0.06514 0.10764 L 0.07453 0.13218 L 0.0902 0.14537 L 0.10208 0.14537 L 0.11526 0.13334 L 0.12583 0.11551 L 0.13784 0.0676 L 0.1428 0.02222 L 0.14032 -0.02014 L 0.12897 -0.04907 L 0.12153 -0.05347 L 0.11461 -0.03889 L 0.11461 -0.01111 L 0.11957 0.01991 L 0.12466 0.03542 L 0.13654 0.05556 L 0.15781 0.06991 L 0.17413 0.07107 L 0.1911 0.0676 L 0.2099 0.05764 L 0.22112 0.04537 L 0.23182 0.02222 L 0.23678 -0.00231 L 0.23496 -0.0324 L 0.22804 -0.04791 L 0.21486 -0.05555 L 0.19919 -0.04676 L 0.19045 -0.03796 L 0.18353 -0.02893 L 0.17478 -0.00463 L 0.16786 0.02778 L 0.16656 0.04537 L 0.16786 0.07778 L 0.17413 0.1088 L 0.18288 0.12778 L 0.19423 0.14213 L 0.20676 0.14537 L 0.22608 0.13982 L 0.24057 0.12778 L 0.25375 0.10209 " pathEditMode="relative" ptsTypes="AAAAAAAAAAAAAAAAAAAAAAAAAAAAAAAAAAAAAAAAAAAAAAAAAA">
                                      <p:cBhvr>
                                        <p:cTn id="46" dur="17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175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225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2750"/>
                            </p:stCondLst>
                            <p:childTnLst>
                              <p:par>
                                <p:cTn id="5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2533E-6 1.48148E-6 L 0.00053 -0.00834 L 0.0047 -0.01667 L 0.01045 -0.02222 L 0.01932 -0.0176 L 0.02507 -0.00648 L 0.03081 0.00092 L 0.03499 0.00092 L 0.04021 -0.00834 L 0.04335 -0.01852 " pathEditMode="relative" ptsTypes="AAAAAAAAAA">
                                      <p:cBhvr>
                                        <p:cTn id="57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750"/>
                            </p:stCondLst>
                            <p:childTnLst>
                              <p:par>
                                <p:cTn id="59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6934946"/>
              </p:ext>
            </p:extLst>
          </p:nvPr>
        </p:nvGraphicFramePr>
        <p:xfrm>
          <a:off x="215396" y="1366850"/>
          <a:ext cx="1170432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  <a:gridCol w="731520"/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-1188801" y="2238423"/>
            <a:ext cx="13129419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l-GR" sz="28700">
                <a:solidFill>
                  <a:srgbClr val="FF0000"/>
                </a:solidFill>
                <a:latin typeface="HP001 4 hàng" pitchFamily="34" charset="0"/>
              </a:rPr>
              <a:t>Κ;</a:t>
            </a:r>
            <a:r>
              <a:rPr lang="en-US" sz="28700">
                <a:solidFill>
                  <a:srgbClr val="FF0000"/>
                </a:solidFill>
                <a:latin typeface="HP001 4 hàng" pitchFamily="34" charset="0"/>
              </a:rPr>
              <a:t> lu 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92185"/>
            <a:ext cx="2709556" cy="1712343"/>
          </a:xfrm>
          <a:prstGeom prst="rect">
            <a:avLst/>
          </a:prstGeom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20227" y="-5527967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4332" y="-6055078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20227" y="-6276852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3086" y1="6723" x2="81113" y2="22829"/>
                        <a14:foregroundMark x1="93086" y1="7143" x2="2024" y2="9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64977" y="-6524502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3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66116" y="-6276852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08891" y="-6787393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14687" y="-497549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64468" y="-497549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71665" y="5334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052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7467E-6 -1.11111E-6 L 0.00418 -0.00926 L 0.01202 -0.01759 L 0.0209 -0.02222 L 0.03343 -0.02315 L 0.04231 -0.01852 L 0.05118 -0.00834 L 0.05797 0.0037 L 0.0658 0.02407 L 0.06998 0.04537 L 0.07207 0.07222 L 0.0705 0.1037 L 0.0658 0.12778 L 0.05588 0.1537 L 0.04596 0.16666 L 0.02612 0.17778 L 0.01306 0.17222 L 0.00523 0.16481 L -0.00678 0.14444 L -0.01461 0.125 " pathEditMode="relative" ptsTypes="AAAAAAAAAAAAAAAAAAAA">
                                      <p:cBhvr>
                                        <p:cTn id="11" dur="7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5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41514E-6 -1.11111E-6 L -0.00679 -0.01019 L -0.0141 -0.01759 L -0.02403 -0.02315 L -0.0329 -0.025 L -0.04074 -0.02037 L -0.04596 -0.01759 L -0.05327 -0.00834 L -0.05797 0.00185 L -0.06371 0.01481 L -0.06789 0.03333 L -0.0705 0.0537 L -0.07102 0.08055 L -0.06685 0.12037 L -0.05849 0.14629 L -0.05118 0.16018 L -0.03969 0.17315 L -0.0282 0.17685 L -0.00888 0.175 L 0.00887 0.16481 L 0.0355 0.14074 L 0.05796 0.10648 L 0.07206 0.07222 L 0.07989 0.04259 L 0.08355 0.00926 L 0.08093 -0.00834 L 0.07362 -0.01945 L 0.06422 -0.02037 L 0.04856 -0.01296 L 0.03655 0.0037 L 0.02819 0.02407 L 0.02297 0.04352 L 0.01879 0.07315 L 0.01827 0.10092 L 0.02036 0.12778 L 0.02506 0.14537 L 0.03133 0.16018 L 0.04177 0.17315 L 0.05326 0.17778 L 0.06422 0.17685 L 0.07989 0.16852 L 0.0919 0.1537 L 0.10182 0.13333 " pathEditMode="relative" ptsTypes="AAAAAAAAAAAAAAAAAAAAAAAAAAAAAAAAAAAAAAAAAAA">
                                      <p:cBhvr>
                                        <p:cTn id="22" dur="1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1500"/>
                            </p:stCondLst>
                            <p:childTnLst>
                              <p:par>
                                <p:cTn id="2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500"/>
                            </p:stCondLst>
                            <p:childTnLst>
                              <p:par>
                                <p:cTn id="3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6144E-6 -2.59259E-6 L 0.04204 -0.14004 L 0.06827 -0.23333 L 0.08146 -0.2912 L 0.08772 -0.3412 L 0.08903 -0.38333 L 0.08524 -0.40555 L 0.0808 -0.41782 L 0.07454 -0.42338 L 0.06893 -0.42338 L 0.06018 -0.41666 L 0.04948 -0.40115 L 0.04452 -0.38009 L 0.03694 -0.3456 L 0.03381 -0.29236 L 0.03316 -0.17685 L 0.03446 -0.01574 L 0.0376 0.02778 L 0.04321 0.0632 L 0.05196 0.08542 L 0.06449 0.09769 L 0.07454 0.09653 L 0.09333 0.08773 L 0.10835 0.05093 L 0.11592 0.00556 L 0.12779 -0.05231 L 0.13341 -0.11018 L 0.13406 0.04769 L 0.13602 0.07222 L 0.14098 0.08426 C 0.14829 0.09236 0.14516 0.09213 0.14907 0.09213 L 0.16108 0.09537 L 0.17674 0.08658 L 0.19358 0.05209 L 0.20429 0.01111 L 0.21368 -0.03565 L 0.21551 -0.10903 L 0.21486 0.05996 L 0.2193 0.08218 L 0.22491 0.09213 L 0.23627 0.09653 L 0.24749 0.08773 L 0.25754 0.06667 L 0.27007 0.02986 L 0.27882 -0.01018 " pathEditMode="relative" ptsTypes="AAAAAAAAAAAAAAAAAAAAAAAAAAAAAfAAAAAAAAAAAAAAA">
                                      <p:cBhvr>
                                        <p:cTn id="35" dur="19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1500"/>
                            </p:stCondLst>
                            <p:childTnLst>
                              <p:par>
                                <p:cTn id="37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620" b="31901" l="17277" r="722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121" t="19140" r="31735" b="68360"/>
          <a:stretch/>
        </p:blipFill>
        <p:spPr bwMode="auto">
          <a:xfrm flipH="1">
            <a:off x="2879117" y="27147"/>
            <a:ext cx="6179675" cy="963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620" b="31901" l="17277" r="722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121" t="19140" r="31735" b="68360"/>
          <a:stretch/>
        </p:blipFill>
        <p:spPr bwMode="auto">
          <a:xfrm flipV="1">
            <a:off x="2828271" y="5869543"/>
            <a:ext cx="6179675" cy="963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51" t="20703" r="36750" b="24805"/>
          <a:stretch/>
        </p:blipFill>
        <p:spPr bwMode="auto">
          <a:xfrm>
            <a:off x="3337719" y="809624"/>
            <a:ext cx="4953000" cy="5214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693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8" t="4324" b="62116"/>
          <a:stretch/>
        </p:blipFill>
        <p:spPr>
          <a:xfrm>
            <a:off x="876300" y="0"/>
            <a:ext cx="10341537" cy="5076371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311663" y="5298542"/>
            <a:ext cx="11255655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Nghỉ hè, bố mẹ cho Hà về quê. Quê hà là xứ sở của dừa.</a:t>
            </a:r>
            <a:endParaRPr lang="en-US" sz="5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461294" y="5562600"/>
            <a:ext cx="1136556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</a:t>
            </a:r>
            <a:endParaRPr lang="en-US" sz="50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6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13" name="Title 1"/>
          <p:cNvSpPr txBox="1">
            <a:spLocks/>
          </p:cNvSpPr>
          <p:nvPr/>
        </p:nvSpPr>
        <p:spPr>
          <a:xfrm>
            <a:off x="7668513" y="4954656"/>
            <a:ext cx="1136556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</a:t>
            </a:r>
            <a:endParaRPr lang="en-US" sz="50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157580" y="2667000"/>
            <a:ext cx="2785269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về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105650" y="2667000"/>
            <a:ext cx="2785269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xứ</a:t>
            </a:r>
          </a:p>
        </p:txBody>
      </p:sp>
    </p:spTree>
    <p:extLst>
      <p:ext uri="{BB962C8B-B14F-4D97-AF65-F5344CB8AC3E}">
        <p14:creationId xmlns:p14="http://schemas.microsoft.com/office/powerpoint/2010/main" val="2301767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089" y="-239384"/>
            <a:ext cx="9275723" cy="5880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11663" y="5298542"/>
            <a:ext cx="11255655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Nghỉ hè, bố mẹ cho Hà về quê. Quê hà là xứ sở của dừa.</a:t>
            </a:r>
            <a:endParaRPr lang="en-US" sz="5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78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837"/>
          <a:stretch/>
        </p:blipFill>
        <p:spPr>
          <a:xfrm>
            <a:off x="448947" y="-21695"/>
            <a:ext cx="11111771" cy="576801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84457" y="-281610"/>
            <a:ext cx="11739552" cy="2228647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826500" h="1320800">
                <a:moveTo>
                  <a:pt x="63500" y="12700"/>
                </a:moveTo>
                <a:lnTo>
                  <a:pt x="8826500" y="0"/>
                </a:lnTo>
                <a:cubicBezTo>
                  <a:pt x="8758767" y="216541"/>
                  <a:pt x="8652933" y="534683"/>
                  <a:pt x="8483600" y="662324"/>
                </a:cubicBezTo>
                <a:cubicBezTo>
                  <a:pt x="8034867" y="1015807"/>
                  <a:pt x="7304617" y="1096754"/>
                  <a:pt x="6781800" y="1206500"/>
                </a:cubicBezTo>
                <a:cubicBezTo>
                  <a:pt x="6462183" y="1278146"/>
                  <a:pt x="6335183" y="1278467"/>
                  <a:pt x="6070600" y="1308100"/>
                </a:cubicBezTo>
                <a:lnTo>
                  <a:pt x="5080000" y="1320800"/>
                </a:lnTo>
                <a:lnTo>
                  <a:pt x="4318000" y="1295400"/>
                </a:lnTo>
                <a:lnTo>
                  <a:pt x="3733800" y="1257300"/>
                </a:lnTo>
                <a:lnTo>
                  <a:pt x="3098800" y="1193800"/>
                </a:lnTo>
                <a:lnTo>
                  <a:pt x="1930400" y="1092200"/>
                </a:lnTo>
                <a:lnTo>
                  <a:pt x="0" y="1005224"/>
                </a:lnTo>
                <a:lnTo>
                  <a:pt x="63500" y="12700"/>
                </a:lnTo>
                <a:close/>
              </a:path>
            </a:pathLst>
          </a:custGeom>
          <a:solidFill>
            <a:srgbClr val="8AD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12" y="-16933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71213" y="32012"/>
            <a:ext cx="1127504" cy="697627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7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15111" y="481571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 smtClean="0">
                <a:solidFill>
                  <a:srgbClr val="1BBF23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27</a:t>
            </a:r>
            <a:endParaRPr lang="en-US" sz="5300" b="1">
              <a:solidFill>
                <a:srgbClr val="1BBF23"/>
              </a:solidFill>
              <a:latin typeface=".VnCooper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574823" y="2030615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 biết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  <a:endPara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34" name="Title 1"/>
          <p:cNvSpPr txBox="1">
            <a:spLocks/>
          </p:cNvSpPr>
          <p:nvPr/>
        </p:nvSpPr>
        <p:spPr>
          <a:xfrm>
            <a:off x="6825" y="5357859"/>
            <a:ext cx="12246294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6600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 </a:t>
            </a:r>
            <a:r>
              <a:rPr lang="en-US" sz="6600" b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</a:t>
            </a:r>
            <a:r>
              <a:rPr lang="en-US" sz="6600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ẽ </a:t>
            </a:r>
            <a:r>
              <a:rPr lang="en-US" sz="6600" b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</a:t>
            </a:r>
            <a:r>
              <a:rPr lang="en-US" sz="6600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 đạp.</a:t>
            </a:r>
            <a:endParaRPr lang="en-US" sz="6600" b="1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75519" y="82169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9600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 v    X x</a:t>
            </a:r>
            <a:endParaRPr lang="en-US" sz="9600" b="1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2" t="55638" r="-1624" b="5544"/>
          <a:stretch/>
        </p:blipFill>
        <p:spPr>
          <a:xfrm>
            <a:off x="1795097" y="1999202"/>
            <a:ext cx="8557419" cy="4858798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7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1494695" y="1400905"/>
            <a:ext cx="9158224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Thành phố và nông thôn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41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369283" y="5715000"/>
            <a:ext cx="9158224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Đường phố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054" name="Picture 6" descr="Ngắm hoa sưa nở vàng rực đường phố Đà Nẵ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319" y="268436"/>
            <a:ext cx="7348537" cy="489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863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ANOI CITY FULL DAY PRIVATE TOUR BY CAR - Asia Vespa Tours Hanoi - Hanoi  Vintage Vespa Tou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456" y="0"/>
            <a:ext cx="8312727" cy="5533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369283" y="5715000"/>
            <a:ext cx="9158224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Nhà hát lớn Hà Nội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27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369283" y="5715000"/>
            <a:ext cx="9158224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Siêu thị BigC Đà Nẵng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5" name="Picture 2" descr="Big C in Da Nang - Activity in Da Nang, Vietnam - Justgo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119" y="166687"/>
            <a:ext cx="66040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964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369283" y="5715000"/>
            <a:ext cx="9158224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Công viên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4098" name="Picture 2" descr="Thỏa sức vui chơi cùng Top 7 công viên đẹp nhất Tp.HCM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519" y="53340"/>
            <a:ext cx="8643939" cy="5532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6847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Khu vui chơi giải trí mang màu sắc châu Âu ở miền Tây - VnExpress Du lịc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235" y="152400"/>
            <a:ext cx="6494318" cy="487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369283" y="5715000"/>
            <a:ext cx="9158224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Khu vui chơi giải trí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602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Trọn Bộ] hình ảnh làng quê Việt Nam ngày xưa mộc mạc, yên bì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519" y="609600"/>
            <a:ext cx="7847724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012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69283" y="5715000"/>
            <a:ext cx="9158224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Cánh đồng lúa</a:t>
            </a:r>
            <a:endParaRPr lang="en-US" sz="6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8194" name="Picture 2" descr="Chiêm ngưỡng Cánh đồng Tà Pạ tuyệt đẹp ở An Gia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855" y="113158"/>
            <a:ext cx="7879080" cy="5251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8110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10 làng quê Việt Nam đẹp cổ kính và nên thơ - Kênh truyền hình Đài Tiếng  nói Việt Nam - VOVT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119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280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huyện cái đình làng - Báo Thừa Thiên Huế Onl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19" y="533400"/>
            <a:ext cx="1057109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691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068902" y="1314674"/>
            <a:ext cx="396392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128099" y="2303331"/>
            <a:ext cx="193042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102399" y="2303331"/>
            <a:ext cx="193042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128099" y="3630772"/>
            <a:ext cx="3904626" cy="1322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</a:t>
            </a: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ẽ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112817" y="2303331"/>
            <a:ext cx="193042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9089260" y="2303331"/>
            <a:ext cx="193042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7112817" y="3630772"/>
            <a:ext cx="3905275" cy="1322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</a:t>
            </a: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69559" y="558905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võ</a:t>
            </a:r>
            <a:endParaRPr lang="en-US" sz="72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284970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vở</a:t>
            </a:r>
            <a:endParaRPr lang="en-US" sz="72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131844" y="5592534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vua</a:t>
            </a:r>
            <a:endParaRPr lang="en-US" sz="72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6133959" y="5592534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xỉa</a:t>
            </a:r>
            <a:endParaRPr lang="en-US" sz="72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8048989" y="5592534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xứ</a:t>
            </a:r>
            <a:endParaRPr lang="en-US" sz="72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9949506" y="5592534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xưa</a:t>
            </a:r>
            <a:endParaRPr lang="en-US" sz="72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84067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</a:t>
            </a:r>
            <a:endParaRPr lang="en-US" sz="7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2104231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</a:t>
            </a:r>
            <a:endParaRPr lang="en-US" sz="7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3899695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</a:t>
            </a:r>
            <a:endParaRPr lang="en-US" sz="7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6052386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</a:t>
            </a:r>
            <a:endParaRPr lang="en-US" sz="7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8070779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</a:t>
            </a:r>
            <a:endParaRPr lang="en-US" sz="7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32" name="Title 1"/>
          <p:cNvSpPr txBox="1">
            <a:spLocks/>
          </p:cNvSpPr>
          <p:nvPr/>
        </p:nvSpPr>
        <p:spPr>
          <a:xfrm>
            <a:off x="9704955" y="5419483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</a:t>
            </a:r>
            <a:endParaRPr lang="en-US" sz="7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8214519" y="131467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75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/>
      <p:bldP spid="15" grpId="0"/>
      <p:bldP spid="16" grpId="0"/>
      <p:bldP spid="17" grpId="0"/>
      <p:bldP spid="19" grpId="0"/>
      <p:bldP spid="21" grpId="0"/>
      <p:bldP spid="22" grpId="0"/>
      <p:bldP spid="23" grpId="0"/>
      <p:bldP spid="24" grpId="0"/>
      <p:bldP spid="25" grpId="0"/>
      <p:bldP spid="32" grpId="0"/>
      <p:bldP spid="3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Trên Dòng Sông Quê Hương | Hưng Việt - VIET Héritage Renaissanc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95" y="149256"/>
            <a:ext cx="5620543" cy="358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ình ảnh, hình nền sông nước đẹp, sông nước miền Tây quê hương | VFO.V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736" y="2684967"/>
            <a:ext cx="6047198" cy="4010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344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1657349" y="0"/>
            <a:ext cx="8133913" cy="5586413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005" y="2465388"/>
            <a:ext cx="505460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72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089" y="-239384"/>
            <a:ext cx="9275723" cy="5880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11663" y="5298542"/>
            <a:ext cx="11255655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Nghỉ hè, bố mẹ cho Hà về quê. Quê hà là xứ sở của dừa.</a:t>
            </a:r>
            <a:endParaRPr lang="en-US" sz="50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61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1657349" y="0"/>
            <a:ext cx="8133913" cy="558641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81250" y="2850356"/>
            <a:ext cx="6534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smtClean="0">
                <a:latin typeface="Bandit" pitchFamily="18" charset="0"/>
                <a:ea typeface="Bandit" pitchFamily="18" charset="0"/>
                <a:cs typeface="Bandit" pitchFamily="18" charset="0"/>
              </a:rPr>
              <a:t>Dặn dò</a:t>
            </a:r>
            <a:endParaRPr lang="en-US" sz="8000">
              <a:latin typeface="Bandit" pitchFamily="18" charset="0"/>
              <a:ea typeface="Bandit" pitchFamily="18" charset="0"/>
              <a:cs typeface="Bandi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45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32719" y="381000"/>
            <a:ext cx="9296400" cy="25146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57"/>
          <a:stretch/>
        </p:blipFill>
        <p:spPr>
          <a:xfrm>
            <a:off x="2499519" y="533400"/>
            <a:ext cx="2114550" cy="20255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32719" y="3429000"/>
            <a:ext cx="9296400" cy="2246769"/>
          </a:xfrm>
          <a:prstGeom prst="rect">
            <a:avLst/>
          </a:prstGeom>
          <a:solidFill>
            <a:srgbClr val="D8F4E3"/>
          </a:solidFill>
        </p:spPr>
        <p:txBody>
          <a:bodyPr wrap="square" rtlCol="0">
            <a:spAutoFit/>
          </a:bodyPr>
          <a:lstStyle/>
          <a:p>
            <a:r>
              <a:rPr lang="en-US" sz="2000" b="1" smtClean="0">
                <a:latin typeface="Arial" pitchFamily="34" charset="0"/>
                <a:cs typeface="Arial" pitchFamily="34" charset="0"/>
              </a:rPr>
              <a:t>Thân chào Quý Thầy Cô!</a:t>
            </a:r>
          </a:p>
          <a:p>
            <a:r>
              <a:rPr lang="en-US" sz="2000" b="1" smtClean="0">
                <a:latin typeface="Arial" pitchFamily="34" charset="0"/>
                <a:cs typeface="Arial" pitchFamily="34" charset="0"/>
              </a:rPr>
              <a:t>Rất mong nhận được phản hồi và góp ý từ Quý Thầy Cô để bộ giáo án ppt được hoàn thiện hơn.</a:t>
            </a:r>
          </a:p>
          <a:p>
            <a:r>
              <a:rPr lang="en-US" sz="2000" b="1" smtClean="0">
                <a:latin typeface="Arial" pitchFamily="34" charset="0"/>
                <a:cs typeface="Arial" pitchFamily="34" charset="0"/>
              </a:rPr>
              <a:t>Mọi thông tin phản hồi mong được QTC gửi về:</a:t>
            </a:r>
          </a:p>
          <a:p>
            <a:r>
              <a:rPr lang="en-US" sz="2000" b="1" smtClean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en-US" sz="2000" b="1" smtClean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en-US" sz="2000">
                <a:hlinkClick r:id="rId3"/>
              </a:rPr>
              <a:t>https://www.facebook.com/nhilinh.phan</a:t>
            </a:r>
            <a:r>
              <a:rPr lang="en-US" sz="2000" smtClean="0">
                <a:hlinkClick r:id="rId3"/>
              </a:rPr>
              <a:t>/</a:t>
            </a:r>
            <a:endParaRPr lang="en-US" sz="2000" smtClean="0"/>
          </a:p>
          <a:p>
            <a:r>
              <a:rPr lang="en-US" sz="2000" b="1" smtClean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en-US" sz="2000">
                <a:hlinkClick r:id="rId4"/>
              </a:rPr>
              <a:t>https://www.facebook.com/groups/443096903751589</a:t>
            </a:r>
            <a:endParaRPr lang="en-US" sz="2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85519" y="1249443"/>
            <a:ext cx="5105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Người soạn	: Phan Thị Linh</a:t>
            </a:r>
          </a:p>
          <a:p>
            <a:r>
              <a:rPr lang="en-US" sz="20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Năm sinh	: 1990</a:t>
            </a:r>
          </a:p>
          <a:p>
            <a:r>
              <a:rPr lang="en-US" sz="20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Đơn vị công tác	: Trường TH và THCS FPT</a:t>
            </a:r>
          </a:p>
          <a:p>
            <a:r>
              <a:rPr lang="en-US" sz="20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LH		: 0916.604.268</a:t>
            </a:r>
            <a:endParaRPr lang="en-US" sz="20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345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068902" y="1314674"/>
            <a:ext cx="396392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128099" y="2303331"/>
            <a:ext cx="193042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102399" y="2303331"/>
            <a:ext cx="193042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128099" y="3630772"/>
            <a:ext cx="3904626" cy="1322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</a:t>
            </a: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ẽ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112817" y="2303331"/>
            <a:ext cx="193042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9089260" y="2303331"/>
            <a:ext cx="1930425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8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7112817" y="3630772"/>
            <a:ext cx="3905275" cy="1322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</a:t>
            </a:r>
            <a:r>
              <a:rPr lang="en-US" sz="8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69559" y="558905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võ</a:t>
            </a:r>
            <a:endParaRPr lang="en-US" sz="72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284970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vở</a:t>
            </a:r>
            <a:endParaRPr lang="en-US" sz="72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131844" y="5592534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vua</a:t>
            </a:r>
            <a:endParaRPr lang="en-US" sz="72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6133959" y="5592534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xỉa</a:t>
            </a:r>
            <a:endParaRPr lang="en-US" sz="72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8048989" y="5592534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xứ</a:t>
            </a:r>
            <a:endParaRPr lang="en-US" sz="72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9949506" y="5592534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xưa</a:t>
            </a:r>
            <a:endParaRPr lang="en-US" sz="72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84067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</a:t>
            </a:r>
            <a:endParaRPr lang="en-US" sz="7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2104231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</a:t>
            </a:r>
            <a:endParaRPr lang="en-US" sz="7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3899695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</a:t>
            </a:r>
            <a:endParaRPr lang="en-US" sz="7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6052386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</a:t>
            </a:r>
            <a:endParaRPr lang="en-US" sz="7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8070779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</a:t>
            </a:r>
            <a:endParaRPr lang="en-US" sz="7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32" name="Title 1"/>
          <p:cNvSpPr txBox="1">
            <a:spLocks/>
          </p:cNvSpPr>
          <p:nvPr/>
        </p:nvSpPr>
        <p:spPr>
          <a:xfrm>
            <a:off x="9704955" y="5419483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</a:t>
            </a:r>
            <a:endParaRPr lang="en-US" sz="7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8214519" y="131467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</a:t>
            </a:r>
            <a:endParaRPr lang="en-US" sz="8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439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/>
      <p:bldP spid="15" grpId="0"/>
      <p:bldP spid="16" grpId="0"/>
      <p:bldP spid="17" grpId="0"/>
      <p:bldP spid="19" grpId="0"/>
      <p:bldP spid="21" grpId="0"/>
      <p:bldP spid="22" grpId="0"/>
      <p:bldP spid="23" grpId="0"/>
      <p:bldP spid="24" grpId="0"/>
      <p:bldP spid="25" grpId="0"/>
      <p:bldP spid="3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" t="6431" b="19710"/>
          <a:stretch/>
        </p:blipFill>
        <p:spPr>
          <a:xfrm>
            <a:off x="2002970" y="174171"/>
            <a:ext cx="8142513" cy="483326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62236" y="2818047"/>
            <a:ext cx="10489585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  <a:endParaRPr lang="en-US" sz="9600" b="1">
              <a:solidFill>
                <a:srgbClr val="0070C0"/>
              </a:solidFill>
              <a:latin typeface="DomCasual" pitchFamily="18" charset="0"/>
              <a:ea typeface="DomCasual" pitchFamily="18" charset="0"/>
              <a:cs typeface="DomCasual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43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322263"/>
            <a:ext cx="12204700" cy="6211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571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876072" y="5439505"/>
            <a:ext cx="4333494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vở vẽ</a:t>
            </a:r>
            <a:endParaRPr lang="en-US" sz="9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940969" y="5441679"/>
            <a:ext cx="2105726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</a:t>
            </a:r>
            <a:endParaRPr lang="en-US" sz="9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393531" y="5441679"/>
            <a:ext cx="2105726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</a:t>
            </a:r>
            <a:endParaRPr lang="en-US" sz="9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3314" name="Picture 2" descr="Vở vẽ A4 Hồng Hà 0236 | Shopee Việt Na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00" b="19446"/>
          <a:stretch/>
        </p:blipFill>
        <p:spPr bwMode="auto">
          <a:xfrm>
            <a:off x="2575719" y="609600"/>
            <a:ext cx="6599938" cy="428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86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838446" y="5437624"/>
            <a:ext cx="4333494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vỉa hè</a:t>
            </a:r>
            <a:endParaRPr lang="en-US" sz="9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605499" y="5437624"/>
            <a:ext cx="2277972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</a:t>
            </a:r>
            <a:endParaRPr lang="en-US" sz="9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4338" name="Picture 2" descr="Không gian vỉa hè - Nét văn minh của đô thị | Hội Kiến Trúc Sư Việt N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621" y="438150"/>
            <a:ext cx="6743699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Giành lại vỉa hè cho giao thông tại TP.HCM | Tài chính - Kinh doanh | Thanh  Niê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361" y="372736"/>
            <a:ext cx="6056218" cy="4542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85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954</TotalTime>
  <Words>265</Words>
  <Application>Microsoft Office PowerPoint</Application>
  <PresentationFormat>Custom</PresentationFormat>
  <Paragraphs>140</Paragraphs>
  <Slides>44</Slides>
  <Notes>16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Office Theme</vt:lpstr>
      <vt:lpstr>TIẾNG VIỆT 1</vt:lpstr>
      <vt:lpstr>PowerPoint Presentation</vt:lpstr>
      <vt:lpstr>PowerPoint Presentation</vt:lpstr>
      <vt:lpstr>PowerPoint Presentation</vt:lpstr>
      <vt:lpstr>PowerPoint Presentation</vt:lpstr>
      <vt:lpstr>Thư giãn nào!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PC</cp:lastModifiedBy>
  <cp:revision>140</cp:revision>
  <dcterms:created xsi:type="dcterms:W3CDTF">2021-05-08T14:00:55Z</dcterms:created>
  <dcterms:modified xsi:type="dcterms:W3CDTF">2021-06-20T14:21:02Z</dcterms:modified>
</cp:coreProperties>
</file>