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7" r:id="rId2"/>
    <p:sldId id="258" r:id="rId3"/>
    <p:sldId id="310" r:id="rId4"/>
    <p:sldId id="311" r:id="rId5"/>
    <p:sldId id="312" r:id="rId6"/>
    <p:sldId id="313" r:id="rId7"/>
    <p:sldId id="259" r:id="rId8"/>
    <p:sldId id="260" r:id="rId9"/>
    <p:sldId id="282" r:id="rId10"/>
    <p:sldId id="443" r:id="rId11"/>
    <p:sldId id="283" r:id="rId12"/>
    <p:sldId id="284" r:id="rId13"/>
    <p:sldId id="264" r:id="rId14"/>
    <p:sldId id="265" r:id="rId15"/>
    <p:sldId id="262" r:id="rId16"/>
    <p:sldId id="441" r:id="rId17"/>
    <p:sldId id="266" r:id="rId18"/>
    <p:sldId id="267" r:id="rId19"/>
    <p:sldId id="436" r:id="rId20"/>
    <p:sldId id="304" r:id="rId21"/>
    <p:sldId id="437" r:id="rId22"/>
    <p:sldId id="309" r:id="rId23"/>
    <p:sldId id="442" r:id="rId24"/>
    <p:sldId id="314" r:id="rId25"/>
    <p:sldId id="272" r:id="rId26"/>
    <p:sldId id="273" r:id="rId27"/>
    <p:sldId id="274" r:id="rId28"/>
    <p:sldId id="275" r:id="rId29"/>
    <p:sldId id="439" r:id="rId30"/>
    <p:sldId id="438" r:id="rId31"/>
    <p:sldId id="277" r:id="rId32"/>
    <p:sldId id="327" r:id="rId33"/>
  </p:sldIdLst>
  <p:sldSz cx="12161838" cy="6858000"/>
  <p:notesSz cx="6858000" cy="9144000"/>
  <p:custDataLst>
    <p:tags r:id="rId3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281" autoAdjust="0"/>
  </p:normalViewPr>
  <p:slideViewPr>
    <p:cSldViewPr>
      <p:cViewPr varScale="1">
        <p:scale>
          <a:sx n="68" d="100"/>
          <a:sy n="68" d="100"/>
        </p:scale>
        <p:origin x="798" y="60"/>
      </p:cViewPr>
      <p:guideLst>
        <p:guide orient="horz" pos="2160"/>
        <p:guide pos="3831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AB927-42BB-4505-9EDE-3A59CF2143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9679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AB927-42BB-4505-9EDE-3A59CF2143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5998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Sao may mắn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508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93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Hay còn</a:t>
            </a:r>
            <a:r>
              <a:rPr lang="en-US" baseline="0"/>
              <a:t> gọi là CHIM ĐA ĐA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AB927-42BB-4505-9EDE-3A59CF2143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0375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166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85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4595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139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7594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6344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7313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1410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658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2912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666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8415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24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3586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938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37685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7141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7749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263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012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41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594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285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056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80" r:id="rId3"/>
    <p:sldLayoutId id="2147483675" r:id="rId4"/>
    <p:sldLayoutId id="2147483674" r:id="rId5"/>
    <p:sldLayoutId id="2147483673" r:id="rId6"/>
    <p:sldLayoutId id="2147483672" r:id="rId7"/>
    <p:sldLayoutId id="2147483671" r:id="rId8"/>
    <p:sldLayoutId id="2147483670" r:id="rId9"/>
    <p:sldLayoutId id="2147483669" r:id="rId10"/>
    <p:sldLayoutId id="2147483665" r:id="rId11"/>
    <p:sldLayoutId id="2147483664" r:id="rId12"/>
    <p:sldLayoutId id="2147483682" r:id="rId13"/>
    <p:sldLayoutId id="2147483681" r:id="rId14"/>
    <p:sldLayoutId id="2147483663" r:id="rId15"/>
    <p:sldLayoutId id="2147483662" r:id="rId16"/>
    <p:sldLayoutId id="2147483660" r:id="rId17"/>
    <p:sldLayoutId id="2147483651" r:id="rId18"/>
    <p:sldLayoutId id="2147483652" r:id="rId19"/>
    <p:sldLayoutId id="2147483653" r:id="rId20"/>
    <p:sldLayoutId id="2147483654" r:id="rId21"/>
    <p:sldLayoutId id="2147483683" r:id="rId22"/>
    <p:sldLayoutId id="2147483668" r:id="rId23"/>
    <p:sldLayoutId id="2147483667" r:id="rId24"/>
    <p:sldLayoutId id="2147483666" r:id="rId25"/>
    <p:sldLayoutId id="2147483655" r:id="rId26"/>
    <p:sldLayoutId id="2147483679" r:id="rId27"/>
    <p:sldLayoutId id="2147483678" r:id="rId28"/>
    <p:sldLayoutId id="2147483677" r:id="rId29"/>
    <p:sldLayoutId id="2147483676" r:id="rId30"/>
    <p:sldLayoutId id="2147483661" r:id="rId31"/>
    <p:sldLayoutId id="2147483656" r:id="rId32"/>
    <p:sldLayoutId id="2147483657" r:id="rId33"/>
    <p:sldLayoutId id="2147483658" r:id="rId34"/>
    <p:sldLayoutId id="2147483659" r:id="rId3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9.png"/><Relationship Id="rId7" Type="http://schemas.openxmlformats.org/officeDocument/2006/relationships/image" Target="../media/image3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12" Type="http://schemas.openxmlformats.org/officeDocument/2006/relationships/slide" Target="slide5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7.png"/><Relationship Id="rId5" Type="http://schemas.openxmlformats.org/officeDocument/2006/relationships/slide" Target="slide6.xml"/><Relationship Id="rId10" Type="http://schemas.openxmlformats.org/officeDocument/2006/relationships/slide" Target="slide4.xml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microsoft.com/office/2007/relationships/hdphoto" Target="../media/hdphoto4.wdp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microsoft.com/office/2007/relationships/hdphoto" Target="../media/hdphoto4.wdp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1.png"/><Relationship Id="rId4" Type="http://schemas.openxmlformats.org/officeDocument/2006/relationships/image" Target="../media/image37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9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7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VIỆT </a:t>
            </a:r>
            <a:r>
              <a:rPr lang="en-US" sz="10600" b="1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3" y="4205197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D4B35D-C774-4A57-A5A3-ED3D0842D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35844CA-777D-44D6-AE63-9C35F3BC6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2714" y="727782"/>
            <a:ext cx="3666138" cy="48881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A53B019-DAA0-4279-9F1A-BA1AF8E839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758" y="208396"/>
            <a:ext cx="5048250" cy="296347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EF81B7C-7334-4152-ADE1-9834A74530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407" y="3390900"/>
            <a:ext cx="5048250" cy="336024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A396FEE5-608E-454B-93EE-B7CA763CFD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7985" y="1350891"/>
            <a:ext cx="5722064" cy="42936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D991FCD-B11B-455A-A744-246E3C07F4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38714" y="312738"/>
            <a:ext cx="9048750" cy="602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172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566319" y="5257800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dã quỳ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694581" y="5261562"/>
            <a:ext cx="16342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y</a:t>
            </a:r>
          </a:p>
        </p:txBody>
      </p:sp>
      <p:pic>
        <p:nvPicPr>
          <p:cNvPr id="6146" name="Picture 2" descr="Đẹp ngất ngây hoa dã quỳ Đà Lạ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8" y="228600"/>
            <a:ext cx="5534553" cy="4150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Ba Vì Rực Rỡ Trong Mùa Hoa Dã Quỳ 2017 - Nếm TV">
            <a:hlinkClick r:id="" action="ppaction://media"/>
            <a:extLst>
              <a:ext uri="{FF2B5EF4-FFF2-40B4-BE49-F238E27FC236}">
                <a16:creationId xmlns:a16="http://schemas.microsoft.com/office/drawing/2014/main" xmlns="" id="{0C1EFF83-E62B-49A5-9688-513892BC1E7D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000" end="12033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81604" y="288910"/>
            <a:ext cx="5902825" cy="332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85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79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341688" y="5562600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đá quý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404769" y="5566362"/>
            <a:ext cx="230505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y</a:t>
            </a:r>
          </a:p>
        </p:txBody>
      </p:sp>
      <p:pic>
        <p:nvPicPr>
          <p:cNvPr id="6" name="Picture 2" descr="Nhận biết các loại đá quý, trang sức phong thủy theo tuổi, mện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19" y="675028"/>
            <a:ext cx="5553975" cy="3230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ách bảo quản trang sức đá quý – Kya Jewel Official | Luxury Jewelries,  Gifts &amp; Accessories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01"/>
          <a:stretch/>
        </p:blipFill>
        <p:spPr bwMode="auto">
          <a:xfrm>
            <a:off x="9616481" y="1371600"/>
            <a:ext cx="2430860" cy="218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Bộ trang sức vàng trắng 14k mix đá quý pnj 00003-00005 | pnj.com.v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675028"/>
            <a:ext cx="3510756" cy="3510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1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7719" y="4210049"/>
            <a:ext cx="5486400" cy="25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434" y="4210049"/>
            <a:ext cx="4968875" cy="25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9921" y="4190999"/>
            <a:ext cx="4329113" cy="25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 descr="Cách bảo quản trang sức đá quý – Kya Jewel Official | Luxury Jewelries,  Gifts &amp; Accessories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01"/>
          <a:stretch/>
        </p:blipFill>
        <p:spPr bwMode="auto">
          <a:xfrm>
            <a:off x="8337574" y="1715015"/>
            <a:ext cx="3106689" cy="2792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Đẹp ngất ngây hoa dã quỳ Đà Lạ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119" y="1931883"/>
            <a:ext cx="3145507" cy="2359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Huỷ bỏ chức danh nghề Y tá trong nghiệp vụ chăm sóc bệnh nhân | Tin tức mới  nhất 24h - Đọc Báo Lao Động online - Laodong.v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9" y="1993797"/>
            <a:ext cx="3449273" cy="2297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5788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12" y="-492414"/>
            <a:ext cx="11206307" cy="5902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" y="4876800"/>
            <a:ext cx="10707097" cy="2206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3827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" t="6431" b="19710"/>
          <a:stretch/>
        </p:blipFill>
        <p:spPr>
          <a:xfrm>
            <a:off x="2002970" y="174171"/>
            <a:ext cx="8142513" cy="483326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62236" y="2818047"/>
            <a:ext cx="10489585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4389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BAC896-8414-4620-B8B6-3A7618081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Nhạc Thiếu Nhi Cho Bé - CHỮ Y &amp; POM POM Band - Bé học chữ cái tiếng Việt - Nhạc thiếu nhi vui nhộn">
            <a:hlinkClick r:id="" action="ppaction://media"/>
            <a:extLst>
              <a:ext uri="{FF2B5EF4-FFF2-40B4-BE49-F238E27FC236}">
                <a16:creationId xmlns:a16="http://schemas.microsoft.com/office/drawing/2014/main" xmlns="" id="{7AD3E96D-A113-483E-9BE2-2C63A94FC05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7938"/>
            <a:ext cx="12161838" cy="684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893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4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949244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2366169" y="1636950"/>
            <a:ext cx="4941953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700">
                <a:solidFill>
                  <a:srgbClr val="FF0000"/>
                </a:solidFill>
                <a:latin typeface="HP001 4 hàng" pitchFamily="34" charset="0"/>
              </a:rPr>
              <a:t> ⌐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-84358" y="76200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7853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r="49258"/>
          <a:stretch/>
        </p:blipFill>
        <p:spPr>
          <a:xfrm>
            <a:off x="2804319" y="38100"/>
            <a:ext cx="5604459" cy="5476415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92" y="5145657"/>
            <a:ext cx="2709556" cy="171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73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15396" y="8382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1813719" y="1708894"/>
            <a:ext cx="2743200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700">
                <a:solidFill>
                  <a:srgbClr val="FFFF00"/>
                </a:solidFill>
                <a:latin typeface="HP001 4 hàng" panose="020B0603050302020204" pitchFamily="34" charset="0"/>
              </a:rPr>
              <a:t>y</a:t>
            </a:r>
            <a:r>
              <a:rPr kumimoji="0" lang="en-US" sz="2870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</a:rPr>
              <a:t> </a:t>
            </a:r>
            <a:endParaRPr kumimoji="0" lang="en-US" sz="2870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itchFamily="34" charset="0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B0B9E204-FD48-4376-9889-385B91AB5486}"/>
              </a:ext>
            </a:extLst>
          </p:cNvPr>
          <p:cNvCxnSpPr>
            <a:cxnSpLocks/>
          </p:cNvCxnSpPr>
          <p:nvPr/>
        </p:nvCxnSpPr>
        <p:spPr>
          <a:xfrm>
            <a:off x="-319881" y="3037114"/>
            <a:ext cx="12725400" cy="0"/>
          </a:xfrm>
          <a:prstGeom prst="line">
            <a:avLst/>
          </a:prstGeom>
          <a:ln w="38100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8F549A4-8159-4621-BD03-78AA515DF709}"/>
              </a:ext>
            </a:extLst>
          </p:cNvPr>
          <p:cNvSpPr txBox="1"/>
          <p:nvPr/>
        </p:nvSpPr>
        <p:spPr>
          <a:xfrm>
            <a:off x="7681119" y="1713150"/>
            <a:ext cx="2743200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700">
                <a:solidFill>
                  <a:srgbClr val="FFFF00"/>
                </a:solidFill>
                <a:latin typeface="HP001 4 hàng" panose="020B0603050302020204" pitchFamily="34" charset="0"/>
              </a:rPr>
              <a:t>y</a:t>
            </a:r>
            <a:r>
              <a:rPr kumimoji="0" lang="en-US" sz="2870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</a:rPr>
              <a:t> </a:t>
            </a:r>
            <a:endParaRPr kumimoji="0" lang="en-US" sz="2870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6990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270023" y="278015"/>
            <a:ext cx="3448696" cy="941185"/>
            <a:chOff x="63500" y="1429216"/>
            <a:chExt cx="2592937" cy="705889"/>
          </a:xfrm>
        </p:grpSpPr>
        <p:sp>
          <p:nvSpPr>
            <p:cNvPr id="14" name="Rounded Rectangle 1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Khởi động</a:t>
              </a:r>
            </a:p>
          </p:txBody>
        </p:sp>
        <p:sp>
          <p:nvSpPr>
            <p:cNvPr id="15" name="Oval 14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  <p:sp>
        <p:nvSpPr>
          <p:cNvPr id="12" name="Rounded Rectangle 11"/>
          <p:cNvSpPr/>
          <p:nvPr/>
        </p:nvSpPr>
        <p:spPr>
          <a:xfrm>
            <a:off x="472592" y="1447801"/>
            <a:ext cx="2747222" cy="2307776"/>
          </a:xfrm>
          <a:prstGeom prst="roundRect">
            <a:avLst/>
          </a:prstGeom>
          <a:solidFill>
            <a:srgbClr val="61DC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LẬT MẢNH GHÉP</a:t>
            </a:r>
          </a:p>
        </p:txBody>
      </p:sp>
      <p:sp>
        <p:nvSpPr>
          <p:cNvPr id="4" name="Right Arrow 3">
            <a:hlinkClick r:id="rId2" action="ppaction://hlinksldjump"/>
          </p:cNvPr>
          <p:cNvSpPr/>
          <p:nvPr/>
        </p:nvSpPr>
        <p:spPr>
          <a:xfrm>
            <a:off x="10348119" y="76200"/>
            <a:ext cx="1813719" cy="533400"/>
          </a:xfrm>
          <a:prstGeom prst="righ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ĐI TỚI BÀI HỌC</a:t>
            </a:r>
          </a:p>
        </p:txBody>
      </p:sp>
      <p:sp>
        <p:nvSpPr>
          <p:cNvPr id="5" name="Down Arrow 4"/>
          <p:cNvSpPr/>
          <p:nvPr/>
        </p:nvSpPr>
        <p:spPr>
          <a:xfrm>
            <a:off x="1603887" y="3784205"/>
            <a:ext cx="484632" cy="711595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471147" y="4572000"/>
            <a:ext cx="2747222" cy="1733866"/>
          </a:xfrm>
          <a:prstGeom prst="roundRect">
            <a:avLst/>
          </a:prstGeom>
          <a:solidFill>
            <a:srgbClr val="61DC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ĐỒNG HỒ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2614" l="800" r="99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051"/>
          <a:stretch/>
        </p:blipFill>
        <p:spPr>
          <a:xfrm>
            <a:off x="5684838" y="1824343"/>
            <a:ext cx="3977899" cy="3862468"/>
          </a:xfrm>
          <a:prstGeom prst="rect">
            <a:avLst/>
          </a:prstGeom>
        </p:spPr>
      </p:pic>
      <p:pic>
        <p:nvPicPr>
          <p:cNvPr id="1026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3656" b="95484" l="61107" r="7794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063" t="73727" r="21921" b="1855"/>
          <a:stretch/>
        </p:blipFill>
        <p:spPr bwMode="auto">
          <a:xfrm>
            <a:off x="7616637" y="3593705"/>
            <a:ext cx="2735869" cy="2846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>
            <a:hlinkClick r:id="rId8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9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8065" b="73978" l="48246" r="623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723" t="45200" r="36627" b="25686"/>
          <a:stretch/>
        </p:blipFill>
        <p:spPr bwMode="auto">
          <a:xfrm>
            <a:off x="5390724" y="437297"/>
            <a:ext cx="2808236" cy="3559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>
            <a:hlinkClick r:id="rId10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1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9247" b="74731" l="61263" r="7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745" t="49912" r="18937" b="25028"/>
          <a:stretch/>
        </p:blipFill>
        <p:spPr bwMode="auto">
          <a:xfrm>
            <a:off x="7616637" y="1028701"/>
            <a:ext cx="3319762" cy="296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>
            <a:hlinkClick r:id="rId1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3226" b="94731" l="44505" r="623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521" t="73601" r="37613" b="5627"/>
          <a:stretch/>
        </p:blipFill>
        <p:spPr bwMode="auto">
          <a:xfrm>
            <a:off x="4668197" y="3422855"/>
            <a:ext cx="3551902" cy="2692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Oval 20"/>
          <p:cNvSpPr/>
          <p:nvPr/>
        </p:nvSpPr>
        <p:spPr>
          <a:xfrm>
            <a:off x="5874627" y="1172994"/>
            <a:ext cx="853506" cy="85562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1</a:t>
            </a:r>
          </a:p>
        </p:txBody>
      </p:sp>
      <p:sp>
        <p:nvSpPr>
          <p:cNvPr id="25" name="Oval 24"/>
          <p:cNvSpPr/>
          <p:nvPr/>
        </p:nvSpPr>
        <p:spPr>
          <a:xfrm>
            <a:off x="9507621" y="1457117"/>
            <a:ext cx="853506" cy="85562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2</a:t>
            </a:r>
          </a:p>
        </p:txBody>
      </p:sp>
      <p:sp>
        <p:nvSpPr>
          <p:cNvPr id="26" name="Oval 25"/>
          <p:cNvSpPr/>
          <p:nvPr/>
        </p:nvSpPr>
        <p:spPr>
          <a:xfrm>
            <a:off x="5316195" y="5258987"/>
            <a:ext cx="853506" cy="85562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3</a:t>
            </a:r>
          </a:p>
        </p:txBody>
      </p:sp>
      <p:sp>
        <p:nvSpPr>
          <p:cNvPr id="27" name="Oval 26"/>
          <p:cNvSpPr/>
          <p:nvPr/>
        </p:nvSpPr>
        <p:spPr>
          <a:xfrm>
            <a:off x="9235984" y="5259000"/>
            <a:ext cx="853506" cy="85562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14774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5" grpId="0" animBg="1"/>
      <p:bldP spid="16" grpId="0" animBg="1"/>
      <p:bldP spid="21" grpId="0"/>
      <p:bldP spid="25" grpId="0"/>
      <p:bldP spid="26" grpId="0"/>
      <p:bldP spid="2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575"/>
            <a:ext cx="2709556" cy="1712343"/>
          </a:xfrm>
          <a:prstGeom prst="rect">
            <a:avLst/>
          </a:prstGeom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8227406"/>
              </p:ext>
            </p:extLst>
          </p:nvPr>
        </p:nvGraphicFramePr>
        <p:xfrm>
          <a:off x="215396" y="8382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051719" y="1712918"/>
            <a:ext cx="11152253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28700">
                <a:solidFill>
                  <a:srgbClr val="FF0000"/>
                </a:solidFill>
                <a:latin typeface="HP001 4 hàng" pitchFamily="34" charset="0"/>
              </a:rPr>
              <a:t>⌐ </a:t>
            </a:r>
            <a:r>
              <a:rPr lang="en-US" sz="28700">
                <a:solidFill>
                  <a:srgbClr val="FF0000"/>
                </a:solidFill>
                <a:latin typeface="HP001 4H"/>
                <a:ea typeface="HP001 4H"/>
              </a:rPr>
              <a:t>Ǉá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24119" y="-179705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60839" y="-482441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3086" y1="6723" x2="81113" y2="22829"/>
                        <a14:foregroundMark x1="93086" y1="7143" x2="2024" y2="9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46895" y="-1222027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71069" y="-482441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1915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0179E-7 -3.33333E-6 L 0.02819 -0.10556 L 0.02819 0.0588 L 0.0308 0.07894 L 0.03642 0.09329 L 0.04203 0.09769 L 0.05391 0.1 L 0.06213 0.09769 L 0.07584 0.08449 L 0.09463 0.03218 L 0.11095 -0.05231 L 0.11095 -0.10671 L 0.11095 0.28657 L 0.10468 0.3456 L 0.09659 0.38565 L 0.08719 0.4088 L 0.07584 0.41991 L 0.06331 0.41551 L 0.05587 0.40116 L 0.05326 0.37106 L 0.05769 0.31343 L 0.07518 0.22662 L 0.10782 0.11782 L 0.14358 -0.00231 " pathEditMode="relative" ptsTypes="AAAAAAAAAAAAAAAAAAAAAAAA">
                                      <p:cBhvr>
                                        <p:cTn id="11" dur="1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500"/>
                            </p:stCondLst>
                            <p:childTnLst>
                              <p:par>
                                <p:cTn id="13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6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500"/>
                            </p:stCondLst>
                            <p:childTnLst>
                              <p:par>
                                <p:cTn id="2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202E-6 -2.22222E-6 L 0.02114 -0.07847 L 0.02545 -0.09722 L 0.0274 -0.10764 L 0.0274 -0.21458 L 0.0274 0.05625 L 0.02858 0.0743 L 0.03132 0.08611 L 0.0368 0.09583 L 0.04228 0.09861 L 0.05011 0.09722 L 0.05834 0.09097 L 0.06812 0.0743 L 0.0783 0.04375 L 0.08731 0.00903 L 0.09201 -0.02778 L 0.09553 -0.05139 L 0.10336 -0.07431 L 0.11589 -0.09167 L 0.12842 -0.09861 L 0.14447 -0.09931 L 0.15544 -0.09028 L 0.16523 -0.07917 L 0.14839 -0.09653 L 0.13625 -0.09931 L 0.12372 -0.09722 L 0.11433 -0.0875 L 0.10297 -0.07083 L 0.09553 -0.05486 L 0.09279 -0.03542 L 0.09044 -0.00347 L 0.09083 0.01597 L 0.09357 0.03472 L 0.09945 0.05625 L 0.1061 0.0743 L 0.11942 0.09097 L 0.13547 0.09792 L 0.15152 0.09236 L 0.16444 0.07639 L 0.17423 0.05347 L 0.18324 0.01389 L 0.18167 -0.01389 L 0.17736 -0.04028 L 0.17267 -0.06111 L 0.16953 -0.06875 L 0.16405 -0.08195 " pathEditMode="relative" ptsTypes="AAAAAAAAAAAAAAAAAAAAAAAAAAAAAAAAAAAAAAAAAAAAAA">
                                      <p:cBhvr>
                                        <p:cTn id="23" dur="16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5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3500"/>
                            </p:stCondLst>
                            <p:childTnLst>
                              <p:par>
                                <p:cTn id="3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06789E-6 -2.96296E-6 L 0.06006 0.00093 " pathEditMode="relative" ptsTypes="AA">
                                      <p:cBhvr>
                                        <p:cTn id="34" dur="2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600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6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7000"/>
                            </p:stCondLst>
                            <p:childTnLst>
                              <p:par>
                                <p:cTn id="4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8146E-6 -7.40741E-7 L -0.0282 0.05093 " pathEditMode="relative" ptsTypes="AA">
                                      <p:cBhvr>
                                        <p:cTn id="45" dur="2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9500"/>
                            </p:stCondLst>
                            <p:childTnLst>
                              <p:par>
                                <p:cTn id="47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15396" y="8382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1131532" y="1708894"/>
            <a:ext cx="10892987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70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</a:rPr>
              <a:t> y tá</a:t>
            </a:r>
            <a:endParaRPr kumimoji="0" lang="en-US" sz="2870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itchFamily="34" charset="0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B0B9E204-FD48-4376-9889-385B91AB5486}"/>
              </a:ext>
            </a:extLst>
          </p:cNvPr>
          <p:cNvCxnSpPr>
            <a:cxnSpLocks/>
          </p:cNvCxnSpPr>
          <p:nvPr/>
        </p:nvCxnSpPr>
        <p:spPr>
          <a:xfrm>
            <a:off x="-319881" y="3037114"/>
            <a:ext cx="12725400" cy="0"/>
          </a:xfrm>
          <a:prstGeom prst="line">
            <a:avLst/>
          </a:prstGeom>
          <a:ln w="38100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9762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183967"/>
              </p:ext>
            </p:extLst>
          </p:nvPr>
        </p:nvGraphicFramePr>
        <p:xfrm>
          <a:off x="215396" y="8382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-342900" y="1689844"/>
            <a:ext cx="12138819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28700">
                <a:solidFill>
                  <a:srgbClr val="FF0000"/>
                </a:solidFill>
                <a:latin typeface="HP001 4 hàng" pitchFamily="34" charset="0"/>
              </a:rPr>
              <a:t>đá Ǖ</a:t>
            </a:r>
            <a:r>
              <a:rPr lang="el-GR" sz="28700">
                <a:solidFill>
                  <a:srgbClr val="FF0000"/>
                </a:solidFill>
                <a:latin typeface="HP001 4 hàng" pitchFamily="34" charset="0"/>
              </a:rPr>
              <a:t>ί</a:t>
            </a:r>
            <a:r>
              <a:rPr lang="vi-VN" sz="28700">
                <a:solidFill>
                  <a:srgbClr val="FF0000"/>
                </a:solidFill>
                <a:latin typeface="HP001 4 hàng" pitchFamily="34" charset="0"/>
              </a:rPr>
              <a:t>ý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2499"/>
            <a:ext cx="2709556" cy="1712343"/>
          </a:xfrm>
          <a:prstGeom prst="rect">
            <a:avLst/>
          </a:prstGeom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72211" y="-101239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991" y="-2661145"/>
            <a:ext cx="3613377" cy="435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862" y="-1796139"/>
            <a:ext cx="3613377" cy="435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3086" y1="6723" x2="81113" y2="22829"/>
                        <a14:foregroundMark x1="93086" y1="7143" x2="2024" y2="9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32206" y="-124144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147" y="-1962496"/>
            <a:ext cx="3613377" cy="435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3086" y1="6723" x2="81113" y2="22829"/>
                        <a14:foregroundMark x1="93086" y1="7143" x2="2024" y2="9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49529" y="-1246588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68554" y="-1008463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0778" y="-520502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58514" y="-1804786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239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61097E-7 -1.48148E-6 L -0.00679 -0.01296 L -0.01149 -0.01944 L -0.01828 -0.02407 L -0.02611 -0.02593 L -0.03395 -0.025 L -0.04178 -0.02037 L -0.04961 -0.01389 L -0.0564 -0.00278 L -0.06267 0.01018 L -0.06789 0.025 L -0.07207 0.04444 L -0.07363 0.06759 L -0.07311 0.08796 L -0.07155 0.10463 L -0.06789 0.12315 L -0.06267 0.13704 L -0.05745 0.15 L -0.05014 0.16018 L -0.04282 0.16574 L -0.03865 0.16944 L -0.02716 0.1713 L -0.01985 0.16852 L -0.01149 0.16204 L -0.00262 0.14815 L 0.00469 0.13241 L 0.00783 0.12222 L 0.01044 0.11111 L 0.01305 0.09074 L 0.01253 0.07315 L 0.01148 0.05185 L 0.00939 0.03333 L 0.00626 0.01944 L 0.00313 0.00833 L 2.61097E-7 -1.48148E-6 Z " pathEditMode="relative" ptsTypes="AAAAAAAAAAAAAAAAAAAAAAAAAAAAAAAAAAA">
                                      <p:cBhvr>
                                        <p:cTn id="11" dur="7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1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76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4752E-6 -1.85185E-6 L -0.00066 0.36667 L 0.0013 0.39329 L 0.00561 0.40556 L 0.01188 0.41296 L 0.02075 0.41296 L 0.02754 0.40857 L 0.03446 0.4007 L 0.04138 0.37986 L 0.04765 0.36528 L 0.05261 0.3463 L 0.05704 0.3331 L 0.06018 0.31968 L 0.06083 0.30533 L 0.06161 0.28912 L 0.06475 0.26783 L 0.06788 0.25857 L 0.07467 0.2382 L 0.07676 0.23727 L 0.08394 0.22778 L 0.09399 0.21852 L 0.10339 0.21528 L 0.11527 0.21412 L 0.12597 0.22222 L 0.13407 0.23634 L 0.13668 0.24097 L 0.12976 0.22871 L 0.12467 0.22222 L 0.11657 0.21412 L 0.10587 0.21412 L 0.09334 0.21968 L 0.08211 0.22871 L 0.0731 0.24375 L 0.06945 0.25417 L 0.06331 0.27778 L 0.06057 0.29931 L 0.06083 0.31667 L 0.06383 0.34306 L 0.0671 0.35857 L 0.07271 0.37986 L 0.08146 0.3963 L 0.09216 0.40648 L 0.10339 0.41412 L 0.11592 0.41111 L 0.12663 0.4007 L 0.13668 0.38403 L 0.14477 0.35996 L 0.14791 0.33195 L 0.14791 0.3007 L 0.1466 0.27871 L 0.14347 0.26111 L 0.13851 0.24306 L 0.13355 0.23426 " pathEditMode="relative" rAng="0" ptsTypes="AAAAAAAAAAAAAAAAAAAAAAAAAAAAAAAAAAAAAAAAAAAAAAAAAAAAA">
                                      <p:cBhvr>
                                        <p:cTn id="22" dur="17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63" y="20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476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477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478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80867E-6 -1.11111E-6 L -2.80867E-6 0.16806 L 0.00157 0.1875 L 0.00627 0.20139 L 0.01096 0.20556 L 0.01801 0.20556 L 0.02271 0.20417 L 0.02897 0.19862 L 0.03446 0.19306 L 0.0415 0.17917 L 0.04777 0.1625 L 0.05325 0.14445 L 0.05795 0.12778 L 0.06343 0.10556 " pathEditMode="relative" ptsTypes="AAAAAAAAAAAAAA">
                                      <p:cBhvr>
                                        <p:cTn id="33" dur="4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878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928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9530"/>
                            </p:stCondLst>
                            <p:childTnLst>
                              <p:par>
                                <p:cTn id="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444E-6 4.81481E-6 L 0.05873 0.00023 " pathEditMode="relative" ptsTypes="AA"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153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154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2040"/>
                            </p:stCondLst>
                            <p:childTnLst>
                              <p:par>
                                <p:cTn id="5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8649E-6 3.7037E-7 L -0.02754 0.04768 " pathEditMode="relative" ptsTypes="AA">
                                      <p:cBhvr>
                                        <p:cTn id="55" dur="2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4290"/>
                            </p:stCondLst>
                            <p:childTnLst>
                              <p:par>
                                <p:cTn id="57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61097E-7 -1.48148E-6 L -0.00679 -0.01296 L -0.01149 -0.01944 L -0.01828 -0.02407 L -0.02611 -0.02593 L -0.03395 -0.025 L -0.04178 -0.02037 L -0.04961 -0.01389 L -0.0564 -0.00278 L -0.06267 0.01018 L -0.06789 0.025 L -0.07207 0.04444 L -0.07363 0.06759 L -0.07311 0.08796 L -0.07155 0.10463 L -0.06789 0.12315 L -0.06267 0.13704 L -0.05745 0.15 L -0.05014 0.16018 L -0.04282 0.16574 L -0.03865 0.16944 L -0.02716 0.1713 L -0.01985 0.16852 L -0.01149 0.16204 L -0.00262 0.14815 L 0.00469 0.13241 L 0.00783 0.12222 L 0.01044 0.11111 L 0.01305 0.09074 L 0.01253 0.07315 L 0.01148 0.05185 L 0.00939 0.03333 L 0.00626 0.01944 L 0.00313 0.00833 L 2.61097E-7 -1.48148E-6 Z " pathEditMode="relative" ptsTypes="AAAAAAAAAAAAAAAAAAAAAAAAAAAAAAAAAAA">
                                      <p:cBhvr>
                                        <p:cTn id="69" dur="7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750"/>
                            </p:stCondLst>
                            <p:childTnLst>
                              <p:par>
                                <p:cTn id="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76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260"/>
                            </p:stCondLst>
                            <p:childTnLst>
                              <p:par>
                                <p:cTn id="7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51351E-6 7.03704E-6 L 0.00014 0.42778 " pathEditMode="relative" ptsTypes="AA">
                                      <p:cBhvr>
                                        <p:cTn id="80" dur="5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4010"/>
                            </p:stCondLst>
                            <p:childTnLst>
                              <p:par>
                                <p:cTn id="8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26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4510"/>
                            </p:stCondLst>
                            <p:childTnLst>
                              <p:par>
                                <p:cTn id="9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6069E-6 -1.11111E-6 L 0.01175 -0.01528 L 0.02819 -0.05278 L 0.04386 -0.10139 L 0.04386 0.06528 L 0.04777 0.08611 L 0.05404 0.1 L 0.06108 0.10417 L 0.06735 0.10556 L 0.07753 0.10278 L 0.08614 0.09306 L 0.09945 0.06389 L 0.11277 0.01806 L 0.1206 -0.01528 L 0.12373 -0.04305 L 0.12608 -0.10139 L 0.12608 0.06667 L 0.12765 0.08611 L 0.13234 0.1 L 0.14174 0.10556 L 0.14879 0.10417 L 0.15897 0.09445 L 0.16993 0.07083 L 0.1809 0.02917 L 0.19499 -0.05972 L 0.20126 -0.10139 L 0.20086 0.07292 L 0.20909 0.09722 L 0.21613 0.10556 L 0.22866 0.10556 L 0.23884 0.09861 L 0.25294 0.07639 L 0.26703 0.03056 L 0.27878 -0.01528 L 0.2827 -0.10139 L 0.2827 0.20278 L 0.2827 0.28056 L 0.27996 0.33403 L 0.26899 0.38403 L 0.2549 0.41597 L 0.23806 0.41945 L 0.23023 0.40972 L 0.22631 0.39028 L 0.22553 0.35139 L 0.22945 0.31389 L 0.23884 0.2625 L 0.25294 0.20695 L 0.27565 0.14583 L 0.29444 0.10417 L 0.31872 0.03889 L 0.32812 0.00556 " pathEditMode="relative" rAng="0" ptsTypes="AAAAAAAAAAAAAAAAAAAAAAAAAAAAAAAAAAAAAAAAAAAAAAAAAAA">
                                      <p:cBhvr>
                                        <p:cTn id="91" dur="2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06" y="15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9510"/>
                            </p:stCondLst>
                            <p:childTnLst>
                              <p:par>
                                <p:cTn id="9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4001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0510"/>
                            </p:stCondLst>
                            <p:childTnLst>
                              <p:par>
                                <p:cTn id="10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8146E-6 -7.40741E-7 L -0.0282 0.05093 " pathEditMode="relative" ptsTypes="AA">
                                      <p:cBhvr>
                                        <p:cTn id="102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43010"/>
                            </p:stCondLst>
                            <p:childTnLst>
                              <p:par>
                                <p:cTn id="10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15396" y="8382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-163868" y="1708894"/>
            <a:ext cx="12188387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70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</a:rPr>
              <a:t> đá qĎý</a:t>
            </a:r>
            <a:endParaRPr kumimoji="0" lang="en-US" sz="2870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itchFamily="34" charset="0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B0B9E204-FD48-4376-9889-385B91AB5486}"/>
              </a:ext>
            </a:extLst>
          </p:cNvPr>
          <p:cNvCxnSpPr>
            <a:cxnSpLocks/>
          </p:cNvCxnSpPr>
          <p:nvPr/>
        </p:nvCxnSpPr>
        <p:spPr>
          <a:xfrm>
            <a:off x="-319881" y="3037114"/>
            <a:ext cx="12725400" cy="0"/>
          </a:xfrm>
          <a:prstGeom prst="line">
            <a:avLst/>
          </a:prstGeom>
          <a:ln w="38100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35589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6CB8FFAA-46F7-4B88-B2FF-4D23C4332671}"/>
              </a:ext>
            </a:extLst>
          </p:cNvPr>
          <p:cNvGrpSpPr/>
          <p:nvPr/>
        </p:nvGrpSpPr>
        <p:grpSpPr>
          <a:xfrm>
            <a:off x="137319" y="152400"/>
            <a:ext cx="3382243" cy="941185"/>
            <a:chOff x="63500" y="1429216"/>
            <a:chExt cx="2542972" cy="705889"/>
          </a:xfrm>
        </p:grpSpPr>
        <p:sp>
          <p:nvSpPr>
            <p:cNvPr id="4" name="Rounded Rectangle 12">
              <a:extLst>
                <a:ext uri="{FF2B5EF4-FFF2-40B4-BE49-F238E27FC236}">
                  <a16:creationId xmlns:a16="http://schemas.microsoft.com/office/drawing/2014/main" xmlns="" id="{067E27ED-6863-4DA4-BA1F-FB61EE545401}"/>
                </a:ext>
              </a:extLst>
            </p:cNvPr>
            <p:cNvSpPr/>
            <p:nvPr/>
          </p:nvSpPr>
          <p:spPr>
            <a:xfrm>
              <a:off x="384357" y="1429216"/>
              <a:ext cx="222211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 vở</a:t>
              </a: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0FA72ADD-5A65-4AD9-B12F-AA4FAD2385A7}"/>
                </a:ext>
              </a:extLst>
            </p:cNvPr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5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719" y="1063105"/>
            <a:ext cx="8891357" cy="574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38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9" t="2941" b="62500"/>
          <a:stretch/>
        </p:blipFill>
        <p:spPr>
          <a:xfrm>
            <a:off x="1133766" y="0"/>
            <a:ext cx="9816868" cy="5080363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358125" y="4886781"/>
            <a:ext cx="11437794" cy="2137229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Mẹ và Hà ghé nhà dì Kha. Dì kể cho Hà nghe về bà. Hà chú ý nghe dì kể.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6</a:t>
              </a:r>
            </a:p>
          </p:txBody>
        </p:sp>
      </p:grpSp>
      <p:sp>
        <p:nvSpPr>
          <p:cNvPr id="12" name="Title 1"/>
          <p:cNvSpPr txBox="1">
            <a:spLocks/>
          </p:cNvSpPr>
          <p:nvPr/>
        </p:nvSpPr>
        <p:spPr>
          <a:xfrm>
            <a:off x="6324033" y="5715643"/>
            <a:ext cx="2039537" cy="1197723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y</a:t>
            </a: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8900319" y="5181835"/>
            <a:ext cx="138545" cy="72167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9006650" y="4570147"/>
            <a:ext cx="617614" cy="586416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.VnArial" pitchFamily="34" charset="0"/>
              </a:rPr>
              <a:t>2</a:t>
            </a:r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10881519" y="5945414"/>
            <a:ext cx="138545" cy="72167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25782" b="52068"/>
          <a:stretch/>
        </p:blipFill>
        <p:spPr bwMode="auto">
          <a:xfrm>
            <a:off x="11113" y="4880221"/>
            <a:ext cx="897214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30" b="56817"/>
          <a:stretch/>
        </p:blipFill>
        <p:spPr bwMode="auto">
          <a:xfrm>
            <a:off x="8852694" y="4872880"/>
            <a:ext cx="3224120" cy="961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60209"/>
          <a:stretch/>
        </p:blipFill>
        <p:spPr bwMode="auto">
          <a:xfrm>
            <a:off x="25627" y="5993496"/>
            <a:ext cx="4810318" cy="1112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29" t="43010" r="9143" b="15906"/>
          <a:stretch/>
        </p:blipFill>
        <p:spPr bwMode="auto">
          <a:xfrm>
            <a:off x="4856523" y="5833983"/>
            <a:ext cx="6144491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Oval 13"/>
          <p:cNvSpPr/>
          <p:nvPr/>
        </p:nvSpPr>
        <p:spPr>
          <a:xfrm>
            <a:off x="1177930" y="4716625"/>
            <a:ext cx="561467" cy="484641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.VnArial" pitchFamily="34" charset="0"/>
              </a:rPr>
              <a:t>1</a:t>
            </a:r>
          </a:p>
        </p:txBody>
      </p:sp>
      <p:sp>
        <p:nvSpPr>
          <p:cNvPr id="17" name="Oval 16"/>
          <p:cNvSpPr/>
          <p:nvPr/>
        </p:nvSpPr>
        <p:spPr>
          <a:xfrm>
            <a:off x="5014119" y="5725122"/>
            <a:ext cx="561467" cy="440583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.VnArial" pitchFamily="34" charset="0"/>
              </a:rPr>
              <a:t>3</a:t>
            </a:r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875574" y="5903513"/>
            <a:ext cx="138545" cy="72167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5" grpId="0" animBg="1"/>
      <p:bldP spid="14" grpId="0" animBg="1"/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58125" y="4848681"/>
            <a:ext cx="11437794" cy="2137229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Mẹ và Hà ghé nhà dì Kha. Dì kể cho Hà nghe về bà. Hà chú ý nghe dì kể.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433" y="-159264"/>
            <a:ext cx="8419465" cy="4434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298" y="3857565"/>
            <a:ext cx="8044401" cy="1657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578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7</a:t>
              </a: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2270919" y="838200"/>
            <a:ext cx="7620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Cảm ơn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2" t="58055" b="6667"/>
          <a:stretch/>
        </p:blipFill>
        <p:spPr>
          <a:xfrm>
            <a:off x="1739397" y="1676400"/>
            <a:ext cx="8822562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130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1657349" y="0"/>
            <a:ext cx="8133913" cy="5586413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005" y="2465388"/>
            <a:ext cx="505460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7218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xmlns="" id="{B6547D28-AE3B-4F3E-9245-1B2457430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>
            <a:normAutofit/>
          </a:bodyPr>
          <a:lstStyle/>
          <a:p>
            <a:r>
              <a:rPr lang="en-US" sz="6000" b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 tìm các từ có tiếng chữ âm 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B463E00-817C-41CB-B806-1DAFFC81A7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180"/>
          <a:stretch/>
        </p:blipFill>
        <p:spPr>
          <a:xfrm>
            <a:off x="608092" y="1600201"/>
            <a:ext cx="10945654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95990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hlinkClick r:id="rId3" action="ppaction://hlinksldjump"/>
          </p:cNvPr>
          <p:cNvSpPr/>
          <p:nvPr/>
        </p:nvSpPr>
        <p:spPr>
          <a:xfrm>
            <a:off x="10957719" y="6096000"/>
            <a:ext cx="823990" cy="66772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919" y="0"/>
            <a:ext cx="9144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C280263-15EC-4A00-BD2F-9881E64BE607}"/>
              </a:ext>
            </a:extLst>
          </p:cNvPr>
          <p:cNvSpPr txBox="1"/>
          <p:nvPr/>
        </p:nvSpPr>
        <p:spPr>
          <a:xfrm>
            <a:off x="2690019" y="228600"/>
            <a:ext cx="6781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Ngôi sao may mắn</a:t>
            </a:r>
          </a:p>
        </p:txBody>
      </p:sp>
    </p:spTree>
    <p:extLst>
      <p:ext uri="{BB962C8B-B14F-4D97-AF65-F5344CB8AC3E}">
        <p14:creationId xmlns:p14="http://schemas.microsoft.com/office/powerpoint/2010/main" val="237114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xmlns="" id="{02C3FABC-3484-48ED-BEE4-8B12F1245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9919" y="878152"/>
            <a:ext cx="4648200" cy="1143000"/>
          </a:xfrm>
        </p:spPr>
        <p:txBody>
          <a:bodyPr>
            <a:normAutofit fontScale="90000"/>
          </a:bodyPr>
          <a:lstStyle/>
          <a:p>
            <a:r>
              <a:rPr lang="en-US" sz="7200" b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ly nước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929E4AF-BA4A-48A9-9C02-9951C1549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293" y="678993"/>
            <a:ext cx="2362200" cy="26843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xmlns="" id="{29B04D36-EE27-440F-9934-E201D1167C9D}"/>
              </a:ext>
            </a:extLst>
          </p:cNvPr>
          <p:cNvSpPr txBox="1">
            <a:spLocks/>
          </p:cNvSpPr>
          <p:nvPr/>
        </p:nvSpPr>
        <p:spPr>
          <a:xfrm>
            <a:off x="2469294" y="954352"/>
            <a:ext cx="176617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b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B80C5CD-B326-4D69-9360-C990306F6B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914"/>
          <a:stretch/>
        </p:blipFill>
        <p:spPr>
          <a:xfrm>
            <a:off x="5998992" y="196044"/>
            <a:ext cx="3186952" cy="25146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69A31E2-55ED-4285-9868-A1C49D57B2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902" r="1000" b="9966"/>
          <a:stretch/>
        </p:blipFill>
        <p:spPr>
          <a:xfrm>
            <a:off x="2956719" y="4157867"/>
            <a:ext cx="3856911" cy="22985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920E06D-8C4A-4085-A285-CA4701148DF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200" t="30899" r="5200" b="8427"/>
          <a:stretch/>
        </p:blipFill>
        <p:spPr>
          <a:xfrm>
            <a:off x="8747919" y="2971800"/>
            <a:ext cx="2746704" cy="26486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xmlns="" id="{256ED104-1978-43EE-9D10-6310DD4C97E9}"/>
              </a:ext>
            </a:extLst>
          </p:cNvPr>
          <p:cNvSpPr txBox="1">
            <a:spLocks/>
          </p:cNvSpPr>
          <p:nvPr/>
        </p:nvSpPr>
        <p:spPr>
          <a:xfrm>
            <a:off x="-853281" y="5064333"/>
            <a:ext cx="4648200" cy="1143000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b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mỳ Ý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C9809235-FF02-4BED-A9D5-94DE7DBE9DF7}"/>
              </a:ext>
            </a:extLst>
          </p:cNvPr>
          <p:cNvSpPr txBox="1">
            <a:spLocks/>
          </p:cNvSpPr>
          <p:nvPr/>
        </p:nvSpPr>
        <p:spPr>
          <a:xfrm>
            <a:off x="746919" y="5029200"/>
            <a:ext cx="1600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b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D279F5B3-6C4F-47CC-A3C1-B304E9CD390E}"/>
              </a:ext>
            </a:extLst>
          </p:cNvPr>
          <p:cNvSpPr txBox="1">
            <a:spLocks/>
          </p:cNvSpPr>
          <p:nvPr/>
        </p:nvSpPr>
        <p:spPr>
          <a:xfrm>
            <a:off x="1356519" y="5029200"/>
            <a:ext cx="1600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b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A598541F-0B6B-43AB-9C66-AB258B7210F7}"/>
              </a:ext>
            </a:extLst>
          </p:cNvPr>
          <p:cNvSpPr txBox="1">
            <a:spLocks/>
          </p:cNvSpPr>
          <p:nvPr/>
        </p:nvSpPr>
        <p:spPr>
          <a:xfrm>
            <a:off x="7797171" y="5635833"/>
            <a:ext cx="4648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b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Tý quậy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C6869B65-2B6E-49DE-87BD-BF6B29311C6A}"/>
              </a:ext>
            </a:extLst>
          </p:cNvPr>
          <p:cNvSpPr txBox="1">
            <a:spLocks/>
          </p:cNvSpPr>
          <p:nvPr/>
        </p:nvSpPr>
        <p:spPr>
          <a:xfrm>
            <a:off x="8413830" y="5635833"/>
            <a:ext cx="176617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b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1754F7AA-7369-4520-90E3-458431CA7D56}"/>
              </a:ext>
            </a:extLst>
          </p:cNvPr>
          <p:cNvSpPr txBox="1">
            <a:spLocks/>
          </p:cNvSpPr>
          <p:nvPr/>
        </p:nvSpPr>
        <p:spPr>
          <a:xfrm>
            <a:off x="10451305" y="5620407"/>
            <a:ext cx="176617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b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xmlns="" id="{0FDC0552-FAE7-4848-ABAA-A7C1B0528D24}"/>
              </a:ext>
            </a:extLst>
          </p:cNvPr>
          <p:cNvSpPr txBox="1">
            <a:spLocks/>
          </p:cNvSpPr>
          <p:nvPr/>
        </p:nvSpPr>
        <p:spPr>
          <a:xfrm>
            <a:off x="8366919" y="685800"/>
            <a:ext cx="4648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b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quỳ gối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xmlns="" id="{4C64FA0F-ED8C-4D50-8D8C-8B39F522A4DF}"/>
              </a:ext>
            </a:extLst>
          </p:cNvPr>
          <p:cNvSpPr txBox="1">
            <a:spLocks/>
          </p:cNvSpPr>
          <p:nvPr/>
        </p:nvSpPr>
        <p:spPr>
          <a:xfrm>
            <a:off x="9586119" y="685800"/>
            <a:ext cx="176617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b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268086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  <p:bldP spid="9" grpId="0"/>
      <p:bldP spid="10" grpId="0"/>
      <p:bldP spid="11" grpId="0"/>
      <p:bldP spid="14" grpId="0"/>
      <p:bldP spid="15" grpId="0"/>
      <p:bldP spid="18" grpId="0"/>
      <p:bldP spid="19" grpId="0"/>
      <p:bldP spid="2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1657349" y="0"/>
            <a:ext cx="8133913" cy="558641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81250" y="2850356"/>
            <a:ext cx="6534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>
                <a:latin typeface="Bandit" pitchFamily="18" charset="0"/>
                <a:ea typeface="Bandit" pitchFamily="18" charset="0"/>
                <a:cs typeface="Bandit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112445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Administrator\Downloads\HÌNH NỀN PAPOIW\38730609-illustration-of-children-of-different-races-behind-a-banner-on-a-blue-backgroun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5110" r="-1" b="26351"/>
          <a:stretch/>
        </p:blipFill>
        <p:spPr bwMode="auto">
          <a:xfrm>
            <a:off x="7602" y="0"/>
            <a:ext cx="1215423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extBox 3"/>
          <p:cNvSpPr txBox="1">
            <a:spLocks noChangeArrowheads="1"/>
          </p:cNvSpPr>
          <p:nvPr/>
        </p:nvSpPr>
        <p:spPr bwMode="auto">
          <a:xfrm>
            <a:off x="4256643" y="2136806"/>
            <a:ext cx="4180632" cy="828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2114" eaLnBrk="1" hangingPunct="1">
              <a:spcBef>
                <a:spcPct val="0"/>
              </a:spcBef>
              <a:buNone/>
            </a:pPr>
            <a:r>
              <a:rPr lang="en-US" altLang="en-US" sz="4788" b="1" dirty="0">
                <a:solidFill>
                  <a:srgbClr val="FF0000"/>
                </a:solidFill>
                <a:latin typeface="Arial" charset="0"/>
              </a:rPr>
              <a:t>  </a:t>
            </a:r>
          </a:p>
        </p:txBody>
      </p:sp>
      <p:sp>
        <p:nvSpPr>
          <p:cNvPr id="4" name="Rectangle 3"/>
          <p:cNvSpPr/>
          <p:nvPr/>
        </p:nvSpPr>
        <p:spPr>
          <a:xfrm>
            <a:off x="4709319" y="643412"/>
            <a:ext cx="4698722" cy="70634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2114"/>
            <a:r>
              <a:rPr lang="en-US" sz="3990" b="1" dirty="0" err="1">
                <a:solidFill>
                  <a:srgbClr val="FF0000"/>
                </a:solidFill>
                <a:latin typeface="HP001 4H" panose="020B0603050302020204" pitchFamily="34" charset="0"/>
              </a:rPr>
              <a:t>Dặn</a:t>
            </a:r>
            <a:r>
              <a:rPr lang="en-US" sz="3990" b="1" dirty="0">
                <a:solidFill>
                  <a:srgbClr val="FF0000"/>
                </a:solidFill>
                <a:latin typeface="HP001 4H" panose="020B0603050302020204" pitchFamily="34" charset="0"/>
              </a:rPr>
              <a:t> </a:t>
            </a:r>
            <a:r>
              <a:rPr lang="en-US" sz="3990" b="1" dirty="0" err="1">
                <a:solidFill>
                  <a:srgbClr val="FF0000"/>
                </a:solidFill>
                <a:latin typeface="HP001 4H" panose="020B0603050302020204" pitchFamily="34" charset="0"/>
              </a:rPr>
              <a:t>dò</a:t>
            </a:r>
            <a:r>
              <a:rPr lang="en-US" sz="3990" b="1" dirty="0">
                <a:solidFill>
                  <a:srgbClr val="FF0000"/>
                </a:solidFill>
                <a:latin typeface="HP001 4H" panose="020B0603050302020204" pitchFamily="34" charset="0"/>
              </a:rPr>
              <a:t> </a:t>
            </a:r>
            <a:r>
              <a:rPr lang="en-US" sz="3990" b="1" dirty="0" err="1">
                <a:solidFill>
                  <a:srgbClr val="FF0000"/>
                </a:solidFill>
                <a:latin typeface="HP001 4H" panose="020B0603050302020204" pitchFamily="34" charset="0"/>
              </a:rPr>
              <a:t>ngày</a:t>
            </a:r>
            <a:r>
              <a:rPr lang="en-US" sz="3990" b="1" dirty="0">
                <a:solidFill>
                  <a:srgbClr val="FF0000"/>
                </a:solidFill>
                <a:latin typeface="HP001 4H" panose="020B0603050302020204" pitchFamily="34" charset="0"/>
              </a:rPr>
              <a:t> </a:t>
            </a:r>
            <a:r>
              <a:rPr lang="en-US" sz="3990" b="1" dirty="0" smtClean="0">
                <a:solidFill>
                  <a:srgbClr val="FF0000"/>
                </a:solidFill>
                <a:latin typeface="HP001 4H" panose="020B0603050302020204" pitchFamily="34" charset="0"/>
              </a:rPr>
              <a:t>1</a:t>
            </a:r>
            <a:r>
              <a:rPr lang="en-US" sz="3990" b="1" dirty="0" smtClean="0">
                <a:solidFill>
                  <a:srgbClr val="FF0000"/>
                </a:solidFill>
                <a:latin typeface="HP001 4H" panose="020B0603050302020204" pitchFamily="34" charset="0"/>
              </a:rPr>
              <a:t>.11   </a:t>
            </a:r>
            <a:endParaRPr lang="en-US" sz="3990" b="1" dirty="0">
              <a:solidFill>
                <a:srgbClr val="FF0000"/>
              </a:solidFill>
              <a:latin typeface="HP001 4H" panose="020B06030503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65B52CA-BACA-46DC-8F86-17FFB5166B43}"/>
              </a:ext>
            </a:extLst>
          </p:cNvPr>
          <p:cNvSpPr txBox="1"/>
          <p:nvPr/>
        </p:nvSpPr>
        <p:spPr>
          <a:xfrm>
            <a:off x="1280319" y="1441521"/>
            <a:ext cx="10439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- Con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luyện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tập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đọc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đã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học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sách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Tiếng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Việt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vở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Luyện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Con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viết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31 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ở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vở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viết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trang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23</a:t>
            </a:r>
          </a:p>
          <a:p>
            <a:pPr marL="457200" indent="-457200">
              <a:buFontTx/>
              <a:buChar char="-"/>
            </a:pP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Con </a:t>
            </a:r>
            <a:r>
              <a:rPr lang="en-US" sz="32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làm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31 </a:t>
            </a:r>
            <a:r>
              <a:rPr lang="en-US" sz="32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trang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30 </a:t>
            </a:r>
            <a:r>
              <a:rPr lang="en-US" sz="32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vở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b</a:t>
            </a:r>
            <a:r>
              <a:rPr lang="en-US" sz="3200" b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ài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tập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Tiếng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việt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.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endParaRPr lang="en-US" sz="3200" b="1" dirty="0" smtClean="0">
              <a:latin typeface="HP001 4 hàng" panose="020B060305030202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en-US" sz="32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con </a:t>
            </a:r>
            <a:r>
              <a:rPr lang="en-US" sz="32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tập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chép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nối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tiếp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theo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mẫu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cô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gửi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.</a:t>
            </a:r>
            <a:endParaRPr lang="en-US" sz="3200" b="1" dirty="0" smtClean="0"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563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10957719" y="6096000"/>
            <a:ext cx="823990" cy="66772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3091" y="1828800"/>
            <a:ext cx="11255655" cy="2209800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Nghỉ hè, bố mẹ cho Hà về quê. Quê Hà là xứ sở của dừa.</a:t>
            </a:r>
          </a:p>
        </p:txBody>
      </p:sp>
    </p:spTree>
    <p:extLst>
      <p:ext uri="{BB962C8B-B14F-4D97-AF65-F5344CB8AC3E}">
        <p14:creationId xmlns:p14="http://schemas.microsoft.com/office/powerpoint/2010/main" val="391445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2" action="ppaction://hlinksldjump"/>
          </p:cNvPr>
          <p:cNvSpPr/>
          <p:nvPr/>
        </p:nvSpPr>
        <p:spPr>
          <a:xfrm>
            <a:off x="11099342" y="152400"/>
            <a:ext cx="823990" cy="66772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xmlns="" id="{BED6E519-6783-40EB-B47B-61B6B6E4B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919" y="1603066"/>
            <a:ext cx="4767263" cy="256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xmlns="" id="{6798418C-F65B-4AE6-8C64-E644207DA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364" y="1603066"/>
            <a:ext cx="4333876" cy="256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317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11186319" y="98456"/>
            <a:ext cx="823990" cy="66772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182" y="1828800"/>
            <a:ext cx="5164137" cy="256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16" y="1815813"/>
            <a:ext cx="4645025" cy="256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66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8" b="66138"/>
          <a:stretch/>
        </p:blipFill>
        <p:spPr>
          <a:xfrm>
            <a:off x="734965" y="-3945"/>
            <a:ext cx="10854719" cy="547583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84457" y="-281610"/>
            <a:ext cx="11739552" cy="2228647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826500" h="1320800">
                <a:moveTo>
                  <a:pt x="63500" y="12700"/>
                </a:moveTo>
                <a:lnTo>
                  <a:pt x="8826500" y="0"/>
                </a:lnTo>
                <a:cubicBezTo>
                  <a:pt x="8758767" y="216541"/>
                  <a:pt x="8652933" y="534683"/>
                  <a:pt x="8483600" y="662324"/>
                </a:cubicBezTo>
                <a:cubicBezTo>
                  <a:pt x="8034867" y="1015807"/>
                  <a:pt x="7304617" y="1096754"/>
                  <a:pt x="6781800" y="1206500"/>
                </a:cubicBezTo>
                <a:cubicBezTo>
                  <a:pt x="6462183" y="1278146"/>
                  <a:pt x="6335183" y="1278467"/>
                  <a:pt x="6070600" y="1308100"/>
                </a:cubicBezTo>
                <a:lnTo>
                  <a:pt x="5080000" y="1320800"/>
                </a:lnTo>
                <a:lnTo>
                  <a:pt x="4318000" y="1295400"/>
                </a:lnTo>
                <a:lnTo>
                  <a:pt x="3733800" y="1257300"/>
                </a:lnTo>
                <a:lnTo>
                  <a:pt x="3098800" y="1193800"/>
                </a:lnTo>
                <a:lnTo>
                  <a:pt x="1930400" y="1092200"/>
                </a:lnTo>
                <a:lnTo>
                  <a:pt x="0" y="1005224"/>
                </a:lnTo>
                <a:lnTo>
                  <a:pt x="63500" y="12700"/>
                </a:lnTo>
                <a:close/>
              </a:path>
            </a:pathLst>
          </a:custGeom>
          <a:solidFill>
            <a:srgbClr val="8AD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12" y="-16933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71213" y="32012"/>
            <a:ext cx="1127504" cy="697627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7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15111" y="481571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>
                <a:solidFill>
                  <a:srgbClr val="1BBF23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28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574823" y="2030615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 biết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-65406" y="5410200"/>
            <a:ext cx="12246294" cy="1600200"/>
            <a:chOff x="695008" y="5406639"/>
            <a:chExt cx="10717370" cy="1600200"/>
          </a:xfrm>
        </p:grpSpPr>
        <p:sp>
          <p:nvSpPr>
            <p:cNvPr id="34" name="Title 1"/>
            <p:cNvSpPr txBox="1">
              <a:spLocks/>
            </p:cNvSpPr>
            <p:nvPr/>
          </p:nvSpPr>
          <p:spPr>
            <a:xfrm>
              <a:off x="695008" y="5406639"/>
              <a:ext cx="10717370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6000" b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Thời gian qu</a:t>
              </a:r>
              <a:r>
                <a:rPr lang="en-US" sz="6000" b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y</a:t>
              </a:r>
              <a:r>
                <a:rPr lang="en-US" sz="6000" b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hơn vàng bạc.</a:t>
              </a:r>
            </a:p>
          </p:txBody>
        </p:sp>
        <p:sp>
          <p:nvSpPr>
            <p:cNvPr id="35" name="Title 1"/>
            <p:cNvSpPr txBox="1">
              <a:spLocks/>
            </p:cNvSpPr>
            <p:nvPr/>
          </p:nvSpPr>
          <p:spPr>
            <a:xfrm>
              <a:off x="4986496" y="5505751"/>
              <a:ext cx="183373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6000" b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́</a:t>
              </a:r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>
          <a:xfrm>
            <a:off x="1078549" y="-53288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8800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Y   y</a:t>
            </a:r>
          </a:p>
        </p:txBody>
      </p: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36262" y="91440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y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924431" y="2119984"/>
            <a:ext cx="2123468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</a:t>
            </a:r>
            <a:endParaRPr lang="en-US" sz="88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121244" y="2119984"/>
            <a:ext cx="2123468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y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925738" y="3453485"/>
            <a:ext cx="4295089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quý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69559" y="5352717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quy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204851" y="5352717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quỳ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316112" y="5356201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quý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6133959" y="5356201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quỹ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8048989" y="5356201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quỵ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9949506" y="5356201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ý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889612" y="5176433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y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3023212" y="5176433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y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4952433" y="5176433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y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</a:p>
          </p:txBody>
        </p:sp>
      </p:grpSp>
      <p:sp>
        <p:nvSpPr>
          <p:cNvPr id="25" name="Title 1"/>
          <p:cNvSpPr txBox="1">
            <a:spLocks/>
          </p:cNvSpPr>
          <p:nvPr/>
        </p:nvSpPr>
        <p:spPr>
          <a:xfrm>
            <a:off x="5852319" y="365760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y</a:t>
            </a: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6962661" y="5173867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y</a:t>
            </a: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8876098" y="5178403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y</a:t>
            </a: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10213543" y="5173867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76175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  <p:bldP spid="14" grpId="0"/>
      <p:bldP spid="15" grpId="0"/>
      <p:bldP spid="16" grpId="0"/>
      <p:bldP spid="17" grpId="0"/>
      <p:bldP spid="19" grpId="0"/>
      <p:bldP spid="21" grpId="0"/>
      <p:bldP spid="22" grpId="0"/>
      <p:bldP spid="23" grpId="0"/>
      <p:bldP spid="25" grpId="0"/>
      <p:bldP spid="29" grpId="0"/>
      <p:bldP spid="30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794919" y="5135768"/>
            <a:ext cx="4333494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y tá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07282" y="5135768"/>
            <a:ext cx="1611737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y</a:t>
            </a:r>
          </a:p>
        </p:txBody>
      </p:sp>
      <p:pic>
        <p:nvPicPr>
          <p:cNvPr id="5122" name="Picture 2" descr="QUẦN ÁO Y TÁ, ĐIỀU DƯỠNG MẪU 0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08" t="-521" r="23843" b="-1"/>
          <a:stretch/>
        </p:blipFill>
        <p:spPr bwMode="auto">
          <a:xfrm>
            <a:off x="980281" y="0"/>
            <a:ext cx="2814637" cy="458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uỷ bỏ chức danh nghề Y tá trong nghiệp vụ chăm sóc bệnh nhân | Tin tức mới  nhất 24h - Đọc Báo Lao Động online - Laodong.v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282" y="23812"/>
            <a:ext cx="6898544" cy="4594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86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86799969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1824</TotalTime>
  <Words>210</Words>
  <Application>Microsoft Office PowerPoint</Application>
  <PresentationFormat>Custom</PresentationFormat>
  <Paragraphs>99</Paragraphs>
  <Slides>32</Slides>
  <Notes>12</Notes>
  <HiddenSlides>0</HiddenSlides>
  <MMClips>3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6" baseType="lpstr">
      <vt:lpstr>.VnArial</vt:lpstr>
      <vt:lpstr>.VnCooper</vt:lpstr>
      <vt:lpstr>Arial</vt:lpstr>
      <vt:lpstr>Arial Rounded MT Bold</vt:lpstr>
      <vt:lpstr>Arial-Rounded</vt:lpstr>
      <vt:lpstr>Arrus-Black</vt:lpstr>
      <vt:lpstr>AvantGarde</vt:lpstr>
      <vt:lpstr>Bandit</vt:lpstr>
      <vt:lpstr>Calibri</vt:lpstr>
      <vt:lpstr>DomCasual</vt:lpstr>
      <vt:lpstr>HP001 4 hàng</vt:lpstr>
      <vt:lpstr>HP001 4H</vt:lpstr>
      <vt:lpstr>Times New Roman</vt:lpstr>
      <vt:lpstr>Office Theme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Thư giãn nào!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Thi tìm các từ có tiếng chữ âm y</vt:lpstr>
      <vt:lpstr>ly nước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186</cp:revision>
  <dcterms:created xsi:type="dcterms:W3CDTF">2021-05-08T14:00:55Z</dcterms:created>
  <dcterms:modified xsi:type="dcterms:W3CDTF">2021-11-01T03:35:56Z</dcterms:modified>
</cp:coreProperties>
</file>