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6"/>
  </p:notesMasterIdLst>
  <p:sldIdLst>
    <p:sldId id="256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62" r:id="rId15"/>
    <p:sldId id="263" r:id="rId16"/>
    <p:sldId id="260" r:id="rId17"/>
    <p:sldId id="261" r:id="rId18"/>
    <p:sldId id="264" r:id="rId19"/>
    <p:sldId id="265" r:id="rId20"/>
    <p:sldId id="266" r:id="rId21"/>
    <p:sldId id="267" r:id="rId22"/>
    <p:sldId id="268" r:id="rId23"/>
    <p:sldId id="269" r:id="rId24"/>
    <p:sldId id="27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4660"/>
  </p:normalViewPr>
  <p:slideViewPr>
    <p:cSldViewPr snapToGrid="0">
      <p:cViewPr>
        <p:scale>
          <a:sx n="50" d="100"/>
          <a:sy n="50" d="100"/>
        </p:scale>
        <p:origin x="1290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F7517-22FF-4333-B512-940EF9AEA57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11C8C-987D-4401-AAF6-216A01DD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00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pPr marL="0" indent="0">
              <a:buFontTx/>
              <a:buNone/>
            </a:pPr>
            <a:r>
              <a:rPr lang="en-US" baseline="0" dirty="0"/>
              <a:t>-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.</a:t>
            </a:r>
          </a:p>
          <a:p>
            <a:pPr marL="0" indent="0">
              <a:buFontTx/>
              <a:buNone/>
            </a:pPr>
            <a:r>
              <a:rPr lang="en-US" dirty="0"/>
              <a:t>-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dọn</a:t>
            </a:r>
            <a:r>
              <a:rPr lang="en-US" baseline="0" dirty="0"/>
              <a:t> </a:t>
            </a:r>
            <a:r>
              <a:rPr lang="en-US" baseline="0" dirty="0" err="1"/>
              <a:t>sạch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thùng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/</a:t>
            </a:r>
            <a:r>
              <a:rPr lang="en-US" baseline="0" dirty="0" err="1"/>
              <a:t>dặn</a:t>
            </a:r>
            <a:r>
              <a:rPr lang="en-US" baseline="0" dirty="0"/>
              <a:t> </a:t>
            </a:r>
            <a:r>
              <a:rPr lang="en-US" baseline="0" dirty="0" err="1"/>
              <a:t>dò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0FF95-96B3-427D-9D2A-96E592B0D8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365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43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4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40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02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60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75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06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18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38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53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872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84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1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15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52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9206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08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33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110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511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790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99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097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43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174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035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580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6415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311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21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824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824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282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09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642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696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0410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5098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2291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2622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87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460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3357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7232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0422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57611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1558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904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76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59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13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509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46462-6078-4DE4-B2E6-33AADE63E8D6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4D04C-09BF-4013-8FF6-B5D7FCCB8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60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B7491-E48A-40D1-B106-31E082375FC5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2D295-FEB7-4242-ABED-5EA5132300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802"/>
            <a:ext cx="12192000" cy="691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8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ACCFB-3D82-44F7-9131-6C0794B12A42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3693B-4F66-4224-B76D-4FAE5C05815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6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4CFE8-9E21-4D50-907F-C244E8E1C408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078D3-04A0-4E25-A463-27BC751D7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97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70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microsoft.com/office/2007/relationships/hdphoto" Target="../media/hdphoto7.wdp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5.xml"/><Relationship Id="rId6" Type="http://schemas.microsoft.com/office/2007/relationships/hdphoto" Target="../media/hdphoto4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1.xml"/><Relationship Id="rId3" Type="http://schemas.openxmlformats.org/officeDocument/2006/relationships/image" Target="../media/image7.jpg"/><Relationship Id="rId7" Type="http://schemas.microsoft.com/office/2007/relationships/hdphoto" Target="../media/hdphoto8.wdp"/><Relationship Id="rId12" Type="http://schemas.openxmlformats.org/officeDocument/2006/relationships/slide" Target="slide3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slide" Target="slide10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4.png"/><Relationship Id="rId11" Type="http://schemas.microsoft.com/office/2007/relationships/hdphoto" Target="../media/hdphoto6.wdp"/><Relationship Id="rId5" Type="http://schemas.microsoft.com/office/2007/relationships/hdphoto" Target="../media/hdphoto4.wdp"/><Relationship Id="rId15" Type="http://schemas.openxmlformats.org/officeDocument/2006/relationships/slide" Target="slide15.xml"/><Relationship Id="rId10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microsoft.com/office/2007/relationships/hdphoto" Target="../media/hdphoto7.wdp"/><Relationship Id="rId14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slide" Target="slide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slide" Target="slide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slide" Target="slide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slide" Target="slide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5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015" y="-52553"/>
            <a:ext cx="12390120" cy="69307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95747" y="2178300"/>
            <a:ext cx="91856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zh-CN" sz="80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Gradoo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Triệu và lớp triệu</a:t>
            </a:r>
            <a:endParaRPr lang="zh-CN" altLang="en-US" sz="8000" b="1" dirty="0">
              <a:ln w="38100">
                <a:solidFill>
                  <a:schemeClr val="bg1"/>
                </a:solidFill>
                <a:prstDash val="solid"/>
              </a:ln>
              <a:solidFill>
                <a:srgbClr val="92D05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Gradoo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98" r="96863">
                        <a14:foregroundMark x1="3273" y1="26791" x2="3273" y2="26791"/>
                        <a14:foregroundMark x1="30515" y1="48433" x2="30890" y2="76045"/>
                        <a14:foregroundMark x1="45244" y1="46493" x2="45619" y2="70597"/>
                        <a14:foregroundMark x1="60757" y1="46791" x2="61507" y2="72761"/>
                        <a14:foregroundMark x1="76134" y1="45149" x2="79645" y2="86194"/>
                        <a14:foregroundMark x1="89635" y1="46269" x2="88749" y2="79627"/>
                        <a14:foregroundMark x1="89260" y1="82612" x2="88374" y2="90000"/>
                        <a14:foregroundMark x1="33140" y1="46493" x2="34640" y2="60746"/>
                        <a14:foregroundMark x1="24139" y1="62090" x2="27514" y2="69776"/>
                        <a14:foregroundMark x1="32765" y1="62388" x2="36618" y2="71940"/>
                        <a14:foregroundMark x1="38016" y1="55299" x2="45380" y2="64552"/>
                        <a14:foregroundMark x1="54756" y1="56940" x2="62121" y2="65373"/>
                        <a14:foregroundMark x1="69622" y1="59627" x2="60757" y2="65672"/>
                        <a14:foregroundMark x1="29253" y1="78284" x2="28742" y2="88955"/>
                        <a14:foregroundMark x1="16127" y1="68657" x2="20116" y2="81567"/>
                        <a14:foregroundMark x1="31367" y1="80149" x2="34743" y2="82910"/>
                        <a14:foregroundMark x1="44630" y1="80448" x2="44391" y2="88657"/>
                        <a14:foregroundMark x1="47767" y1="79104" x2="51517" y2="85373"/>
                        <a14:foregroundMark x1="59632" y1="77164" x2="56256" y2="81791"/>
                        <a14:foregroundMark x1="62632" y1="77463" x2="63246" y2="89776"/>
                        <a14:foregroundMark x1="74395" y1="78806" x2="74395" y2="89478"/>
                        <a14:foregroundMark x1="74497" y1="64328" x2="71394" y2="74179"/>
                        <a14:foregroundMark x1="83021" y1="57164" x2="87896" y2="64328"/>
                        <a14:foregroundMark x1="91647" y1="62388" x2="96250" y2="71940"/>
                        <a14:foregroundMark x1="90760" y1="77463" x2="93624" y2="79328"/>
                        <a14:foregroundMark x1="26867" y1="51716" x2="26867" y2="51716"/>
                        <a14:foregroundMark x1="27003" y1="57761" x2="27003" y2="57761"/>
                        <a14:foregroundMark x1="5148" y1="32015" x2="5148" y2="320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210" y="3292438"/>
            <a:ext cx="8367630" cy="38212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22" b="100000" l="0" r="98636">
                        <a14:foregroundMark x1="14490" y1="19231" x2="14490" y2="19231"/>
                        <a14:foregroundMark x1="16127" y1="49054" x2="16127" y2="49054"/>
                        <a14:foregroundMark x1="32015" y1="38903" x2="32015" y2="38903"/>
                        <a14:foregroundMark x1="18138" y1="50252" x2="18138" y2="50252"/>
                        <a14:foregroundMark x1="16741" y1="66393" x2="16741" y2="66393"/>
                        <a14:foregroundMark x1="46505" y1="21122" x2="46505" y2="21122"/>
                        <a14:foregroundMark x1="45755" y1="33354" x2="45755" y2="33354"/>
                        <a14:foregroundMark x1="44630" y1="46784" x2="44630" y2="46784"/>
                        <a14:foregroundMark x1="58609" y1="52522" x2="58609" y2="52522"/>
                        <a14:foregroundMark x1="51756" y1="78689" x2="51756" y2="78689"/>
                        <a14:foregroundMark x1="77259" y1="24590" x2="77259" y2="24590"/>
                        <a14:foregroundMark x1="64132" y1="11160" x2="64132" y2="11160"/>
                        <a14:foregroundMark x1="80736" y1="45839" x2="80736" y2="45839"/>
                        <a14:foregroundMark x1="74872" y1="68285" x2="74872" y2="68285"/>
                        <a14:foregroundMark x1="72758" y1="76797" x2="72758" y2="76797"/>
                        <a14:foregroundMark x1="72861" y1="81904" x2="72861" y2="81904"/>
                        <a14:foregroundMark x1="8626" y1="83039" x2="8626" y2="83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120" y="4351892"/>
            <a:ext cx="4770120" cy="257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7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3095" y="35167"/>
            <a:ext cx="11922369" cy="67173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9"/>
          <p:cNvSpPr/>
          <p:nvPr/>
        </p:nvSpPr>
        <p:spPr>
          <a:xfrm>
            <a:off x="1696492" y="1712203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1 000</a:t>
            </a:r>
          </a:p>
        </p:txBody>
      </p:sp>
      <p:sp>
        <p:nvSpPr>
          <p:cNvPr id="4" name="矩形 29"/>
          <p:cNvSpPr/>
          <p:nvPr/>
        </p:nvSpPr>
        <p:spPr>
          <a:xfrm>
            <a:off x="7800632" y="1726896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10 000</a:t>
            </a:r>
          </a:p>
        </p:txBody>
      </p:sp>
      <p:sp>
        <p:nvSpPr>
          <p:cNvPr id="5" name="矩形 29"/>
          <p:cNvSpPr/>
          <p:nvPr/>
        </p:nvSpPr>
        <p:spPr>
          <a:xfrm>
            <a:off x="1440011" y="4717782"/>
            <a:ext cx="1851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100 000</a:t>
            </a:r>
          </a:p>
        </p:txBody>
      </p:sp>
      <p:sp>
        <p:nvSpPr>
          <p:cNvPr id="6" name="矩形 29"/>
          <p:cNvSpPr/>
          <p:nvPr/>
        </p:nvSpPr>
        <p:spPr>
          <a:xfrm>
            <a:off x="7544153" y="4711287"/>
            <a:ext cx="21082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1000 000</a:t>
            </a:r>
          </a:p>
        </p:txBody>
      </p:sp>
      <p:sp>
        <p:nvSpPr>
          <p:cNvPr id="7" name="矩形 29"/>
          <p:cNvSpPr/>
          <p:nvPr/>
        </p:nvSpPr>
        <p:spPr>
          <a:xfrm>
            <a:off x="1440011" y="2660995"/>
            <a:ext cx="2387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nghìn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矩形 29"/>
          <p:cNvSpPr/>
          <p:nvPr/>
        </p:nvSpPr>
        <p:spPr>
          <a:xfrm>
            <a:off x="7209405" y="5579208"/>
            <a:ext cx="3736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Mười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trăm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nghìn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5" name="矩形 29"/>
          <p:cNvSpPr/>
          <p:nvPr/>
        </p:nvSpPr>
        <p:spPr>
          <a:xfrm>
            <a:off x="7584724" y="2660994"/>
            <a:ext cx="26084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Mười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nghìn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矩形 29"/>
          <p:cNvSpPr/>
          <p:nvPr/>
        </p:nvSpPr>
        <p:spPr>
          <a:xfrm>
            <a:off x="1002037" y="5473526"/>
            <a:ext cx="3720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trăm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nghìn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076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99304" y="-69122"/>
            <a:ext cx="11922369" cy="67173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utoShape 541"/>
          <p:cNvSpPr>
            <a:spLocks/>
          </p:cNvSpPr>
          <p:nvPr/>
        </p:nvSpPr>
        <p:spPr bwMode="auto">
          <a:xfrm rot="5400000">
            <a:off x="7196672" y="2361633"/>
            <a:ext cx="102284" cy="768076"/>
          </a:xfrm>
          <a:prstGeom prst="rightBrace">
            <a:avLst>
              <a:gd name="adj1" fmla="val 22210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Times New Roman" panose="02020603050405020304" pitchFamily="18" charset="0"/>
            </a:endParaRPr>
          </a:p>
        </p:txBody>
      </p:sp>
      <p:sp>
        <p:nvSpPr>
          <p:cNvPr id="4" name="AutoShape 542"/>
          <p:cNvSpPr>
            <a:spLocks/>
          </p:cNvSpPr>
          <p:nvPr/>
        </p:nvSpPr>
        <p:spPr bwMode="auto">
          <a:xfrm rot="5400000">
            <a:off x="6120010" y="2444590"/>
            <a:ext cx="133350" cy="634869"/>
          </a:xfrm>
          <a:prstGeom prst="rightBrace">
            <a:avLst>
              <a:gd name="adj1" fmla="val 22168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Times New Roman" panose="02020603050405020304" pitchFamily="18" charset="0"/>
            </a:endParaRPr>
          </a:p>
        </p:txBody>
      </p:sp>
      <p:sp>
        <p:nvSpPr>
          <p:cNvPr id="5" name="AutoShape 543"/>
          <p:cNvSpPr>
            <a:spLocks/>
          </p:cNvSpPr>
          <p:nvPr/>
        </p:nvSpPr>
        <p:spPr bwMode="auto">
          <a:xfrm rot="5400000">
            <a:off x="5117316" y="2439061"/>
            <a:ext cx="115887" cy="592156"/>
          </a:xfrm>
          <a:prstGeom prst="rightBrace">
            <a:avLst>
              <a:gd name="adj1" fmla="val 22419"/>
              <a:gd name="adj2" fmla="val 50000"/>
            </a:avLst>
          </a:prstGeom>
          <a:noFill/>
          <a:ln w="3810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Times New Roman" panose="02020603050405020304" pitchFamily="18" charset="0"/>
            </a:endParaRPr>
          </a:p>
        </p:txBody>
      </p:sp>
      <p:sp>
        <p:nvSpPr>
          <p:cNvPr id="6" name="Text Box 545"/>
          <p:cNvSpPr txBox="1">
            <a:spLocks noChangeArrowheads="1"/>
          </p:cNvSpPr>
          <p:nvPr/>
        </p:nvSpPr>
        <p:spPr bwMode="auto">
          <a:xfrm>
            <a:off x="7305258" y="3157239"/>
            <a:ext cx="2376394" cy="52322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Lớp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đơn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vị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Times New Roman" panose="02020603050405020304" pitchFamily="18" charset="0"/>
            </a:endParaRPr>
          </a:p>
        </p:txBody>
      </p:sp>
      <p:sp>
        <p:nvSpPr>
          <p:cNvPr id="7" name="Line 546"/>
          <p:cNvSpPr>
            <a:spLocks noChangeShapeType="1"/>
          </p:cNvSpPr>
          <p:nvPr/>
        </p:nvSpPr>
        <p:spPr bwMode="auto">
          <a:xfrm flipH="1" flipV="1">
            <a:off x="7236561" y="2853721"/>
            <a:ext cx="305430" cy="2531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+mn-cs"/>
            </a:endParaRPr>
          </a:p>
        </p:txBody>
      </p:sp>
      <p:sp>
        <p:nvSpPr>
          <p:cNvPr id="8" name="Text Box 547"/>
          <p:cNvSpPr txBox="1">
            <a:spLocks noChangeArrowheads="1"/>
          </p:cNvSpPr>
          <p:nvPr/>
        </p:nvSpPr>
        <p:spPr bwMode="auto">
          <a:xfrm>
            <a:off x="5164721" y="3159489"/>
            <a:ext cx="2063521" cy="52322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Lớp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nghìn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Times New Roman" panose="02020603050405020304" pitchFamily="18" charset="0"/>
            </a:endParaRPr>
          </a:p>
        </p:txBody>
      </p:sp>
      <p:sp>
        <p:nvSpPr>
          <p:cNvPr id="9" name="Line 548"/>
          <p:cNvSpPr>
            <a:spLocks noChangeShapeType="1"/>
          </p:cNvSpPr>
          <p:nvPr/>
        </p:nvSpPr>
        <p:spPr bwMode="auto">
          <a:xfrm flipV="1">
            <a:off x="6060489" y="2828700"/>
            <a:ext cx="146879" cy="3546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+mn-cs"/>
            </a:endParaRPr>
          </a:p>
        </p:txBody>
      </p:sp>
      <p:sp>
        <p:nvSpPr>
          <p:cNvPr id="10" name="Text Box 549"/>
          <p:cNvSpPr txBox="1">
            <a:spLocks noChangeArrowheads="1"/>
          </p:cNvSpPr>
          <p:nvPr/>
        </p:nvSpPr>
        <p:spPr bwMode="auto">
          <a:xfrm>
            <a:off x="3014080" y="3144241"/>
            <a:ext cx="2017216" cy="52322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Lớp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triệu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Times New Roman" panose="02020603050405020304" pitchFamily="18" charset="0"/>
            </a:endParaRPr>
          </a:p>
        </p:txBody>
      </p:sp>
      <p:sp>
        <p:nvSpPr>
          <p:cNvPr id="11" name="Line 550"/>
          <p:cNvSpPr>
            <a:spLocks noChangeShapeType="1"/>
          </p:cNvSpPr>
          <p:nvPr/>
        </p:nvSpPr>
        <p:spPr bwMode="auto">
          <a:xfrm flipV="1">
            <a:off x="4735181" y="2805447"/>
            <a:ext cx="429540" cy="2943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+mn-cs"/>
            </a:endParaRPr>
          </a:p>
        </p:txBody>
      </p:sp>
      <p:sp>
        <p:nvSpPr>
          <p:cNvPr id="12" name="Text Box 551"/>
          <p:cNvSpPr txBox="1">
            <a:spLocks noChangeArrowheads="1"/>
          </p:cNvSpPr>
          <p:nvPr/>
        </p:nvSpPr>
        <p:spPr bwMode="auto">
          <a:xfrm>
            <a:off x="309757" y="3904668"/>
            <a:ext cx="11409351" cy="584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10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trăm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nghìn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gọi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triệu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,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viết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1 000 000</a:t>
            </a:r>
          </a:p>
        </p:txBody>
      </p:sp>
      <p:sp>
        <p:nvSpPr>
          <p:cNvPr id="13" name="Rectangle 553"/>
          <p:cNvSpPr>
            <a:spLocks noChangeArrowheads="1"/>
          </p:cNvSpPr>
          <p:nvPr/>
        </p:nvSpPr>
        <p:spPr bwMode="auto">
          <a:xfrm>
            <a:off x="705841" y="1882770"/>
            <a:ext cx="10068321" cy="111019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Times New Roman" panose="02020603050405020304" pitchFamily="18" charset="0"/>
            </a:endParaRPr>
          </a:p>
        </p:txBody>
      </p:sp>
      <p:sp>
        <p:nvSpPr>
          <p:cNvPr id="14" name="Text Box 555"/>
          <p:cNvSpPr txBox="1">
            <a:spLocks noChangeArrowheads="1"/>
          </p:cNvSpPr>
          <p:nvPr/>
        </p:nvSpPr>
        <p:spPr bwMode="auto">
          <a:xfrm>
            <a:off x="2221362" y="5611972"/>
            <a:ext cx="949774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1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triệu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có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tất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cả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mấy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chữ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0 ?</a:t>
            </a:r>
          </a:p>
        </p:txBody>
      </p:sp>
      <p:sp>
        <p:nvSpPr>
          <p:cNvPr id="15" name="Text Box 556"/>
          <p:cNvSpPr txBox="1">
            <a:spLocks noChangeArrowheads="1"/>
          </p:cNvSpPr>
          <p:nvPr/>
        </p:nvSpPr>
        <p:spPr bwMode="auto">
          <a:xfrm>
            <a:off x="2459954" y="4891722"/>
            <a:ext cx="845271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1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triệu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có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tất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cả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6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chữ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0.</a:t>
            </a:r>
          </a:p>
        </p:txBody>
      </p:sp>
      <p:sp>
        <p:nvSpPr>
          <p:cNvPr id="16" name="AutoShape 557"/>
          <p:cNvSpPr>
            <a:spLocks/>
          </p:cNvSpPr>
          <p:nvPr/>
        </p:nvSpPr>
        <p:spPr bwMode="auto">
          <a:xfrm rot="5400000">
            <a:off x="8671211" y="3860360"/>
            <a:ext cx="238048" cy="1305407"/>
          </a:xfrm>
          <a:prstGeom prst="rightBrace">
            <a:avLst>
              <a:gd name="adj1" fmla="val 21778"/>
              <a:gd name="adj2" fmla="val 5000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/>
              <a:cs typeface="Times New Roman" panose="02020603050405020304" pitchFamily="18" charset="0"/>
            </a:endParaRPr>
          </a:p>
        </p:txBody>
      </p:sp>
      <p:sp>
        <p:nvSpPr>
          <p:cNvPr id="17" name="矩形 29"/>
          <p:cNvSpPr/>
          <p:nvPr/>
        </p:nvSpPr>
        <p:spPr>
          <a:xfrm>
            <a:off x="5088534" y="2116532"/>
            <a:ext cx="34927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1 000 000</a:t>
            </a:r>
          </a:p>
        </p:txBody>
      </p:sp>
      <p:sp>
        <p:nvSpPr>
          <p:cNvPr id="18" name="矩形 29"/>
          <p:cNvSpPr/>
          <p:nvPr/>
        </p:nvSpPr>
        <p:spPr>
          <a:xfrm>
            <a:off x="844346" y="2082582"/>
            <a:ext cx="4895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Mười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trăm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nghìn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Box 19"/>
          <p:cNvSpPr txBox="1">
            <a:spLocks noChangeArrowheads="1"/>
          </p:cNvSpPr>
          <p:nvPr/>
        </p:nvSpPr>
        <p:spPr bwMode="auto">
          <a:xfrm>
            <a:off x="2048694" y="281478"/>
            <a:ext cx="8023590" cy="119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Toán</a:t>
            </a:r>
            <a:endParaRPr kumimoji="0" lang="en-US" altLang="zh-CN" sz="32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Triệu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và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lớp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triệu</a:t>
            </a:r>
            <a:endParaRPr kumimoji="0" lang="zh-CN" altLang="en-US" sz="4000" b="1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0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8" dur="1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00"/>
                            </p:stCondLst>
                            <p:childTnLst>
                              <p:par>
                                <p:cTn id="11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7.40741E-7 L 0.08334 0.23866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13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3" grpId="1" animBg="1"/>
      <p:bldP spid="13" grpId="2" animBg="1"/>
      <p:bldP spid="14" grpId="0" build="allAtOnce"/>
      <p:bldP spid="16" grpId="0" animBg="1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23095" y="35167"/>
            <a:ext cx="11922369" cy="67173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-211015" y="1674966"/>
            <a:ext cx="122740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10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trăm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nghìn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gọi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là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1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triệu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,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viết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là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: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1 000 000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33136" y="3446742"/>
            <a:ext cx="97676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10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triệu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gọi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là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1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chục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triệu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viết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là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: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 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10 000 000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-35379" y="4501643"/>
            <a:ext cx="110996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10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chục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triệu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gọi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là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1trăm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triệu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viết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là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: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100 000 000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UTM Guanine" panose="02040603050506020204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973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23095" y="35167"/>
            <a:ext cx="11922369" cy="67173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3545583" y="4657455"/>
            <a:ext cx="6214022" cy="987623"/>
            <a:chOff x="3378860" y="4082347"/>
            <a:chExt cx="6214022" cy="987623"/>
          </a:xfrm>
        </p:grpSpPr>
        <p:pic>
          <p:nvPicPr>
            <p:cNvPr id="3" name="图片 3078" descr="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6635" y="4082347"/>
              <a:ext cx="4796247" cy="9876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3378860" y="4155689"/>
              <a:ext cx="41601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Guanine"/>
                  <a:cs typeface="+mn-cs"/>
                </a:rPr>
                <a:t>		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Guanine"/>
                  <a:cs typeface="+mn-cs"/>
                </a:rPr>
                <a:t>trăm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Guanine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Guanine"/>
                  <a:cs typeface="+mn-cs"/>
                </a:rPr>
                <a:t>triệu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+mn-cs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-738909" y="3198137"/>
            <a:ext cx="478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Guanine"/>
                <a:cs typeface="+mn-cs"/>
              </a:rPr>
              <a:t>		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Guanine"/>
                <a:cs typeface="+mn-cs"/>
              </a:rPr>
              <a:t>Lớp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Guanine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Guanine"/>
                <a:cs typeface="+mn-cs"/>
              </a:rPr>
              <a:t>triệu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Guanine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644636" y="1919568"/>
            <a:ext cx="3953660" cy="987623"/>
            <a:chOff x="3477913" y="1344460"/>
            <a:chExt cx="3953660" cy="987623"/>
          </a:xfrm>
        </p:grpSpPr>
        <p:pic>
          <p:nvPicPr>
            <p:cNvPr id="7" name="图片 3080" descr="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1720" y="1344460"/>
              <a:ext cx="2689853" cy="9876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3477913" y="1417685"/>
              <a:ext cx="30315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Guanine"/>
                  <a:cs typeface="+mn-cs"/>
                </a:rPr>
                <a:t>		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Guanine"/>
                  <a:cs typeface="+mn-cs"/>
                </a:rPr>
                <a:t>triệu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/>
                <a:cs typeface="+mn-cs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19697" y="3198137"/>
            <a:ext cx="4425509" cy="987623"/>
            <a:chOff x="4252974" y="2623029"/>
            <a:chExt cx="4425509" cy="987623"/>
          </a:xfrm>
        </p:grpSpPr>
        <p:pic>
          <p:nvPicPr>
            <p:cNvPr id="10" name="图片 3081" descr="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96635" y="2623029"/>
              <a:ext cx="3881848" cy="9876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4252974" y="2719297"/>
              <a:ext cx="33137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Guanine"/>
                  <a:cs typeface="+mn-cs"/>
                </a:rPr>
                <a:t>	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Guanine"/>
                  <a:cs typeface="+mn-cs"/>
                </a:rPr>
                <a:t>chục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Guanine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Guanine"/>
                  <a:cs typeface="+mn-cs"/>
                </a:rPr>
                <a:t>triệu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/>
                <a:cs typeface="+mn-cs"/>
              </a:endParaRPr>
            </a:p>
          </p:txBody>
        </p:sp>
      </p:grpSp>
      <p:cxnSp>
        <p:nvCxnSpPr>
          <p:cNvPr id="14" name="Straight Arrow Connector 13"/>
          <p:cNvCxnSpPr/>
          <p:nvPr/>
        </p:nvCxnSpPr>
        <p:spPr>
          <a:xfrm flipV="1">
            <a:off x="3545583" y="2442175"/>
            <a:ext cx="1362860" cy="107912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545583" y="3521302"/>
            <a:ext cx="1461913" cy="9369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545583" y="3548023"/>
            <a:ext cx="1461913" cy="151991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52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98254" y="2242301"/>
            <a:ext cx="557235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Cooper Black" panose="02040603050506020204" pitchFamily="18" charset="0"/>
                <a:cs typeface="+mn-cs"/>
              </a:rPr>
              <a:t>Bài</a:t>
            </a:r>
            <a:r>
              <a:rPr kumimoji="0" lang="en-US" sz="11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Cooper Black" panose="02040603050506020204" pitchFamily="18" charset="0"/>
                <a:cs typeface="+mn-cs"/>
              </a:rPr>
              <a:t> </a:t>
            </a:r>
            <a:r>
              <a:rPr kumimoji="0" lang="en-US" sz="11500" b="1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Cooper Black" panose="02040603050506020204" pitchFamily="18" charset="0"/>
                <a:cs typeface="+mn-cs"/>
              </a:rPr>
              <a:t>tập</a:t>
            </a:r>
            <a:endParaRPr kumimoji="0" lang="en-US" sz="11500" b="1" i="0" u="none" strike="noStrike" kern="1200" cap="none" spc="0" normalizeH="0" baseline="0" noProof="0" dirty="0">
              <a:ln w="38100">
                <a:solidFill>
                  <a:prstClr val="white"/>
                </a:solidFill>
                <a:prstDash val="solid"/>
              </a:ln>
              <a:solidFill>
                <a:srgbClr val="5B9BD5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UTM Cooper Black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76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4791835" y="35167"/>
            <a:ext cx="7253629" cy="67173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14340" descr="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36" y="3970723"/>
            <a:ext cx="3387064" cy="26528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75153" y="1188945"/>
            <a:ext cx="6314956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Bài</a:t>
            </a:r>
            <a:r>
              <a:rPr kumimoji="0" lang="en-US" altLang="en-US" sz="36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 1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:  Đếm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thêm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 1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từ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 1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đến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 10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84203" y="2623619"/>
            <a:ext cx="2023594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1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060276" y="3356085"/>
            <a:ext cx="2023594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2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56942" y="3908339"/>
            <a:ext cx="2023594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3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047381" y="4514082"/>
            <a:ext cx="2023594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4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66883" y="5106653"/>
            <a:ext cx="2023594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5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590268" y="2828304"/>
            <a:ext cx="2393835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6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580643" y="3420578"/>
            <a:ext cx="2393835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7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508418" y="3989757"/>
            <a:ext cx="2393835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8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8508418" y="4573012"/>
            <a:ext cx="2393835" cy="647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9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205552" y="5220173"/>
            <a:ext cx="330373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10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triệu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Guanine" panose="02040603050506020204"/>
              <a:cs typeface="Arial" panose="020B0604020202020204" pitchFamily="34" charset="0"/>
            </a:endParaRPr>
          </a:p>
        </p:txBody>
      </p:sp>
      <p:pic>
        <p:nvPicPr>
          <p:cNvPr id="16" name="图片 3079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26" y="3787622"/>
            <a:ext cx="4663109" cy="329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-138829" y="4514082"/>
            <a:ext cx="5107924" cy="11387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Đếm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bớt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1 triệu từ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Guanine" panose="02040603050506020204"/>
                <a:cs typeface="Arial" panose="020B0604020202020204" pitchFamily="34" charset="0"/>
              </a:rPr>
              <a:t>1 triệu đến 10 triệu</a:t>
            </a:r>
          </a:p>
        </p:txBody>
      </p:sp>
    </p:spTree>
    <p:extLst>
      <p:ext uri="{BB962C8B-B14F-4D97-AF65-F5344CB8AC3E}">
        <p14:creationId xmlns:p14="http://schemas.microsoft.com/office/powerpoint/2010/main" val="422174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123095" y="35167"/>
            <a:ext cx="11922369" cy="67173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79120" y="1820069"/>
            <a:ext cx="883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630680" y="2552700"/>
            <a:ext cx="2362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10 000 000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3992880" y="2552700"/>
            <a:ext cx="2362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20 000 000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202680" y="2552700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3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6532466" y="2928227"/>
            <a:ext cx="18550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30 000 000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Box 19"/>
          <p:cNvSpPr txBox="1">
            <a:spLocks noChangeArrowheads="1"/>
          </p:cNvSpPr>
          <p:nvPr/>
        </p:nvSpPr>
        <p:spPr bwMode="auto">
          <a:xfrm>
            <a:off x="1890634" y="523659"/>
            <a:ext cx="8023590" cy="119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Toán</a:t>
            </a:r>
            <a:endParaRPr kumimoji="0" lang="en-US" altLang="zh-CN" sz="32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Triệu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và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lớp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triệu</a:t>
            </a:r>
            <a:endParaRPr kumimoji="0" lang="zh-CN" altLang="en-US" sz="4000" b="1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8" name="图片 3077" descr="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8312" y="4343844"/>
            <a:ext cx="1218301" cy="17568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1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>
            <a:fillRect/>
          </a:stretch>
        </p:blipFill>
        <p:spPr>
          <a:xfrm>
            <a:off x="0" y="-41058"/>
            <a:ext cx="3013072" cy="2091387"/>
          </a:xfrm>
          <a:prstGeom prst="rect">
            <a:avLst/>
          </a:prstGeom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8361266" y="2544762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4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691052" y="2920289"/>
            <a:ext cx="18550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40 000 000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580087" y="3498850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5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909873" y="3874377"/>
            <a:ext cx="18550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50 000 000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903566" y="3485577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6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233352" y="3861104"/>
            <a:ext cx="18550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60 000 000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153592" y="3485577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7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6483378" y="3861104"/>
            <a:ext cx="18550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70 000 000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8434512" y="3472717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8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8764298" y="3848244"/>
            <a:ext cx="18550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80 000 000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1541366" y="4658837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9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1871152" y="5034364"/>
            <a:ext cx="18550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90 000 000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3837968" y="4658837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4167754" y="5034364"/>
            <a:ext cx="21224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100 000 000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6136282" y="4658837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6466068" y="5034364"/>
            <a:ext cx="20947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200 000 000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8367645" y="4658837"/>
            <a:ext cx="2362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3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        ……….</a:t>
            </a: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8697431" y="5034364"/>
            <a:ext cx="20932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300 000 000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5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23095" y="35167"/>
            <a:ext cx="11922369" cy="67173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5124" descr="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" y="5793187"/>
            <a:ext cx="12143107" cy="10754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988939" y="1319847"/>
            <a:ext cx="860794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0: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452090" y="2515488"/>
            <a:ext cx="320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23"/>
          <p:cNvSpPr txBox="1">
            <a:spLocks noChangeArrowheads="1"/>
          </p:cNvSpPr>
          <p:nvPr/>
        </p:nvSpPr>
        <p:spPr bwMode="auto">
          <a:xfrm>
            <a:off x="2452090" y="3132914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24"/>
          <p:cNvSpPr txBox="1">
            <a:spLocks noChangeArrowheads="1"/>
          </p:cNvSpPr>
          <p:nvPr/>
        </p:nvSpPr>
        <p:spPr bwMode="auto">
          <a:xfrm>
            <a:off x="2452091" y="3843891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25"/>
          <p:cNvSpPr txBox="1">
            <a:spLocks noChangeArrowheads="1"/>
          </p:cNvSpPr>
          <p:nvPr/>
        </p:nvSpPr>
        <p:spPr bwMode="auto">
          <a:xfrm>
            <a:off x="2452092" y="4515750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6853039" y="2493357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27"/>
          <p:cNvSpPr txBox="1">
            <a:spLocks noChangeArrowheads="1"/>
          </p:cNvSpPr>
          <p:nvPr/>
        </p:nvSpPr>
        <p:spPr bwMode="auto">
          <a:xfrm>
            <a:off x="6853038" y="3162401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8"/>
          <p:cNvSpPr txBox="1">
            <a:spLocks noChangeArrowheads="1"/>
          </p:cNvSpPr>
          <p:nvPr/>
        </p:nvSpPr>
        <p:spPr bwMode="auto">
          <a:xfrm>
            <a:off x="6840176" y="3815419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9"/>
          <p:cNvSpPr txBox="1">
            <a:spLocks noChangeArrowheads="1"/>
          </p:cNvSpPr>
          <p:nvPr/>
        </p:nvSpPr>
        <p:spPr bwMode="auto">
          <a:xfrm>
            <a:off x="6723499" y="4574723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Chín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96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882261"/>
              </p:ext>
            </p:extLst>
          </p:nvPr>
        </p:nvGraphicFramePr>
        <p:xfrm>
          <a:off x="1751400" y="1511698"/>
          <a:ext cx="8503920" cy="5149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5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367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Đọc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Viết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Số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c</a:t>
                      </a:r>
                      <a:r>
                        <a:rPr lang="en-US" dirty="0" err="1"/>
                        <a:t>hữ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Số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c</a:t>
                      </a:r>
                      <a:r>
                        <a:rPr lang="en-US" dirty="0" err="1"/>
                        <a:t>hữ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số</a:t>
                      </a:r>
                      <a:r>
                        <a:rPr lang="en-US" baseline="0" dirty="0"/>
                        <a:t> 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6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6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6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6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6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36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36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983073" y="2205460"/>
            <a:ext cx="320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23"/>
          <p:cNvSpPr txBox="1">
            <a:spLocks noChangeArrowheads="1"/>
          </p:cNvSpPr>
          <p:nvPr/>
        </p:nvSpPr>
        <p:spPr bwMode="auto">
          <a:xfrm>
            <a:off x="1983074" y="2859907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4"/>
          <p:cNvSpPr txBox="1">
            <a:spLocks noChangeArrowheads="1"/>
          </p:cNvSpPr>
          <p:nvPr/>
        </p:nvSpPr>
        <p:spPr bwMode="auto">
          <a:xfrm>
            <a:off x="1957474" y="3501878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25"/>
          <p:cNvSpPr txBox="1">
            <a:spLocks noChangeArrowheads="1"/>
          </p:cNvSpPr>
          <p:nvPr/>
        </p:nvSpPr>
        <p:spPr bwMode="auto">
          <a:xfrm>
            <a:off x="1957474" y="4143850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6"/>
          <p:cNvSpPr txBox="1">
            <a:spLocks noChangeArrowheads="1"/>
          </p:cNvSpPr>
          <p:nvPr/>
        </p:nvSpPr>
        <p:spPr bwMode="auto">
          <a:xfrm>
            <a:off x="1931873" y="4841954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7"/>
          <p:cNvSpPr txBox="1">
            <a:spLocks noChangeArrowheads="1"/>
          </p:cNvSpPr>
          <p:nvPr/>
        </p:nvSpPr>
        <p:spPr bwMode="auto">
          <a:xfrm>
            <a:off x="1957474" y="5433562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8"/>
          <p:cNvSpPr txBox="1">
            <a:spLocks noChangeArrowheads="1"/>
          </p:cNvSpPr>
          <p:nvPr/>
        </p:nvSpPr>
        <p:spPr bwMode="auto">
          <a:xfrm>
            <a:off x="1931872" y="6106054"/>
            <a:ext cx="3590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938215" y="2205460"/>
            <a:ext cx="1570026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15 000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6212852" y="2843741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350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6357174" y="3517023"/>
            <a:ext cx="1079171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600 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6095388" y="4147798"/>
            <a:ext cx="136365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1 300</a:t>
            </a: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6107923" y="4769001"/>
            <a:ext cx="143985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50 000</a:t>
            </a:r>
          </a:p>
        </p:txBody>
      </p: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5704543" y="5421735"/>
            <a:ext cx="194468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7 000 000</a:t>
            </a: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5489083" y="6060016"/>
            <a:ext cx="228413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36 000 000</a:t>
            </a: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7976127" y="2149898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9174373" y="2149898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7976127" y="2828368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9174373" y="2828368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7976127" y="3446316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9174373" y="3446316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7976127" y="4143850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9174373" y="4143850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7976127" y="4795784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9174373" y="4795784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7988121" y="5391837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</a:p>
        </p:txBody>
      </p: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9186367" y="5391837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8004487" y="6060387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</p:txBody>
      </p: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9202733" y="6060387"/>
            <a:ext cx="102075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sp>
        <p:nvSpPr>
          <p:cNvPr id="35" name="TextBox 19"/>
          <p:cNvSpPr txBox="1">
            <a:spLocks noChangeArrowheads="1"/>
          </p:cNvSpPr>
          <p:nvPr/>
        </p:nvSpPr>
        <p:spPr bwMode="auto">
          <a:xfrm>
            <a:off x="2083593" y="310419"/>
            <a:ext cx="8023590" cy="119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Toán</a:t>
            </a:r>
            <a:endParaRPr kumimoji="0" lang="en-US" altLang="zh-CN" sz="32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Triệu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và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lớp</a:t>
            </a:r>
            <a:r>
              <a: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kumimoji="0" lang="en-US" altLang="zh-CN" sz="4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triệu</a:t>
            </a:r>
            <a:endParaRPr kumimoji="0" lang="zh-CN" altLang="en-US" sz="4000" b="1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722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3011" descr="1-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681" y="4069532"/>
            <a:ext cx="12221234" cy="27884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" name="Rounded Rectangle 52"/>
          <p:cNvSpPr/>
          <p:nvPr/>
        </p:nvSpPr>
        <p:spPr>
          <a:xfrm>
            <a:off x="123095" y="35167"/>
            <a:ext cx="11922369" cy="67173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Group 3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548197"/>
              </p:ext>
            </p:extLst>
          </p:nvPr>
        </p:nvGraphicFramePr>
        <p:xfrm>
          <a:off x="1268096" y="1494003"/>
          <a:ext cx="9169786" cy="5140478"/>
        </p:xfrm>
        <a:graphic>
          <a:graphicData uri="http://schemas.openxmlformats.org/drawingml/2006/table">
            <a:tbl>
              <a:tblPr/>
              <a:tblGrid>
                <a:gridCol w="2222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0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83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72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69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69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69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86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861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699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4283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ĐỌC SỐ</a:t>
                      </a: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Viết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số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5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9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1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1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89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Box 327"/>
          <p:cNvSpPr txBox="1">
            <a:spLocks noChangeArrowheads="1"/>
          </p:cNvSpPr>
          <p:nvPr/>
        </p:nvSpPr>
        <p:spPr bwMode="auto">
          <a:xfrm>
            <a:off x="2270256" y="704793"/>
            <a:ext cx="6019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4: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01601" y="2917694"/>
            <a:ext cx="196215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501184" y="3025782"/>
            <a:ext cx="180022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312 000 000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15851" y="3755235"/>
            <a:ext cx="23241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236 000 000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15876" y="4359603"/>
            <a:ext cx="21336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Chín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chín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endParaRPr kumimoji="0" lang="en-US" altLang="en-US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39755" y="5068054"/>
            <a:ext cx="21717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tám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endParaRPr kumimoji="0" lang="en-US" altLang="en-US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377855" y="3617438"/>
            <a:ext cx="2133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endParaRPr kumimoji="0" lang="en-US" altLang="en-US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30351" y="5952471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839951" y="5977871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449551" y="5987396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059151" y="5987396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617454" y="6006773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278351" y="5987396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822438" y="5983073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9366525" y="6003271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9929686" y="6022648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203956" y="3064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889756" y="3064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423156" y="3064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108956" y="3064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642356" y="3064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328156" y="3064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861556" y="3064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9394956" y="3064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0004556" y="3064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280156" y="3826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889756" y="3826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436354" y="385257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7032756" y="3826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718556" y="3826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8242592" y="383657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8830123" y="3852578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9394956" y="382604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9928356" y="3839779"/>
            <a:ext cx="6096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1" name="Text Box 118"/>
          <p:cNvSpPr txBox="1">
            <a:spLocks noChangeArrowheads="1"/>
          </p:cNvSpPr>
          <p:nvPr/>
        </p:nvSpPr>
        <p:spPr bwMode="auto">
          <a:xfrm>
            <a:off x="6269277" y="2061846"/>
            <a:ext cx="838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2" name="Text Box 119"/>
          <p:cNvSpPr txBox="1">
            <a:spLocks noChangeArrowheads="1"/>
          </p:cNvSpPr>
          <p:nvPr/>
        </p:nvSpPr>
        <p:spPr bwMode="auto">
          <a:xfrm>
            <a:off x="5702627" y="2013239"/>
            <a:ext cx="76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</a:p>
        </p:txBody>
      </p:sp>
      <p:sp>
        <p:nvSpPr>
          <p:cNvPr id="43" name="Text Box 120"/>
          <p:cNvSpPr txBox="1">
            <a:spLocks noChangeArrowheads="1"/>
          </p:cNvSpPr>
          <p:nvPr/>
        </p:nvSpPr>
        <p:spPr bwMode="auto">
          <a:xfrm>
            <a:off x="5117590" y="2015687"/>
            <a:ext cx="9144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Hàng trăm triệu</a:t>
            </a:r>
          </a:p>
        </p:txBody>
      </p:sp>
      <p:sp>
        <p:nvSpPr>
          <p:cNvPr id="44" name="Text Box 121"/>
          <p:cNvSpPr txBox="1">
            <a:spLocks noChangeArrowheads="1"/>
          </p:cNvSpPr>
          <p:nvPr/>
        </p:nvSpPr>
        <p:spPr bwMode="auto">
          <a:xfrm>
            <a:off x="5363940" y="1491946"/>
            <a:ext cx="1411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triệu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5" name="Text Box 128"/>
          <p:cNvSpPr txBox="1">
            <a:spLocks noChangeArrowheads="1"/>
          </p:cNvSpPr>
          <p:nvPr/>
        </p:nvSpPr>
        <p:spPr bwMode="auto">
          <a:xfrm>
            <a:off x="8737935" y="1471786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đơn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vị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6" name="Text Box 129"/>
          <p:cNvSpPr txBox="1">
            <a:spLocks noChangeArrowheads="1"/>
          </p:cNvSpPr>
          <p:nvPr/>
        </p:nvSpPr>
        <p:spPr bwMode="auto">
          <a:xfrm>
            <a:off x="7156228" y="1471786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nghìn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7" name="Text Box 118"/>
          <p:cNvSpPr txBox="1">
            <a:spLocks noChangeArrowheads="1"/>
          </p:cNvSpPr>
          <p:nvPr/>
        </p:nvSpPr>
        <p:spPr bwMode="auto">
          <a:xfrm>
            <a:off x="6837818" y="2071371"/>
            <a:ext cx="838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trăm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nghìn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8" name="Text Box 118"/>
          <p:cNvSpPr txBox="1">
            <a:spLocks noChangeArrowheads="1"/>
          </p:cNvSpPr>
          <p:nvPr/>
        </p:nvSpPr>
        <p:spPr bwMode="auto">
          <a:xfrm>
            <a:off x="7458378" y="2071370"/>
            <a:ext cx="838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Hàng chục nghìn</a:t>
            </a:r>
          </a:p>
        </p:txBody>
      </p:sp>
      <p:sp>
        <p:nvSpPr>
          <p:cNvPr id="49" name="Text Box 118"/>
          <p:cNvSpPr txBox="1">
            <a:spLocks noChangeArrowheads="1"/>
          </p:cNvSpPr>
          <p:nvPr/>
        </p:nvSpPr>
        <p:spPr bwMode="auto">
          <a:xfrm>
            <a:off x="8075367" y="2081691"/>
            <a:ext cx="83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nghìn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0" name="Text Box 118"/>
          <p:cNvSpPr txBox="1">
            <a:spLocks noChangeArrowheads="1"/>
          </p:cNvSpPr>
          <p:nvPr/>
        </p:nvSpPr>
        <p:spPr bwMode="auto">
          <a:xfrm>
            <a:off x="8692297" y="2104108"/>
            <a:ext cx="83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trăm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1" name="Text Box 118"/>
          <p:cNvSpPr txBox="1">
            <a:spLocks noChangeArrowheads="1"/>
          </p:cNvSpPr>
          <p:nvPr/>
        </p:nvSpPr>
        <p:spPr bwMode="auto">
          <a:xfrm>
            <a:off x="9235741" y="2115138"/>
            <a:ext cx="83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chục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2" name="Text Box 118"/>
          <p:cNvSpPr txBox="1">
            <a:spLocks noChangeArrowheads="1"/>
          </p:cNvSpPr>
          <p:nvPr/>
        </p:nvSpPr>
        <p:spPr bwMode="auto">
          <a:xfrm>
            <a:off x="9852671" y="2108373"/>
            <a:ext cx="695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đơn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vị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55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2599" y="2307270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loud Callout 4"/>
          <p:cNvSpPr/>
          <p:nvPr/>
        </p:nvSpPr>
        <p:spPr>
          <a:xfrm>
            <a:off x="2837339" y="304800"/>
            <a:ext cx="5641145" cy="2996418"/>
          </a:xfrm>
          <a:prstGeom prst="cloudCallout">
            <a:avLst>
              <a:gd name="adj1" fmla="val -59486"/>
              <a:gd name="adj2" fmla="val 51935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  <a:ln w="28575">
            <a:solidFill>
              <a:srgbClr val="FFC000"/>
            </a:solidFill>
            <a:prstDash val="lgDashDot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 đường đi học tớ thấy rất nhiều rác quanh khu phố mình không được vứt đúng nơi quy định.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cùng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tớ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dọn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rác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57656">
            <a:off x="6290156" y="5660854"/>
            <a:ext cx="964181" cy="9641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9667" y1="19417" x2="40167" y2="15250"/>
                        <a14:foregroundMark x1="44167" y1="15250" x2="55417" y2="28750"/>
                        <a14:foregroundMark x1="41667" y1="29917" x2="61083" y2="33917"/>
                        <a14:foregroundMark x1="45500" y1="86667" x2="55000" y2="88750"/>
                        <a14:foregroundMark x1="53833" y1="88000" x2="67583" y2="81500"/>
                        <a14:foregroundMark x1="66250" y1="82083" x2="64000" y2="86500"/>
                        <a14:foregroundMark x1="40000" y1="84000" x2="43750" y2="88167"/>
                        <a14:foregroundMark x1="40333" y1="33167" x2="41833" y2="36917"/>
                        <a14:foregroundMark x1="43583" y1="37333" x2="54250" y2="36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0013">
            <a:off x="8223158" y="5439407"/>
            <a:ext cx="1407072" cy="14070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9703">
            <a:off x="3661934" y="5565381"/>
            <a:ext cx="1323745" cy="132374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00083">
            <a:off x="5035851" y="4409026"/>
            <a:ext cx="1244123" cy="1244123"/>
          </a:xfrm>
          <a:prstGeom prst="rect">
            <a:avLst/>
          </a:prstGeom>
        </p:spPr>
      </p:pic>
      <p:pic>
        <p:nvPicPr>
          <p:cNvPr id="17" name="Picture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624" y="4341087"/>
            <a:ext cx="2289053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4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88 -0.00787 L -0.00521 -0.04791 C 0.00287 -0.05694 0.01498 -0.0618 0.02774 -0.0618 C 0.04219 -0.0618 0.05378 -0.05694 0.06185 -0.04791 L 0.10065 -0.00787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7" y="-270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0.03867 -0.04004 C 0.04674 -0.04907 0.05885 -0.05393 0.07161 -0.05393 C 0.08606 -0.05393 0.09765 -0.04907 0.10573 -0.04004 L 0.14453 -1.48148E-6 " pathEditMode="relative" rAng="0" ptsTypes="AAA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7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36236" y="464188"/>
            <a:ext cx="334899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8000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2881160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hai nhựa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57656">
            <a:off x="5501357" y="5211166"/>
            <a:ext cx="1867216" cy="1867216"/>
          </a:xfrm>
          <a:prstGeom prst="rect">
            <a:avLst/>
          </a:prstGeom>
        </p:spPr>
      </p:pic>
      <p:pic>
        <p:nvPicPr>
          <p:cNvPr id="13" name="lon nước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29667" y1="19417" x2="40167" y2="15250"/>
                        <a14:foregroundMark x1="44167" y1="15250" x2="55417" y2="28750"/>
                        <a14:foregroundMark x1="41667" y1="29917" x2="61083" y2="33917"/>
                        <a14:foregroundMark x1="45500" y1="86667" x2="55000" y2="88750"/>
                        <a14:foregroundMark x1="53833" y1="88000" x2="67583" y2="81500"/>
                        <a14:foregroundMark x1="66250" y1="82083" x2="64000" y2="86500"/>
                        <a14:foregroundMark x1="40000" y1="84000" x2="43750" y2="88167"/>
                        <a14:foregroundMark x1="40333" y1="33167" x2="41833" y2="36917"/>
                        <a14:foregroundMark x1="43583" y1="37333" x2="54250" y2="36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0013">
            <a:off x="8079784" y="4987217"/>
            <a:ext cx="1970238" cy="1970238"/>
          </a:xfrm>
          <a:prstGeom prst="rect">
            <a:avLst/>
          </a:prstGeom>
        </p:spPr>
      </p:pic>
      <p:pic>
        <p:nvPicPr>
          <p:cNvPr id="15" name="bao ni lo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00083">
            <a:off x="3071554" y="4752814"/>
            <a:ext cx="1865128" cy="1865128"/>
          </a:xfrm>
          <a:prstGeom prst="rect">
            <a:avLst/>
          </a:prstGeom>
        </p:spPr>
      </p:pic>
      <p:pic>
        <p:nvPicPr>
          <p:cNvPr id="14" name="hộp giấy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9703">
            <a:off x="385010" y="5120323"/>
            <a:ext cx="2049542" cy="204954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16382" y="237198"/>
            <a:ext cx="6014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Dọn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sạch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sp>
        <p:nvSpPr>
          <p:cNvPr id="3" name="câu 1">
            <a:hlinkClick r:id="rId12" action="ppaction://hlinksldjump"/>
          </p:cNvPr>
          <p:cNvSpPr/>
          <p:nvPr/>
        </p:nvSpPr>
        <p:spPr>
          <a:xfrm>
            <a:off x="992487" y="4436058"/>
            <a:ext cx="980004" cy="1124232"/>
          </a:xfrm>
          <a:prstGeom prst="diamond">
            <a:avLst/>
          </a:prstGeom>
          <a:solidFill>
            <a:srgbClr val="FFFF00">
              <a:alpha val="61000"/>
            </a:srgbClr>
          </a:solidFill>
          <a:ln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1</a:t>
            </a:r>
          </a:p>
        </p:txBody>
      </p:sp>
      <p:sp>
        <p:nvSpPr>
          <p:cNvPr id="12" name="câu 2">
            <a:hlinkClick r:id="rId13" action="ppaction://hlinksldjump"/>
          </p:cNvPr>
          <p:cNvSpPr/>
          <p:nvPr/>
        </p:nvSpPr>
        <p:spPr>
          <a:xfrm>
            <a:off x="3501947" y="3873942"/>
            <a:ext cx="980004" cy="1124232"/>
          </a:xfrm>
          <a:prstGeom prst="diamond">
            <a:avLst/>
          </a:prstGeom>
          <a:solidFill>
            <a:srgbClr val="FFFF00">
              <a:alpha val="61000"/>
            </a:srgbClr>
          </a:solidFill>
          <a:ln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16" name="câu 3">
            <a:hlinkClick r:id="rId14" action="ppaction://hlinksldjump"/>
          </p:cNvPr>
          <p:cNvSpPr/>
          <p:nvPr/>
        </p:nvSpPr>
        <p:spPr>
          <a:xfrm>
            <a:off x="5793423" y="4561146"/>
            <a:ext cx="980004" cy="1124232"/>
          </a:xfrm>
          <a:prstGeom prst="diamond">
            <a:avLst/>
          </a:prstGeom>
          <a:solidFill>
            <a:srgbClr val="FFFF00">
              <a:alpha val="61000"/>
            </a:srgbClr>
          </a:solidFill>
          <a:ln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17" name="câu 4">
            <a:hlinkClick r:id="rId15" action="ppaction://hlinksldjump"/>
          </p:cNvPr>
          <p:cNvSpPr/>
          <p:nvPr/>
        </p:nvSpPr>
        <p:spPr>
          <a:xfrm>
            <a:off x="8574901" y="4172596"/>
            <a:ext cx="980004" cy="1124232"/>
          </a:xfrm>
          <a:prstGeom prst="diamond">
            <a:avLst/>
          </a:prstGeom>
          <a:solidFill>
            <a:srgbClr val="FFFF00">
              <a:alpha val="61000"/>
            </a:srgbClr>
          </a:solidFill>
          <a:ln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22658" y="237198"/>
            <a:ext cx="6014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Dọn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sạch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glow rad="139700">
                  <a:srgbClr val="ED7D31">
                    <a:satMod val="175000"/>
                    <a:alpha val="40000"/>
                  </a:srgbClr>
                </a:glow>
                <a:reflection blurRad="6350" stA="53000" endA="300" endPos="35500" dir="5400000" sy="-9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6" name="Picture 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624" y="4341087"/>
            <a:ext cx="2289053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5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120000">
                                      <p:cBhvr>
                                        <p:cTn id="12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21852 L 0.2086 -0.375 C 0.25183 -0.41041 0.31693 -0.42916 0.38555 -0.42916 C 0.46342 -0.42916 0.52579 -0.41041 0.56902 -0.375 L 0.77774 -0.21852 " pathEditMode="relative" rAng="0" ptsTypes="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80" y="-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0.15586 -0.24005 C 0.18867 -0.29491 0.23763 -0.325 0.28932 -0.325 C 0.34791 -0.325 0.39466 -0.29491 0.42747 -0.24005 L 0.5845 4.81481E-6 " pathEditMode="relative" rAng="0" ptsTypes="AAAAA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19" y="-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0.10599 -0.34098 C 0.12787 -0.41644 0.16133 -0.45348 0.19662 -0.45348 C 0.23646 -0.45348 0.2681 -0.41644 0.29037 -0.34098 L 0.39805 4.44444E-6 " pathEditMode="relative" rAng="0" ptsTypes="AAAAA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96" y="-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33333E-6 L 0.04206 -0.28865 C 0.05065 -0.35347 0.06393 -0.38819 0.07786 -0.38819 C 0.09362 -0.38819 0.10612 -0.35347 0.11484 -0.28865 L 0.15729 -3.33333E-6 " pathEditMode="relative" rAng="0" ptsTypes="AAA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-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2" grpId="0" animBg="1"/>
      <p:bldP spid="16" grpId="0" animBg="1"/>
      <p:bldP spid="17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19794" y="705394"/>
            <a:ext cx="8961119" cy="1310996"/>
          </a:xfrm>
          <a:prstGeom prst="roundRect">
            <a:avLst/>
          </a:prstGeom>
          <a:solidFill>
            <a:schemeClr val="bg1">
              <a:alpha val="58000"/>
            </a:schemeClr>
          </a:solidFill>
          <a:ln w="38100">
            <a:solidFill>
              <a:schemeClr val="accent2">
                <a:lumMod val="75000"/>
              </a:schemeClr>
            </a:solidFill>
            <a:prstDash val="lgDash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Thầy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86201" y="2668693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chemeClr val="accent1">
                <a:lumMod val="50000"/>
              </a:schemeClr>
            </a:solidFill>
            <a:prstDash val="lg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909603" y="4137779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FF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909603" y="5467658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00B050"/>
            </a:solidFill>
            <a:prstDash val="lgDash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285" y="5575831"/>
            <a:ext cx="1047706" cy="111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2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19794" y="705394"/>
            <a:ext cx="8961119" cy="1310996"/>
          </a:xfrm>
          <a:prstGeom prst="roundRect">
            <a:avLst/>
          </a:prstGeom>
          <a:solidFill>
            <a:schemeClr val="bg1">
              <a:alpha val="58000"/>
            </a:schemeClr>
          </a:solidFill>
          <a:ln w="38100">
            <a:solidFill>
              <a:schemeClr val="accent2">
                <a:lumMod val="75000"/>
              </a:schemeClr>
            </a:solidFill>
            <a:prstDash val="lgDash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Thầy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86201" y="2668693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chemeClr val="accent1">
                <a:lumMod val="50000"/>
              </a:schemeClr>
            </a:solidFill>
            <a:prstDash val="lg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909603" y="4137779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FF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909603" y="5467658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00B050"/>
            </a:solidFill>
            <a:prstDash val="lgDash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285" y="5575831"/>
            <a:ext cx="1047706" cy="111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0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19794" y="705394"/>
            <a:ext cx="8961119" cy="1310996"/>
          </a:xfrm>
          <a:prstGeom prst="roundRect">
            <a:avLst/>
          </a:prstGeom>
          <a:solidFill>
            <a:schemeClr val="bg1">
              <a:alpha val="58000"/>
            </a:schemeClr>
          </a:solidFill>
          <a:ln w="38100">
            <a:solidFill>
              <a:schemeClr val="accent2">
                <a:lumMod val="75000"/>
              </a:schemeClr>
            </a:solidFill>
            <a:prstDash val="lgDash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Thầy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86201" y="2668693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chemeClr val="accent1">
                <a:lumMod val="50000"/>
              </a:schemeClr>
            </a:solidFill>
            <a:prstDash val="lg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909603" y="4137779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FF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909603" y="5467658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00B050"/>
            </a:solidFill>
            <a:prstDash val="lgDash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285" y="5575831"/>
            <a:ext cx="1047706" cy="111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2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19794" y="705394"/>
            <a:ext cx="8961119" cy="1310996"/>
          </a:xfrm>
          <a:prstGeom prst="roundRect">
            <a:avLst/>
          </a:prstGeom>
          <a:solidFill>
            <a:schemeClr val="bg1">
              <a:alpha val="58000"/>
            </a:schemeClr>
          </a:solidFill>
          <a:ln w="38100">
            <a:solidFill>
              <a:schemeClr val="accent2">
                <a:lumMod val="75000"/>
              </a:schemeClr>
            </a:solidFill>
            <a:prstDash val="lgDash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Thầy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86201" y="2668693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chemeClr val="accent1">
                <a:lumMod val="50000"/>
              </a:schemeClr>
            </a:solidFill>
            <a:prstDash val="lg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909603" y="4137779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FF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909603" y="5467658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00B050"/>
            </a:solidFill>
            <a:prstDash val="lgDash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285" y="5575831"/>
            <a:ext cx="1047706" cy="111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1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10233" y="354764"/>
            <a:ext cx="6014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Dọn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sạch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Cloud Callout 19"/>
          <p:cNvSpPr/>
          <p:nvPr/>
        </p:nvSpPr>
        <p:spPr>
          <a:xfrm>
            <a:off x="3383875" y="1663431"/>
            <a:ext cx="5641145" cy="2996418"/>
          </a:xfrm>
          <a:prstGeom prst="cloudCallout">
            <a:avLst>
              <a:gd name="adj1" fmla="val -65507"/>
              <a:gd name="adj2" fmla="val 10955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  <a:ln w="28575">
            <a:solidFill>
              <a:srgbClr val="FFC000"/>
            </a:solidFill>
            <a:prstDash val="lgDashDotDot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A!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phố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sạch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giỏi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Tớ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!!!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10233" y="325679"/>
            <a:ext cx="6014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Dọn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sạch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  <a:reflection blurRad="6350" stA="53000" endA="300" endPos="35500" dir="5400000" sy="-9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3" name="Picture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624" y="4341087"/>
            <a:ext cx="2289053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03868 0.04005 C 0.04675 0.04907 0.05886 0.05393 0.07162 0.05393 C 0.08607 0.05393 0.09766 0.04907 0.10573 0.04005 L 0.14454 3.7037E-7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7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85185E-6 L 0.03867 0.04004 C 0.04675 0.04907 0.05886 0.05393 0.07162 0.05393 C 0.08607 0.05393 0.09766 0.04907 0.10573 0.04004 L 0.14453 1.85185E-6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7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015" y="-52553"/>
            <a:ext cx="12390120" cy="69307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95747" y="2178300"/>
            <a:ext cx="91856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zh-CN" sz="80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Gradoo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Triệu và lớp triệu</a:t>
            </a:r>
            <a:endParaRPr lang="zh-CN" altLang="en-US" sz="8000" b="1" dirty="0">
              <a:ln w="38100">
                <a:solidFill>
                  <a:schemeClr val="bg1"/>
                </a:solidFill>
                <a:prstDash val="solid"/>
              </a:ln>
              <a:solidFill>
                <a:srgbClr val="92D05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Gradoo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98" r="96863">
                        <a14:foregroundMark x1="3273" y1="26791" x2="3273" y2="26791"/>
                        <a14:foregroundMark x1="30515" y1="48433" x2="30890" y2="76045"/>
                        <a14:foregroundMark x1="45244" y1="46493" x2="45619" y2="70597"/>
                        <a14:foregroundMark x1="60757" y1="46791" x2="61507" y2="72761"/>
                        <a14:foregroundMark x1="76134" y1="45149" x2="79645" y2="86194"/>
                        <a14:foregroundMark x1="89635" y1="46269" x2="88749" y2="79627"/>
                        <a14:foregroundMark x1="89260" y1="82612" x2="88374" y2="90000"/>
                        <a14:foregroundMark x1="33140" y1="46493" x2="34640" y2="60746"/>
                        <a14:foregroundMark x1="24139" y1="62090" x2="27514" y2="69776"/>
                        <a14:foregroundMark x1="32765" y1="62388" x2="36618" y2="71940"/>
                        <a14:foregroundMark x1="38016" y1="55299" x2="45380" y2="64552"/>
                        <a14:foregroundMark x1="54756" y1="56940" x2="62121" y2="65373"/>
                        <a14:foregroundMark x1="69622" y1="59627" x2="60757" y2="65672"/>
                        <a14:foregroundMark x1="29253" y1="78284" x2="28742" y2="88955"/>
                        <a14:foregroundMark x1="16127" y1="68657" x2="20116" y2="81567"/>
                        <a14:foregroundMark x1="31367" y1="80149" x2="34743" y2="82910"/>
                        <a14:foregroundMark x1="44630" y1="80448" x2="44391" y2="88657"/>
                        <a14:foregroundMark x1="47767" y1="79104" x2="51517" y2="85373"/>
                        <a14:foregroundMark x1="59632" y1="77164" x2="56256" y2="81791"/>
                        <a14:foregroundMark x1="62632" y1="77463" x2="63246" y2="89776"/>
                        <a14:foregroundMark x1="74395" y1="78806" x2="74395" y2="89478"/>
                        <a14:foregroundMark x1="74497" y1="64328" x2="71394" y2="74179"/>
                        <a14:foregroundMark x1="83021" y1="57164" x2="87896" y2="64328"/>
                        <a14:foregroundMark x1="91647" y1="62388" x2="96250" y2="71940"/>
                        <a14:foregroundMark x1="90760" y1="77463" x2="93624" y2="79328"/>
                        <a14:foregroundMark x1="26867" y1="51716" x2="26867" y2="51716"/>
                        <a14:foregroundMark x1="27003" y1="57761" x2="27003" y2="57761"/>
                        <a14:foregroundMark x1="5148" y1="32015" x2="5148" y2="320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210" y="3292438"/>
            <a:ext cx="8367630" cy="38212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22" b="100000" l="0" r="98636">
                        <a14:foregroundMark x1="14490" y1="19231" x2="14490" y2="19231"/>
                        <a14:foregroundMark x1="16127" y1="49054" x2="16127" y2="49054"/>
                        <a14:foregroundMark x1="32015" y1="38903" x2="32015" y2="38903"/>
                        <a14:foregroundMark x1="18138" y1="50252" x2="18138" y2="50252"/>
                        <a14:foregroundMark x1="16741" y1="66393" x2="16741" y2="66393"/>
                        <a14:foregroundMark x1="46505" y1="21122" x2="46505" y2="21122"/>
                        <a14:foregroundMark x1="45755" y1="33354" x2="45755" y2="33354"/>
                        <a14:foregroundMark x1="44630" y1="46784" x2="44630" y2="46784"/>
                        <a14:foregroundMark x1="58609" y1="52522" x2="58609" y2="52522"/>
                        <a14:foregroundMark x1="51756" y1="78689" x2="51756" y2="78689"/>
                        <a14:foregroundMark x1="77259" y1="24590" x2="77259" y2="24590"/>
                        <a14:foregroundMark x1="64132" y1="11160" x2="64132" y2="11160"/>
                        <a14:foregroundMark x1="80736" y1="45839" x2="80736" y2="45839"/>
                        <a14:foregroundMark x1="74872" y1="68285" x2="74872" y2="68285"/>
                        <a14:foregroundMark x1="72758" y1="76797" x2="72758" y2="76797"/>
                        <a14:foregroundMark x1="72861" y1="81904" x2="72861" y2="81904"/>
                        <a14:foregroundMark x1="8626" y1="83039" x2="8626" y2="83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120" y="4351892"/>
            <a:ext cx="4770120" cy="257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89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2685</TotalTime>
  <Words>709</Words>
  <Application>Microsoft Office PowerPoint</Application>
  <PresentationFormat>Widescreen</PresentationFormat>
  <Paragraphs>188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.VnTime</vt:lpstr>
      <vt:lpstr>Arial</vt:lpstr>
      <vt:lpstr>Calibri</vt:lpstr>
      <vt:lpstr>Calibri Light</vt:lpstr>
      <vt:lpstr>Tahoma</vt:lpstr>
      <vt:lpstr>Times New Roman</vt:lpstr>
      <vt:lpstr>UTM Cooper Black</vt:lpstr>
      <vt:lpstr>UTM Gradoo</vt:lpstr>
      <vt:lpstr>UTM Guanine</vt:lpstr>
      <vt:lpstr>UTM Showcard</vt:lpstr>
      <vt:lpstr>Office Theme</vt:lpstr>
      <vt:lpstr>Custom Design</vt:lpstr>
      <vt:lpstr>1_Custom Design</vt:lpstr>
      <vt:lpstr>2_Custom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Dương Thị Lan Anh</cp:lastModifiedBy>
  <cp:revision>9</cp:revision>
  <dcterms:created xsi:type="dcterms:W3CDTF">2022-07-04T10:14:29Z</dcterms:created>
  <dcterms:modified xsi:type="dcterms:W3CDTF">2022-09-15T01:35:43Z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2022-09-15T01:35:42Z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f8941f8d-15b0-4e01-be5d-c274fb8d1c61</vt:lpwstr>
  </property>
  <property fmtid="{D5CDD505-2E9C-101B-9397-08002B2CF9AE}" pid="8" name="MSIP_Label_defa4170-0d19-0005-0004-bc88714345d2_ContentBits">
    <vt:lpwstr>0</vt:lpwstr>
  </property>
</Properties>
</file>