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736" r:id="rId3"/>
  </p:sldMasterIdLst>
  <p:notesMasterIdLst>
    <p:notesMasterId r:id="rId18"/>
  </p:notesMasterIdLst>
  <p:sldIdLst>
    <p:sldId id="329" r:id="rId4"/>
    <p:sldId id="323" r:id="rId5"/>
    <p:sldId id="393" r:id="rId6"/>
    <p:sldId id="394" r:id="rId7"/>
    <p:sldId id="389" r:id="rId8"/>
    <p:sldId id="396" r:id="rId9"/>
    <p:sldId id="395" r:id="rId10"/>
    <p:sldId id="397" r:id="rId11"/>
    <p:sldId id="392" r:id="rId12"/>
    <p:sldId id="398" r:id="rId13"/>
    <p:sldId id="399" r:id="rId14"/>
    <p:sldId id="400" r:id="rId15"/>
    <p:sldId id="402" r:id="rId16"/>
    <p:sldId id="401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82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D85D64-AE51-4033-A415-29F4D4D66FD5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E0D481-E225-4BC2-BFCC-5730E84A43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5138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2AA4F-B828-4D7C-AFD3-893933DA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63397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DC5C0A-0D26-4132-B61F-2E06C1498EC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9187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8E650A-89FF-4CC3-B1B5-DF8CF759A315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536833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D71773-5A0B-472D-BACC-ADA20FE383F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26489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3/25/2022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15658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3/25/2022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4092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3/25/2022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52319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4804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116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5779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1688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22530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7478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38826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890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3/25/2022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372937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0614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61988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65331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  <p:extLst>
      <p:ext uri="{BB962C8B-B14F-4D97-AF65-F5344CB8AC3E}">
        <p14:creationId xmlns:p14="http://schemas.microsoft.com/office/powerpoint/2010/main" val="4132671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页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0A404991-DC8B-44E9-97DB-783310D506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xmlns="" id="{925B1FBD-A72F-4401-8221-9042861C1EB0}"/>
              </a:ext>
            </a:extLst>
          </p:cNvPr>
          <p:cNvSpPr/>
          <p:nvPr userDrawn="1"/>
        </p:nvSpPr>
        <p:spPr>
          <a:xfrm>
            <a:off x="192910" y="196770"/>
            <a:ext cx="11806177" cy="64644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xmlns="" id="{0F73B100-4B5E-4F9E-8674-58E9344AFC50}"/>
              </a:ext>
            </a:extLst>
          </p:cNvPr>
          <p:cNvSpPr/>
          <p:nvPr userDrawn="1"/>
        </p:nvSpPr>
        <p:spPr>
          <a:xfrm>
            <a:off x="360742" y="344346"/>
            <a:ext cx="11470511" cy="6169306"/>
          </a:xfrm>
          <a:prstGeom prst="rect">
            <a:avLst/>
          </a:prstGeom>
          <a:noFill/>
          <a:ln w="38100">
            <a:solidFill>
              <a:schemeClr val="accent2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54093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5000">
        <p14:prism isInverted="1"/>
      </p:transition>
    </mc:Choice>
    <mc:Fallback xmlns="">
      <p:transition spd="slow" advClick="0" advTm="5000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bg>
      <p:bgPr>
        <a:solidFill>
          <a:srgbClr val="7DD7C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261257" y="261257"/>
            <a:ext cx="11683093" cy="635725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14300" dist="50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9161790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4533671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2776050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0001010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8135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3/25/2022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24744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5388333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9301633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4079534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8091863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3083298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9710475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318127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3/25/2022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9439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3/25/2022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35644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3/25/2022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6314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3/25/2022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51516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3/25/2022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6082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3/25/2022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5550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3/25/2022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651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16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7" r:id="rId12"/>
    <p:sldLayoutId id="2147483775" r:id="rId13"/>
    <p:sldLayoutId id="2147483776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5579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6.emf"/><Relationship Id="rId4" Type="http://schemas.openxmlformats.org/officeDocument/2006/relationships/image" Target="../media/image25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8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05470" y="2122837"/>
            <a:ext cx="7381060" cy="1445623"/>
          </a:xfrm>
        </p:spPr>
        <p:txBody>
          <a:bodyPr>
            <a:normAutofit fontScale="90000"/>
          </a:bodyPr>
          <a:lstStyle/>
          <a:p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em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</p:spTree>
    <p:extLst>
      <p:ext uri="{BB962C8B-B14F-4D97-AF65-F5344CB8AC3E}">
        <p14:creationId xmlns:p14="http://schemas.microsoft.com/office/powerpoint/2010/main" val="3205184130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TextBox 64">
            <a:extLst>
              <a:ext uri="{FF2B5EF4-FFF2-40B4-BE49-F238E27FC236}">
                <a16:creationId xmlns="" xmlns:a16="http://schemas.microsoft.com/office/drawing/2014/main" id="{3A46234D-4C73-4323-A93B-E4DBCE307BEE}"/>
              </a:ext>
            </a:extLst>
          </p:cNvPr>
          <p:cNvSpPr txBox="1"/>
          <p:nvPr/>
        </p:nvSpPr>
        <p:spPr>
          <a:xfrm>
            <a:off x="159026" y="114669"/>
            <a:ext cx="114101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133"/>
              </a:spcBef>
              <a:spcAft>
                <a:spcPts val="133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1. </a:t>
            </a: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Tìm đọc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một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cuốn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sách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viết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về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chuyện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lạ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đó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đây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.</a:t>
            </a:r>
            <a:endParaRPr kumimoji="0" lang="vi-VN" sz="3600" b="0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Arial-Rounded"/>
              <a:ea typeface="Arial-Rounded"/>
              <a:cs typeface="+mn-cs"/>
            </a:endParaRPr>
          </a:p>
        </p:txBody>
      </p:sp>
      <p:pic>
        <p:nvPicPr>
          <p:cNvPr id="66" name="Picture 65">
            <a:extLst>
              <a:ext uri="{FF2B5EF4-FFF2-40B4-BE49-F238E27FC236}">
                <a16:creationId xmlns="" xmlns:a16="http://schemas.microsoft.com/office/drawing/2014/main" id="{D98043E1-8CF5-4C77-984C-0F4CF163B5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75241" y="1064931"/>
            <a:ext cx="9398776" cy="52161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86825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9C1EF20E-D24B-4BAA-BC24-DFDC65D073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4534" y="264270"/>
            <a:ext cx="4594934" cy="659373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8E2DDCED-529C-4DF3-8116-311023392A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1464" y="213546"/>
            <a:ext cx="4638889" cy="6543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637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6" r="34400" b="5897"/>
          <a:stretch/>
        </p:blipFill>
        <p:spPr>
          <a:xfrm>
            <a:off x="728948" y="404368"/>
            <a:ext cx="10945188" cy="6049264"/>
          </a:xfrm>
          <a:prstGeom prst="rect">
            <a:avLst/>
          </a:prstGeom>
        </p:spPr>
      </p:pic>
      <p:pic>
        <p:nvPicPr>
          <p:cNvPr id="6" name="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81" t="24563" r="40933" b="26282"/>
          <a:stretch/>
        </p:blipFill>
        <p:spPr>
          <a:xfrm flipH="1">
            <a:off x="239349" y="3082597"/>
            <a:ext cx="2497563" cy="337103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8EF09A7A-2079-4987-B074-7689EF20D8AC}"/>
              </a:ext>
            </a:extLst>
          </p:cNvPr>
          <p:cNvSpPr txBox="1"/>
          <p:nvPr/>
        </p:nvSpPr>
        <p:spPr>
          <a:xfrm>
            <a:off x="2504661" y="2601157"/>
            <a:ext cx="811033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Trình</a:t>
            </a:r>
            <a:r>
              <a:rPr lang="en-US" sz="4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bày</a:t>
            </a:r>
            <a:r>
              <a:rPr lang="en-US" sz="4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trước</a:t>
            </a:r>
            <a:r>
              <a:rPr lang="en-US" sz="4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lớp</a:t>
            </a:r>
            <a:r>
              <a:rPr lang="en-US" sz="4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sz="4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điều</a:t>
            </a:r>
            <a:r>
              <a:rPr lang="en-US" sz="4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4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thích</a:t>
            </a:r>
            <a:r>
              <a:rPr lang="en-US" sz="4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nhất</a:t>
            </a:r>
            <a:r>
              <a:rPr lang="en-US" sz="4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4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cuốn</a:t>
            </a:r>
            <a:r>
              <a:rPr lang="en-US" sz="4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sách</a:t>
            </a:r>
            <a:r>
              <a:rPr lang="en-US" sz="4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4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8044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EA381C69-B370-4A98-8084-2D883458C795}"/>
              </a:ext>
            </a:extLst>
          </p:cNvPr>
          <p:cNvSpPr txBox="1"/>
          <p:nvPr/>
        </p:nvSpPr>
        <p:spPr>
          <a:xfrm>
            <a:off x="249793" y="826442"/>
            <a:ext cx="99146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2.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Viết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vào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phiếu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đọc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sách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trong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vở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bài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tập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.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/>
              <a:ea typeface="Arial-Rounded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3C670DA6-82B0-451B-95E4-D9B9C94412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774" y="2024269"/>
            <a:ext cx="11064129" cy="29585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91025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161" y="4285397"/>
            <a:ext cx="11818861" cy="2388358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1101" y="1473958"/>
            <a:ext cx="9864578" cy="263529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5881" y="395786"/>
            <a:ext cx="9935813" cy="13028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6321" y="2872861"/>
            <a:ext cx="7195481" cy="3419904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2823275" y="2187792"/>
            <a:ext cx="87376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/>
                <a:ea typeface="方正静蕾简体" panose="02000000000000000000" pitchFamily="2" charset="-122"/>
                <a:cs typeface="+mn-cs"/>
              </a:rPr>
              <a:t>Củng</a:t>
            </a:r>
            <a:r>
              <a:rPr kumimoji="0" lang="en-US" altLang="zh-CN" sz="5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/>
                <a:ea typeface="方正静蕾简体" panose="02000000000000000000" pitchFamily="2" charset="-122"/>
                <a:cs typeface="+mn-cs"/>
              </a:rPr>
              <a:t> </a:t>
            </a:r>
            <a:r>
              <a:rPr kumimoji="0" lang="en-US" altLang="zh-CN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/>
                <a:ea typeface="方正静蕾简体" panose="02000000000000000000" pitchFamily="2" charset="-122"/>
                <a:cs typeface="+mn-cs"/>
              </a:rPr>
              <a:t>cố</a:t>
            </a:r>
            <a:r>
              <a:rPr kumimoji="0" lang="en-US" altLang="zh-CN" sz="5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/>
                <a:ea typeface="方正静蕾简体" panose="02000000000000000000" pitchFamily="2" charset="-122"/>
                <a:cs typeface="+mn-cs"/>
              </a:rPr>
              <a:t> </a:t>
            </a:r>
            <a:r>
              <a:rPr kumimoji="0" lang="en-US" altLang="zh-CN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/>
                <a:ea typeface="方正静蕾简体" panose="02000000000000000000" pitchFamily="2" charset="-122"/>
                <a:cs typeface="+mn-cs"/>
              </a:rPr>
              <a:t>bài</a:t>
            </a:r>
            <a:r>
              <a:rPr kumimoji="0" lang="en-US" altLang="zh-CN" sz="5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/>
                <a:ea typeface="方正静蕾简体" panose="02000000000000000000" pitchFamily="2" charset="-122"/>
                <a:cs typeface="+mn-cs"/>
              </a:rPr>
              <a:t> </a:t>
            </a:r>
            <a:r>
              <a:rPr kumimoji="0" lang="en-US" altLang="zh-CN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/>
                <a:ea typeface="方正静蕾简体" panose="02000000000000000000" pitchFamily="2" charset="-122"/>
                <a:cs typeface="+mn-cs"/>
              </a:rPr>
              <a:t>học</a:t>
            </a:r>
            <a:endParaRPr kumimoji="0" lang="zh-CN" altLang="en-US" sz="5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-Rounded"/>
              <a:ea typeface="方正静蕾简体" panose="020000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0609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10533720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70206" y="492963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Sáu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25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3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2022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877365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Tiếng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Việt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1764406" y="1729243"/>
            <a:ext cx="10427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Viết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đoạn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văn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giới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thiệu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một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đồ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dùng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học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tập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187607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9D7B512E-0CDE-4FBF-966D-96D201F41F6E}"/>
              </a:ext>
            </a:extLst>
          </p:cNvPr>
          <p:cNvSpPr txBox="1"/>
          <p:nvPr/>
        </p:nvSpPr>
        <p:spPr>
          <a:xfrm>
            <a:off x="213240" y="524249"/>
            <a:ext cx="10630771" cy="5658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</a:rPr>
              <a:t>1. </a:t>
            </a:r>
            <a:r>
              <a:rPr lang="en-US" sz="3200" b="1" dirty="0" err="1">
                <a:latin typeface="UTM Avo" panose="02040603050506020204" pitchFamily="18" charset="0"/>
              </a:rPr>
              <a:t>Nói</a:t>
            </a:r>
            <a:r>
              <a:rPr lang="en-US" sz="3200" b="1" dirty="0"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latin typeface="UTM Avo" panose="02040603050506020204" pitchFamily="18" charset="0"/>
              </a:rPr>
              <a:t>về</a:t>
            </a:r>
            <a:r>
              <a:rPr lang="en-US" sz="3200" b="1" dirty="0"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latin typeface="UTM Avo" panose="02040603050506020204" pitchFamily="18" charset="0"/>
              </a:rPr>
              <a:t>một</a:t>
            </a:r>
            <a:r>
              <a:rPr lang="en-US" sz="3200" b="1" dirty="0"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latin typeface="UTM Avo" panose="02040603050506020204" pitchFamily="18" charset="0"/>
              </a:rPr>
              <a:t>đồ</a:t>
            </a:r>
            <a:r>
              <a:rPr lang="en-US" sz="3200" b="1" dirty="0"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latin typeface="UTM Avo" panose="02040603050506020204" pitchFamily="18" charset="0"/>
              </a:rPr>
              <a:t>dùng</a:t>
            </a:r>
            <a:r>
              <a:rPr lang="en-US" sz="3200" b="1" dirty="0"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latin typeface="UTM Avo" panose="02040603050506020204" pitchFamily="18" charset="0"/>
              </a:rPr>
              <a:t>học</a:t>
            </a:r>
            <a:r>
              <a:rPr lang="en-US" sz="3200" b="1" dirty="0"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latin typeface="UTM Avo" panose="02040603050506020204" pitchFamily="18" charset="0"/>
              </a:rPr>
              <a:t>tập</a:t>
            </a:r>
            <a:r>
              <a:rPr lang="en-US" sz="3200" b="1" dirty="0"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latin typeface="UTM Avo" panose="02040603050506020204" pitchFamily="18" charset="0"/>
              </a:rPr>
              <a:t>của</a:t>
            </a:r>
            <a:r>
              <a:rPr lang="en-US" sz="3200" b="1" dirty="0"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latin typeface="UTM Avo" panose="02040603050506020204" pitchFamily="18" charset="0"/>
              </a:rPr>
              <a:t>em</a:t>
            </a:r>
            <a:r>
              <a:rPr lang="en-US" sz="3200" b="1" dirty="0" smtClean="0">
                <a:latin typeface="UTM Avo" panose="02040603050506020204" pitchFamily="18" charset="0"/>
              </a:rPr>
              <a:t>.</a:t>
            </a:r>
            <a:endParaRPr lang="en-US" sz="3200" b="1" dirty="0">
              <a:latin typeface="UTM Avo" panose="020406030505060202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2FBDD31C-4640-440B-BBB1-489C9DC0748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9287"/>
          <a:stretch/>
        </p:blipFill>
        <p:spPr>
          <a:xfrm>
            <a:off x="3000773" y="1472728"/>
            <a:ext cx="6606862" cy="4536780"/>
          </a:xfrm>
          <a:prstGeom prst="rect">
            <a:avLst/>
          </a:prstGeom>
        </p:spPr>
      </p:pic>
      <p:pic>
        <p:nvPicPr>
          <p:cNvPr id="8" name="Picture 2" descr="Free Pen Cartoon Image｜Charatoon">
            <a:extLst>
              <a:ext uri="{FF2B5EF4-FFF2-40B4-BE49-F238E27FC236}">
                <a16:creationId xmlns:a16="http://schemas.microsoft.com/office/drawing/2014/main" xmlns="" id="{BD0C8557-CB42-4719-AC87-1790FB704C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88656">
            <a:off x="9193870" y="1084740"/>
            <a:ext cx="1941689" cy="2813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465" y="3515831"/>
            <a:ext cx="2430308" cy="20591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101" y="1322218"/>
            <a:ext cx="2562225" cy="1704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5042" y="2897594"/>
            <a:ext cx="1152072" cy="329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31897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7DD7CE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B27B6F6F-3337-44AF-B822-86558BFFD2A4}"/>
              </a:ext>
            </a:extLst>
          </p:cNvPr>
          <p:cNvSpPr txBox="1"/>
          <p:nvPr/>
        </p:nvSpPr>
        <p:spPr>
          <a:xfrm>
            <a:off x="0" y="916085"/>
            <a:ext cx="12192000" cy="6052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2.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Viết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 4 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- 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5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câu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giới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thiệu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về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đồ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dùng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học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tập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em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đã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nói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 ở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trên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.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xmlns="" id="{700AFEC1-2FBD-4060-B0EC-B4D14697B349}"/>
              </a:ext>
            </a:extLst>
          </p:cNvPr>
          <p:cNvGrpSpPr/>
          <p:nvPr/>
        </p:nvGrpSpPr>
        <p:grpSpPr>
          <a:xfrm>
            <a:off x="973670" y="2232262"/>
            <a:ext cx="10633215" cy="3657600"/>
            <a:chOff x="383219" y="1655378"/>
            <a:chExt cx="6252019" cy="1996898"/>
          </a:xfrm>
        </p:grpSpPr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xmlns="" id="{21EC76BB-3788-427C-9781-B3C5DCDA1F2D}"/>
                </a:ext>
              </a:extLst>
            </p:cNvPr>
            <p:cNvGrpSpPr/>
            <p:nvPr/>
          </p:nvGrpSpPr>
          <p:grpSpPr>
            <a:xfrm>
              <a:off x="2144875" y="1655378"/>
              <a:ext cx="2575863" cy="967375"/>
              <a:chOff x="1945908" y="2204300"/>
              <a:chExt cx="2575863" cy="967375"/>
            </a:xfrm>
          </p:grpSpPr>
          <p:sp>
            <p:nvSpPr>
              <p:cNvPr id="48" name="Oval 47">
                <a:extLst>
                  <a:ext uri="{FF2B5EF4-FFF2-40B4-BE49-F238E27FC236}">
                    <a16:creationId xmlns:a16="http://schemas.microsoft.com/office/drawing/2014/main" xmlns="" id="{3F9319CE-E70F-4154-9849-A1EAB91CA63E}"/>
                  </a:ext>
                </a:extLst>
              </p:cNvPr>
              <p:cNvSpPr/>
              <p:nvPr/>
            </p:nvSpPr>
            <p:spPr>
              <a:xfrm>
                <a:off x="1945909" y="2204300"/>
                <a:ext cx="2575862" cy="821122"/>
              </a:xfrm>
              <a:prstGeom prst="ellipse">
                <a:avLst/>
              </a:prstGeom>
              <a:solidFill>
                <a:srgbClr val="70AD47">
                  <a:lumMod val="60000"/>
                  <a:lumOff val="40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6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/>
                  <a:ea typeface="Arial-Rounded"/>
                  <a:cs typeface="+mn-cs"/>
                </a:endParaRPr>
              </a:p>
            </p:txBody>
          </p:sp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xmlns="" id="{D294DB4D-6B34-4179-8048-5B2D7293DACE}"/>
                  </a:ext>
                </a:extLst>
              </p:cNvPr>
              <p:cNvSpPr txBox="1"/>
              <p:nvPr/>
            </p:nvSpPr>
            <p:spPr>
              <a:xfrm>
                <a:off x="1945908" y="2363762"/>
                <a:ext cx="2568251" cy="80791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Giới</a:t>
                </a:r>
                <a:r>
                  <a:rPr kumimoji="0" lang="en-US" sz="32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 </a:t>
                </a:r>
                <a:r>
                  <a:rPr kumimoji="0" lang="en-US" sz="3200" b="0" i="0" u="none" strike="noStrike" kern="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thiệu</a:t>
                </a:r>
                <a:r>
                  <a:rPr kumimoji="0" lang="en-US" sz="32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 </a:t>
                </a:r>
                <a:r>
                  <a:rPr kumimoji="0" lang="en-US" sz="3200" b="0" i="0" u="none" strike="noStrike" kern="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đồ</a:t>
                </a:r>
                <a:r>
                  <a:rPr kumimoji="0" lang="en-US" sz="32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 </a:t>
                </a:r>
                <a:r>
                  <a:rPr kumimoji="0" lang="en-US" sz="3200" b="0" i="0" u="none" strike="noStrike" kern="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dùng</a:t>
                </a:r>
                <a:r>
                  <a:rPr kumimoji="0" lang="en-US" sz="32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 </a:t>
                </a:r>
              </a:p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học</a:t>
                </a:r>
                <a:r>
                  <a:rPr kumimoji="0" lang="en-US" sz="32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 </a:t>
                </a:r>
                <a:r>
                  <a:rPr kumimoji="0" lang="en-US" sz="3200" b="0" i="0" u="none" strike="noStrike" kern="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tập</a:t>
                </a:r>
                <a:endParaRPr kumimoji="0" lang="en-US" sz="3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</p:grp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xmlns="" id="{06B03F4C-5165-4D06-BC80-3EBB21F89AA2}"/>
                </a:ext>
              </a:extLst>
            </p:cNvPr>
            <p:cNvGrpSpPr/>
            <p:nvPr/>
          </p:nvGrpSpPr>
          <p:grpSpPr>
            <a:xfrm>
              <a:off x="383219" y="3165040"/>
              <a:ext cx="6252019" cy="487236"/>
              <a:chOff x="462847" y="3217333"/>
              <a:chExt cx="6252019" cy="487236"/>
            </a:xfrm>
          </p:grpSpPr>
          <p:grpSp>
            <p:nvGrpSpPr>
              <p:cNvPr id="36" name="Group 35">
                <a:extLst>
                  <a:ext uri="{FF2B5EF4-FFF2-40B4-BE49-F238E27FC236}">
                    <a16:creationId xmlns:a16="http://schemas.microsoft.com/office/drawing/2014/main" xmlns="" id="{4E7621A1-D782-462B-8049-A3BB4ED76A4E}"/>
                  </a:ext>
                </a:extLst>
              </p:cNvPr>
              <p:cNvGrpSpPr/>
              <p:nvPr/>
            </p:nvGrpSpPr>
            <p:grpSpPr>
              <a:xfrm>
                <a:off x="462847" y="3217333"/>
                <a:ext cx="596334" cy="483794"/>
                <a:chOff x="462847" y="3217333"/>
                <a:chExt cx="596334" cy="483794"/>
              </a:xfrm>
            </p:grpSpPr>
            <p:sp>
              <p:nvSpPr>
                <p:cNvPr id="46" name="Rectangle: Rounded Corners 45">
                  <a:extLst>
                    <a:ext uri="{FF2B5EF4-FFF2-40B4-BE49-F238E27FC236}">
                      <a16:creationId xmlns:a16="http://schemas.microsoft.com/office/drawing/2014/main" xmlns="" id="{05174991-02B9-4FE9-98A9-C1BD0A8D790A}"/>
                    </a:ext>
                  </a:extLst>
                </p:cNvPr>
                <p:cNvSpPr/>
                <p:nvPr/>
              </p:nvSpPr>
              <p:spPr>
                <a:xfrm>
                  <a:off x="462847" y="3217333"/>
                  <a:ext cx="596334" cy="428978"/>
                </a:xfrm>
                <a:prstGeom prst="roundRect">
                  <a:avLst/>
                </a:prstGeom>
                <a:solidFill>
                  <a:srgbClr val="70AD47">
                    <a:lumMod val="40000"/>
                    <a:lumOff val="60000"/>
                  </a:srgbClr>
                </a:solidFill>
                <a:ln w="12700" cap="flat" cmpd="sng" algn="ctr">
                  <a:solidFill>
                    <a:srgbClr val="44546A">
                      <a:lumMod val="60000"/>
                      <a:lumOff val="40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36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-Rounded"/>
                    <a:ea typeface="Arial-Rounded"/>
                    <a:cs typeface="+mn-cs"/>
                  </a:endParaRPr>
                </a:p>
              </p:txBody>
            </p:sp>
            <p:sp>
              <p:nvSpPr>
                <p:cNvPr id="47" name="TextBox 46">
                  <a:extLst>
                    <a:ext uri="{FF2B5EF4-FFF2-40B4-BE49-F238E27FC236}">
                      <a16:creationId xmlns:a16="http://schemas.microsoft.com/office/drawing/2014/main" xmlns="" id="{97A8D3B9-257E-4FFC-A93B-0EA414273053}"/>
                    </a:ext>
                  </a:extLst>
                </p:cNvPr>
                <p:cNvSpPr txBox="1"/>
                <p:nvPr/>
              </p:nvSpPr>
              <p:spPr>
                <a:xfrm>
                  <a:off x="463938" y="3262545"/>
                  <a:ext cx="594154" cy="43858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3200" b="0" i="0" u="none" strike="noStrike" kern="0" cap="none" spc="0" normalizeH="0" baseline="0" noProof="0" dirty="0" err="1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rPr>
                    <a:t>Tên</a:t>
                  </a:r>
                  <a:endParaRPr kumimoji="0" lang="en-US" sz="32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endParaRPr>
                </a:p>
              </p:txBody>
            </p:sp>
          </p:grpSp>
          <p:grpSp>
            <p:nvGrpSpPr>
              <p:cNvPr id="37" name="Group 36">
                <a:extLst>
                  <a:ext uri="{FF2B5EF4-FFF2-40B4-BE49-F238E27FC236}">
                    <a16:creationId xmlns:a16="http://schemas.microsoft.com/office/drawing/2014/main" xmlns="" id="{97ABCA8D-CE03-439C-BE24-1E7DD27755E4}"/>
                  </a:ext>
                </a:extLst>
              </p:cNvPr>
              <p:cNvGrpSpPr/>
              <p:nvPr/>
            </p:nvGrpSpPr>
            <p:grpSpPr>
              <a:xfrm>
                <a:off x="795521" y="3220776"/>
                <a:ext cx="2750994" cy="483793"/>
                <a:chOff x="124659" y="3217333"/>
                <a:chExt cx="2750994" cy="483793"/>
              </a:xfrm>
            </p:grpSpPr>
            <p:sp>
              <p:nvSpPr>
                <p:cNvPr id="44" name="Rectangle: Rounded Corners 43">
                  <a:extLst>
                    <a:ext uri="{FF2B5EF4-FFF2-40B4-BE49-F238E27FC236}">
                      <a16:creationId xmlns:a16="http://schemas.microsoft.com/office/drawing/2014/main" xmlns="" id="{D5052B2C-D49D-45AD-B693-6501DF0E90B4}"/>
                    </a:ext>
                  </a:extLst>
                </p:cNvPr>
                <p:cNvSpPr/>
                <p:nvPr/>
              </p:nvSpPr>
              <p:spPr>
                <a:xfrm>
                  <a:off x="462846" y="3217333"/>
                  <a:ext cx="2105063" cy="428978"/>
                </a:xfrm>
                <a:prstGeom prst="roundRect">
                  <a:avLst/>
                </a:prstGeom>
                <a:solidFill>
                  <a:srgbClr val="70AD47">
                    <a:lumMod val="40000"/>
                    <a:lumOff val="60000"/>
                  </a:srgbClr>
                </a:solidFill>
                <a:ln w="12700" cap="flat" cmpd="sng" algn="ctr">
                  <a:solidFill>
                    <a:srgbClr val="44546A">
                      <a:lumMod val="60000"/>
                      <a:lumOff val="40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36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-Rounded"/>
                    <a:ea typeface="Arial-Rounded"/>
                    <a:cs typeface="+mn-cs"/>
                  </a:endParaRPr>
                </a:p>
              </p:txBody>
            </p:sp>
            <p:sp>
              <p:nvSpPr>
                <p:cNvPr id="45" name="TextBox 44">
                  <a:extLst>
                    <a:ext uri="{FF2B5EF4-FFF2-40B4-BE49-F238E27FC236}">
                      <a16:creationId xmlns:a16="http://schemas.microsoft.com/office/drawing/2014/main" xmlns="" id="{203A7A23-61D1-4D3B-B372-68C40924859D}"/>
                    </a:ext>
                  </a:extLst>
                </p:cNvPr>
                <p:cNvSpPr txBox="1"/>
                <p:nvPr/>
              </p:nvSpPr>
              <p:spPr>
                <a:xfrm>
                  <a:off x="124659" y="3262545"/>
                  <a:ext cx="2750994" cy="43858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3200" b="0" i="0" u="none" strike="noStrike" kern="0" cap="none" spc="0" normalizeH="0" baseline="0" noProof="0" dirty="0" err="1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rPr>
                    <a:t>Hình</a:t>
                  </a:r>
                  <a:r>
                    <a:rPr kumimoji="0" lang="en-US" sz="32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rPr>
                    <a:t> </a:t>
                  </a:r>
                  <a:r>
                    <a:rPr kumimoji="0" lang="en-US" sz="3200" b="0" i="0" u="none" strike="noStrike" kern="0" cap="none" spc="0" normalizeH="0" baseline="0" noProof="0" dirty="0" err="1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rPr>
                    <a:t>dáng</a:t>
                  </a:r>
                  <a:r>
                    <a:rPr kumimoji="0" lang="en-US" sz="32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rPr>
                    <a:t>, </a:t>
                  </a:r>
                  <a:r>
                    <a:rPr kumimoji="0" lang="en-US" sz="3200" b="0" i="0" u="none" strike="noStrike" kern="0" cap="none" spc="0" normalizeH="0" baseline="0" noProof="0" dirty="0" err="1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rPr>
                    <a:t>màu</a:t>
                  </a:r>
                  <a:r>
                    <a:rPr kumimoji="0" lang="en-US" sz="32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rPr>
                    <a:t> </a:t>
                  </a:r>
                  <a:r>
                    <a:rPr kumimoji="0" lang="en-US" sz="3200" b="0" i="0" u="none" strike="noStrike" kern="0" cap="none" spc="0" normalizeH="0" baseline="0" noProof="0" dirty="0" err="1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rPr>
                    <a:t>sắc</a:t>
                  </a:r>
                  <a:endParaRPr kumimoji="0" lang="en-US" sz="32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endParaRPr>
                </a:p>
              </p:txBody>
            </p:sp>
          </p:grpSp>
          <p:grpSp>
            <p:nvGrpSpPr>
              <p:cNvPr id="38" name="Group 37">
                <a:extLst>
                  <a:ext uri="{FF2B5EF4-FFF2-40B4-BE49-F238E27FC236}">
                    <a16:creationId xmlns:a16="http://schemas.microsoft.com/office/drawing/2014/main" xmlns="" id="{95804A9B-3298-4620-BDDC-D720BFD28F04}"/>
                  </a:ext>
                </a:extLst>
              </p:cNvPr>
              <p:cNvGrpSpPr/>
              <p:nvPr/>
            </p:nvGrpSpPr>
            <p:grpSpPr>
              <a:xfrm>
                <a:off x="3223979" y="3217333"/>
                <a:ext cx="1570382" cy="483793"/>
                <a:chOff x="344666" y="3217333"/>
                <a:chExt cx="1570382" cy="483793"/>
              </a:xfrm>
            </p:grpSpPr>
            <p:sp>
              <p:nvSpPr>
                <p:cNvPr id="42" name="Rectangle: Rounded Corners 41">
                  <a:extLst>
                    <a:ext uri="{FF2B5EF4-FFF2-40B4-BE49-F238E27FC236}">
                      <a16:creationId xmlns:a16="http://schemas.microsoft.com/office/drawing/2014/main" xmlns="" id="{B4546431-B1C0-4B5C-9C42-90B74DD8CB41}"/>
                    </a:ext>
                  </a:extLst>
                </p:cNvPr>
                <p:cNvSpPr/>
                <p:nvPr/>
              </p:nvSpPr>
              <p:spPr>
                <a:xfrm>
                  <a:off x="462847" y="3217333"/>
                  <a:ext cx="1334020" cy="428978"/>
                </a:xfrm>
                <a:prstGeom prst="roundRect">
                  <a:avLst/>
                </a:prstGeom>
                <a:solidFill>
                  <a:srgbClr val="70AD47">
                    <a:lumMod val="40000"/>
                    <a:lumOff val="60000"/>
                  </a:srgbClr>
                </a:solidFill>
                <a:ln w="12700" cap="flat" cmpd="sng" algn="ctr">
                  <a:solidFill>
                    <a:srgbClr val="44546A">
                      <a:lumMod val="60000"/>
                      <a:lumOff val="40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36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-Rounded"/>
                    <a:ea typeface="Arial-Rounded"/>
                    <a:cs typeface="+mn-cs"/>
                  </a:endParaRPr>
                </a:p>
              </p:txBody>
            </p:sp>
            <p:sp>
              <p:nvSpPr>
                <p:cNvPr id="43" name="TextBox 42">
                  <a:extLst>
                    <a:ext uri="{FF2B5EF4-FFF2-40B4-BE49-F238E27FC236}">
                      <a16:creationId xmlns:a16="http://schemas.microsoft.com/office/drawing/2014/main" xmlns="" id="{98797360-AD55-4E51-B119-2C1D25AA11BC}"/>
                    </a:ext>
                  </a:extLst>
                </p:cNvPr>
                <p:cNvSpPr txBox="1"/>
                <p:nvPr/>
              </p:nvSpPr>
              <p:spPr>
                <a:xfrm>
                  <a:off x="344666" y="3262545"/>
                  <a:ext cx="1570382" cy="43858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3200" b="0" i="0" u="none" strike="noStrike" kern="0" cap="none" spc="0" normalizeH="0" baseline="0" noProof="0" dirty="0" err="1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rPr>
                    <a:t>Công</a:t>
                  </a:r>
                  <a:r>
                    <a:rPr kumimoji="0" lang="en-US" sz="32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rPr>
                    <a:t> </a:t>
                  </a:r>
                  <a:r>
                    <a:rPr kumimoji="0" lang="en-US" sz="3200" b="0" i="0" u="none" strike="noStrike" kern="0" cap="none" spc="0" normalizeH="0" baseline="0" noProof="0" dirty="0" err="1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rPr>
                    <a:t>dụng</a:t>
                  </a:r>
                  <a:endParaRPr kumimoji="0" lang="en-US" sz="32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endParaRPr>
                </a:p>
              </p:txBody>
            </p:sp>
          </p:grpSp>
          <p:grpSp>
            <p:nvGrpSpPr>
              <p:cNvPr id="39" name="Group 38">
                <a:extLst>
                  <a:ext uri="{FF2B5EF4-FFF2-40B4-BE49-F238E27FC236}">
                    <a16:creationId xmlns:a16="http://schemas.microsoft.com/office/drawing/2014/main" xmlns="" id="{EE1B9183-DE65-4709-A318-4C5B281FEA58}"/>
                  </a:ext>
                </a:extLst>
              </p:cNvPr>
              <p:cNvGrpSpPr/>
              <p:nvPr/>
            </p:nvGrpSpPr>
            <p:grpSpPr>
              <a:xfrm>
                <a:off x="4590246" y="3217333"/>
                <a:ext cx="2124620" cy="483793"/>
                <a:chOff x="287164" y="3217333"/>
                <a:chExt cx="2124620" cy="483793"/>
              </a:xfrm>
            </p:grpSpPr>
            <p:sp>
              <p:nvSpPr>
                <p:cNvPr id="40" name="Rectangle: Rounded Corners 39">
                  <a:extLst>
                    <a:ext uri="{FF2B5EF4-FFF2-40B4-BE49-F238E27FC236}">
                      <a16:creationId xmlns:a16="http://schemas.microsoft.com/office/drawing/2014/main" xmlns="" id="{B0FA7F7F-DCC0-4CFF-9784-6D977C77F236}"/>
                    </a:ext>
                  </a:extLst>
                </p:cNvPr>
                <p:cNvSpPr/>
                <p:nvPr/>
              </p:nvSpPr>
              <p:spPr>
                <a:xfrm>
                  <a:off x="462847" y="3217333"/>
                  <a:ext cx="1788478" cy="428978"/>
                </a:xfrm>
                <a:prstGeom prst="roundRect">
                  <a:avLst/>
                </a:prstGeom>
                <a:solidFill>
                  <a:srgbClr val="70AD47">
                    <a:lumMod val="40000"/>
                    <a:lumOff val="60000"/>
                  </a:srgbClr>
                </a:solidFill>
                <a:ln w="12700" cap="flat" cmpd="sng" algn="ctr">
                  <a:solidFill>
                    <a:srgbClr val="44546A">
                      <a:lumMod val="60000"/>
                      <a:lumOff val="40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36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-Rounded"/>
                    <a:ea typeface="Arial-Rounded"/>
                    <a:cs typeface="+mn-cs"/>
                  </a:endParaRPr>
                </a:p>
              </p:txBody>
            </p:sp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xmlns="" id="{ED80EDB1-0E8C-4A17-BBF4-0D849CE2A76B}"/>
                    </a:ext>
                  </a:extLst>
                </p:cNvPr>
                <p:cNvSpPr txBox="1"/>
                <p:nvPr/>
              </p:nvSpPr>
              <p:spPr>
                <a:xfrm>
                  <a:off x="287164" y="3262545"/>
                  <a:ext cx="2124620" cy="43858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3200" b="0" i="0" u="none" strike="noStrike" kern="0" cap="none" spc="0" normalizeH="0" baseline="0" noProof="0" dirty="0" err="1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rPr>
                    <a:t>Cách</a:t>
                  </a:r>
                  <a:r>
                    <a:rPr kumimoji="0" lang="en-US" sz="32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rPr>
                    <a:t> </a:t>
                  </a:r>
                  <a:r>
                    <a:rPr kumimoji="0" lang="en-US" sz="3200" b="0" i="0" u="none" strike="noStrike" kern="0" cap="none" spc="0" normalizeH="0" baseline="0" noProof="0" dirty="0" err="1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rPr>
                    <a:t>bảo</a:t>
                  </a:r>
                  <a:r>
                    <a:rPr kumimoji="0" lang="en-US" sz="32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rPr>
                    <a:t> </a:t>
                  </a:r>
                  <a:r>
                    <a:rPr kumimoji="0" lang="en-US" sz="3200" b="0" i="0" u="none" strike="noStrike" kern="0" cap="none" spc="0" normalizeH="0" baseline="0" noProof="0" dirty="0" err="1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rPr>
                    <a:t>quản</a:t>
                  </a:r>
                  <a:endParaRPr kumimoji="0" lang="en-US" sz="32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endParaRPr>
                </a:p>
              </p:txBody>
            </p:sp>
          </p:grpSp>
        </p:grpSp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xmlns="" id="{221F7CD7-9F72-42DB-845B-17F98D15D5B5}"/>
                </a:ext>
              </a:extLst>
            </p:cNvPr>
            <p:cNvCxnSpPr>
              <a:cxnSpLocks/>
              <a:stCxn id="48" idx="4"/>
              <a:endCxn id="46" idx="0"/>
            </p:cNvCxnSpPr>
            <p:nvPr/>
          </p:nvCxnSpPr>
          <p:spPr>
            <a:xfrm flipH="1">
              <a:off x="681386" y="2476500"/>
              <a:ext cx="2751421" cy="688540"/>
            </a:xfrm>
            <a:prstGeom prst="straightConnector1">
              <a:avLst/>
            </a:prstGeom>
            <a:noFill/>
            <a:ln w="28575" cap="flat" cmpd="sng" algn="ctr">
              <a:solidFill>
                <a:srgbClr val="70AD47">
                  <a:lumMod val="75000"/>
                </a:srgbClr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xmlns="" id="{6C05C007-08EF-4C28-BA10-326CF74ACA8D}"/>
                </a:ext>
              </a:extLst>
            </p:cNvPr>
            <p:cNvCxnSpPr>
              <a:cxnSpLocks/>
              <a:endCxn id="40" idx="0"/>
            </p:cNvCxnSpPr>
            <p:nvPr/>
          </p:nvCxnSpPr>
          <p:spPr>
            <a:xfrm>
              <a:off x="3394952" y="2470808"/>
              <a:ext cx="2185588" cy="694232"/>
            </a:xfrm>
            <a:prstGeom prst="straightConnector1">
              <a:avLst/>
            </a:prstGeom>
            <a:noFill/>
            <a:ln w="28575" cap="flat" cmpd="sng" algn="ctr">
              <a:solidFill>
                <a:srgbClr val="70AD47">
                  <a:lumMod val="75000"/>
                </a:srgbClr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34" name="Straight Arrow Connector 33">
              <a:extLst>
                <a:ext uri="{FF2B5EF4-FFF2-40B4-BE49-F238E27FC236}">
                  <a16:creationId xmlns:a16="http://schemas.microsoft.com/office/drawing/2014/main" xmlns="" id="{BF9DB97C-A682-42CE-9DF9-69D18661DBFE}"/>
                </a:ext>
              </a:extLst>
            </p:cNvPr>
            <p:cNvCxnSpPr>
              <a:cxnSpLocks/>
              <a:endCxn id="44" idx="0"/>
            </p:cNvCxnSpPr>
            <p:nvPr/>
          </p:nvCxnSpPr>
          <p:spPr>
            <a:xfrm flipH="1">
              <a:off x="2106612" y="2470808"/>
              <a:ext cx="1280728" cy="697675"/>
            </a:xfrm>
            <a:prstGeom prst="straightConnector1">
              <a:avLst/>
            </a:prstGeom>
            <a:noFill/>
            <a:ln w="28575" cap="flat" cmpd="sng" algn="ctr">
              <a:solidFill>
                <a:srgbClr val="70AD47">
                  <a:lumMod val="75000"/>
                </a:srgbClr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35" name="Straight Arrow Connector 34">
              <a:extLst>
                <a:ext uri="{FF2B5EF4-FFF2-40B4-BE49-F238E27FC236}">
                  <a16:creationId xmlns:a16="http://schemas.microsoft.com/office/drawing/2014/main" xmlns="" id="{3366A245-77B9-4ECF-8D16-52630902A60E}"/>
                </a:ext>
              </a:extLst>
            </p:cNvPr>
            <p:cNvCxnSpPr>
              <a:cxnSpLocks/>
              <a:endCxn id="42" idx="0"/>
            </p:cNvCxnSpPr>
            <p:nvPr/>
          </p:nvCxnSpPr>
          <p:spPr>
            <a:xfrm>
              <a:off x="3380543" y="2476500"/>
              <a:ext cx="548999" cy="688540"/>
            </a:xfrm>
            <a:prstGeom prst="straightConnector1">
              <a:avLst/>
            </a:prstGeom>
            <a:noFill/>
            <a:ln w="28575" cap="flat" cmpd="sng" algn="ctr">
              <a:solidFill>
                <a:srgbClr val="70AD47">
                  <a:lumMod val="75000"/>
                </a:srgbClr>
              </a:solidFill>
              <a:prstDash val="solid"/>
              <a:miter lim="800000"/>
              <a:tailEnd type="triangle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3965865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6">
            <a:extLst>
              <a:ext uri="{FF2B5EF4-FFF2-40B4-BE49-F238E27FC236}">
                <a16:creationId xmlns:a16="http://schemas.microsoft.com/office/drawing/2014/main" xmlns="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1"/>
            <a:ext cx="12192000" cy="744715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5" name="Rectangle: Top Corners Rounded 17">
              <a:extLst>
                <a:ext uri="{FF2B5EF4-FFF2-40B4-BE49-F238E27FC236}">
                  <a16:creationId xmlns:a16="http://schemas.microsoft.com/office/drawing/2014/main" xmlns="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99">
                <a:defRPr/>
              </a:pPr>
              <a:endParaRPr lang="en-US" sz="17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6" name="Rectangle: Top Corners Rounded 18">
              <a:extLst>
                <a:ext uri="{FF2B5EF4-FFF2-40B4-BE49-F238E27FC236}">
                  <a16:creationId xmlns:a16="http://schemas.microsoft.com/office/drawing/2014/main" xmlns="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99">
                <a:defRPr/>
              </a:pPr>
              <a:endParaRPr lang="en-US" sz="1700">
                <a:solidFill>
                  <a:prstClr val="white"/>
                </a:solidFill>
                <a:latin typeface="Calibri"/>
              </a:endParaRP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3616" y="2848867"/>
            <a:ext cx="5067285" cy="307793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49933"/>
            <a:ext cx="2331214" cy="233121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0" y="61731"/>
            <a:ext cx="1524000" cy="1644399"/>
          </a:xfrm>
          <a:prstGeom prst="rect">
            <a:avLst/>
          </a:prstGeom>
        </p:spPr>
      </p:pic>
      <p:sp>
        <p:nvSpPr>
          <p:cNvPr id="41" name="Cloud Callout 51">
            <a:extLst>
              <a:ext uri="{FF2B5EF4-FFF2-40B4-BE49-F238E27FC236}">
                <a16:creationId xmlns:a16="http://schemas.microsoft.com/office/drawing/2014/main" xmlns="" id="{C5271F82-8A3C-4998-B4CC-8A81F2BA9CD7}"/>
              </a:ext>
            </a:extLst>
          </p:cNvPr>
          <p:cNvSpPr/>
          <p:nvPr/>
        </p:nvSpPr>
        <p:spPr>
          <a:xfrm>
            <a:off x="2833353" y="883930"/>
            <a:ext cx="7401952" cy="2299447"/>
          </a:xfrm>
          <a:prstGeom prst="cloudCallout">
            <a:avLst>
              <a:gd name="adj1" fmla="val -58789"/>
              <a:gd name="adj2" fmla="val 7712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1440" tIns="45721" rIns="91440" bIns="45721" rtlCol="0" anchor="ctr"/>
          <a:lstStyle/>
          <a:p>
            <a:pPr algn="ctr"/>
            <a:endParaRPr lang="en-US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1AFDEF80-9E56-4571-BA2D-400CF94D8EBC}"/>
              </a:ext>
            </a:extLst>
          </p:cNvPr>
          <p:cNvSpPr txBox="1"/>
          <p:nvPr/>
        </p:nvSpPr>
        <p:spPr>
          <a:xfrm>
            <a:off x="3206839" y="1692632"/>
            <a:ext cx="6864050" cy="661722"/>
          </a:xfrm>
          <a:prstGeom prst="rect">
            <a:avLst/>
          </a:prstGeom>
          <a:noFill/>
        </p:spPr>
        <p:txBody>
          <a:bodyPr wrap="square" lIns="91440" tIns="45721" rIns="91440" bIns="45721" rtlCol="0">
            <a:spAutoFit/>
          </a:bodyPr>
          <a:lstStyle/>
          <a:p>
            <a:pPr algn="ctr"/>
            <a:r>
              <a:rPr lang="en-US" sz="3700" dirty="0" err="1">
                <a:latin typeface="Times New Roman" pitchFamily="18" charset="0"/>
                <a:cs typeface="Times New Roman" pitchFamily="18" charset="0"/>
              </a:rPr>
              <a:t>LUYỆN</a:t>
            </a:r>
            <a:r>
              <a:rPr lang="en-US" sz="3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>
                <a:latin typeface="Times New Roman" pitchFamily="18" charset="0"/>
                <a:cs typeface="Times New Roman" pitchFamily="18" charset="0"/>
              </a:rPr>
              <a:t>NHÓM </a:t>
            </a:r>
          </a:p>
        </p:txBody>
      </p:sp>
    </p:spTree>
    <p:extLst>
      <p:ext uri="{BB962C8B-B14F-4D97-AF65-F5344CB8AC3E}">
        <p14:creationId xmlns:p14="http://schemas.microsoft.com/office/powerpoint/2010/main" val="2257705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7DD7CE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B27B6F6F-3337-44AF-B822-86558BFFD2A4}"/>
              </a:ext>
            </a:extLst>
          </p:cNvPr>
          <p:cNvSpPr txBox="1"/>
          <p:nvPr/>
        </p:nvSpPr>
        <p:spPr>
          <a:xfrm>
            <a:off x="0" y="916085"/>
            <a:ext cx="12192000" cy="6052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2.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Viết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 4 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- 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5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câu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giới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thiệu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về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đồ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dùng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học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tập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em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đã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nói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 ở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trên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.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xmlns="" id="{700AFEC1-2FBD-4060-B0EC-B4D14697B349}"/>
              </a:ext>
            </a:extLst>
          </p:cNvPr>
          <p:cNvGrpSpPr/>
          <p:nvPr/>
        </p:nvGrpSpPr>
        <p:grpSpPr>
          <a:xfrm>
            <a:off x="973670" y="2232262"/>
            <a:ext cx="10633215" cy="3657600"/>
            <a:chOff x="383219" y="1655378"/>
            <a:chExt cx="6252019" cy="1996898"/>
          </a:xfrm>
        </p:grpSpPr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xmlns="" id="{21EC76BB-3788-427C-9781-B3C5DCDA1F2D}"/>
                </a:ext>
              </a:extLst>
            </p:cNvPr>
            <p:cNvGrpSpPr/>
            <p:nvPr/>
          </p:nvGrpSpPr>
          <p:grpSpPr>
            <a:xfrm>
              <a:off x="2144875" y="1655378"/>
              <a:ext cx="2575863" cy="967375"/>
              <a:chOff x="1945908" y="2204300"/>
              <a:chExt cx="2575863" cy="967375"/>
            </a:xfrm>
          </p:grpSpPr>
          <p:sp>
            <p:nvSpPr>
              <p:cNvPr id="48" name="Oval 47">
                <a:extLst>
                  <a:ext uri="{FF2B5EF4-FFF2-40B4-BE49-F238E27FC236}">
                    <a16:creationId xmlns:a16="http://schemas.microsoft.com/office/drawing/2014/main" xmlns="" id="{3F9319CE-E70F-4154-9849-A1EAB91CA63E}"/>
                  </a:ext>
                </a:extLst>
              </p:cNvPr>
              <p:cNvSpPr/>
              <p:nvPr/>
            </p:nvSpPr>
            <p:spPr>
              <a:xfrm>
                <a:off x="1945909" y="2204300"/>
                <a:ext cx="2575862" cy="821122"/>
              </a:xfrm>
              <a:prstGeom prst="ellipse">
                <a:avLst/>
              </a:prstGeom>
              <a:solidFill>
                <a:srgbClr val="70AD47">
                  <a:lumMod val="60000"/>
                  <a:lumOff val="40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6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/>
                  <a:ea typeface="Arial-Rounded"/>
                  <a:cs typeface="+mn-cs"/>
                </a:endParaRPr>
              </a:p>
            </p:txBody>
          </p:sp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xmlns="" id="{D294DB4D-6B34-4179-8048-5B2D7293DACE}"/>
                  </a:ext>
                </a:extLst>
              </p:cNvPr>
              <p:cNvSpPr txBox="1"/>
              <p:nvPr/>
            </p:nvSpPr>
            <p:spPr>
              <a:xfrm>
                <a:off x="1945908" y="2363762"/>
                <a:ext cx="2568251" cy="80791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Giới</a:t>
                </a:r>
                <a:r>
                  <a:rPr kumimoji="0" lang="en-US" sz="32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 </a:t>
                </a:r>
                <a:r>
                  <a:rPr kumimoji="0" lang="en-US" sz="3200" b="0" i="0" u="none" strike="noStrike" kern="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thiệu</a:t>
                </a:r>
                <a:r>
                  <a:rPr kumimoji="0" lang="en-US" sz="32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 </a:t>
                </a:r>
                <a:r>
                  <a:rPr kumimoji="0" lang="en-US" sz="3200" b="0" i="0" u="none" strike="noStrike" kern="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đồ</a:t>
                </a:r>
                <a:r>
                  <a:rPr kumimoji="0" lang="en-US" sz="32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 </a:t>
                </a:r>
                <a:r>
                  <a:rPr kumimoji="0" lang="en-US" sz="3200" b="0" i="0" u="none" strike="noStrike" kern="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dùng</a:t>
                </a:r>
                <a:r>
                  <a:rPr kumimoji="0" lang="en-US" sz="32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 </a:t>
                </a:r>
              </a:p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học</a:t>
                </a:r>
                <a:r>
                  <a:rPr kumimoji="0" lang="en-US" sz="32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 </a:t>
                </a:r>
                <a:r>
                  <a:rPr kumimoji="0" lang="en-US" sz="3200" b="0" i="0" u="none" strike="noStrike" kern="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tập</a:t>
                </a:r>
                <a:endParaRPr kumimoji="0" lang="en-US" sz="3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</p:grp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xmlns="" id="{06B03F4C-5165-4D06-BC80-3EBB21F89AA2}"/>
                </a:ext>
              </a:extLst>
            </p:cNvPr>
            <p:cNvGrpSpPr/>
            <p:nvPr/>
          </p:nvGrpSpPr>
          <p:grpSpPr>
            <a:xfrm>
              <a:off x="383219" y="3165040"/>
              <a:ext cx="6252019" cy="487236"/>
              <a:chOff x="462847" y="3217333"/>
              <a:chExt cx="6252019" cy="487236"/>
            </a:xfrm>
          </p:grpSpPr>
          <p:grpSp>
            <p:nvGrpSpPr>
              <p:cNvPr id="36" name="Group 35">
                <a:extLst>
                  <a:ext uri="{FF2B5EF4-FFF2-40B4-BE49-F238E27FC236}">
                    <a16:creationId xmlns:a16="http://schemas.microsoft.com/office/drawing/2014/main" xmlns="" id="{4E7621A1-D782-462B-8049-A3BB4ED76A4E}"/>
                  </a:ext>
                </a:extLst>
              </p:cNvPr>
              <p:cNvGrpSpPr/>
              <p:nvPr/>
            </p:nvGrpSpPr>
            <p:grpSpPr>
              <a:xfrm>
                <a:off x="462847" y="3217333"/>
                <a:ext cx="596334" cy="483794"/>
                <a:chOff x="462847" y="3217333"/>
                <a:chExt cx="596334" cy="483794"/>
              </a:xfrm>
            </p:grpSpPr>
            <p:sp>
              <p:nvSpPr>
                <p:cNvPr id="46" name="Rectangle: Rounded Corners 45">
                  <a:extLst>
                    <a:ext uri="{FF2B5EF4-FFF2-40B4-BE49-F238E27FC236}">
                      <a16:creationId xmlns:a16="http://schemas.microsoft.com/office/drawing/2014/main" xmlns="" id="{05174991-02B9-4FE9-98A9-C1BD0A8D790A}"/>
                    </a:ext>
                  </a:extLst>
                </p:cNvPr>
                <p:cNvSpPr/>
                <p:nvPr/>
              </p:nvSpPr>
              <p:spPr>
                <a:xfrm>
                  <a:off x="462847" y="3217333"/>
                  <a:ext cx="596334" cy="428978"/>
                </a:xfrm>
                <a:prstGeom prst="roundRect">
                  <a:avLst/>
                </a:prstGeom>
                <a:solidFill>
                  <a:srgbClr val="70AD47">
                    <a:lumMod val="40000"/>
                    <a:lumOff val="60000"/>
                  </a:srgbClr>
                </a:solidFill>
                <a:ln w="12700" cap="flat" cmpd="sng" algn="ctr">
                  <a:solidFill>
                    <a:srgbClr val="44546A">
                      <a:lumMod val="60000"/>
                      <a:lumOff val="40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36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-Rounded"/>
                    <a:ea typeface="Arial-Rounded"/>
                    <a:cs typeface="+mn-cs"/>
                  </a:endParaRPr>
                </a:p>
              </p:txBody>
            </p:sp>
            <p:sp>
              <p:nvSpPr>
                <p:cNvPr id="47" name="TextBox 46">
                  <a:extLst>
                    <a:ext uri="{FF2B5EF4-FFF2-40B4-BE49-F238E27FC236}">
                      <a16:creationId xmlns:a16="http://schemas.microsoft.com/office/drawing/2014/main" xmlns="" id="{97A8D3B9-257E-4FFC-A93B-0EA414273053}"/>
                    </a:ext>
                  </a:extLst>
                </p:cNvPr>
                <p:cNvSpPr txBox="1"/>
                <p:nvPr/>
              </p:nvSpPr>
              <p:spPr>
                <a:xfrm>
                  <a:off x="463938" y="3262545"/>
                  <a:ext cx="594154" cy="43858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3200" b="0" i="0" u="none" strike="noStrike" kern="0" cap="none" spc="0" normalizeH="0" baseline="0" noProof="0" dirty="0" err="1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rPr>
                    <a:t>Tên</a:t>
                  </a:r>
                  <a:endParaRPr kumimoji="0" lang="en-US" sz="32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endParaRPr>
                </a:p>
              </p:txBody>
            </p:sp>
          </p:grpSp>
          <p:grpSp>
            <p:nvGrpSpPr>
              <p:cNvPr id="37" name="Group 36">
                <a:extLst>
                  <a:ext uri="{FF2B5EF4-FFF2-40B4-BE49-F238E27FC236}">
                    <a16:creationId xmlns:a16="http://schemas.microsoft.com/office/drawing/2014/main" xmlns="" id="{97ABCA8D-CE03-439C-BE24-1E7DD27755E4}"/>
                  </a:ext>
                </a:extLst>
              </p:cNvPr>
              <p:cNvGrpSpPr/>
              <p:nvPr/>
            </p:nvGrpSpPr>
            <p:grpSpPr>
              <a:xfrm>
                <a:off x="795521" y="3220776"/>
                <a:ext cx="2750994" cy="483793"/>
                <a:chOff x="124659" y="3217333"/>
                <a:chExt cx="2750994" cy="483793"/>
              </a:xfrm>
            </p:grpSpPr>
            <p:sp>
              <p:nvSpPr>
                <p:cNvPr id="44" name="Rectangle: Rounded Corners 43">
                  <a:extLst>
                    <a:ext uri="{FF2B5EF4-FFF2-40B4-BE49-F238E27FC236}">
                      <a16:creationId xmlns:a16="http://schemas.microsoft.com/office/drawing/2014/main" xmlns="" id="{D5052B2C-D49D-45AD-B693-6501DF0E90B4}"/>
                    </a:ext>
                  </a:extLst>
                </p:cNvPr>
                <p:cNvSpPr/>
                <p:nvPr/>
              </p:nvSpPr>
              <p:spPr>
                <a:xfrm>
                  <a:off x="462846" y="3217333"/>
                  <a:ext cx="2105063" cy="428978"/>
                </a:xfrm>
                <a:prstGeom prst="roundRect">
                  <a:avLst/>
                </a:prstGeom>
                <a:solidFill>
                  <a:srgbClr val="70AD47">
                    <a:lumMod val="40000"/>
                    <a:lumOff val="60000"/>
                  </a:srgbClr>
                </a:solidFill>
                <a:ln w="12700" cap="flat" cmpd="sng" algn="ctr">
                  <a:solidFill>
                    <a:srgbClr val="44546A">
                      <a:lumMod val="60000"/>
                      <a:lumOff val="40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36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-Rounded"/>
                    <a:ea typeface="Arial-Rounded"/>
                    <a:cs typeface="+mn-cs"/>
                  </a:endParaRPr>
                </a:p>
              </p:txBody>
            </p:sp>
            <p:sp>
              <p:nvSpPr>
                <p:cNvPr id="45" name="TextBox 44">
                  <a:extLst>
                    <a:ext uri="{FF2B5EF4-FFF2-40B4-BE49-F238E27FC236}">
                      <a16:creationId xmlns:a16="http://schemas.microsoft.com/office/drawing/2014/main" xmlns="" id="{203A7A23-61D1-4D3B-B372-68C40924859D}"/>
                    </a:ext>
                  </a:extLst>
                </p:cNvPr>
                <p:cNvSpPr txBox="1"/>
                <p:nvPr/>
              </p:nvSpPr>
              <p:spPr>
                <a:xfrm>
                  <a:off x="124659" y="3262545"/>
                  <a:ext cx="2750994" cy="43858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3200" b="0" i="0" u="none" strike="noStrike" kern="0" cap="none" spc="0" normalizeH="0" baseline="0" noProof="0" dirty="0" err="1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rPr>
                    <a:t>Hình</a:t>
                  </a:r>
                  <a:r>
                    <a:rPr kumimoji="0" lang="en-US" sz="32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rPr>
                    <a:t> </a:t>
                  </a:r>
                  <a:r>
                    <a:rPr kumimoji="0" lang="en-US" sz="3200" b="0" i="0" u="none" strike="noStrike" kern="0" cap="none" spc="0" normalizeH="0" baseline="0" noProof="0" dirty="0" err="1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rPr>
                    <a:t>dáng</a:t>
                  </a:r>
                  <a:r>
                    <a:rPr kumimoji="0" lang="en-US" sz="32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rPr>
                    <a:t>, </a:t>
                  </a:r>
                  <a:r>
                    <a:rPr kumimoji="0" lang="en-US" sz="3200" b="0" i="0" u="none" strike="noStrike" kern="0" cap="none" spc="0" normalizeH="0" baseline="0" noProof="0" dirty="0" err="1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rPr>
                    <a:t>màu</a:t>
                  </a:r>
                  <a:r>
                    <a:rPr kumimoji="0" lang="en-US" sz="32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rPr>
                    <a:t> </a:t>
                  </a:r>
                  <a:r>
                    <a:rPr kumimoji="0" lang="en-US" sz="3200" b="0" i="0" u="none" strike="noStrike" kern="0" cap="none" spc="0" normalizeH="0" baseline="0" noProof="0" dirty="0" err="1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rPr>
                    <a:t>sắc</a:t>
                  </a:r>
                  <a:endParaRPr kumimoji="0" lang="en-US" sz="32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endParaRPr>
                </a:p>
              </p:txBody>
            </p:sp>
          </p:grpSp>
          <p:grpSp>
            <p:nvGrpSpPr>
              <p:cNvPr id="38" name="Group 37">
                <a:extLst>
                  <a:ext uri="{FF2B5EF4-FFF2-40B4-BE49-F238E27FC236}">
                    <a16:creationId xmlns:a16="http://schemas.microsoft.com/office/drawing/2014/main" xmlns="" id="{95804A9B-3298-4620-BDDC-D720BFD28F04}"/>
                  </a:ext>
                </a:extLst>
              </p:cNvPr>
              <p:cNvGrpSpPr/>
              <p:nvPr/>
            </p:nvGrpSpPr>
            <p:grpSpPr>
              <a:xfrm>
                <a:off x="3223979" y="3217333"/>
                <a:ext cx="1570382" cy="483793"/>
                <a:chOff x="344666" y="3217333"/>
                <a:chExt cx="1570382" cy="483793"/>
              </a:xfrm>
            </p:grpSpPr>
            <p:sp>
              <p:nvSpPr>
                <p:cNvPr id="42" name="Rectangle: Rounded Corners 41">
                  <a:extLst>
                    <a:ext uri="{FF2B5EF4-FFF2-40B4-BE49-F238E27FC236}">
                      <a16:creationId xmlns:a16="http://schemas.microsoft.com/office/drawing/2014/main" xmlns="" id="{B4546431-B1C0-4B5C-9C42-90B74DD8CB41}"/>
                    </a:ext>
                  </a:extLst>
                </p:cNvPr>
                <p:cNvSpPr/>
                <p:nvPr/>
              </p:nvSpPr>
              <p:spPr>
                <a:xfrm>
                  <a:off x="462847" y="3217333"/>
                  <a:ext cx="1334020" cy="428978"/>
                </a:xfrm>
                <a:prstGeom prst="roundRect">
                  <a:avLst/>
                </a:prstGeom>
                <a:solidFill>
                  <a:srgbClr val="70AD47">
                    <a:lumMod val="40000"/>
                    <a:lumOff val="60000"/>
                  </a:srgbClr>
                </a:solidFill>
                <a:ln w="12700" cap="flat" cmpd="sng" algn="ctr">
                  <a:solidFill>
                    <a:srgbClr val="44546A">
                      <a:lumMod val="60000"/>
                      <a:lumOff val="40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36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-Rounded"/>
                    <a:ea typeface="Arial-Rounded"/>
                    <a:cs typeface="+mn-cs"/>
                  </a:endParaRPr>
                </a:p>
              </p:txBody>
            </p:sp>
            <p:sp>
              <p:nvSpPr>
                <p:cNvPr id="43" name="TextBox 42">
                  <a:extLst>
                    <a:ext uri="{FF2B5EF4-FFF2-40B4-BE49-F238E27FC236}">
                      <a16:creationId xmlns:a16="http://schemas.microsoft.com/office/drawing/2014/main" xmlns="" id="{98797360-AD55-4E51-B119-2C1D25AA11BC}"/>
                    </a:ext>
                  </a:extLst>
                </p:cNvPr>
                <p:cNvSpPr txBox="1"/>
                <p:nvPr/>
              </p:nvSpPr>
              <p:spPr>
                <a:xfrm>
                  <a:off x="344666" y="3262545"/>
                  <a:ext cx="1570382" cy="43858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3200" b="0" i="0" u="none" strike="noStrike" kern="0" cap="none" spc="0" normalizeH="0" baseline="0" noProof="0" dirty="0" err="1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rPr>
                    <a:t>Công</a:t>
                  </a:r>
                  <a:r>
                    <a:rPr kumimoji="0" lang="en-US" sz="32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rPr>
                    <a:t> </a:t>
                  </a:r>
                  <a:r>
                    <a:rPr kumimoji="0" lang="en-US" sz="3200" b="0" i="0" u="none" strike="noStrike" kern="0" cap="none" spc="0" normalizeH="0" baseline="0" noProof="0" dirty="0" err="1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rPr>
                    <a:t>dụng</a:t>
                  </a:r>
                  <a:endParaRPr kumimoji="0" lang="en-US" sz="32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endParaRPr>
                </a:p>
              </p:txBody>
            </p:sp>
          </p:grpSp>
          <p:grpSp>
            <p:nvGrpSpPr>
              <p:cNvPr id="39" name="Group 38">
                <a:extLst>
                  <a:ext uri="{FF2B5EF4-FFF2-40B4-BE49-F238E27FC236}">
                    <a16:creationId xmlns:a16="http://schemas.microsoft.com/office/drawing/2014/main" xmlns="" id="{EE1B9183-DE65-4709-A318-4C5B281FEA58}"/>
                  </a:ext>
                </a:extLst>
              </p:cNvPr>
              <p:cNvGrpSpPr/>
              <p:nvPr/>
            </p:nvGrpSpPr>
            <p:grpSpPr>
              <a:xfrm>
                <a:off x="4590246" y="3217333"/>
                <a:ext cx="2124620" cy="483793"/>
                <a:chOff x="287164" y="3217333"/>
                <a:chExt cx="2124620" cy="483793"/>
              </a:xfrm>
            </p:grpSpPr>
            <p:sp>
              <p:nvSpPr>
                <p:cNvPr id="40" name="Rectangle: Rounded Corners 39">
                  <a:extLst>
                    <a:ext uri="{FF2B5EF4-FFF2-40B4-BE49-F238E27FC236}">
                      <a16:creationId xmlns:a16="http://schemas.microsoft.com/office/drawing/2014/main" xmlns="" id="{B0FA7F7F-DCC0-4CFF-9784-6D977C77F236}"/>
                    </a:ext>
                  </a:extLst>
                </p:cNvPr>
                <p:cNvSpPr/>
                <p:nvPr/>
              </p:nvSpPr>
              <p:spPr>
                <a:xfrm>
                  <a:off x="462847" y="3217333"/>
                  <a:ext cx="1788478" cy="428978"/>
                </a:xfrm>
                <a:prstGeom prst="roundRect">
                  <a:avLst/>
                </a:prstGeom>
                <a:solidFill>
                  <a:srgbClr val="70AD47">
                    <a:lumMod val="40000"/>
                    <a:lumOff val="60000"/>
                  </a:srgbClr>
                </a:solidFill>
                <a:ln w="12700" cap="flat" cmpd="sng" algn="ctr">
                  <a:solidFill>
                    <a:srgbClr val="44546A">
                      <a:lumMod val="60000"/>
                      <a:lumOff val="40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36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-Rounded"/>
                    <a:ea typeface="Arial-Rounded"/>
                    <a:cs typeface="+mn-cs"/>
                  </a:endParaRPr>
                </a:p>
              </p:txBody>
            </p:sp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xmlns="" id="{ED80EDB1-0E8C-4A17-BBF4-0D849CE2A76B}"/>
                    </a:ext>
                  </a:extLst>
                </p:cNvPr>
                <p:cNvSpPr txBox="1"/>
                <p:nvPr/>
              </p:nvSpPr>
              <p:spPr>
                <a:xfrm>
                  <a:off x="287164" y="3262545"/>
                  <a:ext cx="2124620" cy="43858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3200" b="0" i="0" u="none" strike="noStrike" kern="0" cap="none" spc="0" normalizeH="0" baseline="0" noProof="0" dirty="0" err="1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rPr>
                    <a:t>Cách</a:t>
                  </a:r>
                  <a:r>
                    <a:rPr kumimoji="0" lang="en-US" sz="32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rPr>
                    <a:t> </a:t>
                  </a:r>
                  <a:r>
                    <a:rPr kumimoji="0" lang="en-US" sz="3200" b="0" i="0" u="none" strike="noStrike" kern="0" cap="none" spc="0" normalizeH="0" baseline="0" noProof="0" dirty="0" err="1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rPr>
                    <a:t>bảo</a:t>
                  </a:r>
                  <a:r>
                    <a:rPr kumimoji="0" lang="en-US" sz="32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rPr>
                    <a:t> </a:t>
                  </a:r>
                  <a:r>
                    <a:rPr kumimoji="0" lang="en-US" sz="3200" b="0" i="0" u="none" strike="noStrike" kern="0" cap="none" spc="0" normalizeH="0" baseline="0" noProof="0" dirty="0" err="1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rPr>
                    <a:t>quản</a:t>
                  </a:r>
                  <a:endParaRPr kumimoji="0" lang="en-US" sz="32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endParaRPr>
                </a:p>
              </p:txBody>
            </p:sp>
          </p:grpSp>
        </p:grpSp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xmlns="" id="{221F7CD7-9F72-42DB-845B-17F98D15D5B5}"/>
                </a:ext>
              </a:extLst>
            </p:cNvPr>
            <p:cNvCxnSpPr>
              <a:cxnSpLocks/>
              <a:stCxn id="48" idx="4"/>
              <a:endCxn id="46" idx="0"/>
            </p:cNvCxnSpPr>
            <p:nvPr/>
          </p:nvCxnSpPr>
          <p:spPr>
            <a:xfrm flipH="1">
              <a:off x="681386" y="2476500"/>
              <a:ext cx="2751421" cy="688540"/>
            </a:xfrm>
            <a:prstGeom prst="straightConnector1">
              <a:avLst/>
            </a:prstGeom>
            <a:noFill/>
            <a:ln w="28575" cap="flat" cmpd="sng" algn="ctr">
              <a:solidFill>
                <a:srgbClr val="70AD47">
                  <a:lumMod val="75000"/>
                </a:srgbClr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xmlns="" id="{6C05C007-08EF-4C28-BA10-326CF74ACA8D}"/>
                </a:ext>
              </a:extLst>
            </p:cNvPr>
            <p:cNvCxnSpPr>
              <a:cxnSpLocks/>
              <a:endCxn id="40" idx="0"/>
            </p:cNvCxnSpPr>
            <p:nvPr/>
          </p:nvCxnSpPr>
          <p:spPr>
            <a:xfrm>
              <a:off x="3394952" y="2470808"/>
              <a:ext cx="2185588" cy="694232"/>
            </a:xfrm>
            <a:prstGeom prst="straightConnector1">
              <a:avLst/>
            </a:prstGeom>
            <a:noFill/>
            <a:ln w="28575" cap="flat" cmpd="sng" algn="ctr">
              <a:solidFill>
                <a:srgbClr val="70AD47">
                  <a:lumMod val="75000"/>
                </a:srgbClr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34" name="Straight Arrow Connector 33">
              <a:extLst>
                <a:ext uri="{FF2B5EF4-FFF2-40B4-BE49-F238E27FC236}">
                  <a16:creationId xmlns:a16="http://schemas.microsoft.com/office/drawing/2014/main" xmlns="" id="{BF9DB97C-A682-42CE-9DF9-69D18661DBFE}"/>
                </a:ext>
              </a:extLst>
            </p:cNvPr>
            <p:cNvCxnSpPr>
              <a:cxnSpLocks/>
              <a:endCxn id="44" idx="0"/>
            </p:cNvCxnSpPr>
            <p:nvPr/>
          </p:nvCxnSpPr>
          <p:spPr>
            <a:xfrm flipH="1">
              <a:off x="2106612" y="2470808"/>
              <a:ext cx="1280728" cy="697675"/>
            </a:xfrm>
            <a:prstGeom prst="straightConnector1">
              <a:avLst/>
            </a:prstGeom>
            <a:noFill/>
            <a:ln w="28575" cap="flat" cmpd="sng" algn="ctr">
              <a:solidFill>
                <a:srgbClr val="70AD47">
                  <a:lumMod val="75000"/>
                </a:srgbClr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35" name="Straight Arrow Connector 34">
              <a:extLst>
                <a:ext uri="{FF2B5EF4-FFF2-40B4-BE49-F238E27FC236}">
                  <a16:creationId xmlns:a16="http://schemas.microsoft.com/office/drawing/2014/main" xmlns="" id="{3366A245-77B9-4ECF-8D16-52630902A60E}"/>
                </a:ext>
              </a:extLst>
            </p:cNvPr>
            <p:cNvCxnSpPr>
              <a:cxnSpLocks/>
              <a:endCxn id="42" idx="0"/>
            </p:cNvCxnSpPr>
            <p:nvPr/>
          </p:nvCxnSpPr>
          <p:spPr>
            <a:xfrm>
              <a:off x="3380543" y="2476500"/>
              <a:ext cx="548999" cy="688540"/>
            </a:xfrm>
            <a:prstGeom prst="straightConnector1">
              <a:avLst/>
            </a:prstGeom>
            <a:noFill/>
            <a:ln w="28575" cap="flat" cmpd="sng" algn="ctr">
              <a:solidFill>
                <a:srgbClr val="70AD47">
                  <a:lumMod val="75000"/>
                </a:srgbClr>
              </a:solidFill>
              <a:prstDash val="solid"/>
              <a:miter lim="800000"/>
              <a:tailEnd type="triangle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769935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7DD7CE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云形 16"/>
          <p:cNvSpPr/>
          <p:nvPr/>
        </p:nvSpPr>
        <p:spPr>
          <a:xfrm>
            <a:off x="428033" y="517358"/>
            <a:ext cx="11335934" cy="6247352"/>
          </a:xfrm>
          <a:prstGeom prst="cloud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9EFD7D0D-7346-4E52-B818-5F2FBC6050DD}"/>
              </a:ext>
            </a:extLst>
          </p:cNvPr>
          <p:cNvSpPr txBox="1"/>
          <p:nvPr/>
        </p:nvSpPr>
        <p:spPr>
          <a:xfrm>
            <a:off x="428034" y="953472"/>
            <a:ext cx="11591688" cy="36009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/>
            <a:r>
              <a:rPr lang="vi-VN" sz="2400" dirty="0"/>
              <a:t> </a:t>
            </a:r>
            <a:r>
              <a:rPr lang="en-US" sz="2400" dirty="0" smtClean="0"/>
              <a:t>     </a:t>
            </a:r>
            <a:r>
              <a:rPr lang="en-US" sz="3200" dirty="0" smtClean="0"/>
              <a:t>C</a:t>
            </a:r>
            <a:r>
              <a:rPr lang="vi-VN" sz="3200" dirty="0"/>
              <a:t>ây thước kẻ là một đồ dùng không thể thiếu mỗi khi em đến lớp hay học tập ở nhà. Cây thước em đang dùng có màu trắng, được làm bằng nhựa cứng. Khi mới mua về, cây thước được bọc bởi một bao nilon màu </a:t>
            </a:r>
            <a:r>
              <a:rPr lang="vi-VN" sz="3200" dirty="0" smtClean="0"/>
              <a:t>vàng</a:t>
            </a:r>
            <a:r>
              <a:rPr lang="en-US" sz="3200" dirty="0" smtClean="0"/>
              <a:t>. </a:t>
            </a:r>
            <a:r>
              <a:rPr lang="vi-VN" sz="3200" dirty="0" smtClean="0"/>
              <a:t>Trên </a:t>
            </a:r>
            <a:r>
              <a:rPr lang="vi-VN" sz="3200" dirty="0"/>
              <a:t>cây thước có in các số từ một đến ba mươi đơn vị </a:t>
            </a:r>
            <a:r>
              <a:rPr lang="vi-VN" sz="3200" dirty="0" smtClean="0"/>
              <a:t>xăng-ti-mét</a:t>
            </a:r>
            <a:r>
              <a:rPr lang="en-US" sz="3200" dirty="0" smtClean="0"/>
              <a:t>.</a:t>
            </a:r>
            <a:r>
              <a:rPr lang="vi-VN" sz="3200" dirty="0" smtClean="0"/>
              <a:t> </a:t>
            </a:r>
            <a:r>
              <a:rPr lang="vi-VN" sz="3200" dirty="0"/>
              <a:t>Cây thước giúp em rất nhiều trong học tập. Em sẽ luôn giữ gìn cây thước </a:t>
            </a:r>
            <a:r>
              <a:rPr lang="vi-VN" sz="3200" dirty="0" smtClean="0"/>
              <a:t>cẩn</a:t>
            </a:r>
            <a:r>
              <a:rPr lang="en-US" sz="3200" dirty="0" smtClean="0"/>
              <a:t>  </a:t>
            </a:r>
            <a:r>
              <a:rPr lang="vi-VN" sz="3200" dirty="0" smtClean="0"/>
              <a:t> thậ</a:t>
            </a:r>
            <a:r>
              <a:rPr lang="en-US" sz="3200" dirty="0" smtClean="0"/>
              <a:t>n </a:t>
            </a:r>
            <a:r>
              <a:rPr lang="en-US" sz="3600" dirty="0" err="1"/>
              <a:t>vì</a:t>
            </a:r>
            <a:r>
              <a:rPr lang="en-US" sz="3600" dirty="0"/>
              <a:t> </a:t>
            </a:r>
            <a:r>
              <a:rPr lang="en-US" sz="3600" dirty="0" err="1"/>
              <a:t>nó</a:t>
            </a:r>
            <a:r>
              <a:rPr lang="en-US" sz="3600" dirty="0"/>
              <a:t> </a:t>
            </a:r>
            <a:r>
              <a:rPr lang="en-US" sz="3600" dirty="0" err="1"/>
              <a:t>sẽ</a:t>
            </a:r>
            <a:r>
              <a:rPr lang="en-US" sz="3600" dirty="0"/>
              <a:t> </a:t>
            </a:r>
            <a:r>
              <a:rPr lang="en-US" sz="3600" dirty="0" err="1"/>
              <a:t>đồng</a:t>
            </a:r>
            <a:r>
              <a:rPr lang="en-US" sz="3600" dirty="0"/>
              <a:t> </a:t>
            </a:r>
            <a:r>
              <a:rPr lang="en-US" sz="3600" dirty="0" err="1"/>
              <a:t>hành</a:t>
            </a:r>
            <a:r>
              <a:rPr lang="en-US" sz="3600" dirty="0"/>
              <a:t> </a:t>
            </a:r>
            <a:r>
              <a:rPr lang="en-US" sz="3600" dirty="0" err="1"/>
              <a:t>cùng</a:t>
            </a:r>
            <a:r>
              <a:rPr lang="en-US" sz="3600" dirty="0"/>
              <a:t> </a:t>
            </a:r>
            <a:r>
              <a:rPr lang="en-US" sz="3600" dirty="0" err="1"/>
              <a:t>em</a:t>
            </a:r>
            <a:r>
              <a:rPr lang="en-US" sz="3600" dirty="0"/>
              <a:t> </a:t>
            </a:r>
            <a:r>
              <a:rPr lang="en-US" sz="3600" dirty="0" err="1"/>
              <a:t>mỗi</a:t>
            </a:r>
            <a:r>
              <a:rPr lang="en-US" sz="3600" dirty="0"/>
              <a:t> </a:t>
            </a:r>
            <a:r>
              <a:rPr lang="en-US" sz="3600" dirty="0" err="1"/>
              <a:t>ngày</a:t>
            </a:r>
            <a:r>
              <a:rPr lang="en-US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50404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10533720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70206" y="492963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Sáu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25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3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2022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877365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Tiếng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Việt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1764406" y="1729243"/>
            <a:ext cx="10427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Viết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đoạn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văn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giới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thiệu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một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đồ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dùng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học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tập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4665357" y="2948368"/>
            <a:ext cx="44931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Bài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làm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2431968" y="3572899"/>
            <a:ext cx="96407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.................................................................................................................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1671532" y="4182497"/>
            <a:ext cx="104011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..........................................................................................................................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1725501" y="2327270"/>
            <a:ext cx="44931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Bài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2 (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tr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83)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621656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10533720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4D5F768A-B94A-4C92-956B-B20901D8F566}"/>
              </a:ext>
            </a:extLst>
          </p:cNvPr>
          <p:cNvSpPr txBox="1"/>
          <p:nvPr/>
        </p:nvSpPr>
        <p:spPr>
          <a:xfrm>
            <a:off x="877365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Tiếng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Việt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4EB15F7E-FD8A-4A9C-ACD0-F837E70F697C}"/>
              </a:ext>
            </a:extLst>
          </p:cNvPr>
          <p:cNvSpPr txBox="1"/>
          <p:nvPr/>
        </p:nvSpPr>
        <p:spPr>
          <a:xfrm>
            <a:off x="4161416" y="1729243"/>
            <a:ext cx="30609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Đọc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mở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rộng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3975652" y="834887"/>
            <a:ext cx="588805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746924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757</TotalTime>
  <Words>320</Words>
  <Application>Microsoft Office PowerPoint</Application>
  <PresentationFormat>Custom</PresentationFormat>
  <Paragraphs>42</Paragraphs>
  <Slides>14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1_Office Theme</vt:lpstr>
      <vt:lpstr>4_Office Theme</vt:lpstr>
      <vt:lpstr>6_Office Theme</vt:lpstr>
      <vt:lpstr>Chào mừng các em đến với tiết Tiếng Việt - Lớp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AnhBinh</cp:lastModifiedBy>
  <cp:revision>107</cp:revision>
  <dcterms:created xsi:type="dcterms:W3CDTF">2021-05-27T09:39:36Z</dcterms:created>
  <dcterms:modified xsi:type="dcterms:W3CDTF">2022-03-25T02:11:39Z</dcterms:modified>
</cp:coreProperties>
</file>