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736" r:id="rId3"/>
  </p:sldMasterIdLst>
  <p:notesMasterIdLst>
    <p:notesMasterId r:id="rId14"/>
  </p:notesMasterIdLst>
  <p:sldIdLst>
    <p:sldId id="329" r:id="rId4"/>
    <p:sldId id="323" r:id="rId5"/>
    <p:sldId id="362" r:id="rId6"/>
    <p:sldId id="358" r:id="rId7"/>
    <p:sldId id="355" r:id="rId8"/>
    <p:sldId id="363" r:id="rId9"/>
    <p:sldId id="364" r:id="rId10"/>
    <p:sldId id="365" r:id="rId11"/>
    <p:sldId id="359" r:id="rId12"/>
    <p:sldId id="34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565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09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231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80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16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779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168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2530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7478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82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890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7293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0614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198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6533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413267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3364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1931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474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43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564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314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15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082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55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2/18/2022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6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7" r:id="rId12"/>
    <p:sldLayoutId id="2147483773" r:id="rId13"/>
    <p:sldLayoutId id="214748377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2122837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320518413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853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Sáu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18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709796" y="1729243"/>
            <a:ext cx="9366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đoạn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văn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giới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thiệu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tranh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ảnh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một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con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vật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18760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282" y="165198"/>
            <a:ext cx="11844070" cy="59283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2900" b="1" dirty="0">
                <a:solidFill>
                  <a:srgbClr val="FF0000"/>
                </a:solidFill>
                <a:latin typeface="UTM Avo" panose="02040603050506020204" pitchFamily="18" charset="0"/>
              </a:rPr>
              <a:t>1</a:t>
            </a:r>
            <a:r>
              <a:rPr lang="en-US" sz="2900" dirty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2900" dirty="0" err="1">
                <a:latin typeface="UTM Avo" panose="02040603050506020204" pitchFamily="18" charset="0"/>
              </a:rPr>
              <a:t>Nói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latin typeface="UTM Avo" panose="02040603050506020204" pitchFamily="18" charset="0"/>
              </a:rPr>
              <a:t>tên</a:t>
            </a:r>
            <a:r>
              <a:rPr lang="en-US" sz="2900" dirty="0" smtClean="0">
                <a:latin typeface="UTM Avo" panose="02040603050506020204" pitchFamily="18" charset="0"/>
              </a:rPr>
              <a:t> </a:t>
            </a:r>
            <a:r>
              <a:rPr lang="en-US" sz="2900" dirty="0">
                <a:latin typeface="UTM Avo" panose="02040603050506020204" pitchFamily="18" charset="0"/>
              </a:rPr>
              <a:t>con </a:t>
            </a:r>
            <a:r>
              <a:rPr lang="en-US" sz="2900" dirty="0" err="1">
                <a:latin typeface="UTM Avo" panose="02040603050506020204" pitchFamily="18" charset="0"/>
              </a:rPr>
              <a:t>vật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trong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mỗi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bức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ảnh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dưới</a:t>
            </a:r>
            <a:r>
              <a:rPr lang="en-US" sz="2900" dirty="0">
                <a:latin typeface="UTM Avo" panose="02040603050506020204" pitchFamily="18" charset="0"/>
              </a:rPr>
              <a:t> </a:t>
            </a:r>
            <a:r>
              <a:rPr lang="en-US" sz="2900" dirty="0" err="1">
                <a:latin typeface="UTM Avo" panose="02040603050506020204" pitchFamily="18" charset="0"/>
              </a:rPr>
              <a:t>đây</a:t>
            </a:r>
            <a:r>
              <a:rPr lang="en-US" sz="2900" dirty="0">
                <a:latin typeface="UTM Avo" panose="02040603050506020204" pitchFamily="18" charset="0"/>
              </a:rPr>
              <a:t>.</a:t>
            </a: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3" t="1718" r="68037" b="8524"/>
          <a:stretch/>
        </p:blipFill>
        <p:spPr>
          <a:xfrm>
            <a:off x="715618" y="795134"/>
            <a:ext cx="4810539" cy="2713437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570" t="2399" r="35110" b="8524"/>
          <a:stretch/>
        </p:blipFill>
        <p:spPr>
          <a:xfrm>
            <a:off x="6427383" y="795134"/>
            <a:ext cx="4677939" cy="2641637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657" t="2399" r="2023" b="8524"/>
          <a:stretch/>
        </p:blipFill>
        <p:spPr>
          <a:xfrm>
            <a:off x="3411784" y="3653188"/>
            <a:ext cx="4976842" cy="247055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3606085" y="3038695"/>
            <a:ext cx="1925665" cy="498168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h</a:t>
            </a:r>
            <a:r>
              <a:rPr lang="en-US" sz="25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ươu</a:t>
            </a:r>
            <a:r>
              <a:rPr lang="en-US" sz="25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sao</a:t>
            </a:r>
            <a:endParaRPr lang="en-US" sz="25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0137457" y="2982586"/>
            <a:ext cx="967865" cy="454185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sóc</a:t>
            </a:r>
            <a:endParaRPr lang="en-US" sz="25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411784" y="5617955"/>
            <a:ext cx="1199973" cy="498168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en-US" sz="2500" dirty="0" err="1">
                <a:solidFill>
                  <a:srgbClr val="000000"/>
                </a:solidFill>
                <a:latin typeface="UTM Avo" panose="02040603050506020204" pitchFamily="18" charset="0"/>
              </a:rPr>
              <a:t>công</a:t>
            </a:r>
            <a:endParaRPr lang="en-US" sz="25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15972" y="6200998"/>
            <a:ext cx="8260482" cy="59283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29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Kể</a:t>
            </a:r>
            <a:r>
              <a:rPr lang="en-US" sz="29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tên</a:t>
            </a:r>
            <a:r>
              <a:rPr lang="en-US" sz="29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một</a:t>
            </a:r>
            <a:r>
              <a:rPr lang="en-US" sz="29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số</a:t>
            </a:r>
            <a:r>
              <a:rPr lang="en-US" sz="29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con </a:t>
            </a:r>
            <a:r>
              <a:rPr lang="en-US" sz="29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vật</a:t>
            </a:r>
            <a:r>
              <a:rPr lang="en-US" sz="29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khác</a:t>
            </a:r>
            <a:r>
              <a:rPr lang="en-US" sz="29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mà</a:t>
            </a:r>
            <a:r>
              <a:rPr lang="en-US" sz="29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em</a:t>
            </a:r>
            <a:r>
              <a:rPr lang="en-US" sz="29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biết</a:t>
            </a:r>
            <a:r>
              <a:rPr lang="en-US" sz="29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</a:t>
            </a:r>
            <a:endParaRPr lang="en-US" sz="29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53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  <p:bldP spid="10" grpId="0" animBg="1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06017" y="614897"/>
            <a:ext cx="12748591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b="1" dirty="0">
                <a:solidFill>
                  <a:srgbClr val="FF0000"/>
                </a:solidFill>
                <a:latin typeface="UTM Avo" panose="02040603050506020204" pitchFamily="18" charset="0"/>
              </a:rPr>
              <a:t>2.</a:t>
            </a:r>
            <a:r>
              <a:rPr lang="en-US" sz="29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vi-VN" sz="2800" b="1" dirty="0">
                <a:latin typeface="UTM Avo" panose="02040603050506020204" pitchFamily="18" charset="0"/>
              </a:rPr>
              <a:t>Viết 3-5 câu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giới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thiệu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tranh</a:t>
            </a:r>
            <a:r>
              <a:rPr lang="en-US" sz="2800" b="1" dirty="0" smtClean="0">
                <a:latin typeface="UTM Avo" panose="02040603050506020204" pitchFamily="18" charset="0"/>
              </a:rPr>
              <a:t> (</a:t>
            </a:r>
            <a:r>
              <a:rPr lang="en-US" sz="2800" b="1" dirty="0" err="1" smtClean="0">
                <a:latin typeface="UTM Avo" panose="02040603050506020204" pitchFamily="18" charset="0"/>
              </a:rPr>
              <a:t>ảnh</a:t>
            </a:r>
            <a:r>
              <a:rPr lang="en-US" sz="2800" b="1" dirty="0" smtClean="0">
                <a:latin typeface="UTM Avo" panose="02040603050506020204" pitchFamily="18" charset="0"/>
              </a:rPr>
              <a:t>) </a:t>
            </a:r>
            <a:r>
              <a:rPr lang="en-US" sz="2800" b="1" dirty="0" err="1" smtClean="0">
                <a:latin typeface="UTM Avo" panose="02040603050506020204" pitchFamily="18" charset="0"/>
              </a:rPr>
              <a:t>về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một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con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vật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em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yêu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thích</a:t>
            </a:r>
            <a:r>
              <a:rPr lang="en-US" sz="2800" b="1" dirty="0" smtClean="0">
                <a:latin typeface="UTM Avo" panose="02040603050506020204" pitchFamily="18" charset="0"/>
              </a:rPr>
              <a:t>.</a:t>
            </a:r>
            <a:endParaRPr lang="vi-VN" sz="2800" b="1" dirty="0">
              <a:latin typeface="UTM Avo" panose="020406030505060202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78211" y="1557257"/>
            <a:ext cx="748748" cy="70139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</a:rPr>
              <a:t>G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:</a:t>
            </a:r>
            <a:endParaRPr lang="vi-VN" sz="28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113707" y="1556798"/>
            <a:ext cx="10913164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UTM Avo" panose="02040603050506020204" pitchFamily="18" charset="0"/>
              </a:rPr>
              <a:t>- </a:t>
            </a:r>
            <a:r>
              <a:rPr lang="en-US" sz="2800" dirty="0" err="1" smtClean="0">
                <a:latin typeface="UTM Avo" panose="02040603050506020204" pitchFamily="18" charset="0"/>
              </a:rPr>
              <a:t>Em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nhìn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thấy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tranh</a:t>
            </a:r>
            <a:r>
              <a:rPr lang="en-US" sz="2800" dirty="0" smtClean="0">
                <a:latin typeface="UTM Avo" panose="02040603050506020204" pitchFamily="18" charset="0"/>
              </a:rPr>
              <a:t> (</a:t>
            </a:r>
            <a:r>
              <a:rPr lang="en-US" sz="2800" dirty="0" err="1" smtClean="0">
                <a:latin typeface="UTM Avo" panose="02040603050506020204" pitchFamily="18" charset="0"/>
              </a:rPr>
              <a:t>ảnh</a:t>
            </a:r>
            <a:r>
              <a:rPr lang="en-US" sz="2800" dirty="0" smtClean="0">
                <a:latin typeface="UTM Avo" panose="02040603050506020204" pitchFamily="18" charset="0"/>
              </a:rPr>
              <a:t>) ở </a:t>
            </a:r>
            <a:r>
              <a:rPr lang="en-US" sz="2800" dirty="0" err="1" smtClean="0">
                <a:latin typeface="UTM Avo" panose="02040603050506020204" pitchFamily="18" charset="0"/>
              </a:rPr>
              <a:t>đâu</a:t>
            </a:r>
            <a:r>
              <a:rPr lang="en-US" sz="2800" dirty="0" smtClean="0">
                <a:latin typeface="UTM Avo" panose="02040603050506020204" pitchFamily="18" charset="0"/>
              </a:rPr>
              <a:t>?</a:t>
            </a:r>
            <a:endParaRPr lang="vi-VN" sz="2800" dirty="0">
              <a:latin typeface="UTM Avo" panose="020406030505060202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126959" y="2327237"/>
            <a:ext cx="10913164" cy="208555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UTM Avo" panose="02040603050506020204" pitchFamily="18" charset="0"/>
              </a:rPr>
              <a:t>- </a:t>
            </a:r>
            <a:r>
              <a:rPr lang="en-US" sz="2800" dirty="0" err="1" smtClean="0">
                <a:latin typeface="UTM Avo" panose="02040603050506020204" pitchFamily="18" charset="0"/>
              </a:rPr>
              <a:t>Em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nhìn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thấy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tranh</a:t>
            </a:r>
            <a:r>
              <a:rPr lang="en-US" sz="2800" dirty="0" smtClean="0">
                <a:latin typeface="UTM Avo" panose="02040603050506020204" pitchFamily="18" charset="0"/>
              </a:rPr>
              <a:t> (</a:t>
            </a:r>
            <a:r>
              <a:rPr lang="en-US" sz="2800" dirty="0" err="1" smtClean="0">
                <a:latin typeface="UTM Avo" panose="02040603050506020204" pitchFamily="18" charset="0"/>
              </a:rPr>
              <a:t>ảnh</a:t>
            </a:r>
            <a:r>
              <a:rPr lang="en-US" sz="2800" dirty="0" smtClean="0">
                <a:latin typeface="UTM Avo" panose="02040603050506020204" pitchFamily="18" charset="0"/>
              </a:rPr>
              <a:t>) </a:t>
            </a:r>
            <a:r>
              <a:rPr lang="en-US" sz="2800" dirty="0" err="1" smtClean="0">
                <a:latin typeface="UTM Avo" panose="02040603050506020204" pitchFamily="18" charset="0"/>
              </a:rPr>
              <a:t>có</a:t>
            </a:r>
            <a:r>
              <a:rPr lang="en-US" sz="2800" dirty="0" smtClean="0">
                <a:latin typeface="UTM Avo" panose="02040603050506020204" pitchFamily="18" charset="0"/>
              </a:rPr>
              <a:t> con </a:t>
            </a:r>
            <a:r>
              <a:rPr lang="en-US" sz="2800" dirty="0" err="1" smtClean="0">
                <a:latin typeface="UTM Avo" panose="02040603050506020204" pitchFamily="18" charset="0"/>
              </a:rPr>
              <a:t>vật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nào</a:t>
            </a:r>
            <a:r>
              <a:rPr lang="en-US" sz="2800" dirty="0" smtClean="0">
                <a:latin typeface="UTM Avo" panose="020406030505060202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UTM Avo" panose="02040603050506020204" pitchFamily="18" charset="0"/>
              </a:rPr>
              <a:t>  Con </a:t>
            </a:r>
            <a:r>
              <a:rPr lang="en-US" sz="2800" dirty="0" err="1" smtClean="0">
                <a:latin typeface="UTM Avo" panose="02040603050506020204" pitchFamily="18" charset="0"/>
              </a:rPr>
              <a:t>vật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đó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đang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làm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gì</a:t>
            </a:r>
            <a:r>
              <a:rPr lang="en-US" sz="2800" dirty="0" smtClean="0">
                <a:latin typeface="UTM Avo" panose="020406030505060202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UTM Avo" panose="02040603050506020204" pitchFamily="18" charset="0"/>
              </a:rPr>
              <a:t>  </a:t>
            </a:r>
            <a:r>
              <a:rPr lang="en-US" sz="2800" dirty="0" err="1" smtClean="0">
                <a:latin typeface="UTM Avo" panose="02040603050506020204" pitchFamily="18" charset="0"/>
              </a:rPr>
              <a:t>Nó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có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đặc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điểm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gì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nổi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bật</a:t>
            </a:r>
            <a:r>
              <a:rPr lang="en-US" sz="2800" dirty="0" smtClean="0">
                <a:latin typeface="UTM Avo" panose="02040603050506020204" pitchFamily="18" charset="0"/>
              </a:rPr>
              <a:t>?</a:t>
            </a:r>
            <a:endParaRPr lang="vi-VN" sz="2800" dirty="0">
              <a:latin typeface="UTM Avo" panose="020406030505060202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126959" y="4419269"/>
            <a:ext cx="10913164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UTM Avo" panose="02040603050506020204" pitchFamily="18" charset="0"/>
              </a:rPr>
              <a:t>- </a:t>
            </a:r>
            <a:r>
              <a:rPr lang="en-US" sz="2800" dirty="0" err="1" smtClean="0">
                <a:latin typeface="UTM Avo" panose="02040603050506020204" pitchFamily="18" charset="0"/>
              </a:rPr>
              <a:t>Em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có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thích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tranh</a:t>
            </a:r>
            <a:r>
              <a:rPr lang="en-US" sz="2800" dirty="0" smtClean="0">
                <a:latin typeface="UTM Avo" panose="02040603050506020204" pitchFamily="18" charset="0"/>
              </a:rPr>
              <a:t> (</a:t>
            </a:r>
            <a:r>
              <a:rPr lang="en-US" sz="2800" dirty="0" err="1" smtClean="0">
                <a:latin typeface="UTM Avo" panose="02040603050506020204" pitchFamily="18" charset="0"/>
              </a:rPr>
              <a:t>ảnh</a:t>
            </a:r>
            <a:r>
              <a:rPr lang="en-US" sz="2800" dirty="0" smtClean="0">
                <a:latin typeface="UTM Avo" panose="02040603050506020204" pitchFamily="18" charset="0"/>
              </a:rPr>
              <a:t>) </a:t>
            </a:r>
            <a:r>
              <a:rPr lang="en-US" sz="2800" dirty="0" err="1" smtClean="0">
                <a:latin typeface="UTM Avo" panose="02040603050506020204" pitchFamily="18" charset="0"/>
              </a:rPr>
              <a:t>đó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không</a:t>
            </a:r>
            <a:r>
              <a:rPr lang="en-US" sz="2800" dirty="0" smtClean="0">
                <a:latin typeface="UTM Avo" panose="02040603050506020204" pitchFamily="18" charset="0"/>
              </a:rPr>
              <a:t>?</a:t>
            </a:r>
            <a:endParaRPr lang="vi-VN" sz="28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640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5" grpId="0" build="p"/>
      <p:bldP spid="26" grpId="0" build="p"/>
      <p:bldP spid="27" grpId="0" build="p"/>
      <p:bldP spid="2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1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99">
                <a:defRPr/>
              </a:pPr>
              <a:endParaRPr lang="en-US" sz="17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99">
                <a:defRPr/>
              </a:pPr>
              <a:endParaRPr lang="en-US" sz="1700">
                <a:solidFill>
                  <a:prstClr val="white"/>
                </a:solidFill>
                <a:latin typeface="Calibri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616" y="2848867"/>
            <a:ext cx="5067285" cy="30779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3"/>
            <a:ext cx="2331214" cy="23312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1"/>
            <a:ext cx="1524000" cy="1644399"/>
          </a:xfrm>
          <a:prstGeom prst="rect">
            <a:avLst/>
          </a:prstGeom>
        </p:spPr>
      </p:pic>
      <p:sp>
        <p:nvSpPr>
          <p:cNvPr id="41" name="Cloud Callout 51">
            <a:extLst>
              <a:ext uri="{FF2B5EF4-FFF2-40B4-BE49-F238E27FC236}">
                <a16:creationId xmlns="" xmlns:a16="http://schemas.microsoft.com/office/drawing/2014/main" id="{C5271F82-8A3C-4998-B4CC-8A81F2BA9CD7}"/>
              </a:ext>
            </a:extLst>
          </p:cNvPr>
          <p:cNvSpPr/>
          <p:nvPr/>
        </p:nvSpPr>
        <p:spPr>
          <a:xfrm>
            <a:off x="2833353" y="883930"/>
            <a:ext cx="7401952" cy="2299447"/>
          </a:xfrm>
          <a:prstGeom prst="cloudCallout">
            <a:avLst>
              <a:gd name="adj1" fmla="val -58789"/>
              <a:gd name="adj2" fmla="val 7712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40" tIns="45721" rIns="91440" bIns="45721"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1AFDEF80-9E56-4571-BA2D-400CF94D8EBC}"/>
              </a:ext>
            </a:extLst>
          </p:cNvPr>
          <p:cNvSpPr txBox="1"/>
          <p:nvPr/>
        </p:nvSpPr>
        <p:spPr>
          <a:xfrm>
            <a:off x="3206839" y="1692632"/>
            <a:ext cx="6864050" cy="661722"/>
          </a:xfrm>
          <a:prstGeom prst="rect">
            <a:avLst/>
          </a:prstGeom>
          <a:noFill/>
        </p:spPr>
        <p:txBody>
          <a:bodyPr wrap="square" lIns="91440" tIns="45721" rIns="91440" bIns="45721" rtlCol="0">
            <a:spAutoFit/>
          </a:bodyPr>
          <a:lstStyle/>
          <a:p>
            <a:pPr algn="ctr"/>
            <a:r>
              <a:rPr lang="en-US" sz="3700" dirty="0" err="1"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>
                <a:latin typeface="Times New Roman" pitchFamily="18" charset="0"/>
                <a:cs typeface="Times New Roman" pitchFamily="18" charset="0"/>
              </a:rPr>
              <a:t>NHÓM </a:t>
            </a:r>
          </a:p>
        </p:txBody>
      </p:sp>
    </p:spTree>
    <p:extLst>
      <p:ext uri="{BB962C8B-B14F-4D97-AF65-F5344CB8AC3E}">
        <p14:creationId xmlns:p14="http://schemas.microsoft.com/office/powerpoint/2010/main" val="1744899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Sáu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18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709796" y="1729243"/>
            <a:ext cx="9366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đoạn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văn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giới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thiệu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tranh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ảnh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một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con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vật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859177" y="2350163"/>
            <a:ext cx="4369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Bài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2 (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tr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45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4621199" y="2974694"/>
            <a:ext cx="22964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Bài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làm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02209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06017" y="614897"/>
            <a:ext cx="12748591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b="1" dirty="0">
                <a:solidFill>
                  <a:srgbClr val="FF0000"/>
                </a:solidFill>
                <a:latin typeface="UTM Avo" panose="02040603050506020204" pitchFamily="18" charset="0"/>
              </a:rPr>
              <a:t>2.</a:t>
            </a:r>
            <a:r>
              <a:rPr lang="en-US" sz="29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vi-VN" sz="2800" b="1" dirty="0">
                <a:latin typeface="UTM Avo" panose="02040603050506020204" pitchFamily="18" charset="0"/>
              </a:rPr>
              <a:t>Viết 3-5 câu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giới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thiệu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tranh</a:t>
            </a:r>
            <a:r>
              <a:rPr lang="en-US" sz="2800" b="1" dirty="0" smtClean="0">
                <a:latin typeface="UTM Avo" panose="02040603050506020204" pitchFamily="18" charset="0"/>
              </a:rPr>
              <a:t> (</a:t>
            </a:r>
            <a:r>
              <a:rPr lang="en-US" sz="2800" b="1" dirty="0" err="1" smtClean="0">
                <a:latin typeface="UTM Avo" panose="02040603050506020204" pitchFamily="18" charset="0"/>
              </a:rPr>
              <a:t>ảnh</a:t>
            </a:r>
            <a:r>
              <a:rPr lang="en-US" sz="2800" b="1" dirty="0" smtClean="0">
                <a:latin typeface="UTM Avo" panose="02040603050506020204" pitchFamily="18" charset="0"/>
              </a:rPr>
              <a:t>) </a:t>
            </a:r>
            <a:r>
              <a:rPr lang="en-US" sz="2800" b="1" dirty="0" err="1" smtClean="0">
                <a:latin typeface="UTM Avo" panose="02040603050506020204" pitchFamily="18" charset="0"/>
              </a:rPr>
              <a:t>về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một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con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vật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em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yêu</a:t>
            </a:r>
            <a:r>
              <a:rPr lang="en-US" sz="2800" b="1" dirty="0" smtClean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thích</a:t>
            </a:r>
            <a:r>
              <a:rPr lang="en-US" sz="2800" b="1" dirty="0" smtClean="0">
                <a:latin typeface="UTM Avo" panose="02040603050506020204" pitchFamily="18" charset="0"/>
              </a:rPr>
              <a:t>.</a:t>
            </a:r>
            <a:endParaRPr lang="vi-VN" sz="2800" b="1" dirty="0">
              <a:latin typeface="UTM Avo" panose="020406030505060202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78211" y="1557257"/>
            <a:ext cx="748748" cy="70139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</a:rPr>
              <a:t>G</a:t>
            </a:r>
            <a:r>
              <a:rPr lang="en-US" sz="28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:</a:t>
            </a:r>
            <a:endParaRPr lang="vi-VN" sz="28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113707" y="1556798"/>
            <a:ext cx="10913164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UTM Avo" panose="02040603050506020204" pitchFamily="18" charset="0"/>
              </a:rPr>
              <a:t>- </a:t>
            </a:r>
            <a:r>
              <a:rPr lang="en-US" sz="2800" dirty="0" err="1" smtClean="0">
                <a:latin typeface="UTM Avo" panose="02040603050506020204" pitchFamily="18" charset="0"/>
              </a:rPr>
              <a:t>Em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nhìn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thấy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tranh</a:t>
            </a:r>
            <a:r>
              <a:rPr lang="en-US" sz="2800" dirty="0" smtClean="0">
                <a:latin typeface="UTM Avo" panose="02040603050506020204" pitchFamily="18" charset="0"/>
              </a:rPr>
              <a:t> (</a:t>
            </a:r>
            <a:r>
              <a:rPr lang="en-US" sz="2800" dirty="0" err="1" smtClean="0">
                <a:latin typeface="UTM Avo" panose="02040603050506020204" pitchFamily="18" charset="0"/>
              </a:rPr>
              <a:t>ảnh</a:t>
            </a:r>
            <a:r>
              <a:rPr lang="en-US" sz="2800" dirty="0" smtClean="0">
                <a:latin typeface="UTM Avo" panose="02040603050506020204" pitchFamily="18" charset="0"/>
              </a:rPr>
              <a:t>) ở </a:t>
            </a:r>
            <a:r>
              <a:rPr lang="en-US" sz="2800" dirty="0" err="1" smtClean="0">
                <a:latin typeface="UTM Avo" panose="02040603050506020204" pitchFamily="18" charset="0"/>
              </a:rPr>
              <a:t>đâu</a:t>
            </a:r>
            <a:r>
              <a:rPr lang="en-US" sz="2800" dirty="0" smtClean="0">
                <a:latin typeface="UTM Avo" panose="02040603050506020204" pitchFamily="18" charset="0"/>
              </a:rPr>
              <a:t>?</a:t>
            </a:r>
            <a:endParaRPr lang="vi-VN" sz="2800" dirty="0">
              <a:latin typeface="UTM Avo" panose="020406030505060202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126959" y="2327237"/>
            <a:ext cx="10913164" cy="208555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2800" dirty="0" err="1" smtClean="0">
                <a:latin typeface="UTM Avo" panose="02040603050506020204" pitchFamily="18" charset="0"/>
              </a:rPr>
              <a:t>Em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nhìn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thấy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tranh</a:t>
            </a:r>
            <a:r>
              <a:rPr lang="en-US" sz="2800" dirty="0" smtClean="0">
                <a:latin typeface="UTM Avo" panose="02040603050506020204" pitchFamily="18" charset="0"/>
              </a:rPr>
              <a:t> (</a:t>
            </a:r>
            <a:r>
              <a:rPr lang="en-US" sz="2800" dirty="0" err="1" smtClean="0">
                <a:latin typeface="UTM Avo" panose="02040603050506020204" pitchFamily="18" charset="0"/>
              </a:rPr>
              <a:t>ảnh</a:t>
            </a:r>
            <a:r>
              <a:rPr lang="en-US" sz="2800" dirty="0" smtClean="0">
                <a:latin typeface="UTM Avo" panose="02040603050506020204" pitchFamily="18" charset="0"/>
              </a:rPr>
              <a:t>) </a:t>
            </a:r>
            <a:r>
              <a:rPr lang="en-US" sz="2800" dirty="0" err="1" smtClean="0">
                <a:latin typeface="UTM Avo" panose="02040603050506020204" pitchFamily="18" charset="0"/>
              </a:rPr>
              <a:t>có</a:t>
            </a:r>
            <a:r>
              <a:rPr lang="en-US" sz="2800" dirty="0" smtClean="0">
                <a:latin typeface="UTM Avo" panose="02040603050506020204" pitchFamily="18" charset="0"/>
              </a:rPr>
              <a:t> con </a:t>
            </a:r>
            <a:r>
              <a:rPr lang="en-US" sz="2800" dirty="0" err="1" smtClean="0">
                <a:latin typeface="UTM Avo" panose="02040603050506020204" pitchFamily="18" charset="0"/>
              </a:rPr>
              <a:t>vật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nào</a:t>
            </a:r>
            <a:r>
              <a:rPr lang="en-US" sz="2800" dirty="0" smtClean="0">
                <a:latin typeface="UTM Avo" panose="020406030505060202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UTM Avo" panose="02040603050506020204" pitchFamily="18" charset="0"/>
              </a:rPr>
              <a:t>    Con </a:t>
            </a:r>
            <a:r>
              <a:rPr lang="en-US" sz="2800" dirty="0" err="1" smtClean="0">
                <a:latin typeface="UTM Avo" panose="02040603050506020204" pitchFamily="18" charset="0"/>
              </a:rPr>
              <a:t>vật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đó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đang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làm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gì</a:t>
            </a:r>
            <a:r>
              <a:rPr lang="en-US" sz="2800" dirty="0" smtClean="0">
                <a:latin typeface="UTM Avo" panose="020406030505060202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UTM Avo" panose="02040603050506020204" pitchFamily="18" charset="0"/>
              </a:rPr>
              <a:t>    </a:t>
            </a:r>
            <a:r>
              <a:rPr lang="en-US" sz="2800" dirty="0" err="1" smtClean="0">
                <a:latin typeface="UTM Avo" panose="02040603050506020204" pitchFamily="18" charset="0"/>
              </a:rPr>
              <a:t>Nó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có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đặc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điểm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gì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nổi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bật</a:t>
            </a:r>
            <a:r>
              <a:rPr lang="en-US" sz="2800" dirty="0" smtClean="0">
                <a:latin typeface="UTM Avo" panose="02040603050506020204" pitchFamily="18" charset="0"/>
              </a:rPr>
              <a:t>?</a:t>
            </a:r>
            <a:endParaRPr lang="vi-VN" sz="2800" dirty="0">
              <a:latin typeface="UTM Avo" panose="020406030505060202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126959" y="4419269"/>
            <a:ext cx="10913164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UTM Avo" panose="02040603050506020204" pitchFamily="18" charset="0"/>
              </a:rPr>
              <a:t>- </a:t>
            </a:r>
            <a:r>
              <a:rPr lang="en-US" sz="2800" dirty="0" err="1" smtClean="0">
                <a:latin typeface="UTM Avo" panose="02040603050506020204" pitchFamily="18" charset="0"/>
              </a:rPr>
              <a:t>Em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có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thích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tranh</a:t>
            </a:r>
            <a:r>
              <a:rPr lang="en-US" sz="2800" dirty="0" smtClean="0">
                <a:latin typeface="UTM Avo" panose="02040603050506020204" pitchFamily="18" charset="0"/>
              </a:rPr>
              <a:t> (</a:t>
            </a:r>
            <a:r>
              <a:rPr lang="en-US" sz="2800" dirty="0" err="1" smtClean="0">
                <a:latin typeface="UTM Avo" panose="02040603050506020204" pitchFamily="18" charset="0"/>
              </a:rPr>
              <a:t>ảnh</a:t>
            </a:r>
            <a:r>
              <a:rPr lang="en-US" sz="2800" dirty="0" smtClean="0">
                <a:latin typeface="UTM Avo" panose="02040603050506020204" pitchFamily="18" charset="0"/>
              </a:rPr>
              <a:t>) </a:t>
            </a:r>
            <a:r>
              <a:rPr lang="en-US" sz="2800" dirty="0" err="1" smtClean="0">
                <a:latin typeface="UTM Avo" panose="02040603050506020204" pitchFamily="18" charset="0"/>
              </a:rPr>
              <a:t>đó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không</a:t>
            </a:r>
            <a:r>
              <a:rPr lang="en-US" sz="2800" dirty="0" smtClean="0">
                <a:latin typeface="UTM Avo" panose="02040603050506020204" pitchFamily="18" charset="0"/>
              </a:rPr>
              <a:t>?</a:t>
            </a:r>
            <a:endParaRPr lang="vi-VN" sz="28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08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4161416" y="1729243"/>
            <a:ext cx="3060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Đọc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mở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rộng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3975652" y="834887"/>
            <a:ext cx="588805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00216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93AD1E2-BAA4-614B-8AA8-95EF8A805123}"/>
              </a:ext>
            </a:extLst>
          </p:cNvPr>
          <p:cNvSpPr txBox="1"/>
          <p:nvPr/>
        </p:nvSpPr>
        <p:spPr>
          <a:xfrm>
            <a:off x="106017" y="2384504"/>
            <a:ext cx="11926957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b="1" dirty="0">
                <a:solidFill>
                  <a:srgbClr val="17479D"/>
                </a:solidFill>
                <a:latin typeface="UTM Avo" panose="02040603050506020204" pitchFamily="18" charset="0"/>
              </a:rPr>
              <a:t>2. </a:t>
            </a:r>
            <a:r>
              <a:rPr lang="en-US" sz="2800" dirty="0" err="1" smtClean="0">
                <a:latin typeface="UTM Avo" panose="02040603050506020204" pitchFamily="18" charset="0"/>
              </a:rPr>
              <a:t>Giới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thiệu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với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các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bạn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một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số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thông</a:t>
            </a:r>
            <a:r>
              <a:rPr lang="en-US" sz="2800" dirty="0" smtClean="0">
                <a:latin typeface="UTM Avo" panose="02040603050506020204" pitchFamily="18" charset="0"/>
              </a:rPr>
              <a:t> tin </a:t>
            </a:r>
            <a:r>
              <a:rPr lang="en-US" sz="2800" dirty="0" err="1" smtClean="0">
                <a:latin typeface="UTM Avo" panose="02040603050506020204" pitchFamily="18" charset="0"/>
              </a:rPr>
              <a:t>về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về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loài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động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vật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đó</a:t>
            </a:r>
            <a:r>
              <a:rPr lang="vi-VN" sz="2800" dirty="0" smtClean="0">
                <a:latin typeface="UTM Avo" panose="02040603050506020204" pitchFamily="18" charset="0"/>
              </a:rPr>
              <a:t>.</a:t>
            </a:r>
            <a:endParaRPr lang="vi-VN" sz="2800" dirty="0">
              <a:latin typeface="UTM Avo" panose="0204060305050602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973DBAD-5BB2-7047-92C6-0362FF3C5BC3}"/>
              </a:ext>
            </a:extLst>
          </p:cNvPr>
          <p:cNvSpPr txBox="1"/>
          <p:nvPr/>
        </p:nvSpPr>
        <p:spPr>
          <a:xfrm>
            <a:off x="2144602" y="148562"/>
            <a:ext cx="8213810" cy="97755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/>
            <a:r>
              <a:rPr lang="vi-VN" sz="5400" dirty="0">
                <a:solidFill>
                  <a:schemeClr val="accent2"/>
                </a:solidFill>
                <a:latin typeface="UTM Cookies" panose="02040603050506020204" pitchFamily="18" charset="0"/>
              </a:rPr>
              <a:t>Đọc mở rộng</a:t>
            </a:r>
            <a:endParaRPr lang="en-US" sz="5400" dirty="0">
              <a:solidFill>
                <a:schemeClr val="accent2"/>
              </a:solidFill>
              <a:latin typeface="UTM Cookies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A5FBF8A-C683-DC4F-8D52-7E14A6824B00}"/>
              </a:ext>
            </a:extLst>
          </p:cNvPr>
          <p:cNvSpPr txBox="1"/>
          <p:nvPr/>
        </p:nvSpPr>
        <p:spPr>
          <a:xfrm>
            <a:off x="106017" y="1517794"/>
            <a:ext cx="12085983" cy="70761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159"/>
              </a:spcBef>
              <a:spcAft>
                <a:spcPts val="159"/>
              </a:spcAft>
            </a:pPr>
            <a:r>
              <a:rPr lang="vi-VN" sz="2800" b="1" dirty="0">
                <a:solidFill>
                  <a:srgbClr val="17479D"/>
                </a:solidFill>
                <a:latin typeface="UTM Avo" panose="02040603050506020204" pitchFamily="18" charset="0"/>
              </a:rPr>
              <a:t>1. </a:t>
            </a:r>
            <a:r>
              <a:rPr lang="vi-VN" sz="2800" dirty="0">
                <a:latin typeface="UTM Avo" panose="02040603050506020204" pitchFamily="18" charset="0"/>
              </a:rPr>
              <a:t>Tìm đọc </a:t>
            </a:r>
            <a:r>
              <a:rPr lang="en-US" sz="2800" dirty="0" err="1" smtClean="0">
                <a:latin typeface="UTM Avo" panose="02040603050506020204" pitchFamily="18" charset="0"/>
              </a:rPr>
              <a:t>sách</a:t>
            </a:r>
            <a:r>
              <a:rPr lang="en-US" sz="2800" dirty="0" smtClean="0"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latin typeface="UTM Avo" panose="02040603050506020204" pitchFamily="18" charset="0"/>
              </a:rPr>
              <a:t>báo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viết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về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động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vật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hoang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dã</a:t>
            </a:r>
            <a:r>
              <a:rPr lang="en-US" sz="2800" dirty="0" smtClean="0">
                <a:latin typeface="UTM Avo" panose="02040603050506020204" pitchFamily="18" charset="0"/>
              </a:rPr>
              <a:t> (</a:t>
            </a:r>
            <a:r>
              <a:rPr lang="en-US" sz="2800" dirty="0" err="1" smtClean="0">
                <a:latin typeface="UTM Avo" panose="02040603050506020204" pitchFamily="18" charset="0"/>
              </a:rPr>
              <a:t>hổ</a:t>
            </a:r>
            <a:r>
              <a:rPr lang="en-US" sz="2800" dirty="0" smtClean="0"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latin typeface="UTM Avo" panose="02040603050506020204" pitchFamily="18" charset="0"/>
              </a:rPr>
              <a:t>báo</a:t>
            </a:r>
            <a:r>
              <a:rPr lang="en-US" sz="2800" dirty="0" smtClean="0"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latin typeface="UTM Avo" panose="02040603050506020204" pitchFamily="18" charset="0"/>
              </a:rPr>
              <a:t>sư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tử</a:t>
            </a:r>
            <a:r>
              <a:rPr lang="en-US" sz="2800" dirty="0" smtClean="0">
                <a:latin typeface="UTM Avo" panose="02040603050506020204" pitchFamily="18" charset="0"/>
              </a:rPr>
              <a:t>,..</a:t>
            </a:r>
            <a:r>
              <a:rPr lang="vi-VN" sz="2800" dirty="0" smtClean="0">
                <a:latin typeface="UTM Avo" panose="02040603050506020204" pitchFamily="18" charset="0"/>
              </a:rPr>
              <a:t>.</a:t>
            </a:r>
            <a:r>
              <a:rPr lang="en-US" sz="2800" dirty="0" smtClean="0">
                <a:latin typeface="UTM Avo" panose="02040603050506020204" pitchFamily="18" charset="0"/>
              </a:rPr>
              <a:t>)</a:t>
            </a:r>
            <a:r>
              <a:rPr lang="vi-VN" sz="2800" dirty="0" smtClean="0">
                <a:latin typeface="UTM Avo" panose="02040603050506020204" pitchFamily="18" charset="0"/>
              </a:rPr>
              <a:t> </a:t>
            </a:r>
            <a:endParaRPr lang="vi-VN" sz="2800" dirty="0">
              <a:latin typeface="UTM Avo" panose="02040603050506020204" pitchFamily="18" charset="0"/>
            </a:endParaRPr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59" t="12886"/>
          <a:stretch/>
        </p:blipFill>
        <p:spPr>
          <a:xfrm>
            <a:off x="1201723" y="3465495"/>
            <a:ext cx="10160000" cy="188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488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320</Words>
  <Application>Microsoft Office PowerPoint</Application>
  <PresentationFormat>Custom</PresentationFormat>
  <Paragraphs>42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1_Office Theme</vt:lpstr>
      <vt:lpstr>4_Office Theme</vt:lpstr>
      <vt:lpstr>6_Office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71</cp:revision>
  <dcterms:created xsi:type="dcterms:W3CDTF">2021-05-27T09:39:36Z</dcterms:created>
  <dcterms:modified xsi:type="dcterms:W3CDTF">2022-02-18T00:51:54Z</dcterms:modified>
</cp:coreProperties>
</file>